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40" r:id="rId2"/>
    <p:sldId id="323" r:id="rId3"/>
    <p:sldId id="338" r:id="rId4"/>
    <p:sldId id="314" r:id="rId5"/>
    <p:sldId id="337" r:id="rId6"/>
    <p:sldId id="296" r:id="rId7"/>
    <p:sldId id="29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8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0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31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83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66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6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6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8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6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013E4-C9A0-2E42-A217-98E9183ECFC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21193-A3DA-5040-BB2B-6FA29CC63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2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verted 16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3284"/>
            <a:ext cx="9144000" cy="30068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2211" y="171967"/>
            <a:ext cx="7205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NYU and FGV Workshop: Emerging Models and Markets for Music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3721" y="4361316"/>
            <a:ext cx="876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Rio </a:t>
            </a:r>
            <a:r>
              <a:rPr lang="en-US" sz="2400" b="1" dirty="0" smtClean="0"/>
              <a:t>de Janeiro Carnival </a:t>
            </a:r>
            <a:r>
              <a:rPr lang="en-US" sz="2400" b="1" dirty="0"/>
              <a:t>M</a:t>
            </a:r>
            <a:r>
              <a:rPr lang="en-US" sz="2400" b="1" dirty="0" smtClean="0"/>
              <a:t>usic </a:t>
            </a:r>
            <a:r>
              <a:rPr lang="en-US" sz="2400" b="1" dirty="0"/>
              <a:t>S</a:t>
            </a:r>
            <a:r>
              <a:rPr lang="en-US" sz="2400" b="1" dirty="0" smtClean="0"/>
              <a:t>cene and Music </a:t>
            </a:r>
            <a:r>
              <a:rPr lang="en-US" sz="2400" b="1" dirty="0"/>
              <a:t>Career Development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378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scenes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Sambódromo</a:t>
            </a:r>
            <a:endParaRPr lang="en-US" dirty="0"/>
          </a:p>
        </p:txBody>
      </p:sp>
      <p:pic>
        <p:nvPicPr>
          <p:cNvPr id="9" name="Content Placeholder 8" descr="converted 13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Street Carnival</a:t>
            </a:r>
            <a:endParaRPr lang="en-US" dirty="0"/>
          </a:p>
        </p:txBody>
      </p:sp>
      <p:pic>
        <p:nvPicPr>
          <p:cNvPr id="10" name="Content Placeholder 9" descr="converted 13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586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Rio de Janeiro Carnival music scene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09280" y="2558761"/>
            <a:ext cx="4038600" cy="19583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It attracts 900 thousand tourists per year;</a:t>
            </a:r>
          </a:p>
          <a:p>
            <a:r>
              <a:rPr lang="en-US" dirty="0" smtClean="0"/>
              <a:t>It makes 650 million dollars in revenues.</a:t>
            </a:r>
          </a:p>
          <a:p>
            <a:pPr marL="0" indent="0">
              <a:buNone/>
            </a:pPr>
            <a:r>
              <a:rPr lang="en-US" dirty="0" smtClean="0"/>
              <a:t>(source: </a:t>
            </a:r>
            <a:r>
              <a:rPr lang="en-US" dirty="0"/>
              <a:t>Brazilian Association of the Hotel </a:t>
            </a:r>
            <a:r>
              <a:rPr lang="en-US" dirty="0" smtClean="0"/>
              <a:t>Industry – ABIH)</a:t>
            </a:r>
          </a:p>
          <a:p>
            <a:endParaRPr lang="en-US" dirty="0"/>
          </a:p>
        </p:txBody>
      </p:sp>
      <p:pic>
        <p:nvPicPr>
          <p:cNvPr id="10" name="Content Placeholder 9" descr="converted 15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87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Samba Schools</a:t>
            </a:r>
            <a:endParaRPr lang="en-US" dirty="0"/>
          </a:p>
        </p:txBody>
      </p:sp>
      <p:pic>
        <p:nvPicPr>
          <p:cNvPr id="8" name="Content Placeholder 7" descr="converted 127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15920" y="1815876"/>
            <a:ext cx="4038600" cy="427081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 Samba Schools compete for a 2.2 million real award </a:t>
            </a:r>
          </a:p>
          <a:p>
            <a:r>
              <a:rPr lang="en-US" dirty="0" smtClean="0"/>
              <a:t>The Samba Parade is a really glorious competition for which the scores are given by the judges. </a:t>
            </a:r>
            <a:r>
              <a:rPr lang="en-US" dirty="0"/>
              <a:t>I</a:t>
            </a:r>
            <a:r>
              <a:rPr lang="en-US" dirty="0" smtClean="0"/>
              <a:t>t offers entertainment while it has its rigid rules.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Street Carnival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4707"/>
            <a:ext cx="4038600" cy="25933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Non-competitive goals;</a:t>
            </a:r>
          </a:p>
          <a:p>
            <a:r>
              <a:rPr lang="en-US" dirty="0" smtClean="0"/>
              <a:t>Parades are free;</a:t>
            </a:r>
          </a:p>
          <a:p>
            <a:r>
              <a:rPr lang="en-US" dirty="0" err="1" smtClean="0"/>
              <a:t>Cordão</a:t>
            </a:r>
            <a:r>
              <a:rPr lang="en-US" dirty="0" smtClean="0"/>
              <a:t> do Bola </a:t>
            </a:r>
            <a:r>
              <a:rPr lang="en-US" dirty="0" err="1" smtClean="0"/>
              <a:t>Preta</a:t>
            </a:r>
            <a:r>
              <a:rPr lang="en-US" dirty="0" smtClean="0"/>
              <a:t> attracts 1.5 million people;</a:t>
            </a:r>
          </a:p>
          <a:p>
            <a:r>
              <a:rPr lang="en-US" dirty="0" smtClean="0"/>
              <a:t>600 percussion ensembles (</a:t>
            </a:r>
            <a:r>
              <a:rPr lang="en-US" dirty="0" err="1" smtClean="0"/>
              <a:t>blocos</a:t>
            </a:r>
            <a:r>
              <a:rPr lang="en-US" dirty="0" smtClean="0"/>
              <a:t>)</a:t>
            </a:r>
          </a:p>
        </p:txBody>
      </p:sp>
      <p:pic>
        <p:nvPicPr>
          <p:cNvPr id="7" name="Content Placeholder 6" descr="converted 15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218" b="-35218"/>
          <a:stretch>
            <a:fillRect/>
          </a:stretch>
        </p:blipFill>
        <p:spPr>
          <a:xfrm>
            <a:off x="397300" y="1600200"/>
            <a:ext cx="403860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7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27409"/>
            <a:ext cx="4038600" cy="270121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Created in 2000 from a percussion workshop, </a:t>
            </a:r>
            <a:r>
              <a:rPr lang="en-US" dirty="0" err="1" smtClean="0"/>
              <a:t>Monobloco</a:t>
            </a:r>
            <a:r>
              <a:rPr lang="en-US" dirty="0" smtClean="0"/>
              <a:t> became one of the biggest percussion ensembles in Brazil, with an international career.</a:t>
            </a:r>
            <a:endParaRPr lang="en-US" dirty="0"/>
          </a:p>
        </p:txBody>
      </p:sp>
      <p:pic>
        <p:nvPicPr>
          <p:cNvPr id="7" name="Content Placeholder 6" descr="0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338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Monobloco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360" y="2091462"/>
            <a:ext cx="4038600" cy="322840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Firstly, it differs from the others because it has formed its own drum section. The older </a:t>
            </a:r>
            <a:r>
              <a:rPr lang="en-US" dirty="0" err="1" smtClean="0"/>
              <a:t>blocos</a:t>
            </a:r>
            <a:r>
              <a:rPr lang="en-US" dirty="0" smtClean="0"/>
              <a:t> used to hire professional musicians, mostly from Samba Schools. </a:t>
            </a:r>
            <a:endParaRPr lang="en-US" dirty="0"/>
          </a:p>
        </p:txBody>
      </p:sp>
      <p:pic>
        <p:nvPicPr>
          <p:cNvPr id="5" name="Content Placeholder 4" descr="converted 11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82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33440</TotalTime>
  <Words>181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2 scenes</vt:lpstr>
      <vt:lpstr>Rio de Janeiro Carnival music scene</vt:lpstr>
      <vt:lpstr>Samba Schools</vt:lpstr>
      <vt:lpstr>Street Carnival</vt:lpstr>
      <vt:lpstr>The beginning</vt:lpstr>
      <vt:lpstr>Monobloco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Nsc1170</cp:lastModifiedBy>
  <cp:revision>134</cp:revision>
  <dcterms:created xsi:type="dcterms:W3CDTF">2014-12-16T10:36:45Z</dcterms:created>
  <dcterms:modified xsi:type="dcterms:W3CDTF">2017-05-09T12:30:50Z</dcterms:modified>
</cp:coreProperties>
</file>