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4.xml" ContentType="application/vnd.openxmlformats-officedocument.drawingml.chart+xml"/>
  <Override PartName="/ppt/charts/style1.xml" ContentType="application/vnd.ms-office.chartstyle+xml"/>
  <Override PartName="/ppt/charts/colors1.xml" ContentType="application/vnd.ms-office.chartcolorstyle+xml"/>
  <Override PartName="/ppt/charts/chart5.xml" ContentType="application/vnd.openxmlformats-officedocument.drawingml.chart+xml"/>
  <Override PartName="/ppt/charts/style2.xml" ContentType="application/vnd.ms-office.chartstyle+xml"/>
  <Override PartName="/ppt/charts/colors2.xml" ContentType="application/vnd.ms-office.chartcolorstyle+xml"/>
  <Override PartName="/ppt/charts/chart6.xml" ContentType="application/vnd.openxmlformats-officedocument.drawingml.chart+xml"/>
  <Override PartName="/ppt/charts/style3.xml" ContentType="application/vnd.ms-office.chartstyle+xml"/>
  <Override PartName="/ppt/charts/colors3.xml" ContentType="application/vnd.ms-office.chartcolorstyle+xml"/>
  <Override PartName="/ppt/charts/chart7.xml" ContentType="application/vnd.openxmlformats-officedocument.drawingml.chart+xml"/>
  <Override PartName="/ppt/charts/style4.xml" ContentType="application/vnd.ms-office.chartstyle+xml"/>
  <Override PartName="/ppt/charts/colors4.xml" ContentType="application/vnd.ms-office.chartcolorstyle+xml"/>
  <Override PartName="/ppt/charts/chart8.xml" ContentType="application/vnd.openxmlformats-officedocument.drawingml.chart+xml"/>
  <Override PartName="/ppt/charts/style5.xml" ContentType="application/vnd.ms-office.chartstyle+xml"/>
  <Override PartName="/ppt/charts/colors5.xml" ContentType="application/vnd.ms-office.chartcolorstyle+xml"/>
  <Override PartName="/ppt/charts/chart9.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0.xml" ContentType="application/vnd.openxmlformats-officedocument.drawingml.chart+xml"/>
  <Override PartName="/ppt/charts/style7.xml" ContentType="application/vnd.ms-office.chartstyle+xml"/>
  <Override PartName="/ppt/charts/colors7.xml" ContentType="application/vnd.ms-office.chartcolorstyle+xml"/>
  <Override PartName="/ppt/charts/chart11.xml" ContentType="application/vnd.openxmlformats-officedocument.drawingml.chart+xml"/>
  <Override PartName="/ppt/charts/style8.xml" ContentType="application/vnd.ms-office.chartstyle+xml"/>
  <Override PartName="/ppt/charts/colors8.xml" ContentType="application/vnd.ms-office.chartcolorstyle+xml"/>
  <Override PartName="/ppt/charts/chart12.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1.xml" ContentType="application/vnd.openxmlformats-officedocument.themeOverride+xml"/>
  <Override PartName="/ppt/charts/chart13.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4.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5.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6.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7.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8.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9.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17.xml" ContentType="application/vnd.openxmlformats-officedocument.presentationml.notesSlide+xml"/>
  <Override PartName="/ppt/charts/chart20.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21.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2.xml" ContentType="application/vnd.openxmlformats-officedocument.themeOverride+xml"/>
  <Override PartName="/ppt/charts/chart22.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3.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4.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5.xml" ContentType="application/vnd.openxmlformats-officedocument.drawingml.chart+xml"/>
  <Override PartName="/ppt/charts/style22.xml" ContentType="application/vnd.ms-office.chartstyle+xml"/>
  <Override PartName="/ppt/charts/colors22.xml" ContentType="application/vnd.ms-office.chartcolorstyl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4675" r:id="rId2"/>
    <p:sldMasterId id="2147484687" r:id="rId3"/>
  </p:sldMasterIdLst>
  <p:notesMasterIdLst>
    <p:notesMasterId r:id="rId146"/>
  </p:notesMasterIdLst>
  <p:handoutMasterIdLst>
    <p:handoutMasterId r:id="rId147"/>
  </p:handoutMasterIdLst>
  <p:sldIdLst>
    <p:sldId id="505" r:id="rId4"/>
    <p:sldId id="670" r:id="rId5"/>
    <p:sldId id="893" r:id="rId6"/>
    <p:sldId id="941" r:id="rId7"/>
    <p:sldId id="900" r:id="rId8"/>
    <p:sldId id="901" r:id="rId9"/>
    <p:sldId id="902" r:id="rId10"/>
    <p:sldId id="903" r:id="rId11"/>
    <p:sldId id="924" r:id="rId12"/>
    <p:sldId id="925" r:id="rId13"/>
    <p:sldId id="926" r:id="rId14"/>
    <p:sldId id="927" r:id="rId15"/>
    <p:sldId id="928" r:id="rId16"/>
    <p:sldId id="929" r:id="rId17"/>
    <p:sldId id="930" r:id="rId18"/>
    <p:sldId id="931" r:id="rId19"/>
    <p:sldId id="932" r:id="rId20"/>
    <p:sldId id="933" r:id="rId21"/>
    <p:sldId id="934" r:id="rId22"/>
    <p:sldId id="935" r:id="rId23"/>
    <p:sldId id="936" r:id="rId24"/>
    <p:sldId id="937" r:id="rId25"/>
    <p:sldId id="938" r:id="rId26"/>
    <p:sldId id="939" r:id="rId27"/>
    <p:sldId id="940" r:id="rId28"/>
    <p:sldId id="896" r:id="rId29"/>
    <p:sldId id="899" r:id="rId30"/>
    <p:sldId id="889" r:id="rId31"/>
    <p:sldId id="890" r:id="rId32"/>
    <p:sldId id="891" r:id="rId33"/>
    <p:sldId id="904" r:id="rId34"/>
    <p:sldId id="905" r:id="rId35"/>
    <p:sldId id="906" r:id="rId36"/>
    <p:sldId id="907" r:id="rId37"/>
    <p:sldId id="908" r:id="rId38"/>
    <p:sldId id="909" r:id="rId39"/>
    <p:sldId id="910" r:id="rId40"/>
    <p:sldId id="911" r:id="rId41"/>
    <p:sldId id="799" r:id="rId42"/>
    <p:sldId id="800" r:id="rId43"/>
    <p:sldId id="801" r:id="rId44"/>
    <p:sldId id="802" r:id="rId45"/>
    <p:sldId id="803" r:id="rId46"/>
    <p:sldId id="804" r:id="rId47"/>
    <p:sldId id="912" r:id="rId48"/>
    <p:sldId id="913" r:id="rId49"/>
    <p:sldId id="914" r:id="rId50"/>
    <p:sldId id="805" r:id="rId51"/>
    <p:sldId id="920" r:id="rId52"/>
    <p:sldId id="806" r:id="rId53"/>
    <p:sldId id="807" r:id="rId54"/>
    <p:sldId id="808" r:id="rId55"/>
    <p:sldId id="953" r:id="rId56"/>
    <p:sldId id="810" r:id="rId57"/>
    <p:sldId id="811" r:id="rId58"/>
    <p:sldId id="812" r:id="rId59"/>
    <p:sldId id="813" r:id="rId60"/>
    <p:sldId id="954" r:id="rId61"/>
    <p:sldId id="814" r:id="rId62"/>
    <p:sldId id="815" r:id="rId63"/>
    <p:sldId id="816" r:id="rId64"/>
    <p:sldId id="817" r:id="rId65"/>
    <p:sldId id="818" r:id="rId66"/>
    <p:sldId id="955" r:id="rId67"/>
    <p:sldId id="821" r:id="rId68"/>
    <p:sldId id="956" r:id="rId69"/>
    <p:sldId id="823" r:id="rId70"/>
    <p:sldId id="824" r:id="rId71"/>
    <p:sldId id="825" r:id="rId72"/>
    <p:sldId id="826" r:id="rId73"/>
    <p:sldId id="827" r:id="rId74"/>
    <p:sldId id="828" r:id="rId75"/>
    <p:sldId id="829" r:id="rId76"/>
    <p:sldId id="830" r:id="rId77"/>
    <p:sldId id="831" r:id="rId78"/>
    <p:sldId id="957" r:id="rId79"/>
    <p:sldId id="958" r:id="rId80"/>
    <p:sldId id="834" r:id="rId81"/>
    <p:sldId id="835" r:id="rId82"/>
    <p:sldId id="959" r:id="rId83"/>
    <p:sldId id="837" r:id="rId84"/>
    <p:sldId id="838" r:id="rId85"/>
    <p:sldId id="960" r:id="rId86"/>
    <p:sldId id="840" r:id="rId87"/>
    <p:sldId id="841" r:id="rId88"/>
    <p:sldId id="842" r:id="rId89"/>
    <p:sldId id="843" r:id="rId90"/>
    <p:sldId id="844" r:id="rId91"/>
    <p:sldId id="845" r:id="rId92"/>
    <p:sldId id="846" r:id="rId93"/>
    <p:sldId id="847" r:id="rId94"/>
    <p:sldId id="848" r:id="rId95"/>
    <p:sldId id="961" r:id="rId96"/>
    <p:sldId id="962" r:id="rId97"/>
    <p:sldId id="851" r:id="rId98"/>
    <p:sldId id="852" r:id="rId99"/>
    <p:sldId id="853" r:id="rId100"/>
    <p:sldId id="854" r:id="rId101"/>
    <p:sldId id="855" r:id="rId102"/>
    <p:sldId id="856" r:id="rId103"/>
    <p:sldId id="857" r:id="rId104"/>
    <p:sldId id="858" r:id="rId105"/>
    <p:sldId id="859" r:id="rId106"/>
    <p:sldId id="860" r:id="rId107"/>
    <p:sldId id="861" r:id="rId108"/>
    <p:sldId id="862" r:id="rId109"/>
    <p:sldId id="863" r:id="rId110"/>
    <p:sldId id="966" r:id="rId111"/>
    <p:sldId id="967" r:id="rId112"/>
    <p:sldId id="968" r:id="rId113"/>
    <p:sldId id="868" r:id="rId114"/>
    <p:sldId id="869" r:id="rId115"/>
    <p:sldId id="870" r:id="rId116"/>
    <p:sldId id="871" r:id="rId117"/>
    <p:sldId id="872" r:id="rId118"/>
    <p:sldId id="873" r:id="rId119"/>
    <p:sldId id="874" r:id="rId120"/>
    <p:sldId id="875" r:id="rId121"/>
    <p:sldId id="876" r:id="rId122"/>
    <p:sldId id="942" r:id="rId123"/>
    <p:sldId id="943" r:id="rId124"/>
    <p:sldId id="944" r:id="rId125"/>
    <p:sldId id="945" r:id="rId126"/>
    <p:sldId id="946" r:id="rId127"/>
    <p:sldId id="947" r:id="rId128"/>
    <p:sldId id="948" r:id="rId129"/>
    <p:sldId id="949" r:id="rId130"/>
    <p:sldId id="950" r:id="rId131"/>
    <p:sldId id="951" r:id="rId132"/>
    <p:sldId id="952" r:id="rId133"/>
    <p:sldId id="963" r:id="rId134"/>
    <p:sldId id="964" r:id="rId135"/>
    <p:sldId id="965" r:id="rId136"/>
    <p:sldId id="916" r:id="rId137"/>
    <p:sldId id="878" r:id="rId138"/>
    <p:sldId id="879" r:id="rId139"/>
    <p:sldId id="880" r:id="rId140"/>
    <p:sldId id="881" r:id="rId141"/>
    <p:sldId id="970" r:id="rId142"/>
    <p:sldId id="971" r:id="rId143"/>
    <p:sldId id="969" r:id="rId144"/>
    <p:sldId id="591" r:id="rId145"/>
  </p:sldIdLst>
  <p:sldSz cx="9144000" cy="6858000" type="screen4x3"/>
  <p:notesSz cx="6797675" cy="9926638"/>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521415D9-36F7-43E2-AB2F-B90AF26B5E84}">
      <p14:sectionLst xmlns:p14="http://schemas.microsoft.com/office/powerpoint/2010/main">
        <p14:section name="Default Section" id="{5633EA62-1AD9-48D4-95C9-3A8D9798C05C}">
          <p14:sldIdLst>
            <p14:sldId id="505"/>
            <p14:sldId id="670"/>
            <p14:sldId id="893"/>
            <p14:sldId id="941"/>
            <p14:sldId id="900"/>
            <p14:sldId id="901"/>
            <p14:sldId id="902"/>
            <p14:sldId id="903"/>
            <p14:sldId id="924"/>
            <p14:sldId id="925"/>
            <p14:sldId id="926"/>
            <p14:sldId id="927"/>
            <p14:sldId id="928"/>
            <p14:sldId id="929"/>
            <p14:sldId id="930"/>
            <p14:sldId id="931"/>
            <p14:sldId id="932"/>
            <p14:sldId id="933"/>
            <p14:sldId id="934"/>
            <p14:sldId id="935"/>
            <p14:sldId id="936"/>
            <p14:sldId id="937"/>
            <p14:sldId id="938"/>
            <p14:sldId id="939"/>
            <p14:sldId id="940"/>
            <p14:sldId id="896"/>
            <p14:sldId id="899"/>
            <p14:sldId id="889"/>
            <p14:sldId id="890"/>
            <p14:sldId id="891"/>
            <p14:sldId id="904"/>
            <p14:sldId id="905"/>
            <p14:sldId id="906"/>
            <p14:sldId id="907"/>
            <p14:sldId id="908"/>
            <p14:sldId id="909"/>
            <p14:sldId id="910"/>
            <p14:sldId id="911"/>
            <p14:sldId id="799"/>
            <p14:sldId id="800"/>
            <p14:sldId id="801"/>
            <p14:sldId id="802"/>
            <p14:sldId id="803"/>
            <p14:sldId id="804"/>
            <p14:sldId id="912"/>
            <p14:sldId id="913"/>
            <p14:sldId id="914"/>
            <p14:sldId id="805"/>
            <p14:sldId id="920"/>
            <p14:sldId id="806"/>
            <p14:sldId id="807"/>
            <p14:sldId id="808"/>
            <p14:sldId id="953"/>
            <p14:sldId id="810"/>
            <p14:sldId id="811"/>
            <p14:sldId id="812"/>
            <p14:sldId id="813"/>
            <p14:sldId id="954"/>
            <p14:sldId id="814"/>
            <p14:sldId id="815"/>
            <p14:sldId id="816"/>
            <p14:sldId id="817"/>
            <p14:sldId id="818"/>
            <p14:sldId id="955"/>
            <p14:sldId id="821"/>
            <p14:sldId id="956"/>
            <p14:sldId id="823"/>
            <p14:sldId id="824"/>
            <p14:sldId id="825"/>
            <p14:sldId id="826"/>
            <p14:sldId id="827"/>
            <p14:sldId id="828"/>
            <p14:sldId id="829"/>
            <p14:sldId id="830"/>
            <p14:sldId id="831"/>
            <p14:sldId id="957"/>
            <p14:sldId id="958"/>
            <p14:sldId id="834"/>
            <p14:sldId id="835"/>
            <p14:sldId id="959"/>
            <p14:sldId id="837"/>
            <p14:sldId id="838"/>
            <p14:sldId id="960"/>
            <p14:sldId id="840"/>
            <p14:sldId id="841"/>
            <p14:sldId id="842"/>
            <p14:sldId id="843"/>
            <p14:sldId id="844"/>
            <p14:sldId id="845"/>
            <p14:sldId id="846"/>
            <p14:sldId id="847"/>
            <p14:sldId id="848"/>
            <p14:sldId id="961"/>
            <p14:sldId id="962"/>
            <p14:sldId id="851"/>
            <p14:sldId id="852"/>
            <p14:sldId id="853"/>
            <p14:sldId id="854"/>
            <p14:sldId id="855"/>
            <p14:sldId id="856"/>
            <p14:sldId id="857"/>
            <p14:sldId id="858"/>
            <p14:sldId id="859"/>
            <p14:sldId id="860"/>
            <p14:sldId id="861"/>
            <p14:sldId id="862"/>
            <p14:sldId id="863"/>
            <p14:sldId id="966"/>
            <p14:sldId id="967"/>
            <p14:sldId id="968"/>
            <p14:sldId id="868"/>
            <p14:sldId id="869"/>
            <p14:sldId id="870"/>
            <p14:sldId id="871"/>
            <p14:sldId id="872"/>
            <p14:sldId id="873"/>
            <p14:sldId id="874"/>
            <p14:sldId id="875"/>
            <p14:sldId id="876"/>
            <p14:sldId id="942"/>
            <p14:sldId id="943"/>
            <p14:sldId id="944"/>
            <p14:sldId id="945"/>
            <p14:sldId id="946"/>
            <p14:sldId id="947"/>
            <p14:sldId id="948"/>
            <p14:sldId id="949"/>
            <p14:sldId id="950"/>
            <p14:sldId id="951"/>
            <p14:sldId id="952"/>
            <p14:sldId id="963"/>
            <p14:sldId id="964"/>
            <p14:sldId id="965"/>
            <p14:sldId id="916"/>
            <p14:sldId id="878"/>
            <p14:sldId id="879"/>
            <p14:sldId id="880"/>
            <p14:sldId id="881"/>
            <p14:sldId id="970"/>
            <p14:sldId id="971"/>
            <p14:sldId id="969"/>
            <p14:sldId id="591"/>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9900"/>
    <a:srgbClr val="A6210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autoAdjust="0"/>
    <p:restoredTop sz="92662" autoAdjust="0"/>
  </p:normalViewPr>
  <p:slideViewPr>
    <p:cSldViewPr>
      <p:cViewPr varScale="1">
        <p:scale>
          <a:sx n="81" d="100"/>
          <a:sy n="81" d="100"/>
        </p:scale>
        <p:origin x="860" y="68"/>
      </p:cViewPr>
      <p:guideLst>
        <p:guide orient="horz" pos="2160"/>
        <p:guide pos="2880"/>
      </p:guideLst>
    </p:cSldViewPr>
  </p:slid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viewProps" Target="viewProps.xml"/><Relationship Id="rId5" Type="http://schemas.openxmlformats.org/officeDocument/2006/relationships/slide" Target="slides/slide2.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theme" Target="theme/theme1.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tableStyles" Target="tableStyles.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notesMaster" Target="notesMasters/notesMaster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61" Type="http://schemas.openxmlformats.org/officeDocument/2006/relationships/slide" Target="slides/slide58.xml"/><Relationship Id="rId82" Type="http://schemas.openxmlformats.org/officeDocument/2006/relationships/slide" Target="slides/slide79.xml"/><Relationship Id="rId152" Type="http://schemas.microsoft.com/office/2015/10/relationships/revisionInfo" Target="revisionInfo.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handoutMaster" Target="handoutMasters/handout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oleObject" Target="file:///G:\Bazuka%20Data\02.%20Statistics\3.%20REPORTS\04.%20Ministerial%20Briefing%20Presenations\2020\2020%20Ministerial%20Briefing%20-%20Tables%20and%20Graphs.xlsx" TargetMode="External"/><Relationship Id="rId2" Type="http://schemas.microsoft.com/office/2011/relationships/chartColorStyle" Target="colors7.xml"/><Relationship Id="rId1" Type="http://schemas.microsoft.com/office/2011/relationships/chartStyle" Target="style7.xml"/></Relationships>
</file>

<file path=ppt/charts/_rels/chart11.xml.rels><?xml version="1.0" encoding="UTF-8" standalone="yes"?>
<Relationships xmlns="http://schemas.openxmlformats.org/package/2006/relationships"><Relationship Id="rId3" Type="http://schemas.openxmlformats.org/officeDocument/2006/relationships/oleObject" Target="file:///G:\Bazuka%20Data\02.%20Statistics\3.%20REPORTS\04.%20Ministerial%20Briefing%20Presenations\2020\2020%20Ministerial%20Briefing%20-%20Tables%20and%20Graphs.xlsx" TargetMode="External"/><Relationship Id="rId2" Type="http://schemas.microsoft.com/office/2011/relationships/chartColorStyle" Target="colors8.xml"/><Relationship Id="rId1" Type="http://schemas.microsoft.com/office/2011/relationships/chartStyle" Target="style8.xml"/></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3.xlsx"/></Relationships>
</file>

<file path=ppt/charts/_rels/chart13.xml.rels><?xml version="1.0" encoding="UTF-8" standalone="yes"?>
<Relationships xmlns="http://schemas.openxmlformats.org/package/2006/relationships"><Relationship Id="rId3" Type="http://schemas.openxmlformats.org/officeDocument/2006/relationships/oleObject" Target="file:///G:\Bazuka%20Data\02.%20Statistics\3.%20REPORTS\04.%20Ministerial%20Briefing%20Presenations\2020\2020%20Ministerial%20Briefing%20-%20Tables%20and%20Graphs.xlsx" TargetMode="External"/><Relationship Id="rId2" Type="http://schemas.microsoft.com/office/2011/relationships/chartColorStyle" Target="colors10.xml"/><Relationship Id="rId1" Type="http://schemas.microsoft.com/office/2011/relationships/chartStyle" Target="style10.xml"/></Relationships>
</file>

<file path=ppt/charts/_rels/chart14.xml.rels><?xml version="1.0" encoding="UTF-8" standalone="yes"?>
<Relationships xmlns="http://schemas.openxmlformats.org/package/2006/relationships"><Relationship Id="rId3" Type="http://schemas.openxmlformats.org/officeDocument/2006/relationships/oleObject" Target="file:///G:\Bazuka%20Data\02.%20Statistics\3.%20REPORTS\04.%20Ministerial%20Briefing%20Presenations\2020\2020%20Ministerial%20Briefing%20-%20Tables%20and%20Graphs.xlsx" TargetMode="External"/><Relationship Id="rId2" Type="http://schemas.microsoft.com/office/2011/relationships/chartColorStyle" Target="colors11.xml"/><Relationship Id="rId1" Type="http://schemas.microsoft.com/office/2011/relationships/chartStyle" Target="style11.xml"/></Relationships>
</file>

<file path=ppt/charts/_rels/chart15.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2.xml"/><Relationship Id="rId1" Type="http://schemas.microsoft.com/office/2011/relationships/chartStyle" Target="style12.xml"/></Relationships>
</file>

<file path=ppt/charts/_rels/chart16.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13.xml"/><Relationship Id="rId1" Type="http://schemas.microsoft.com/office/2011/relationships/chartStyle" Target="style13.xml"/></Relationships>
</file>

<file path=ppt/charts/_rels/chart17.xml.rels><?xml version="1.0" encoding="UTF-8" standalone="yes"?>
<Relationships xmlns="http://schemas.openxmlformats.org/package/2006/relationships"><Relationship Id="rId3" Type="http://schemas.openxmlformats.org/officeDocument/2006/relationships/oleObject" Target="../embeddings/oleObject3.bin"/><Relationship Id="rId2" Type="http://schemas.microsoft.com/office/2011/relationships/chartColorStyle" Target="colors14.xml"/><Relationship Id="rId1" Type="http://schemas.microsoft.com/office/2011/relationships/chartStyle" Target="style14.xml"/></Relationships>
</file>

<file path=ppt/charts/_rels/chart18.xml.rels><?xml version="1.0" encoding="UTF-8" standalone="yes"?>
<Relationships xmlns="http://schemas.openxmlformats.org/package/2006/relationships"><Relationship Id="rId3" Type="http://schemas.openxmlformats.org/officeDocument/2006/relationships/oleObject" Target="file:///G:\Bazuka%20Data\02.%20Statistics\3.%20REPORTS\04.%20Ministerial%20Briefing%20Presenations\2020\2020%20Ministerial%20Briefing%20-%20Tables%20and%20Graphs.xlsx" TargetMode="External"/><Relationship Id="rId2" Type="http://schemas.microsoft.com/office/2011/relationships/chartColorStyle" Target="colors15.xml"/><Relationship Id="rId1" Type="http://schemas.microsoft.com/office/2011/relationships/chartStyle" Target="style15.xml"/></Relationships>
</file>

<file path=ppt/charts/_rels/chart19.xml.rels><?xml version="1.0" encoding="UTF-8" standalone="yes"?>
<Relationships xmlns="http://schemas.openxmlformats.org/package/2006/relationships"><Relationship Id="rId3" Type="http://schemas.openxmlformats.org/officeDocument/2006/relationships/oleObject" Target="../embeddings/oleObject4.bin"/><Relationship Id="rId2" Type="http://schemas.microsoft.com/office/2011/relationships/chartColorStyle" Target="colors16.xml"/><Relationship Id="rId1" Type="http://schemas.microsoft.com/office/2011/relationships/chartStyle" Target="style16.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oleObject" Target="file:///G:\Bazuka%20Data\02.%20Statistics\3.%20REPORTS\04.%20Ministerial%20Briefing%20Presenations\2020\2020%20Ministerial%20Briefing%20-%20Tables%20and%20Graphs.xlsx" TargetMode="External"/><Relationship Id="rId2" Type="http://schemas.microsoft.com/office/2011/relationships/chartColorStyle" Target="colors17.xml"/><Relationship Id="rId1" Type="http://schemas.microsoft.com/office/2011/relationships/chartStyle" Target="style17.xml"/></Relationships>
</file>

<file path=ppt/charts/_rels/chart21.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package" Target="../embeddings/Microsoft_Excel_Worksheet4.xlsx"/></Relationships>
</file>

<file path=ppt/charts/_rels/chart22.xml.rels><?xml version="1.0" encoding="UTF-8" standalone="yes"?>
<Relationships xmlns="http://schemas.openxmlformats.org/package/2006/relationships"><Relationship Id="rId3" Type="http://schemas.openxmlformats.org/officeDocument/2006/relationships/oleObject" Target="file:///G:\Bazuka%20Data\02.%20Statistics\3.%20REPORTS\04.%20Ministerial%20Briefing%20Presenations\2020\2020%20Ministerial%20Briefing%20-%20Tables%20and%20Graphs.xlsx" TargetMode="External"/><Relationship Id="rId2" Type="http://schemas.microsoft.com/office/2011/relationships/chartColorStyle" Target="colors19.xml"/><Relationship Id="rId1" Type="http://schemas.microsoft.com/office/2011/relationships/chartStyle" Target="style19.xml"/></Relationships>
</file>

<file path=ppt/charts/_rels/chart23.xml.rels><?xml version="1.0" encoding="UTF-8" standalone="yes"?>
<Relationships xmlns="http://schemas.openxmlformats.org/package/2006/relationships"><Relationship Id="rId3" Type="http://schemas.openxmlformats.org/officeDocument/2006/relationships/oleObject" Target="file:///G:\Bazuka%20Data\02.%20Statistics\3.%20REPORTS\04.%20Ministerial%20Briefing%20Presenations\2020\2020%20Ministerial%20Briefing%20-%20Tables%20and%20Graphs.xlsx" TargetMode="External"/><Relationship Id="rId2" Type="http://schemas.microsoft.com/office/2011/relationships/chartColorStyle" Target="colors20.xml"/><Relationship Id="rId1" Type="http://schemas.microsoft.com/office/2011/relationships/chartStyle" Target="style20.xml"/></Relationships>
</file>

<file path=ppt/charts/_rels/chart24.xml.rels><?xml version="1.0" encoding="UTF-8" standalone="yes"?>
<Relationships xmlns="http://schemas.openxmlformats.org/package/2006/relationships"><Relationship Id="rId3" Type="http://schemas.openxmlformats.org/officeDocument/2006/relationships/oleObject" Target="file:///G:\Bazuka%20Data\02.%20Statistics\3.%20REPORTS\04.%20Ministerial%20Briefing%20Presenations\2020\2020%20Ministerial%20Briefing%20-%20Tables%20and%20Graphs.xlsx" TargetMode="External"/><Relationship Id="rId2" Type="http://schemas.microsoft.com/office/2011/relationships/chartColorStyle" Target="colors21.xml"/><Relationship Id="rId1" Type="http://schemas.microsoft.com/office/2011/relationships/chartStyle" Target="style21.xml"/></Relationships>
</file>

<file path=ppt/charts/_rels/chart25.xml.rels><?xml version="1.0" encoding="UTF-8" standalone="yes"?>
<Relationships xmlns="http://schemas.openxmlformats.org/package/2006/relationships"><Relationship Id="rId3" Type="http://schemas.openxmlformats.org/officeDocument/2006/relationships/oleObject" Target="../embeddings/oleObject5.bin"/><Relationship Id="rId2" Type="http://schemas.microsoft.com/office/2011/relationships/chartColorStyle" Target="colors22.xml"/><Relationship Id="rId1" Type="http://schemas.microsoft.com/office/2011/relationships/chartStyle" Target="style22.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1.xml"/><Relationship Id="rId1" Type="http://schemas.microsoft.com/office/2011/relationships/chartStyle" Target="style1.xml"/></Relationships>
</file>

<file path=ppt/charts/_rels/chart5.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2.xml"/><Relationship Id="rId1" Type="http://schemas.microsoft.com/office/2011/relationships/chartStyle" Target="style2.xml"/></Relationships>
</file>

<file path=ppt/charts/_rels/chart6.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3.xml"/><Relationship Id="rId1" Type="http://schemas.microsoft.com/office/2011/relationships/chartStyle" Target="style3.xml"/></Relationships>
</file>

<file path=ppt/charts/_rels/chart7.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4.xml"/><Relationship Id="rId1" Type="http://schemas.microsoft.com/office/2011/relationships/chartStyle" Target="style4.xml"/></Relationships>
</file>

<file path=ppt/charts/_rels/chart8.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5.xml"/><Relationship Id="rId1" Type="http://schemas.microsoft.com/office/2011/relationships/chartStyle" Target="style5.xml"/></Relationships>
</file>

<file path=ppt/charts/_rels/chart9.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xPr>
        <a:bodyPr/>
        <a:lstStyle/>
        <a:p>
          <a:pPr>
            <a:defRPr>
              <a:latin typeface="Arial" panose="020B0604020202020204" pitchFamily="34" charset="0"/>
              <a:cs typeface="Arial" panose="020B0604020202020204" pitchFamily="34" charset="0"/>
            </a:defRPr>
          </a:pPr>
          <a:endParaRPr lang="en-US"/>
        </a:p>
      </c:txPr>
    </c:title>
    <c:autoTitleDeleted val="0"/>
    <c:view3D>
      <c:rotX val="30"/>
      <c:rotY val="0"/>
      <c:rAngAx val="0"/>
    </c:view3D>
    <c:floor>
      <c:thickness val="0"/>
    </c:floor>
    <c:sideWall>
      <c:thickness val="0"/>
    </c:sideWall>
    <c:backWall>
      <c:thickness val="0"/>
    </c:backWall>
    <c:plotArea>
      <c:layout/>
      <c:pie3DChart>
        <c:varyColors val="1"/>
        <c:ser>
          <c:idx val="0"/>
          <c:order val="0"/>
          <c:tx>
            <c:strRef>
              <c:f>Sheet1!$C$4</c:f>
              <c:strCache>
                <c:ptCount val="1"/>
                <c:pt idx="0">
                  <c:v>Learners</c:v>
                </c:pt>
              </c:strCache>
            </c:strRef>
          </c:tx>
          <c:explosion val="25"/>
          <c:cat>
            <c:strRef>
              <c:f>Sheet1!$B$5:$B$6</c:f>
              <c:strCache>
                <c:ptCount val="2"/>
                <c:pt idx="0">
                  <c:v>Public</c:v>
                </c:pt>
                <c:pt idx="1">
                  <c:v>Independent  </c:v>
                </c:pt>
              </c:strCache>
            </c:strRef>
          </c:cat>
          <c:val>
            <c:numRef>
              <c:f>Sheet1!$C$5:$C$6</c:f>
              <c:numCache>
                <c:formatCode>#,##0</c:formatCode>
                <c:ptCount val="2"/>
                <c:pt idx="0">
                  <c:v>12490132</c:v>
                </c:pt>
                <c:pt idx="1">
                  <c:v>402141</c:v>
                </c:pt>
              </c:numCache>
            </c:numRef>
          </c:val>
          <c:extLst>
            <c:ext xmlns:c16="http://schemas.microsoft.com/office/drawing/2014/chart" uri="{C3380CC4-5D6E-409C-BE32-E72D297353CC}">
              <c16:uniqueId val="{00000000-4BED-4056-BCD8-3B7EC49B6F34}"/>
            </c:ext>
          </c:extLst>
        </c:ser>
        <c:dLbls>
          <c:showLegendKey val="0"/>
          <c:showVal val="0"/>
          <c:showCatName val="0"/>
          <c:showSerName val="0"/>
          <c:showPercent val="0"/>
          <c:showBubbleSize val="0"/>
          <c:showLeaderLines val="1"/>
        </c:dLbls>
      </c:pie3DChart>
    </c:plotArea>
    <c:legend>
      <c:legendPos val="b"/>
      <c:overlay val="0"/>
      <c:txPr>
        <a:bodyPr/>
        <a:lstStyle/>
        <a:p>
          <a:pPr>
            <a:defRPr sz="1200"/>
          </a:pPr>
          <a:endParaRPr lang="en-US"/>
        </a:p>
      </c:txPr>
    </c:legend>
    <c:plotVisOnly val="1"/>
    <c:dispBlanksAs val="gap"/>
    <c:showDLblsOverMax val="0"/>
  </c:chart>
  <c:spPr>
    <a:solidFill>
      <a:schemeClr val="lt1"/>
    </a:solidFill>
    <a:ln w="25400" cap="flat" cmpd="sng" algn="ctr">
      <a:solidFill>
        <a:schemeClr val="dk1"/>
      </a:solidFill>
      <a:prstDash val="solid"/>
    </a:ln>
    <a:effectLst/>
  </c:spPr>
  <c:txPr>
    <a:bodyPr/>
    <a:lstStyle/>
    <a:p>
      <a:pPr>
        <a:defRPr>
          <a:solidFill>
            <a:schemeClr val="dk1"/>
          </a:solidFill>
          <a:latin typeface="+mn-lt"/>
          <a:ea typeface="+mn-ea"/>
          <a:cs typeface="+mn-cs"/>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6"/>
            </a:solidFill>
            <a:ln>
              <a:noFill/>
            </a:ln>
            <a:effectLst/>
            <a:sp3d/>
          </c:spPr>
          <c:invertIfNegative val="0"/>
          <c:dLbls>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Sheet1!$B$4:$F$4</c:f>
              <c:numCache>
                <c:formatCode>General</c:formatCode>
                <c:ptCount val="5"/>
                <c:pt idx="0">
                  <c:v>2016</c:v>
                </c:pt>
                <c:pt idx="1">
                  <c:v>2017</c:v>
                </c:pt>
                <c:pt idx="2">
                  <c:v>2018</c:v>
                </c:pt>
                <c:pt idx="3">
                  <c:v>2019</c:v>
                </c:pt>
                <c:pt idx="4">
                  <c:v>2020</c:v>
                </c:pt>
              </c:numCache>
            </c:numRef>
          </c:cat>
          <c:val>
            <c:numRef>
              <c:f>Sheet1!$B$5:$F$5</c:f>
              <c:numCache>
                <c:formatCode>#,##0</c:formatCode>
                <c:ptCount val="5"/>
                <c:pt idx="0">
                  <c:v>674652</c:v>
                </c:pt>
                <c:pt idx="1">
                  <c:v>629155</c:v>
                </c:pt>
                <c:pt idx="2">
                  <c:v>624733</c:v>
                </c:pt>
                <c:pt idx="3">
                  <c:v>616754</c:v>
                </c:pt>
                <c:pt idx="4">
                  <c:v>607226</c:v>
                </c:pt>
              </c:numCache>
            </c:numRef>
          </c:val>
          <c:shape val="cylinder"/>
          <c:extLst>
            <c:ext xmlns:c16="http://schemas.microsoft.com/office/drawing/2014/chart" uri="{C3380CC4-5D6E-409C-BE32-E72D297353CC}">
              <c16:uniqueId val="{00000000-F7A6-44B0-8AEE-30FDCCED06D7}"/>
            </c:ext>
          </c:extLst>
        </c:ser>
        <c:dLbls>
          <c:showLegendKey val="0"/>
          <c:showVal val="0"/>
          <c:showCatName val="0"/>
          <c:showSerName val="0"/>
          <c:showPercent val="0"/>
          <c:showBubbleSize val="0"/>
        </c:dLbls>
        <c:gapWidth val="150"/>
        <c:shape val="box"/>
        <c:axId val="37383520"/>
        <c:axId val="37385696"/>
        <c:axId val="0"/>
      </c:bar3DChart>
      <c:catAx>
        <c:axId val="3738352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crossAx val="37385696"/>
        <c:crosses val="autoZero"/>
        <c:auto val="1"/>
        <c:lblAlgn val="ctr"/>
        <c:lblOffset val="100"/>
        <c:noMultiLvlLbl val="0"/>
      </c:catAx>
      <c:valAx>
        <c:axId val="37385696"/>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crossAx val="37383520"/>
        <c:crosses val="autoZero"/>
        <c:crossBetween val="between"/>
      </c:valAx>
      <c:spPr>
        <a:noFill/>
        <a:ln>
          <a:noFill/>
        </a:ln>
        <a:effectLst/>
      </c:spPr>
    </c:plotArea>
    <c:plotVisOnly val="1"/>
    <c:dispBlanksAs val="gap"/>
    <c:showDLblsOverMax val="0"/>
  </c:chart>
  <c:spPr>
    <a:noFill/>
    <a:ln>
      <a:noFill/>
    </a:ln>
    <a:effectLst/>
  </c:spPr>
  <c:txPr>
    <a:bodyPr/>
    <a:lstStyle/>
    <a:p>
      <a:pPr>
        <a:defRPr sz="2000" b="1">
          <a:solidFill>
            <a:schemeClr val="tx1"/>
          </a:solidFill>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6"/>
            </a:solidFill>
            <a:ln>
              <a:noFill/>
            </a:ln>
            <a:effectLst/>
            <a:sp3d/>
          </c:spPr>
          <c:invertIfNegative val="0"/>
          <c:dLbls>
            <c:spPr>
              <a:noFill/>
              <a:ln>
                <a:noFill/>
              </a:ln>
              <a:effectLst/>
            </c:spPr>
            <c:txPr>
              <a:bodyPr rot="0" spcFirstLastPara="1" vertOverflow="ellipsis" vert="horz" wrap="square" anchor="ctr" anchorCtr="1"/>
              <a:lstStyle/>
              <a:p>
                <a:pPr>
                  <a:defRPr sz="1800" b="1" i="0" u="none" strike="noStrike" kern="1200" baseline="0">
                    <a:solidFill>
                      <a:schemeClr val="tx1">
                        <a:lumMod val="75000"/>
                        <a:lumOff val="25000"/>
                      </a:schemeClr>
                    </a:solidFill>
                    <a:latin typeface="Arial Narrow" panose="020B060602020203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Sheet1!$B$37:$H$37</c:f>
              <c:numCache>
                <c:formatCode>General</c:formatCode>
                <c:ptCount val="7"/>
                <c:pt idx="0">
                  <c:v>2014</c:v>
                </c:pt>
                <c:pt idx="1">
                  <c:v>2015</c:v>
                </c:pt>
                <c:pt idx="2">
                  <c:v>2016</c:v>
                </c:pt>
                <c:pt idx="3">
                  <c:v>2017</c:v>
                </c:pt>
                <c:pt idx="4">
                  <c:v>2018</c:v>
                </c:pt>
                <c:pt idx="5">
                  <c:v>2019</c:v>
                </c:pt>
                <c:pt idx="6">
                  <c:v>2020</c:v>
                </c:pt>
              </c:numCache>
            </c:numRef>
          </c:cat>
          <c:val>
            <c:numRef>
              <c:f>Sheet1!$B$38:$H$38</c:f>
              <c:numCache>
                <c:formatCode>#,##0</c:formatCode>
                <c:ptCount val="7"/>
                <c:pt idx="0">
                  <c:v>138533</c:v>
                </c:pt>
                <c:pt idx="1">
                  <c:v>131381</c:v>
                </c:pt>
                <c:pt idx="2">
                  <c:v>151472</c:v>
                </c:pt>
                <c:pt idx="3">
                  <c:v>173276</c:v>
                </c:pt>
                <c:pt idx="4">
                  <c:v>176110</c:v>
                </c:pt>
                <c:pt idx="5">
                  <c:v>170963</c:v>
                </c:pt>
                <c:pt idx="6">
                  <c:v>117808</c:v>
                </c:pt>
              </c:numCache>
            </c:numRef>
          </c:val>
          <c:shape val="cylinder"/>
          <c:extLst>
            <c:ext xmlns:c16="http://schemas.microsoft.com/office/drawing/2014/chart" uri="{C3380CC4-5D6E-409C-BE32-E72D297353CC}">
              <c16:uniqueId val="{00000000-EF13-4499-9697-3B926D96F298}"/>
            </c:ext>
          </c:extLst>
        </c:ser>
        <c:dLbls>
          <c:showLegendKey val="0"/>
          <c:showVal val="0"/>
          <c:showCatName val="0"/>
          <c:showSerName val="0"/>
          <c:showPercent val="0"/>
          <c:showBubbleSize val="0"/>
        </c:dLbls>
        <c:gapWidth val="150"/>
        <c:shape val="box"/>
        <c:axId val="545718352"/>
        <c:axId val="545713456"/>
        <c:axId val="0"/>
      </c:bar3DChart>
      <c:catAx>
        <c:axId val="54571835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545713456"/>
        <c:crosses val="autoZero"/>
        <c:auto val="1"/>
        <c:lblAlgn val="ctr"/>
        <c:lblOffset val="100"/>
        <c:noMultiLvlLbl val="0"/>
      </c:catAx>
      <c:valAx>
        <c:axId val="545713456"/>
        <c:scaling>
          <c:orientation val="minMax"/>
          <c:max val="1800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545718352"/>
        <c:crosses val="autoZero"/>
        <c:crossBetween val="between"/>
      </c:valAx>
      <c:spPr>
        <a:noFill/>
        <a:ln>
          <a:noFill/>
        </a:ln>
        <a:effectLst/>
      </c:spPr>
    </c:plotArea>
    <c:plotVisOnly val="1"/>
    <c:dispBlanksAs val="gap"/>
    <c:showDLblsOverMax val="0"/>
  </c:chart>
  <c:spPr>
    <a:noFill/>
    <a:ln>
      <a:noFill/>
    </a:ln>
    <a:effectLst/>
  </c:spPr>
  <c:txPr>
    <a:bodyPr/>
    <a:lstStyle/>
    <a:p>
      <a:pPr>
        <a:defRPr sz="1800" b="1">
          <a:latin typeface="Arial Narrow" panose="020B0606020202030204" pitchFamily="34" charset="0"/>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1"/>
          <c:order val="1"/>
          <c:spPr>
            <a:solidFill>
              <a:schemeClr val="accent2"/>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Narrow" panose="020B060602020203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Sheet2!$A$17:$F$17</c:f>
              <c:numCache>
                <c:formatCode>General</c:formatCode>
                <c:ptCount val="6"/>
                <c:pt idx="0">
                  <c:v>1970</c:v>
                </c:pt>
                <c:pt idx="1">
                  <c:v>1990</c:v>
                </c:pt>
                <c:pt idx="2">
                  <c:v>2000</c:v>
                </c:pt>
                <c:pt idx="3">
                  <c:v>2009</c:v>
                </c:pt>
                <c:pt idx="4">
                  <c:v>2019</c:v>
                </c:pt>
                <c:pt idx="5">
                  <c:v>2020</c:v>
                </c:pt>
              </c:numCache>
            </c:numRef>
          </c:cat>
          <c:val>
            <c:numRef>
              <c:f>Sheet2!$A$18:$F$18</c:f>
              <c:numCache>
                <c:formatCode>#,##0</c:formatCode>
                <c:ptCount val="6"/>
                <c:pt idx="0">
                  <c:v>43000</c:v>
                </c:pt>
                <c:pt idx="1">
                  <c:v>191000</c:v>
                </c:pt>
                <c:pt idx="2">
                  <c:v>283294</c:v>
                </c:pt>
                <c:pt idx="3">
                  <c:v>343718</c:v>
                </c:pt>
                <c:pt idx="4">
                  <c:v>409397</c:v>
                </c:pt>
                <c:pt idx="5">
                  <c:v>440702</c:v>
                </c:pt>
              </c:numCache>
            </c:numRef>
          </c:val>
          <c:shape val="cylinder"/>
          <c:extLst>
            <c:ext xmlns:c16="http://schemas.microsoft.com/office/drawing/2014/chart" uri="{C3380CC4-5D6E-409C-BE32-E72D297353CC}">
              <c16:uniqueId val="{00000000-3096-4738-A8F0-F34388BF4622}"/>
            </c:ext>
          </c:extLst>
        </c:ser>
        <c:dLbls>
          <c:showLegendKey val="0"/>
          <c:showVal val="0"/>
          <c:showCatName val="0"/>
          <c:showSerName val="0"/>
          <c:showPercent val="0"/>
          <c:showBubbleSize val="0"/>
        </c:dLbls>
        <c:gapWidth val="150"/>
        <c:shape val="box"/>
        <c:axId val="93098368"/>
        <c:axId val="93099904"/>
        <c:axId val="0"/>
        <c:extLst>
          <c:ext xmlns:c15="http://schemas.microsoft.com/office/drawing/2012/chart" uri="{02D57815-91ED-43cb-92C2-25804820EDAC}">
            <c15:filteredBarSeries>
              <c15:ser>
                <c:idx val="0"/>
                <c:order val="0"/>
                <c:spPr>
                  <a:solidFill>
                    <a:schemeClr val="accent6"/>
                  </a:solidFill>
                  <a:ln>
                    <a:noFill/>
                  </a:ln>
                  <a:effectLst/>
                  <a:sp3d/>
                </c:spPr>
                <c:invertIfNegative val="0"/>
                <c:cat>
                  <c:numRef>
                    <c:extLst>
                      <c:ext uri="{02D57815-91ED-43cb-92C2-25804820EDAC}">
                        <c15:formulaRef>
                          <c15:sqref>Sheet2!$A$17:$F$17</c15:sqref>
                        </c15:formulaRef>
                      </c:ext>
                    </c:extLst>
                    <c:numCache>
                      <c:formatCode>General</c:formatCode>
                      <c:ptCount val="6"/>
                      <c:pt idx="0">
                        <c:v>1970</c:v>
                      </c:pt>
                      <c:pt idx="1">
                        <c:v>1990</c:v>
                      </c:pt>
                      <c:pt idx="2">
                        <c:v>2000</c:v>
                      </c:pt>
                      <c:pt idx="3">
                        <c:v>2009</c:v>
                      </c:pt>
                      <c:pt idx="4">
                        <c:v>2019</c:v>
                      </c:pt>
                      <c:pt idx="5">
                        <c:v>2020</c:v>
                      </c:pt>
                    </c:numCache>
                  </c:numRef>
                </c:cat>
                <c:val>
                  <c:numRef>
                    <c:extLst>
                      <c:ext uri="{02D57815-91ED-43cb-92C2-25804820EDAC}">
                        <c15:formulaRef>
                          <c15:sqref>Sheet2!$A$17:$F$17</c15:sqref>
                        </c15:formulaRef>
                      </c:ext>
                    </c:extLst>
                    <c:numCache>
                      <c:formatCode>General</c:formatCode>
                      <c:ptCount val="6"/>
                      <c:pt idx="0">
                        <c:v>1970</c:v>
                      </c:pt>
                      <c:pt idx="1">
                        <c:v>1990</c:v>
                      </c:pt>
                      <c:pt idx="2">
                        <c:v>2000</c:v>
                      </c:pt>
                      <c:pt idx="3">
                        <c:v>2009</c:v>
                      </c:pt>
                      <c:pt idx="4">
                        <c:v>2019</c:v>
                      </c:pt>
                      <c:pt idx="5">
                        <c:v>2020</c:v>
                      </c:pt>
                    </c:numCache>
                  </c:numRef>
                </c:val>
                <c:shape val="cylinder"/>
                <c:extLst>
                  <c:ext xmlns:c16="http://schemas.microsoft.com/office/drawing/2014/chart" uri="{C3380CC4-5D6E-409C-BE32-E72D297353CC}">
                    <c16:uniqueId val="{00000001-3096-4738-A8F0-F34388BF4622}"/>
                  </c:ext>
                </c:extLst>
              </c15:ser>
            </c15:filteredBarSeries>
          </c:ext>
        </c:extLst>
      </c:bar3DChart>
      <c:catAx>
        <c:axId val="9309836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93099904"/>
        <c:crosses val="autoZero"/>
        <c:auto val="1"/>
        <c:lblAlgn val="ctr"/>
        <c:lblOffset val="100"/>
        <c:noMultiLvlLbl val="0"/>
      </c:catAx>
      <c:valAx>
        <c:axId val="930999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93098368"/>
        <c:crosses val="autoZero"/>
        <c:crossBetween val="between"/>
      </c:valAx>
      <c:spPr>
        <a:noFill/>
        <a:ln>
          <a:noFill/>
        </a:ln>
        <a:effectLst/>
      </c:spPr>
    </c:plotArea>
    <c:plotVisOnly val="1"/>
    <c:dispBlanksAs val="gap"/>
    <c:showDLblsOverMax val="0"/>
  </c:chart>
  <c:spPr>
    <a:noFill/>
    <a:ln>
      <a:noFill/>
    </a:ln>
    <a:effectLst/>
  </c:spPr>
  <c:txPr>
    <a:bodyPr/>
    <a:lstStyle/>
    <a:p>
      <a:pPr>
        <a:defRPr sz="1800" b="1">
          <a:latin typeface="Arial Narrow" panose="020B0606020202030204" pitchFamily="34" charset="0"/>
        </a:defRPr>
      </a:pPr>
      <a:endParaRPr lang="en-US"/>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6"/>
            </a:solidFill>
            <a:ln>
              <a:noFill/>
            </a:ln>
            <a:effectLst/>
            <a:sp3d/>
          </c:spPr>
          <c:invertIfNegative val="0"/>
          <c:dLbls>
            <c:spPr>
              <a:noFill/>
              <a:ln>
                <a:noFill/>
              </a:ln>
              <a:effectLst/>
            </c:spPr>
            <c:txPr>
              <a:bodyPr rot="0" spcFirstLastPara="1" vertOverflow="ellipsis" vert="horz" wrap="square" anchor="ctr" anchorCtr="1"/>
              <a:lstStyle/>
              <a:p>
                <a:pPr>
                  <a:defRPr sz="1800" b="1" i="0" u="none" strike="noStrike" kern="1200" baseline="0">
                    <a:solidFill>
                      <a:schemeClr val="tx1">
                        <a:lumMod val="75000"/>
                        <a:lumOff val="25000"/>
                      </a:schemeClr>
                    </a:solidFill>
                    <a:latin typeface="Arial Narrow" panose="020B060602020203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Sheet1!$B$150:$H$150</c:f>
              <c:numCache>
                <c:formatCode>General</c:formatCode>
                <c:ptCount val="7"/>
                <c:pt idx="0">
                  <c:v>2014</c:v>
                </c:pt>
                <c:pt idx="1">
                  <c:v>2015</c:v>
                </c:pt>
                <c:pt idx="2">
                  <c:v>2016</c:v>
                </c:pt>
                <c:pt idx="3">
                  <c:v>2017</c:v>
                </c:pt>
                <c:pt idx="4">
                  <c:v>2018</c:v>
                </c:pt>
                <c:pt idx="5">
                  <c:v>2019</c:v>
                </c:pt>
                <c:pt idx="6">
                  <c:v>2020</c:v>
                </c:pt>
              </c:numCache>
            </c:numRef>
          </c:cat>
          <c:val>
            <c:numRef>
              <c:f>Sheet1!$B$151:$H$151</c:f>
              <c:numCache>
                <c:formatCode>0.0</c:formatCode>
                <c:ptCount val="7"/>
                <c:pt idx="0">
                  <c:v>75.8</c:v>
                </c:pt>
                <c:pt idx="1">
                  <c:v>70.7</c:v>
                </c:pt>
                <c:pt idx="2">
                  <c:v>72.5</c:v>
                </c:pt>
                <c:pt idx="3">
                  <c:v>75.099999999999994</c:v>
                </c:pt>
                <c:pt idx="4">
                  <c:v>78.2</c:v>
                </c:pt>
                <c:pt idx="5">
                  <c:v>81.3</c:v>
                </c:pt>
                <c:pt idx="6">
                  <c:v>76.2</c:v>
                </c:pt>
              </c:numCache>
            </c:numRef>
          </c:val>
          <c:shape val="cylinder"/>
          <c:extLst>
            <c:ext xmlns:c16="http://schemas.microsoft.com/office/drawing/2014/chart" uri="{C3380CC4-5D6E-409C-BE32-E72D297353CC}">
              <c16:uniqueId val="{00000000-EA68-4F24-9908-49BFB2F880A2}"/>
            </c:ext>
          </c:extLst>
        </c:ser>
        <c:dLbls>
          <c:showLegendKey val="0"/>
          <c:showVal val="0"/>
          <c:showCatName val="0"/>
          <c:showSerName val="0"/>
          <c:showPercent val="0"/>
          <c:showBubbleSize val="0"/>
        </c:dLbls>
        <c:gapWidth val="150"/>
        <c:shape val="box"/>
        <c:axId val="545718896"/>
        <c:axId val="545707472"/>
        <c:axId val="0"/>
      </c:bar3DChart>
      <c:catAx>
        <c:axId val="54571889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545707472"/>
        <c:crosses val="autoZero"/>
        <c:auto val="1"/>
        <c:lblAlgn val="ctr"/>
        <c:lblOffset val="100"/>
        <c:noMultiLvlLbl val="0"/>
      </c:catAx>
      <c:valAx>
        <c:axId val="545707472"/>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545718896"/>
        <c:crosses val="autoZero"/>
        <c:crossBetween val="between"/>
      </c:valAx>
      <c:spPr>
        <a:noFill/>
        <a:ln>
          <a:noFill/>
        </a:ln>
        <a:effectLst/>
      </c:spPr>
    </c:plotArea>
    <c:plotVisOnly val="1"/>
    <c:dispBlanksAs val="gap"/>
    <c:showDLblsOverMax val="0"/>
  </c:chart>
  <c:spPr>
    <a:noFill/>
    <a:ln>
      <a:noFill/>
    </a:ln>
    <a:effectLst/>
  </c:spPr>
  <c:txPr>
    <a:bodyPr/>
    <a:lstStyle/>
    <a:p>
      <a:pPr>
        <a:defRPr sz="1800" b="1">
          <a:latin typeface="Arial Narrow" panose="020B0606020202030204" pitchFamily="34" charset="0"/>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6"/>
            </a:solidFill>
            <a:ln>
              <a:noFill/>
            </a:ln>
            <a:effectLst/>
            <a:sp3d/>
          </c:spPr>
          <c:invertIfNegative val="0"/>
          <c:dLbls>
            <c:spPr>
              <a:noFill/>
              <a:ln>
                <a:noFill/>
              </a:ln>
              <a:effectLst/>
            </c:spPr>
            <c:txPr>
              <a:bodyPr rot="0" spcFirstLastPara="1" vertOverflow="ellipsis" vert="horz" wrap="square" anchor="ctr" anchorCtr="1"/>
              <a:lstStyle/>
              <a:p>
                <a:pPr>
                  <a:defRPr sz="1800" b="1" i="0" u="none" strike="noStrike" kern="1200" baseline="0">
                    <a:solidFill>
                      <a:schemeClr val="tx1">
                        <a:lumMod val="75000"/>
                        <a:lumOff val="25000"/>
                      </a:schemeClr>
                    </a:solidFill>
                    <a:latin typeface="Arial Narrow" panose="020B060602020203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Sheet1!$B$263:$I$263</c:f>
              <c:numCache>
                <c:formatCode>General</c:formatCode>
                <c:ptCount val="8"/>
                <c:pt idx="0">
                  <c:v>2013</c:v>
                </c:pt>
                <c:pt idx="1">
                  <c:v>2014</c:v>
                </c:pt>
                <c:pt idx="2">
                  <c:v>2015</c:v>
                </c:pt>
                <c:pt idx="3">
                  <c:v>2016</c:v>
                </c:pt>
                <c:pt idx="4">
                  <c:v>2017</c:v>
                </c:pt>
                <c:pt idx="5">
                  <c:v>2018</c:v>
                </c:pt>
                <c:pt idx="6">
                  <c:v>2019</c:v>
                </c:pt>
                <c:pt idx="7">
                  <c:v>2020</c:v>
                </c:pt>
              </c:numCache>
            </c:numRef>
          </c:cat>
          <c:val>
            <c:numRef>
              <c:f>Sheet1!$B$264:$I$264</c:f>
              <c:numCache>
                <c:formatCode>0.0</c:formatCode>
                <c:ptCount val="8"/>
                <c:pt idx="0">
                  <c:v>30.6</c:v>
                </c:pt>
                <c:pt idx="1">
                  <c:v>28.3</c:v>
                </c:pt>
                <c:pt idx="2">
                  <c:v>25.8</c:v>
                </c:pt>
                <c:pt idx="3">
                  <c:v>26.6</c:v>
                </c:pt>
                <c:pt idx="4">
                  <c:v>28.7</c:v>
                </c:pt>
                <c:pt idx="5">
                  <c:v>33.6</c:v>
                </c:pt>
                <c:pt idx="6">
                  <c:v>36.9</c:v>
                </c:pt>
                <c:pt idx="7">
                  <c:v>36.4</c:v>
                </c:pt>
              </c:numCache>
            </c:numRef>
          </c:val>
          <c:shape val="cylinder"/>
          <c:extLst>
            <c:ext xmlns:c16="http://schemas.microsoft.com/office/drawing/2014/chart" uri="{C3380CC4-5D6E-409C-BE32-E72D297353CC}">
              <c16:uniqueId val="{00000000-1420-4834-A115-821CCC0FDF3A}"/>
            </c:ext>
          </c:extLst>
        </c:ser>
        <c:dLbls>
          <c:showLegendKey val="0"/>
          <c:showVal val="0"/>
          <c:showCatName val="0"/>
          <c:showSerName val="0"/>
          <c:showPercent val="0"/>
          <c:showBubbleSize val="0"/>
        </c:dLbls>
        <c:gapWidth val="150"/>
        <c:shape val="box"/>
        <c:axId val="545710736"/>
        <c:axId val="545711824"/>
        <c:axId val="0"/>
      </c:bar3DChart>
      <c:catAx>
        <c:axId val="54571073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545711824"/>
        <c:crosses val="autoZero"/>
        <c:auto val="1"/>
        <c:lblAlgn val="ctr"/>
        <c:lblOffset val="100"/>
        <c:noMultiLvlLbl val="0"/>
      </c:catAx>
      <c:valAx>
        <c:axId val="545711824"/>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545710736"/>
        <c:crosses val="autoZero"/>
        <c:crossBetween val="between"/>
      </c:valAx>
      <c:spPr>
        <a:noFill/>
        <a:ln>
          <a:noFill/>
        </a:ln>
        <a:effectLst/>
      </c:spPr>
    </c:plotArea>
    <c:plotVisOnly val="1"/>
    <c:dispBlanksAs val="gap"/>
    <c:showDLblsOverMax val="0"/>
  </c:chart>
  <c:spPr>
    <a:noFill/>
    <a:ln>
      <a:noFill/>
    </a:ln>
    <a:effectLst/>
  </c:spPr>
  <c:txPr>
    <a:bodyPr/>
    <a:lstStyle/>
    <a:p>
      <a:pPr>
        <a:defRPr sz="1800" b="1">
          <a:latin typeface="Arial Narrow" panose="020B0606020202030204" pitchFamily="34" charset="0"/>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6"/>
            </a:solidFill>
            <a:ln>
              <a:noFill/>
            </a:ln>
            <a:effectLst/>
            <a:sp3d/>
          </c:spPr>
          <c:invertIfNegative val="0"/>
          <c:dLbls>
            <c:spPr>
              <a:noFill/>
              <a:ln>
                <a:noFill/>
              </a:ln>
              <a:effectLst/>
            </c:spPr>
            <c:txPr>
              <a:bodyPr rot="0" spcFirstLastPara="1" vertOverflow="ellipsis" vert="horz" wrap="square" anchor="ctr" anchorCtr="1"/>
              <a:lstStyle/>
              <a:p>
                <a:pPr>
                  <a:defRPr sz="1800" b="1" i="0" u="none" strike="noStrike" kern="1200" baseline="0">
                    <a:solidFill>
                      <a:schemeClr val="tx1">
                        <a:lumMod val="75000"/>
                        <a:lumOff val="25000"/>
                      </a:schemeClr>
                    </a:solidFill>
                    <a:latin typeface="Arial Narrow" panose="020B060602020203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Sheet1!$B$284:$I$284</c:f>
              <c:numCache>
                <c:formatCode>General</c:formatCode>
                <c:ptCount val="8"/>
                <c:pt idx="0">
                  <c:v>2013</c:v>
                </c:pt>
                <c:pt idx="1">
                  <c:v>2014</c:v>
                </c:pt>
                <c:pt idx="2">
                  <c:v>2015</c:v>
                </c:pt>
                <c:pt idx="3">
                  <c:v>2016</c:v>
                </c:pt>
                <c:pt idx="4">
                  <c:v>2017</c:v>
                </c:pt>
                <c:pt idx="5">
                  <c:v>2018</c:v>
                </c:pt>
                <c:pt idx="6">
                  <c:v>2019</c:v>
                </c:pt>
                <c:pt idx="7">
                  <c:v>2020</c:v>
                </c:pt>
              </c:numCache>
            </c:numRef>
          </c:cat>
          <c:val>
            <c:numRef>
              <c:f>Sheet1!$B$285:$I$285</c:f>
              <c:numCache>
                <c:formatCode>#,##0</c:formatCode>
                <c:ptCount val="8"/>
                <c:pt idx="0">
                  <c:v>171755</c:v>
                </c:pt>
                <c:pt idx="1">
                  <c:v>150752</c:v>
                </c:pt>
                <c:pt idx="2">
                  <c:v>166263</c:v>
                </c:pt>
                <c:pt idx="3">
                  <c:v>162374</c:v>
                </c:pt>
                <c:pt idx="4">
                  <c:v>153610</c:v>
                </c:pt>
                <c:pt idx="5">
                  <c:v>172043</c:v>
                </c:pt>
                <c:pt idx="6">
                  <c:v>186058</c:v>
                </c:pt>
                <c:pt idx="7">
                  <c:v>210820</c:v>
                </c:pt>
              </c:numCache>
            </c:numRef>
          </c:val>
          <c:shape val="cylinder"/>
          <c:extLst>
            <c:ext xmlns:c16="http://schemas.microsoft.com/office/drawing/2014/chart" uri="{C3380CC4-5D6E-409C-BE32-E72D297353CC}">
              <c16:uniqueId val="{00000000-8AFF-4442-BA06-6A6DF8840FA4}"/>
            </c:ext>
          </c:extLst>
        </c:ser>
        <c:dLbls>
          <c:showLegendKey val="0"/>
          <c:showVal val="0"/>
          <c:showCatName val="0"/>
          <c:showSerName val="0"/>
          <c:showPercent val="0"/>
          <c:showBubbleSize val="0"/>
        </c:dLbls>
        <c:gapWidth val="150"/>
        <c:shape val="box"/>
        <c:axId val="545712368"/>
        <c:axId val="545714544"/>
        <c:axId val="0"/>
      </c:bar3DChart>
      <c:catAx>
        <c:axId val="54571236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545714544"/>
        <c:crosses val="autoZero"/>
        <c:auto val="1"/>
        <c:lblAlgn val="ctr"/>
        <c:lblOffset val="100"/>
        <c:noMultiLvlLbl val="0"/>
      </c:catAx>
      <c:valAx>
        <c:axId val="54571454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545712368"/>
        <c:crosses val="autoZero"/>
        <c:crossBetween val="between"/>
      </c:valAx>
      <c:spPr>
        <a:noFill/>
        <a:ln>
          <a:noFill/>
        </a:ln>
        <a:effectLst/>
      </c:spPr>
    </c:plotArea>
    <c:plotVisOnly val="1"/>
    <c:dispBlanksAs val="gap"/>
    <c:showDLblsOverMax val="0"/>
  </c:chart>
  <c:spPr>
    <a:noFill/>
    <a:ln>
      <a:noFill/>
    </a:ln>
    <a:effectLst/>
  </c:spPr>
  <c:txPr>
    <a:bodyPr/>
    <a:lstStyle/>
    <a:p>
      <a:pPr>
        <a:defRPr sz="1800" b="1">
          <a:latin typeface="Arial Narrow" panose="020B0606020202030204" pitchFamily="34" charset="0"/>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6"/>
            </a:solidFill>
            <a:ln>
              <a:noFill/>
            </a:ln>
            <a:effectLst/>
            <a:sp3d/>
          </c:spPr>
          <c:invertIfNegative val="0"/>
          <c:dLbls>
            <c:spPr>
              <a:noFill/>
              <a:ln>
                <a:noFill/>
              </a:ln>
              <a:effectLst/>
            </c:spPr>
            <c:txPr>
              <a:bodyPr rot="0" spcFirstLastPara="1" vertOverflow="ellipsis" vert="horz" wrap="square" anchor="ctr" anchorCtr="1"/>
              <a:lstStyle/>
              <a:p>
                <a:pPr>
                  <a:defRPr sz="1800" b="1" i="0" u="none" strike="noStrike" kern="1200" baseline="0">
                    <a:solidFill>
                      <a:schemeClr val="tx1">
                        <a:lumMod val="75000"/>
                        <a:lumOff val="25000"/>
                      </a:schemeClr>
                    </a:solidFill>
                    <a:latin typeface="Arial Narrow" panose="020B060602020203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Sheet1!$B$305:$B$313</c:f>
              <c:strCache>
                <c:ptCount val="9"/>
                <c:pt idx="0">
                  <c:v>KwaZulu-Natal</c:v>
                </c:pt>
                <c:pt idx="1">
                  <c:v>Gauteng</c:v>
                </c:pt>
                <c:pt idx="2">
                  <c:v>Limpopo</c:v>
                </c:pt>
                <c:pt idx="3">
                  <c:v>Western Cape</c:v>
                </c:pt>
                <c:pt idx="4">
                  <c:v>Eastern Cape</c:v>
                </c:pt>
                <c:pt idx="5">
                  <c:v>Mpumalanga</c:v>
                </c:pt>
                <c:pt idx="6">
                  <c:v>North West</c:v>
                </c:pt>
                <c:pt idx="7">
                  <c:v>Free State</c:v>
                </c:pt>
                <c:pt idx="8">
                  <c:v>Northern Cape</c:v>
                </c:pt>
              </c:strCache>
            </c:strRef>
          </c:cat>
          <c:val>
            <c:numRef>
              <c:f>Sheet1!$C$305:$C$313</c:f>
              <c:numCache>
                <c:formatCode>#,##0</c:formatCode>
                <c:ptCount val="9"/>
                <c:pt idx="0">
                  <c:v>51060</c:v>
                </c:pt>
                <c:pt idx="1">
                  <c:v>49680</c:v>
                </c:pt>
                <c:pt idx="2">
                  <c:v>22907</c:v>
                </c:pt>
                <c:pt idx="3">
                  <c:v>22634</c:v>
                </c:pt>
                <c:pt idx="4">
                  <c:v>21886</c:v>
                </c:pt>
                <c:pt idx="5">
                  <c:v>16251</c:v>
                </c:pt>
                <c:pt idx="6">
                  <c:v>11822</c:v>
                </c:pt>
                <c:pt idx="7">
                  <c:v>11284</c:v>
                </c:pt>
                <c:pt idx="8">
                  <c:v>3296</c:v>
                </c:pt>
              </c:numCache>
            </c:numRef>
          </c:val>
          <c:shape val="cylinder"/>
          <c:extLst>
            <c:ext xmlns:c16="http://schemas.microsoft.com/office/drawing/2014/chart" uri="{C3380CC4-5D6E-409C-BE32-E72D297353CC}">
              <c16:uniqueId val="{00000000-F6C0-4924-941A-9325D0633F99}"/>
            </c:ext>
          </c:extLst>
        </c:ser>
        <c:dLbls>
          <c:showLegendKey val="0"/>
          <c:showVal val="0"/>
          <c:showCatName val="0"/>
          <c:showSerName val="0"/>
          <c:showPercent val="0"/>
          <c:showBubbleSize val="0"/>
        </c:dLbls>
        <c:gapWidth val="150"/>
        <c:shape val="box"/>
        <c:axId val="545717264"/>
        <c:axId val="545719440"/>
        <c:axId val="0"/>
      </c:bar3DChart>
      <c:catAx>
        <c:axId val="54571726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545719440"/>
        <c:crosses val="autoZero"/>
        <c:auto val="1"/>
        <c:lblAlgn val="ctr"/>
        <c:lblOffset val="100"/>
        <c:noMultiLvlLbl val="0"/>
      </c:catAx>
      <c:valAx>
        <c:axId val="54571944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545717264"/>
        <c:crosses val="autoZero"/>
        <c:crossBetween val="between"/>
      </c:valAx>
      <c:spPr>
        <a:noFill/>
        <a:ln>
          <a:noFill/>
        </a:ln>
        <a:effectLst/>
      </c:spPr>
    </c:plotArea>
    <c:plotVisOnly val="1"/>
    <c:dispBlanksAs val="gap"/>
    <c:showDLblsOverMax val="0"/>
  </c:chart>
  <c:spPr>
    <a:noFill/>
    <a:ln>
      <a:noFill/>
    </a:ln>
    <a:effectLst/>
  </c:spPr>
  <c:txPr>
    <a:bodyPr/>
    <a:lstStyle/>
    <a:p>
      <a:pPr>
        <a:defRPr sz="1800" b="1">
          <a:latin typeface="Arial Narrow" panose="020B0606020202030204" pitchFamily="34" charset="0"/>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Sheet1!$C$325</c:f>
              <c:strCache>
                <c:ptCount val="1"/>
                <c:pt idx="0">
                  <c:v>percentage</c:v>
                </c:pt>
              </c:strCache>
            </c:strRef>
          </c:tx>
          <c:spPr>
            <a:solidFill>
              <a:schemeClr val="accent6"/>
            </a:solidFill>
            <a:ln>
              <a:noFill/>
            </a:ln>
            <a:effectLst/>
            <a:sp3d/>
          </c:spPr>
          <c:invertIfNegative val="0"/>
          <c:dLbls>
            <c:spPr>
              <a:noFill/>
              <a:ln>
                <a:noFill/>
              </a:ln>
              <a:effectLst/>
            </c:spPr>
            <c:txPr>
              <a:bodyPr rot="0" spcFirstLastPara="1" vertOverflow="ellipsis" vert="horz" wrap="square" anchor="ctr" anchorCtr="1"/>
              <a:lstStyle/>
              <a:p>
                <a:pPr>
                  <a:defRPr sz="1800" b="1" i="0" u="none" strike="noStrike" kern="1200" baseline="0">
                    <a:solidFill>
                      <a:schemeClr val="tx1">
                        <a:lumMod val="75000"/>
                        <a:lumOff val="25000"/>
                      </a:schemeClr>
                    </a:solidFill>
                    <a:latin typeface="Arial Narrow" panose="020B060602020203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Sheet1!$B$326:$B$334</c:f>
              <c:strCache>
                <c:ptCount val="9"/>
                <c:pt idx="0">
                  <c:v>GAUTENG</c:v>
                </c:pt>
                <c:pt idx="1">
                  <c:v>WESTERN CAPE</c:v>
                </c:pt>
                <c:pt idx="2">
                  <c:v>FREE STATE</c:v>
                </c:pt>
                <c:pt idx="3">
                  <c:v>KWAZULU-NATAL</c:v>
                </c:pt>
                <c:pt idx="4">
                  <c:v>NORTH WEST</c:v>
                </c:pt>
                <c:pt idx="5">
                  <c:v>MPUMALANGA</c:v>
                </c:pt>
                <c:pt idx="6">
                  <c:v>EASTERN CAPE</c:v>
                </c:pt>
                <c:pt idx="7">
                  <c:v>LIMPOPO</c:v>
                </c:pt>
                <c:pt idx="8">
                  <c:v>NORTHERN CAPE</c:v>
                </c:pt>
              </c:strCache>
            </c:strRef>
          </c:cat>
          <c:val>
            <c:numRef>
              <c:f>Sheet1!$C$326:$C$334</c:f>
              <c:numCache>
                <c:formatCode>0.0</c:formatCode>
                <c:ptCount val="9"/>
                <c:pt idx="0">
                  <c:v>45.085351798241234</c:v>
                </c:pt>
                <c:pt idx="1">
                  <c:v>43.83630623825848</c:v>
                </c:pt>
                <c:pt idx="2">
                  <c:v>40.403895731881981</c:v>
                </c:pt>
                <c:pt idx="3">
                  <c:v>37.759290072102054</c:v>
                </c:pt>
                <c:pt idx="4">
                  <c:v>32.063139052371781</c:v>
                </c:pt>
                <c:pt idx="5">
                  <c:v>30.437714221498009</c:v>
                </c:pt>
                <c:pt idx="6">
                  <c:v>30.011244275018512</c:v>
                </c:pt>
                <c:pt idx="7">
                  <c:v>29.108583772793693</c:v>
                </c:pt>
                <c:pt idx="8">
                  <c:v>28.394210889042036</c:v>
                </c:pt>
              </c:numCache>
            </c:numRef>
          </c:val>
          <c:shape val="cylinder"/>
          <c:extLst>
            <c:ext xmlns:c16="http://schemas.microsoft.com/office/drawing/2014/chart" uri="{C3380CC4-5D6E-409C-BE32-E72D297353CC}">
              <c16:uniqueId val="{00000000-0FC5-419D-A160-B999698F2320}"/>
            </c:ext>
          </c:extLst>
        </c:ser>
        <c:dLbls>
          <c:showLegendKey val="0"/>
          <c:showVal val="0"/>
          <c:showCatName val="0"/>
          <c:showSerName val="0"/>
          <c:showPercent val="0"/>
          <c:showBubbleSize val="0"/>
        </c:dLbls>
        <c:gapWidth val="150"/>
        <c:shape val="box"/>
        <c:axId val="545716720"/>
        <c:axId val="545712912"/>
        <c:axId val="0"/>
      </c:bar3DChart>
      <c:catAx>
        <c:axId val="545716720"/>
        <c:scaling>
          <c:orientation val="minMax"/>
        </c:scaling>
        <c:delete val="0"/>
        <c:axPos val="b"/>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545712912"/>
        <c:crosses val="autoZero"/>
        <c:auto val="1"/>
        <c:lblAlgn val="ctr"/>
        <c:lblOffset val="100"/>
        <c:noMultiLvlLbl val="0"/>
      </c:catAx>
      <c:valAx>
        <c:axId val="545712912"/>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545716720"/>
        <c:crosses val="autoZero"/>
        <c:crossBetween val="between"/>
      </c:valAx>
      <c:spPr>
        <a:noFill/>
        <a:ln>
          <a:noFill/>
        </a:ln>
        <a:effectLst/>
      </c:spPr>
    </c:plotArea>
    <c:plotVisOnly val="1"/>
    <c:dispBlanksAs val="gap"/>
    <c:showDLblsOverMax val="0"/>
  </c:chart>
  <c:spPr>
    <a:noFill/>
    <a:ln>
      <a:noFill/>
    </a:ln>
    <a:effectLst/>
  </c:spPr>
  <c:txPr>
    <a:bodyPr/>
    <a:lstStyle/>
    <a:p>
      <a:pPr>
        <a:defRPr sz="1800" b="1">
          <a:latin typeface="Arial Narrow" panose="020B0606020202030204" pitchFamily="34" charset="0"/>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9566135975554536"/>
          <c:y val="2.9735708378081444E-2"/>
          <c:w val="0.70433865934088136"/>
          <c:h val="0.61007551125873472"/>
        </c:manualLayout>
      </c:layout>
      <c:bar3DChart>
        <c:barDir val="col"/>
        <c:grouping val="clustered"/>
        <c:varyColors val="0"/>
        <c:ser>
          <c:idx val="0"/>
          <c:order val="0"/>
          <c:tx>
            <c:strRef>
              <c:f>Sheet1!$B$365</c:f>
              <c:strCache>
                <c:ptCount val="1"/>
                <c:pt idx="0">
                  <c:v>Achieved - Bachelors</c:v>
                </c:pt>
              </c:strCache>
            </c:strRef>
          </c:tx>
          <c:spPr>
            <a:solidFill>
              <a:schemeClr val="accent2">
                <a:lumMod val="50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Sheet1!$C$364:$G$364</c:f>
              <c:strCache>
                <c:ptCount val="5"/>
                <c:pt idx="0">
                  <c:v>Quintile 1</c:v>
                </c:pt>
                <c:pt idx="1">
                  <c:v>Quintile 2</c:v>
                </c:pt>
                <c:pt idx="2">
                  <c:v>Quintile 3</c:v>
                </c:pt>
                <c:pt idx="3">
                  <c:v>Quintile 4</c:v>
                </c:pt>
                <c:pt idx="4">
                  <c:v>Quintile 5</c:v>
                </c:pt>
              </c:strCache>
            </c:strRef>
          </c:cat>
          <c:val>
            <c:numRef>
              <c:f>Sheet1!$C$365:$G$365</c:f>
              <c:numCache>
                <c:formatCode>#,##0</c:formatCode>
                <c:ptCount val="5"/>
                <c:pt idx="0">
                  <c:v>34664</c:v>
                </c:pt>
                <c:pt idx="1">
                  <c:v>37954</c:v>
                </c:pt>
                <c:pt idx="2">
                  <c:v>42826</c:v>
                </c:pt>
                <c:pt idx="3">
                  <c:v>27205</c:v>
                </c:pt>
                <c:pt idx="4">
                  <c:v>56258</c:v>
                </c:pt>
              </c:numCache>
            </c:numRef>
          </c:val>
          <c:shape val="cylinder"/>
          <c:extLst>
            <c:ext xmlns:c16="http://schemas.microsoft.com/office/drawing/2014/chart" uri="{C3380CC4-5D6E-409C-BE32-E72D297353CC}">
              <c16:uniqueId val="{00000000-900B-4F22-8D24-27746DF44607}"/>
            </c:ext>
          </c:extLst>
        </c:ser>
        <c:ser>
          <c:idx val="1"/>
          <c:order val="1"/>
          <c:tx>
            <c:strRef>
              <c:f>Sheet1!$B$366</c:f>
              <c:strCache>
                <c:ptCount val="1"/>
                <c:pt idx="0">
                  <c:v>Achieved - Diploma</c:v>
                </c:pt>
              </c:strCache>
            </c:strRef>
          </c:tx>
          <c:spPr>
            <a:solidFill>
              <a:schemeClr val="accent2">
                <a:lumMod val="60000"/>
                <a:lumOff val="40000"/>
              </a:schemeClr>
            </a:solidFill>
            <a:ln>
              <a:noFill/>
            </a:ln>
            <a:effectLst/>
            <a:sp3d/>
          </c:spPr>
          <c:invertIfNegative val="0"/>
          <c:dLbls>
            <c:dLbl>
              <c:idx val="4"/>
              <c:layout>
                <c:manualLayout>
                  <c:x val="5.7825997475690312E-3"/>
                  <c:y val="-1.81019578010581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70E-43EC-9B3B-1D8983C69134}"/>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Sheet1!$C$364:$G$364</c:f>
              <c:strCache>
                <c:ptCount val="5"/>
                <c:pt idx="0">
                  <c:v>Quintile 1</c:v>
                </c:pt>
                <c:pt idx="1">
                  <c:v>Quintile 2</c:v>
                </c:pt>
                <c:pt idx="2">
                  <c:v>Quintile 3</c:v>
                </c:pt>
                <c:pt idx="3">
                  <c:v>Quintile 4</c:v>
                </c:pt>
                <c:pt idx="4">
                  <c:v>Quintile 5</c:v>
                </c:pt>
              </c:strCache>
            </c:strRef>
          </c:cat>
          <c:val>
            <c:numRef>
              <c:f>Sheet1!$C$366:$G$366</c:f>
              <c:numCache>
                <c:formatCode>#,##0</c:formatCode>
                <c:ptCount val="5"/>
                <c:pt idx="0">
                  <c:v>31841</c:v>
                </c:pt>
                <c:pt idx="1">
                  <c:v>32189</c:v>
                </c:pt>
                <c:pt idx="2">
                  <c:v>36601</c:v>
                </c:pt>
                <c:pt idx="3">
                  <c:v>20183</c:v>
                </c:pt>
                <c:pt idx="4">
                  <c:v>24006</c:v>
                </c:pt>
              </c:numCache>
            </c:numRef>
          </c:val>
          <c:shape val="cylinder"/>
          <c:extLst>
            <c:ext xmlns:c16="http://schemas.microsoft.com/office/drawing/2014/chart" uri="{C3380CC4-5D6E-409C-BE32-E72D297353CC}">
              <c16:uniqueId val="{00000001-900B-4F22-8D24-27746DF44607}"/>
            </c:ext>
          </c:extLst>
        </c:ser>
        <c:ser>
          <c:idx val="2"/>
          <c:order val="2"/>
          <c:tx>
            <c:strRef>
              <c:f>Sheet1!$B$367</c:f>
              <c:strCache>
                <c:ptCount val="1"/>
                <c:pt idx="0">
                  <c:v>Achieved - High Certificate</c:v>
                </c:pt>
              </c:strCache>
            </c:strRef>
          </c:tx>
          <c:spPr>
            <a:solidFill>
              <a:schemeClr val="accent2">
                <a:lumMod val="75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Sheet1!$C$364:$G$364</c:f>
              <c:strCache>
                <c:ptCount val="5"/>
                <c:pt idx="0">
                  <c:v>Quintile 1</c:v>
                </c:pt>
                <c:pt idx="1">
                  <c:v>Quintile 2</c:v>
                </c:pt>
                <c:pt idx="2">
                  <c:v>Quintile 3</c:v>
                </c:pt>
                <c:pt idx="3">
                  <c:v>Quintile 4</c:v>
                </c:pt>
                <c:pt idx="4">
                  <c:v>Quintile 5</c:v>
                </c:pt>
              </c:strCache>
            </c:strRef>
          </c:cat>
          <c:val>
            <c:numRef>
              <c:f>Sheet1!$C$367:$G$367</c:f>
              <c:numCache>
                <c:formatCode>#,##0</c:formatCode>
                <c:ptCount val="5"/>
                <c:pt idx="0">
                  <c:v>20013</c:v>
                </c:pt>
                <c:pt idx="1">
                  <c:v>18927</c:v>
                </c:pt>
                <c:pt idx="2">
                  <c:v>20600</c:v>
                </c:pt>
                <c:pt idx="3">
                  <c:v>9216</c:v>
                </c:pt>
                <c:pt idx="4">
                  <c:v>8347</c:v>
                </c:pt>
              </c:numCache>
            </c:numRef>
          </c:val>
          <c:shape val="cylinder"/>
          <c:extLst>
            <c:ext xmlns:c16="http://schemas.microsoft.com/office/drawing/2014/chart" uri="{C3380CC4-5D6E-409C-BE32-E72D297353CC}">
              <c16:uniqueId val="{00000002-900B-4F22-8D24-27746DF44607}"/>
            </c:ext>
          </c:extLst>
        </c:ser>
        <c:dLbls>
          <c:showLegendKey val="0"/>
          <c:showVal val="0"/>
          <c:showCatName val="0"/>
          <c:showSerName val="0"/>
          <c:showPercent val="0"/>
          <c:showBubbleSize val="0"/>
        </c:dLbls>
        <c:gapWidth val="150"/>
        <c:shape val="box"/>
        <c:axId val="545706928"/>
        <c:axId val="545714000"/>
        <c:axId val="0"/>
      </c:bar3DChart>
      <c:catAx>
        <c:axId val="54570692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545714000"/>
        <c:crosses val="autoZero"/>
        <c:auto val="1"/>
        <c:lblAlgn val="ctr"/>
        <c:lblOffset val="100"/>
        <c:noMultiLvlLbl val="0"/>
      </c:catAx>
      <c:valAx>
        <c:axId val="54571400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54570692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400" b="1"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sz="1400" b="1"/>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6"/>
            </a:solidFill>
            <a:ln>
              <a:noFill/>
            </a:ln>
            <a:effectLst/>
            <a:sp3d/>
          </c:spPr>
          <c:invertIfNegative val="0"/>
          <c:dLbls>
            <c:spPr>
              <a:noFill/>
              <a:ln>
                <a:noFill/>
              </a:ln>
              <a:effectLst/>
            </c:spPr>
            <c:txPr>
              <a:bodyPr rot="0" spcFirstLastPara="1" vertOverflow="ellipsis" vert="horz" wrap="square" anchor="ctr" anchorCtr="1"/>
              <a:lstStyle/>
              <a:p>
                <a:pPr>
                  <a:defRPr sz="1800" b="1" i="0" u="none" strike="noStrike" kern="1200" baseline="0">
                    <a:solidFill>
                      <a:schemeClr val="tx1">
                        <a:lumMod val="75000"/>
                        <a:lumOff val="25000"/>
                      </a:schemeClr>
                    </a:solidFill>
                    <a:latin typeface="Arial Narrow" panose="020B060602020203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Sheet1!$B$187:$B$195</c:f>
              <c:strCache>
                <c:ptCount val="9"/>
                <c:pt idx="0">
                  <c:v>Eastern Cape</c:v>
                </c:pt>
                <c:pt idx="1">
                  <c:v>Free State</c:v>
                </c:pt>
                <c:pt idx="2">
                  <c:v>Gauteng</c:v>
                </c:pt>
                <c:pt idx="3">
                  <c:v>KwaZulu-Natal</c:v>
                </c:pt>
                <c:pt idx="4">
                  <c:v>Limpopo</c:v>
                </c:pt>
                <c:pt idx="5">
                  <c:v>Mpumalanga</c:v>
                </c:pt>
                <c:pt idx="6">
                  <c:v>North West</c:v>
                </c:pt>
                <c:pt idx="7">
                  <c:v>Northern Cape</c:v>
                </c:pt>
                <c:pt idx="8">
                  <c:v>Western Cape</c:v>
                </c:pt>
              </c:strCache>
            </c:strRef>
          </c:cat>
          <c:val>
            <c:numRef>
              <c:f>Sheet1!$I$187:$I$195</c:f>
              <c:numCache>
                <c:formatCode>0.0</c:formatCode>
                <c:ptCount val="9"/>
                <c:pt idx="0">
                  <c:v>74.225755465485676</c:v>
                </c:pt>
                <c:pt idx="1">
                  <c:v>91.574789478253322</c:v>
                </c:pt>
                <c:pt idx="2">
                  <c:v>88.350939262058631</c:v>
                </c:pt>
                <c:pt idx="3">
                  <c:v>81.926112676520503</c:v>
                </c:pt>
                <c:pt idx="4">
                  <c:v>73.886597321855575</c:v>
                </c:pt>
                <c:pt idx="5">
                  <c:v>77.850155954932205</c:v>
                </c:pt>
                <c:pt idx="6">
                  <c:v>81.478890375958144</c:v>
                </c:pt>
                <c:pt idx="7">
                  <c:v>76.110457026650963</c:v>
                </c:pt>
                <c:pt idx="8">
                  <c:v>82.945831544077052</c:v>
                </c:pt>
              </c:numCache>
            </c:numRef>
          </c:val>
          <c:shape val="cylinder"/>
          <c:extLst>
            <c:ext xmlns:c16="http://schemas.microsoft.com/office/drawing/2014/chart" uri="{C3380CC4-5D6E-409C-BE32-E72D297353CC}">
              <c16:uniqueId val="{00000000-8352-433E-A7E1-3278A280C3A2}"/>
            </c:ext>
          </c:extLst>
        </c:ser>
        <c:dLbls>
          <c:showLegendKey val="0"/>
          <c:showVal val="0"/>
          <c:showCatName val="0"/>
          <c:showSerName val="0"/>
          <c:showPercent val="0"/>
          <c:showBubbleSize val="0"/>
        </c:dLbls>
        <c:gapWidth val="150"/>
        <c:shape val="box"/>
        <c:axId val="545715088"/>
        <c:axId val="545715632"/>
        <c:axId val="0"/>
      </c:bar3DChart>
      <c:catAx>
        <c:axId val="54571508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545715632"/>
        <c:crosses val="autoZero"/>
        <c:auto val="1"/>
        <c:lblAlgn val="ctr"/>
        <c:lblOffset val="100"/>
        <c:noMultiLvlLbl val="0"/>
      </c:catAx>
      <c:valAx>
        <c:axId val="545715632"/>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545715088"/>
        <c:crosses val="autoZero"/>
        <c:crossBetween val="between"/>
      </c:valAx>
      <c:spPr>
        <a:noFill/>
        <a:ln>
          <a:noFill/>
        </a:ln>
        <a:effectLst/>
      </c:spPr>
    </c:plotArea>
    <c:plotVisOnly val="1"/>
    <c:dispBlanksAs val="gap"/>
    <c:showDLblsOverMax val="0"/>
  </c:chart>
  <c:spPr>
    <a:noFill/>
    <a:ln>
      <a:noFill/>
    </a:ln>
    <a:effectLst/>
  </c:spPr>
  <c:txPr>
    <a:bodyPr/>
    <a:lstStyle/>
    <a:p>
      <a:pPr>
        <a:defRPr sz="1800" b="1">
          <a:latin typeface="Arial Narrow" panose="020B060602020203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xPr>
        <a:bodyPr/>
        <a:lstStyle/>
        <a:p>
          <a:pPr>
            <a:defRPr>
              <a:latin typeface="Arial" panose="020B0604020202020204" pitchFamily="34" charset="0"/>
              <a:cs typeface="Arial" panose="020B0604020202020204" pitchFamily="34" charset="0"/>
            </a:defRPr>
          </a:pPr>
          <a:endParaRPr lang="en-US"/>
        </a:p>
      </c:txPr>
    </c:title>
    <c:autoTitleDeleted val="0"/>
    <c:view3D>
      <c:rotX val="30"/>
      <c:rotY val="0"/>
      <c:rAngAx val="0"/>
    </c:view3D>
    <c:floor>
      <c:thickness val="0"/>
    </c:floor>
    <c:sideWall>
      <c:thickness val="0"/>
    </c:sideWall>
    <c:backWall>
      <c:thickness val="0"/>
    </c:backWall>
    <c:plotArea>
      <c:layout/>
      <c:pie3DChart>
        <c:varyColors val="1"/>
        <c:ser>
          <c:idx val="0"/>
          <c:order val="0"/>
          <c:tx>
            <c:strRef>
              <c:f>Sheet1!$C$10</c:f>
              <c:strCache>
                <c:ptCount val="1"/>
                <c:pt idx="0">
                  <c:v>Educators </c:v>
                </c:pt>
              </c:strCache>
            </c:strRef>
          </c:tx>
          <c:spPr>
            <a:solidFill>
              <a:schemeClr val="accent1">
                <a:lumMod val="75000"/>
              </a:schemeClr>
            </a:solidFill>
          </c:spPr>
          <c:explosion val="25"/>
          <c:dPt>
            <c:idx val="0"/>
            <c:bubble3D val="0"/>
            <c:spPr>
              <a:solidFill>
                <a:schemeClr val="accent2">
                  <a:lumMod val="75000"/>
                </a:schemeClr>
              </a:solidFill>
            </c:spPr>
            <c:extLst>
              <c:ext xmlns:c16="http://schemas.microsoft.com/office/drawing/2014/chart" uri="{C3380CC4-5D6E-409C-BE32-E72D297353CC}">
                <c16:uniqueId val="{00000001-C5DF-43B3-AA83-BC015B6A6DF1}"/>
              </c:ext>
            </c:extLst>
          </c:dPt>
          <c:cat>
            <c:strRef>
              <c:f>Sheet1!$B$11:$B$12</c:f>
              <c:strCache>
                <c:ptCount val="2"/>
                <c:pt idx="0">
                  <c:v>Public</c:v>
                </c:pt>
                <c:pt idx="1">
                  <c:v>Independent  </c:v>
                </c:pt>
              </c:strCache>
            </c:strRef>
          </c:cat>
          <c:val>
            <c:numRef>
              <c:f>Sheet1!$C$11:$C$12</c:f>
              <c:numCache>
                <c:formatCode>#,##0</c:formatCode>
                <c:ptCount val="2"/>
                <c:pt idx="0">
                  <c:v>399156</c:v>
                </c:pt>
                <c:pt idx="1">
                  <c:v>34164</c:v>
                </c:pt>
              </c:numCache>
            </c:numRef>
          </c:val>
          <c:extLst>
            <c:ext xmlns:c16="http://schemas.microsoft.com/office/drawing/2014/chart" uri="{C3380CC4-5D6E-409C-BE32-E72D297353CC}">
              <c16:uniqueId val="{00000002-C5DF-43B3-AA83-BC015B6A6DF1}"/>
            </c:ext>
          </c:extLst>
        </c:ser>
        <c:dLbls>
          <c:showLegendKey val="0"/>
          <c:showVal val="0"/>
          <c:showCatName val="0"/>
          <c:showSerName val="0"/>
          <c:showPercent val="0"/>
          <c:showBubbleSize val="0"/>
          <c:showLeaderLines val="1"/>
        </c:dLbls>
      </c:pie3DChart>
    </c:plotArea>
    <c:legend>
      <c:legendPos val="b"/>
      <c:overlay val="0"/>
      <c:txPr>
        <a:bodyPr/>
        <a:lstStyle/>
        <a:p>
          <a:pPr>
            <a:defRPr sz="1200"/>
          </a:pPr>
          <a:endParaRPr lang="en-US"/>
        </a:p>
      </c:txPr>
    </c:legend>
    <c:plotVisOnly val="1"/>
    <c:dispBlanksAs val="gap"/>
    <c:showDLblsOverMax val="0"/>
  </c:chart>
  <c:spPr>
    <a:solidFill>
      <a:schemeClr val="lt1"/>
    </a:solidFill>
    <a:ln w="25400" cap="flat" cmpd="sng" algn="ctr">
      <a:solidFill>
        <a:schemeClr val="accent3"/>
      </a:solidFill>
      <a:prstDash val="solid"/>
    </a:ln>
    <a:effectLst/>
  </c:spPr>
  <c:txPr>
    <a:bodyPr/>
    <a:lstStyle/>
    <a:p>
      <a:pPr>
        <a:defRPr>
          <a:solidFill>
            <a:schemeClr val="dk1"/>
          </a:solidFill>
          <a:latin typeface="+mn-lt"/>
          <a:ea typeface="+mn-ea"/>
          <a:cs typeface="+mn-cs"/>
        </a:defRPr>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6"/>
            </a:solidFill>
            <a:ln>
              <a:noFill/>
            </a:ln>
            <a:effectLst/>
            <a:sp3d/>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tx1">
                        <a:lumMod val="75000"/>
                        <a:lumOff val="25000"/>
                      </a:schemeClr>
                    </a:solidFill>
                    <a:latin typeface="Arial Narrow" panose="020B060602020203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Sheet1!$B$230:$B$238</c:f>
              <c:strCache>
                <c:ptCount val="9"/>
                <c:pt idx="0">
                  <c:v>FREE STATE</c:v>
                </c:pt>
                <c:pt idx="1">
                  <c:v>MPUMALANGA</c:v>
                </c:pt>
                <c:pt idx="2">
                  <c:v>GAUTENG</c:v>
                </c:pt>
                <c:pt idx="3">
                  <c:v>KWAZULU-NATAL</c:v>
                </c:pt>
                <c:pt idx="4">
                  <c:v>LIMPOPO</c:v>
                </c:pt>
                <c:pt idx="5">
                  <c:v>NORTH WEST</c:v>
                </c:pt>
                <c:pt idx="6">
                  <c:v>WESTERN CAPE</c:v>
                </c:pt>
                <c:pt idx="7">
                  <c:v>EASTERN CAPE</c:v>
                </c:pt>
                <c:pt idx="8">
                  <c:v>NORTHERN CAPE</c:v>
                </c:pt>
              </c:strCache>
            </c:strRef>
          </c:cat>
          <c:val>
            <c:numRef>
              <c:f>Sheet1!$C$230:$C$238</c:f>
              <c:numCache>
                <c:formatCode>0.0</c:formatCode>
                <c:ptCount val="9"/>
                <c:pt idx="0">
                  <c:v>54.846625766871171</c:v>
                </c:pt>
                <c:pt idx="1">
                  <c:v>42.749920153305652</c:v>
                </c:pt>
                <c:pt idx="2">
                  <c:v>40.960927276126377</c:v>
                </c:pt>
                <c:pt idx="3">
                  <c:v>39.715544004043032</c:v>
                </c:pt>
                <c:pt idx="4">
                  <c:v>35.602138674361363</c:v>
                </c:pt>
                <c:pt idx="5">
                  <c:v>32.690863579474346</c:v>
                </c:pt>
                <c:pt idx="6">
                  <c:v>25.164835164835164</c:v>
                </c:pt>
                <c:pt idx="7">
                  <c:v>25.041551246537395</c:v>
                </c:pt>
                <c:pt idx="8">
                  <c:v>24.459161147902869</c:v>
                </c:pt>
              </c:numCache>
            </c:numRef>
          </c:val>
          <c:shape val="cylinder"/>
          <c:extLst>
            <c:ext xmlns:c16="http://schemas.microsoft.com/office/drawing/2014/chart" uri="{C3380CC4-5D6E-409C-BE32-E72D297353CC}">
              <c16:uniqueId val="{00000000-F3C3-4C7C-88CF-5F88FF27DB1E}"/>
            </c:ext>
          </c:extLst>
        </c:ser>
        <c:dLbls>
          <c:showLegendKey val="0"/>
          <c:showVal val="0"/>
          <c:showCatName val="0"/>
          <c:showSerName val="0"/>
          <c:showPercent val="0"/>
          <c:showBubbleSize val="0"/>
        </c:dLbls>
        <c:gapWidth val="150"/>
        <c:shape val="box"/>
        <c:axId val="545708560"/>
        <c:axId val="545716176"/>
        <c:axId val="0"/>
      </c:bar3DChart>
      <c:catAx>
        <c:axId val="54570856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545716176"/>
        <c:crosses val="autoZero"/>
        <c:auto val="1"/>
        <c:lblAlgn val="ctr"/>
        <c:lblOffset val="100"/>
        <c:noMultiLvlLbl val="0"/>
      </c:catAx>
      <c:valAx>
        <c:axId val="545716176"/>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545708560"/>
        <c:crosses val="autoZero"/>
        <c:crossBetween val="between"/>
      </c:valAx>
      <c:spPr>
        <a:noFill/>
        <a:ln>
          <a:noFill/>
        </a:ln>
        <a:effectLst/>
      </c:spPr>
    </c:plotArea>
    <c:plotVisOnly val="1"/>
    <c:dispBlanksAs val="gap"/>
    <c:showDLblsOverMax val="0"/>
  </c:chart>
  <c:spPr>
    <a:noFill/>
    <a:ln>
      <a:noFill/>
    </a:ln>
    <a:effectLst/>
  </c:spPr>
  <c:txPr>
    <a:bodyPr/>
    <a:lstStyle/>
    <a:p>
      <a:pPr>
        <a:defRPr sz="1600" b="1">
          <a:latin typeface="Arial Narrow" panose="020B0606020202030204" pitchFamily="34" charset="0"/>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1"/>
          <c:order val="1"/>
          <c:spPr>
            <a:solidFill>
              <a:schemeClr val="accent2"/>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Narrow" panose="020B060602020203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Sheet2!$A$17:$F$17</c:f>
              <c:numCache>
                <c:formatCode>General</c:formatCode>
                <c:ptCount val="6"/>
                <c:pt idx="0">
                  <c:v>1970</c:v>
                </c:pt>
                <c:pt idx="1">
                  <c:v>1990</c:v>
                </c:pt>
                <c:pt idx="2">
                  <c:v>2000</c:v>
                </c:pt>
                <c:pt idx="3">
                  <c:v>2009</c:v>
                </c:pt>
                <c:pt idx="4">
                  <c:v>2019</c:v>
                </c:pt>
                <c:pt idx="5">
                  <c:v>2020</c:v>
                </c:pt>
              </c:numCache>
            </c:numRef>
          </c:cat>
          <c:val>
            <c:numRef>
              <c:f>Sheet2!$A$18:$F$18</c:f>
              <c:numCache>
                <c:formatCode>#,##0</c:formatCode>
                <c:ptCount val="6"/>
                <c:pt idx="0">
                  <c:v>43000</c:v>
                </c:pt>
                <c:pt idx="1">
                  <c:v>191000</c:v>
                </c:pt>
                <c:pt idx="2">
                  <c:v>283294</c:v>
                </c:pt>
                <c:pt idx="3">
                  <c:v>343718</c:v>
                </c:pt>
                <c:pt idx="4">
                  <c:v>409397</c:v>
                </c:pt>
                <c:pt idx="5">
                  <c:v>440702</c:v>
                </c:pt>
              </c:numCache>
            </c:numRef>
          </c:val>
          <c:shape val="cylinder"/>
          <c:extLst>
            <c:ext xmlns:c16="http://schemas.microsoft.com/office/drawing/2014/chart" uri="{C3380CC4-5D6E-409C-BE32-E72D297353CC}">
              <c16:uniqueId val="{00000000-3096-4738-A8F0-F34388BF4622}"/>
            </c:ext>
          </c:extLst>
        </c:ser>
        <c:dLbls>
          <c:showLegendKey val="0"/>
          <c:showVal val="0"/>
          <c:showCatName val="0"/>
          <c:showSerName val="0"/>
          <c:showPercent val="0"/>
          <c:showBubbleSize val="0"/>
        </c:dLbls>
        <c:gapWidth val="150"/>
        <c:shape val="box"/>
        <c:axId val="93098368"/>
        <c:axId val="93099904"/>
        <c:axId val="0"/>
        <c:extLst>
          <c:ext xmlns:c15="http://schemas.microsoft.com/office/drawing/2012/chart" uri="{02D57815-91ED-43cb-92C2-25804820EDAC}">
            <c15:filteredBarSeries>
              <c15:ser>
                <c:idx val="0"/>
                <c:order val="0"/>
                <c:spPr>
                  <a:solidFill>
                    <a:schemeClr val="accent6"/>
                  </a:solidFill>
                  <a:ln>
                    <a:noFill/>
                  </a:ln>
                  <a:effectLst/>
                  <a:sp3d/>
                </c:spPr>
                <c:invertIfNegative val="0"/>
                <c:cat>
                  <c:numRef>
                    <c:extLst>
                      <c:ext uri="{02D57815-91ED-43cb-92C2-25804820EDAC}">
                        <c15:formulaRef>
                          <c15:sqref>Sheet2!$A$17:$F$17</c15:sqref>
                        </c15:formulaRef>
                      </c:ext>
                    </c:extLst>
                    <c:numCache>
                      <c:formatCode>General</c:formatCode>
                      <c:ptCount val="6"/>
                      <c:pt idx="0">
                        <c:v>1970</c:v>
                      </c:pt>
                      <c:pt idx="1">
                        <c:v>1990</c:v>
                      </c:pt>
                      <c:pt idx="2">
                        <c:v>2000</c:v>
                      </c:pt>
                      <c:pt idx="3">
                        <c:v>2009</c:v>
                      </c:pt>
                      <c:pt idx="4">
                        <c:v>2019</c:v>
                      </c:pt>
                      <c:pt idx="5">
                        <c:v>2020</c:v>
                      </c:pt>
                    </c:numCache>
                  </c:numRef>
                </c:cat>
                <c:val>
                  <c:numRef>
                    <c:extLst>
                      <c:ext uri="{02D57815-91ED-43cb-92C2-25804820EDAC}">
                        <c15:formulaRef>
                          <c15:sqref>Sheet2!$A$17:$F$17</c15:sqref>
                        </c15:formulaRef>
                      </c:ext>
                    </c:extLst>
                    <c:numCache>
                      <c:formatCode>General</c:formatCode>
                      <c:ptCount val="6"/>
                      <c:pt idx="0">
                        <c:v>1970</c:v>
                      </c:pt>
                      <c:pt idx="1">
                        <c:v>1990</c:v>
                      </c:pt>
                      <c:pt idx="2">
                        <c:v>2000</c:v>
                      </c:pt>
                      <c:pt idx="3">
                        <c:v>2009</c:v>
                      </c:pt>
                      <c:pt idx="4">
                        <c:v>2019</c:v>
                      </c:pt>
                      <c:pt idx="5">
                        <c:v>2020</c:v>
                      </c:pt>
                    </c:numCache>
                  </c:numRef>
                </c:val>
                <c:shape val="cylinder"/>
                <c:extLst>
                  <c:ext xmlns:c16="http://schemas.microsoft.com/office/drawing/2014/chart" uri="{C3380CC4-5D6E-409C-BE32-E72D297353CC}">
                    <c16:uniqueId val="{00000001-3096-4738-A8F0-F34388BF4622}"/>
                  </c:ext>
                </c:extLst>
              </c15:ser>
            </c15:filteredBarSeries>
          </c:ext>
        </c:extLst>
      </c:bar3DChart>
      <c:catAx>
        <c:axId val="9309836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93099904"/>
        <c:crosses val="autoZero"/>
        <c:auto val="1"/>
        <c:lblAlgn val="ctr"/>
        <c:lblOffset val="100"/>
        <c:noMultiLvlLbl val="0"/>
      </c:catAx>
      <c:valAx>
        <c:axId val="930999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93098368"/>
        <c:crosses val="autoZero"/>
        <c:crossBetween val="between"/>
      </c:valAx>
      <c:spPr>
        <a:noFill/>
        <a:ln>
          <a:noFill/>
        </a:ln>
        <a:effectLst/>
      </c:spPr>
    </c:plotArea>
    <c:plotVisOnly val="1"/>
    <c:dispBlanksAs val="gap"/>
    <c:showDLblsOverMax val="0"/>
  </c:chart>
  <c:spPr>
    <a:noFill/>
    <a:ln>
      <a:noFill/>
    </a:ln>
    <a:effectLst/>
  </c:spPr>
  <c:txPr>
    <a:bodyPr/>
    <a:lstStyle/>
    <a:p>
      <a:pPr>
        <a:defRPr sz="1800" b="1">
          <a:latin typeface="Arial Narrow" panose="020B0606020202030204" pitchFamily="34" charset="0"/>
        </a:defRPr>
      </a:pPr>
      <a:endParaRPr lang="en-US"/>
    </a:p>
  </c:txPr>
  <c:externalData r:id="rId4">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6"/>
            </a:solidFill>
            <a:ln>
              <a:noFill/>
            </a:ln>
            <a:effectLst/>
            <a:sp3d/>
          </c:spPr>
          <c:invertIfNegative val="0"/>
          <c:dLbls>
            <c:dLbl>
              <c:idx val="7"/>
              <c:delete val="1"/>
              <c:extLst>
                <c:ext xmlns:c15="http://schemas.microsoft.com/office/drawing/2012/chart" uri="{CE6537A1-D6FC-4f65-9D91-7224C49458BB}"/>
                <c:ext xmlns:c16="http://schemas.microsoft.com/office/drawing/2014/chart" uri="{C3380CC4-5D6E-409C-BE32-E72D297353CC}">
                  <c16:uniqueId val="{00000000-B614-4908-B085-48B2257FD291}"/>
                </c:ext>
              </c:extLst>
            </c:dLbl>
            <c:spPr>
              <a:noFill/>
              <a:ln>
                <a:noFill/>
              </a:ln>
              <a:effectLst/>
            </c:spPr>
            <c:txPr>
              <a:bodyPr rot="0" spcFirstLastPara="1" vertOverflow="ellipsis" vert="horz" wrap="square" anchor="ctr" anchorCtr="1"/>
              <a:lstStyle/>
              <a:p>
                <a:pPr>
                  <a:defRPr sz="1800" b="1" i="0" u="none" strike="noStrike" kern="1200" baseline="0">
                    <a:solidFill>
                      <a:schemeClr val="tx1">
                        <a:lumMod val="75000"/>
                        <a:lumOff val="25000"/>
                      </a:schemeClr>
                    </a:solidFill>
                    <a:latin typeface="Arial Narrow" panose="020B060602020203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Sheet1!$B$284:$I$284</c:f>
              <c:numCache>
                <c:formatCode>General</c:formatCode>
                <c:ptCount val="8"/>
                <c:pt idx="0">
                  <c:v>2013</c:v>
                </c:pt>
                <c:pt idx="1">
                  <c:v>2014</c:v>
                </c:pt>
                <c:pt idx="2">
                  <c:v>2015</c:v>
                </c:pt>
                <c:pt idx="3">
                  <c:v>2016</c:v>
                </c:pt>
                <c:pt idx="4">
                  <c:v>2017</c:v>
                </c:pt>
                <c:pt idx="5">
                  <c:v>2018</c:v>
                </c:pt>
                <c:pt idx="6">
                  <c:v>2019</c:v>
                </c:pt>
                <c:pt idx="7">
                  <c:v>2020</c:v>
                </c:pt>
              </c:numCache>
            </c:numRef>
          </c:cat>
          <c:val>
            <c:numRef>
              <c:f>Sheet1!$B$285:$I$285</c:f>
              <c:numCache>
                <c:formatCode>#,##0</c:formatCode>
                <c:ptCount val="8"/>
                <c:pt idx="0">
                  <c:v>171755</c:v>
                </c:pt>
                <c:pt idx="1">
                  <c:v>150752</c:v>
                </c:pt>
                <c:pt idx="2">
                  <c:v>166263</c:v>
                </c:pt>
                <c:pt idx="3">
                  <c:v>162374</c:v>
                </c:pt>
                <c:pt idx="4">
                  <c:v>153610</c:v>
                </c:pt>
                <c:pt idx="5">
                  <c:v>172043</c:v>
                </c:pt>
                <c:pt idx="6">
                  <c:v>186058</c:v>
                </c:pt>
                <c:pt idx="7">
                  <c:v>210820</c:v>
                </c:pt>
              </c:numCache>
            </c:numRef>
          </c:val>
          <c:shape val="cylinder"/>
          <c:extLst>
            <c:ext xmlns:c16="http://schemas.microsoft.com/office/drawing/2014/chart" uri="{C3380CC4-5D6E-409C-BE32-E72D297353CC}">
              <c16:uniqueId val="{00000000-4675-41A9-AF92-CB310482D9BE}"/>
            </c:ext>
          </c:extLst>
        </c:ser>
        <c:dLbls>
          <c:showLegendKey val="0"/>
          <c:showVal val="0"/>
          <c:showCatName val="0"/>
          <c:showSerName val="0"/>
          <c:showPercent val="0"/>
          <c:showBubbleSize val="0"/>
        </c:dLbls>
        <c:gapWidth val="150"/>
        <c:shape val="box"/>
        <c:axId val="545712368"/>
        <c:axId val="545714544"/>
        <c:axId val="0"/>
      </c:bar3DChart>
      <c:catAx>
        <c:axId val="54571236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545714544"/>
        <c:crosses val="autoZero"/>
        <c:auto val="1"/>
        <c:lblAlgn val="ctr"/>
        <c:lblOffset val="100"/>
        <c:noMultiLvlLbl val="0"/>
      </c:catAx>
      <c:valAx>
        <c:axId val="54571454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545712368"/>
        <c:crosses val="autoZero"/>
        <c:crossBetween val="between"/>
      </c:valAx>
      <c:spPr>
        <a:noFill/>
        <a:ln>
          <a:noFill/>
        </a:ln>
        <a:effectLst/>
      </c:spPr>
    </c:plotArea>
    <c:plotVisOnly val="1"/>
    <c:dispBlanksAs val="gap"/>
    <c:showDLblsOverMax val="0"/>
  </c:chart>
  <c:spPr>
    <a:noFill/>
    <a:ln>
      <a:noFill/>
    </a:ln>
    <a:effectLst/>
  </c:spPr>
  <c:txPr>
    <a:bodyPr/>
    <a:lstStyle/>
    <a:p>
      <a:pPr>
        <a:defRPr sz="1800" b="1">
          <a:latin typeface="Arial Narrow" panose="020B0606020202030204" pitchFamily="34" charset="0"/>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6"/>
            </a:solidFill>
            <a:ln>
              <a:noFill/>
            </a:ln>
            <a:effectLst/>
            <a:sp3d/>
          </c:spPr>
          <c:invertIfNegative val="0"/>
          <c:cat>
            <c:strRef>
              <c:f>Sheet1!$B$305:$B$313</c:f>
              <c:strCache>
                <c:ptCount val="9"/>
                <c:pt idx="0">
                  <c:v>KwaZulu-Natal</c:v>
                </c:pt>
                <c:pt idx="1">
                  <c:v>Gauteng</c:v>
                </c:pt>
                <c:pt idx="2">
                  <c:v>Limpopo</c:v>
                </c:pt>
                <c:pt idx="3">
                  <c:v>Western Cape</c:v>
                </c:pt>
                <c:pt idx="4">
                  <c:v>Eastern Cape</c:v>
                </c:pt>
                <c:pt idx="5">
                  <c:v>Mpumalanga</c:v>
                </c:pt>
                <c:pt idx="6">
                  <c:v>North West</c:v>
                </c:pt>
                <c:pt idx="7">
                  <c:v>Free State</c:v>
                </c:pt>
                <c:pt idx="8">
                  <c:v>Northern Cape</c:v>
                </c:pt>
              </c:strCache>
            </c:strRef>
          </c:cat>
          <c:val>
            <c:numRef>
              <c:f>Sheet1!$C$305:$C$313</c:f>
              <c:numCache>
                <c:formatCode>#,##0</c:formatCode>
                <c:ptCount val="9"/>
                <c:pt idx="0">
                  <c:v>51060</c:v>
                </c:pt>
                <c:pt idx="1">
                  <c:v>49680</c:v>
                </c:pt>
                <c:pt idx="2">
                  <c:v>22907</c:v>
                </c:pt>
                <c:pt idx="3">
                  <c:v>22634</c:v>
                </c:pt>
                <c:pt idx="4">
                  <c:v>21886</c:v>
                </c:pt>
                <c:pt idx="5">
                  <c:v>16251</c:v>
                </c:pt>
                <c:pt idx="6">
                  <c:v>11822</c:v>
                </c:pt>
                <c:pt idx="7">
                  <c:v>11284</c:v>
                </c:pt>
                <c:pt idx="8">
                  <c:v>3296</c:v>
                </c:pt>
              </c:numCache>
            </c:numRef>
          </c:val>
          <c:shape val="cylinder"/>
          <c:extLst>
            <c:ext xmlns:c16="http://schemas.microsoft.com/office/drawing/2014/chart" uri="{C3380CC4-5D6E-409C-BE32-E72D297353CC}">
              <c16:uniqueId val="{00000000-3FC7-4114-B969-5CEBD5236812}"/>
            </c:ext>
          </c:extLst>
        </c:ser>
        <c:dLbls>
          <c:showLegendKey val="0"/>
          <c:showVal val="0"/>
          <c:showCatName val="0"/>
          <c:showSerName val="0"/>
          <c:showPercent val="0"/>
          <c:showBubbleSize val="0"/>
        </c:dLbls>
        <c:gapWidth val="150"/>
        <c:shape val="box"/>
        <c:axId val="545717264"/>
        <c:axId val="545719440"/>
        <c:axId val="0"/>
      </c:bar3DChart>
      <c:catAx>
        <c:axId val="54571726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545719440"/>
        <c:crosses val="autoZero"/>
        <c:auto val="1"/>
        <c:lblAlgn val="ctr"/>
        <c:lblOffset val="100"/>
        <c:noMultiLvlLbl val="0"/>
      </c:catAx>
      <c:valAx>
        <c:axId val="54571944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545717264"/>
        <c:crosses val="autoZero"/>
        <c:crossBetween val="between"/>
      </c:valAx>
      <c:spPr>
        <a:noFill/>
        <a:ln>
          <a:noFill/>
        </a:ln>
        <a:effectLst/>
      </c:spPr>
    </c:plotArea>
    <c:plotVisOnly val="1"/>
    <c:dispBlanksAs val="gap"/>
    <c:showDLblsOverMax val="0"/>
  </c:chart>
  <c:spPr>
    <a:noFill/>
    <a:ln>
      <a:noFill/>
    </a:ln>
    <a:effectLst/>
  </c:spPr>
  <c:txPr>
    <a:bodyPr/>
    <a:lstStyle/>
    <a:p>
      <a:pPr>
        <a:defRPr sz="1800" b="1">
          <a:latin typeface="Arial Narrow" panose="020B0606020202030204" pitchFamily="34" charset="0"/>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9566135975554536"/>
          <c:y val="2.9735708378081444E-2"/>
          <c:w val="0.70433865934088136"/>
          <c:h val="0.61007551125873472"/>
        </c:manualLayout>
      </c:layout>
      <c:bar3DChart>
        <c:barDir val="col"/>
        <c:grouping val="clustered"/>
        <c:varyColors val="0"/>
        <c:ser>
          <c:idx val="0"/>
          <c:order val="0"/>
          <c:tx>
            <c:strRef>
              <c:f>Sheet1!$B$365</c:f>
              <c:strCache>
                <c:ptCount val="1"/>
                <c:pt idx="0">
                  <c:v>Achieved - Bachelors</c:v>
                </c:pt>
              </c:strCache>
            </c:strRef>
          </c:tx>
          <c:spPr>
            <a:solidFill>
              <a:schemeClr val="accent2">
                <a:lumMod val="50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Sheet1!$C$364:$G$364</c:f>
              <c:strCache>
                <c:ptCount val="5"/>
                <c:pt idx="0">
                  <c:v>Quintile 1</c:v>
                </c:pt>
                <c:pt idx="1">
                  <c:v>Quintile 2</c:v>
                </c:pt>
                <c:pt idx="2">
                  <c:v>Quintile 3</c:v>
                </c:pt>
                <c:pt idx="3">
                  <c:v>Quintile 4</c:v>
                </c:pt>
                <c:pt idx="4">
                  <c:v>Quintile 5</c:v>
                </c:pt>
              </c:strCache>
            </c:strRef>
          </c:cat>
          <c:val>
            <c:numRef>
              <c:f>Sheet1!$C$365:$G$365</c:f>
              <c:numCache>
                <c:formatCode>#,##0</c:formatCode>
                <c:ptCount val="5"/>
                <c:pt idx="0">
                  <c:v>34664</c:v>
                </c:pt>
                <c:pt idx="1">
                  <c:v>37954</c:v>
                </c:pt>
                <c:pt idx="2">
                  <c:v>42826</c:v>
                </c:pt>
                <c:pt idx="3">
                  <c:v>27205</c:v>
                </c:pt>
                <c:pt idx="4">
                  <c:v>56258</c:v>
                </c:pt>
              </c:numCache>
            </c:numRef>
          </c:val>
          <c:shape val="cylinder"/>
          <c:extLst>
            <c:ext xmlns:c16="http://schemas.microsoft.com/office/drawing/2014/chart" uri="{C3380CC4-5D6E-409C-BE32-E72D297353CC}">
              <c16:uniqueId val="{00000000-900B-4F22-8D24-27746DF44607}"/>
            </c:ext>
          </c:extLst>
        </c:ser>
        <c:ser>
          <c:idx val="1"/>
          <c:order val="1"/>
          <c:tx>
            <c:strRef>
              <c:f>Sheet1!$B$366</c:f>
              <c:strCache>
                <c:ptCount val="1"/>
                <c:pt idx="0">
                  <c:v>Achieved - Diploma</c:v>
                </c:pt>
              </c:strCache>
            </c:strRef>
          </c:tx>
          <c:spPr>
            <a:solidFill>
              <a:schemeClr val="accent2">
                <a:lumMod val="60000"/>
                <a:lumOff val="40000"/>
              </a:schemeClr>
            </a:solidFill>
            <a:ln>
              <a:noFill/>
            </a:ln>
            <a:effectLst/>
            <a:sp3d/>
          </c:spPr>
          <c:invertIfNegative val="0"/>
          <c:dLbls>
            <c:dLbl>
              <c:idx val="4"/>
              <c:layout>
                <c:manualLayout>
                  <c:x val="5.7825997475690312E-3"/>
                  <c:y val="-1.81019578010581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70E-43EC-9B3B-1D8983C69134}"/>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Sheet1!$C$364:$G$364</c:f>
              <c:strCache>
                <c:ptCount val="5"/>
                <c:pt idx="0">
                  <c:v>Quintile 1</c:v>
                </c:pt>
                <c:pt idx="1">
                  <c:v>Quintile 2</c:v>
                </c:pt>
                <c:pt idx="2">
                  <c:v>Quintile 3</c:v>
                </c:pt>
                <c:pt idx="3">
                  <c:v>Quintile 4</c:v>
                </c:pt>
                <c:pt idx="4">
                  <c:v>Quintile 5</c:v>
                </c:pt>
              </c:strCache>
            </c:strRef>
          </c:cat>
          <c:val>
            <c:numRef>
              <c:f>Sheet1!$C$366:$G$366</c:f>
              <c:numCache>
                <c:formatCode>#,##0</c:formatCode>
                <c:ptCount val="5"/>
                <c:pt idx="0">
                  <c:v>31841</c:v>
                </c:pt>
                <c:pt idx="1">
                  <c:v>32189</c:v>
                </c:pt>
                <c:pt idx="2">
                  <c:v>36601</c:v>
                </c:pt>
                <c:pt idx="3">
                  <c:v>20183</c:v>
                </c:pt>
                <c:pt idx="4">
                  <c:v>24006</c:v>
                </c:pt>
              </c:numCache>
            </c:numRef>
          </c:val>
          <c:shape val="cylinder"/>
          <c:extLst>
            <c:ext xmlns:c16="http://schemas.microsoft.com/office/drawing/2014/chart" uri="{C3380CC4-5D6E-409C-BE32-E72D297353CC}">
              <c16:uniqueId val="{00000001-900B-4F22-8D24-27746DF44607}"/>
            </c:ext>
          </c:extLst>
        </c:ser>
        <c:ser>
          <c:idx val="2"/>
          <c:order val="2"/>
          <c:tx>
            <c:strRef>
              <c:f>Sheet1!$B$367</c:f>
              <c:strCache>
                <c:ptCount val="1"/>
                <c:pt idx="0">
                  <c:v>Achieved - High Certificate</c:v>
                </c:pt>
              </c:strCache>
            </c:strRef>
          </c:tx>
          <c:spPr>
            <a:solidFill>
              <a:schemeClr val="accent2">
                <a:lumMod val="75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Sheet1!$C$364:$G$364</c:f>
              <c:strCache>
                <c:ptCount val="5"/>
                <c:pt idx="0">
                  <c:v>Quintile 1</c:v>
                </c:pt>
                <c:pt idx="1">
                  <c:v>Quintile 2</c:v>
                </c:pt>
                <c:pt idx="2">
                  <c:v>Quintile 3</c:v>
                </c:pt>
                <c:pt idx="3">
                  <c:v>Quintile 4</c:v>
                </c:pt>
                <c:pt idx="4">
                  <c:v>Quintile 5</c:v>
                </c:pt>
              </c:strCache>
            </c:strRef>
          </c:cat>
          <c:val>
            <c:numRef>
              <c:f>Sheet1!$C$367:$G$367</c:f>
              <c:numCache>
                <c:formatCode>#,##0</c:formatCode>
                <c:ptCount val="5"/>
                <c:pt idx="0">
                  <c:v>20013</c:v>
                </c:pt>
                <c:pt idx="1">
                  <c:v>18927</c:v>
                </c:pt>
                <c:pt idx="2">
                  <c:v>20600</c:v>
                </c:pt>
                <c:pt idx="3">
                  <c:v>9216</c:v>
                </c:pt>
                <c:pt idx="4">
                  <c:v>8347</c:v>
                </c:pt>
              </c:numCache>
            </c:numRef>
          </c:val>
          <c:shape val="cylinder"/>
          <c:extLst>
            <c:ext xmlns:c16="http://schemas.microsoft.com/office/drawing/2014/chart" uri="{C3380CC4-5D6E-409C-BE32-E72D297353CC}">
              <c16:uniqueId val="{00000002-900B-4F22-8D24-27746DF44607}"/>
            </c:ext>
          </c:extLst>
        </c:ser>
        <c:dLbls>
          <c:showLegendKey val="0"/>
          <c:showVal val="0"/>
          <c:showCatName val="0"/>
          <c:showSerName val="0"/>
          <c:showPercent val="0"/>
          <c:showBubbleSize val="0"/>
        </c:dLbls>
        <c:gapWidth val="150"/>
        <c:shape val="box"/>
        <c:axId val="545706928"/>
        <c:axId val="545714000"/>
        <c:axId val="0"/>
      </c:bar3DChart>
      <c:catAx>
        <c:axId val="54570692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545714000"/>
        <c:crosses val="autoZero"/>
        <c:auto val="1"/>
        <c:lblAlgn val="ctr"/>
        <c:lblOffset val="100"/>
        <c:noMultiLvlLbl val="0"/>
      </c:catAx>
      <c:valAx>
        <c:axId val="54571400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54570692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400" b="1"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sz="1400" b="1"/>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6"/>
            </a:solidFill>
            <a:ln>
              <a:noFill/>
            </a:ln>
            <a:effectLst/>
            <a:sp3d/>
          </c:spPr>
          <c:invertIfNegative val="0"/>
          <c:dLbls>
            <c:spPr>
              <a:noFill/>
              <a:ln>
                <a:noFill/>
              </a:ln>
              <a:effectLst/>
            </c:spPr>
            <c:txPr>
              <a:bodyPr rot="0" spcFirstLastPara="1" vertOverflow="ellipsis" vert="horz" wrap="square" anchor="ctr" anchorCtr="1"/>
              <a:lstStyle/>
              <a:p>
                <a:pPr>
                  <a:defRPr sz="1800" b="1" i="0" u="none" strike="noStrike" kern="1200" baseline="0">
                    <a:solidFill>
                      <a:schemeClr val="tx1">
                        <a:lumMod val="75000"/>
                        <a:lumOff val="25000"/>
                      </a:schemeClr>
                    </a:solidFill>
                    <a:latin typeface="Arial Narrow" panose="020B060602020203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Sheet1!$B$187:$B$195</c:f>
              <c:strCache>
                <c:ptCount val="9"/>
                <c:pt idx="0">
                  <c:v>Eastern Cape</c:v>
                </c:pt>
                <c:pt idx="1">
                  <c:v>Free State</c:v>
                </c:pt>
                <c:pt idx="2">
                  <c:v>Gauteng</c:v>
                </c:pt>
                <c:pt idx="3">
                  <c:v>KwaZulu-Natal</c:v>
                </c:pt>
                <c:pt idx="4">
                  <c:v>Limpopo</c:v>
                </c:pt>
                <c:pt idx="5">
                  <c:v>Mpumalanga</c:v>
                </c:pt>
                <c:pt idx="6">
                  <c:v>North West</c:v>
                </c:pt>
                <c:pt idx="7">
                  <c:v>Northern Cape</c:v>
                </c:pt>
                <c:pt idx="8">
                  <c:v>Western Cape</c:v>
                </c:pt>
              </c:strCache>
            </c:strRef>
          </c:cat>
          <c:val>
            <c:numRef>
              <c:f>Sheet1!$I$187:$I$195</c:f>
              <c:numCache>
                <c:formatCode>0.0</c:formatCode>
                <c:ptCount val="9"/>
                <c:pt idx="0">
                  <c:v>74.225755465485676</c:v>
                </c:pt>
                <c:pt idx="1">
                  <c:v>91.574789478253322</c:v>
                </c:pt>
                <c:pt idx="2">
                  <c:v>88.350939262058631</c:v>
                </c:pt>
                <c:pt idx="3">
                  <c:v>81.926112676520503</c:v>
                </c:pt>
                <c:pt idx="4">
                  <c:v>73.886597321855575</c:v>
                </c:pt>
                <c:pt idx="5">
                  <c:v>77.850155954932205</c:v>
                </c:pt>
                <c:pt idx="6">
                  <c:v>81.478890375958144</c:v>
                </c:pt>
                <c:pt idx="7">
                  <c:v>76.110457026650963</c:v>
                </c:pt>
                <c:pt idx="8">
                  <c:v>82.945831544077052</c:v>
                </c:pt>
              </c:numCache>
            </c:numRef>
          </c:val>
          <c:shape val="cylinder"/>
          <c:extLst>
            <c:ext xmlns:c16="http://schemas.microsoft.com/office/drawing/2014/chart" uri="{C3380CC4-5D6E-409C-BE32-E72D297353CC}">
              <c16:uniqueId val="{00000000-8352-433E-A7E1-3278A280C3A2}"/>
            </c:ext>
          </c:extLst>
        </c:ser>
        <c:dLbls>
          <c:showLegendKey val="0"/>
          <c:showVal val="0"/>
          <c:showCatName val="0"/>
          <c:showSerName val="0"/>
          <c:showPercent val="0"/>
          <c:showBubbleSize val="0"/>
        </c:dLbls>
        <c:gapWidth val="150"/>
        <c:shape val="box"/>
        <c:axId val="545715088"/>
        <c:axId val="545715632"/>
        <c:axId val="0"/>
      </c:bar3DChart>
      <c:catAx>
        <c:axId val="54571508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545715632"/>
        <c:crosses val="autoZero"/>
        <c:auto val="1"/>
        <c:lblAlgn val="ctr"/>
        <c:lblOffset val="100"/>
        <c:noMultiLvlLbl val="0"/>
      </c:catAx>
      <c:valAx>
        <c:axId val="545715632"/>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545715088"/>
        <c:crosses val="autoZero"/>
        <c:crossBetween val="between"/>
      </c:valAx>
      <c:spPr>
        <a:noFill/>
        <a:ln>
          <a:noFill/>
        </a:ln>
        <a:effectLst/>
      </c:spPr>
    </c:plotArea>
    <c:plotVisOnly val="1"/>
    <c:dispBlanksAs val="gap"/>
    <c:showDLblsOverMax val="0"/>
  </c:chart>
  <c:spPr>
    <a:noFill/>
    <a:ln>
      <a:noFill/>
    </a:ln>
    <a:effectLst/>
  </c:spPr>
  <c:txPr>
    <a:bodyPr/>
    <a:lstStyle/>
    <a:p>
      <a:pPr>
        <a:defRPr sz="1800" b="1">
          <a:latin typeface="Arial Narrow" panose="020B060602020203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xPr>
        <a:bodyPr/>
        <a:lstStyle/>
        <a:p>
          <a:pPr>
            <a:defRPr>
              <a:latin typeface="Arial" panose="020B0604020202020204" pitchFamily="34" charset="0"/>
              <a:cs typeface="Arial" panose="020B0604020202020204" pitchFamily="34" charset="0"/>
            </a:defRPr>
          </a:pPr>
          <a:endParaRPr lang="en-US"/>
        </a:p>
      </c:txPr>
    </c:title>
    <c:autoTitleDeleted val="0"/>
    <c:view3D>
      <c:rotX val="30"/>
      <c:rotY val="0"/>
      <c:rAngAx val="0"/>
    </c:view3D>
    <c:floor>
      <c:thickness val="0"/>
    </c:floor>
    <c:sideWall>
      <c:thickness val="0"/>
    </c:sideWall>
    <c:backWall>
      <c:thickness val="0"/>
    </c:backWall>
    <c:plotArea>
      <c:layout/>
      <c:pie3DChart>
        <c:varyColors val="1"/>
        <c:ser>
          <c:idx val="0"/>
          <c:order val="0"/>
          <c:tx>
            <c:strRef>
              <c:f>Sheet1!$C$15</c:f>
              <c:strCache>
                <c:ptCount val="1"/>
                <c:pt idx="0">
                  <c:v>Schools </c:v>
                </c:pt>
              </c:strCache>
            </c:strRef>
          </c:tx>
          <c:spPr>
            <a:solidFill>
              <a:schemeClr val="accent3">
                <a:lumMod val="75000"/>
              </a:schemeClr>
            </a:solidFill>
          </c:spPr>
          <c:explosion val="25"/>
          <c:dPt>
            <c:idx val="0"/>
            <c:bubble3D val="0"/>
            <c:spPr>
              <a:solidFill>
                <a:schemeClr val="accent4">
                  <a:lumMod val="75000"/>
                </a:schemeClr>
              </a:solidFill>
            </c:spPr>
            <c:extLst>
              <c:ext xmlns:c16="http://schemas.microsoft.com/office/drawing/2014/chart" uri="{C3380CC4-5D6E-409C-BE32-E72D297353CC}">
                <c16:uniqueId val="{00000001-C595-44FE-9C09-6DAB5839BD2B}"/>
              </c:ext>
            </c:extLst>
          </c:dPt>
          <c:cat>
            <c:strRef>
              <c:f>Sheet1!$B$16:$B$17</c:f>
              <c:strCache>
                <c:ptCount val="2"/>
                <c:pt idx="0">
                  <c:v>Public</c:v>
                </c:pt>
                <c:pt idx="1">
                  <c:v>Independent  </c:v>
                </c:pt>
              </c:strCache>
            </c:strRef>
          </c:cat>
          <c:val>
            <c:numRef>
              <c:f>Sheet1!$C$16:$C$17</c:f>
              <c:numCache>
                <c:formatCode>#,##0</c:formatCode>
                <c:ptCount val="2"/>
                <c:pt idx="0">
                  <c:v>23796</c:v>
                </c:pt>
                <c:pt idx="1">
                  <c:v>1966</c:v>
                </c:pt>
              </c:numCache>
            </c:numRef>
          </c:val>
          <c:extLst>
            <c:ext xmlns:c16="http://schemas.microsoft.com/office/drawing/2014/chart" uri="{C3380CC4-5D6E-409C-BE32-E72D297353CC}">
              <c16:uniqueId val="{00000002-C595-44FE-9C09-6DAB5839BD2B}"/>
            </c:ext>
          </c:extLst>
        </c:ser>
        <c:dLbls>
          <c:showLegendKey val="0"/>
          <c:showVal val="0"/>
          <c:showCatName val="0"/>
          <c:showSerName val="0"/>
          <c:showPercent val="0"/>
          <c:showBubbleSize val="0"/>
          <c:showLeaderLines val="1"/>
        </c:dLbls>
      </c:pie3DChart>
    </c:plotArea>
    <c:legend>
      <c:legendPos val="b"/>
      <c:overlay val="0"/>
      <c:txPr>
        <a:bodyPr/>
        <a:lstStyle/>
        <a:p>
          <a:pPr>
            <a:defRPr sz="1200"/>
          </a:pPr>
          <a:endParaRPr lang="en-US"/>
        </a:p>
      </c:txPr>
    </c:legend>
    <c:plotVisOnly val="1"/>
    <c:dispBlanksAs val="gap"/>
    <c:showDLblsOverMax val="0"/>
  </c:chart>
  <c:spPr>
    <a:solidFill>
      <a:schemeClr val="lt1"/>
    </a:solidFill>
    <a:ln w="25400" cap="flat" cmpd="sng" algn="ctr">
      <a:solidFill>
        <a:schemeClr val="accent6"/>
      </a:solidFill>
      <a:prstDash val="solid"/>
    </a:ln>
    <a:effectLst/>
  </c:spPr>
  <c:txPr>
    <a:bodyPr/>
    <a:lstStyle/>
    <a:p>
      <a:pPr>
        <a:defRPr>
          <a:solidFill>
            <a:schemeClr val="dk1"/>
          </a:solidFill>
          <a:latin typeface="+mn-lt"/>
          <a:ea typeface="+mn-ea"/>
          <a:cs typeface="+mn-cs"/>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0777671573436224E-2"/>
          <c:y val="0.15542727272727272"/>
          <c:w val="0.88871986921335144"/>
          <c:h val="0.65228712121212118"/>
        </c:manualLayout>
      </c:layout>
      <c:barChart>
        <c:barDir val="col"/>
        <c:grouping val="clustered"/>
        <c:varyColors val="0"/>
        <c:ser>
          <c:idx val="0"/>
          <c:order val="0"/>
          <c:tx>
            <c:strRef>
              <c:f>'Grade 10'!$C$28</c:f>
              <c:strCache>
                <c:ptCount val="1"/>
                <c:pt idx="0">
                  <c:v>2017 Grade 10 (2019 Grade 12 Cohort)</c:v>
                </c:pt>
              </c:strCache>
            </c:strRef>
          </c:tx>
          <c:spPr>
            <a:solidFill>
              <a:schemeClr val="accent1"/>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'Grade 10'!$B$29:$B$34</c:f>
              <c:strCache>
                <c:ptCount val="6"/>
                <c:pt idx="0">
                  <c:v>English First Additional Language</c:v>
                </c:pt>
                <c:pt idx="1">
                  <c:v>Tourism</c:v>
                </c:pt>
                <c:pt idx="2">
                  <c:v>History</c:v>
                </c:pt>
                <c:pt idx="3">
                  <c:v>Business Studies</c:v>
                </c:pt>
                <c:pt idx="4">
                  <c:v>Life Sciences</c:v>
                </c:pt>
                <c:pt idx="5">
                  <c:v>Agricultural Sciences</c:v>
                </c:pt>
              </c:strCache>
            </c:strRef>
          </c:cat>
          <c:val>
            <c:numRef>
              <c:f>'Grade 10'!$C$29:$C$34</c:f>
              <c:numCache>
                <c:formatCode>0.00%</c:formatCode>
                <c:ptCount val="6"/>
                <c:pt idx="0">
                  <c:v>0.98196423404884736</c:v>
                </c:pt>
                <c:pt idx="1">
                  <c:v>0.9098353527740739</c:v>
                </c:pt>
                <c:pt idx="2">
                  <c:v>0.8625709267765469</c:v>
                </c:pt>
                <c:pt idx="3">
                  <c:v>0.75753810309678671</c:v>
                </c:pt>
                <c:pt idx="4">
                  <c:v>0.77916911639198139</c:v>
                </c:pt>
                <c:pt idx="5">
                  <c:v>0.83942215088282501</c:v>
                </c:pt>
              </c:numCache>
            </c:numRef>
          </c:val>
          <c:extLst>
            <c:ext xmlns:c16="http://schemas.microsoft.com/office/drawing/2014/chart" uri="{C3380CC4-5D6E-409C-BE32-E72D297353CC}">
              <c16:uniqueId val="{00000000-201F-4558-BF12-104354B37868}"/>
            </c:ext>
          </c:extLst>
        </c:ser>
        <c:ser>
          <c:idx val="1"/>
          <c:order val="1"/>
          <c:tx>
            <c:strRef>
              <c:f>'Grade 10'!$D$28</c:f>
              <c:strCache>
                <c:ptCount val="1"/>
                <c:pt idx="0">
                  <c:v>2018 Grade 10 (2020 Grade 12 Cohort)</c:v>
                </c:pt>
              </c:strCache>
            </c:strRef>
          </c:tx>
          <c:spPr>
            <a:solidFill>
              <a:schemeClr val="accent2"/>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'Grade 10'!$B$29:$B$34</c:f>
              <c:strCache>
                <c:ptCount val="6"/>
                <c:pt idx="0">
                  <c:v>English First Additional Language</c:v>
                </c:pt>
                <c:pt idx="1">
                  <c:v>Tourism</c:v>
                </c:pt>
                <c:pt idx="2">
                  <c:v>History</c:v>
                </c:pt>
                <c:pt idx="3">
                  <c:v>Business Studies</c:v>
                </c:pt>
                <c:pt idx="4">
                  <c:v>Life Sciences</c:v>
                </c:pt>
                <c:pt idx="5">
                  <c:v>Agricultural Sciences</c:v>
                </c:pt>
              </c:strCache>
            </c:strRef>
          </c:cat>
          <c:val>
            <c:numRef>
              <c:f>'Grade 10'!$D$29:$D$34</c:f>
              <c:numCache>
                <c:formatCode>0.00%</c:formatCode>
                <c:ptCount val="6"/>
                <c:pt idx="0">
                  <c:v>0.98631769543957282</c:v>
                </c:pt>
                <c:pt idx="1">
                  <c:v>0.91739638894435094</c:v>
                </c:pt>
                <c:pt idx="2">
                  <c:v>0.87117417918753481</c:v>
                </c:pt>
                <c:pt idx="3">
                  <c:v>0.81485986929694731</c:v>
                </c:pt>
                <c:pt idx="4">
                  <c:v>0.76564026902220772</c:v>
                </c:pt>
                <c:pt idx="5">
                  <c:v>0.8427998165558358</c:v>
                </c:pt>
              </c:numCache>
            </c:numRef>
          </c:val>
          <c:extLst>
            <c:ext xmlns:c16="http://schemas.microsoft.com/office/drawing/2014/chart" uri="{C3380CC4-5D6E-409C-BE32-E72D297353CC}">
              <c16:uniqueId val="{00000002-8578-42A3-8D37-11D12348815F}"/>
            </c:ext>
          </c:extLst>
        </c:ser>
        <c:dLbls>
          <c:dLblPos val="outEnd"/>
          <c:showLegendKey val="0"/>
          <c:showVal val="1"/>
          <c:showCatName val="0"/>
          <c:showSerName val="0"/>
          <c:showPercent val="0"/>
          <c:showBubbleSize val="0"/>
        </c:dLbls>
        <c:gapWidth val="90"/>
        <c:axId val="369344608"/>
        <c:axId val="369345696"/>
      </c:barChart>
      <c:catAx>
        <c:axId val="369344608"/>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lumMod val="50000"/>
                  </a:schemeClr>
                </a:solidFill>
                <a:latin typeface="+mn-lt"/>
                <a:ea typeface="+mn-ea"/>
                <a:cs typeface="+mn-cs"/>
              </a:defRPr>
            </a:pPr>
            <a:endParaRPr lang="en-US"/>
          </a:p>
        </c:txPr>
        <c:crossAx val="369345696"/>
        <c:crosses val="autoZero"/>
        <c:auto val="1"/>
        <c:lblAlgn val="ctr"/>
        <c:lblOffset val="100"/>
        <c:noMultiLvlLbl val="0"/>
      </c:catAx>
      <c:valAx>
        <c:axId val="369345696"/>
        <c:scaling>
          <c:orientation val="minMax"/>
          <c:max val="1"/>
          <c:min val="0.60000000000000009"/>
        </c:scaling>
        <c:delete val="0"/>
        <c:axPos val="l"/>
        <c:title>
          <c:tx>
            <c:rich>
              <a:bodyPr rot="-5400000" spcFirstLastPara="1" vertOverflow="ellipsis" vert="horz" wrap="square" anchor="ctr" anchorCtr="1"/>
              <a:lstStyle/>
              <a:p>
                <a:pPr>
                  <a:defRPr sz="1200" b="1" i="0" u="none" strike="noStrike" kern="1200" baseline="0">
                    <a:solidFill>
                      <a:schemeClr val="tx1">
                        <a:lumMod val="50000"/>
                      </a:schemeClr>
                    </a:solidFill>
                    <a:latin typeface="+mn-lt"/>
                    <a:ea typeface="+mn-ea"/>
                    <a:cs typeface="+mn-cs"/>
                  </a:defRPr>
                </a:pPr>
                <a:r>
                  <a:rPr lang="en-ZA" b="1" dirty="0"/>
                  <a:t>Pass Rate</a:t>
                </a:r>
              </a:p>
            </c:rich>
          </c:tx>
          <c:layout>
            <c:manualLayout>
              <c:xMode val="edge"/>
              <c:yMode val="edge"/>
              <c:x val="2.2578692630831525E-3"/>
              <c:y val="0.42257515935098172"/>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lumMod val="50000"/>
                    </a:schemeClr>
                  </a:solidFill>
                  <a:latin typeface="+mn-lt"/>
                  <a:ea typeface="+mn-ea"/>
                  <a:cs typeface="+mn-cs"/>
                </a:defRPr>
              </a:pPr>
              <a:endParaRPr lang="en-US"/>
            </a:p>
          </c:txPr>
        </c:title>
        <c:numFmt formatCode="0%" sourceLinked="0"/>
        <c:majorTickMark val="none"/>
        <c:minorTickMark val="none"/>
        <c:tickLblPos val="nextTo"/>
        <c:spPr>
          <a:noFill/>
          <a:ln>
            <a:solidFill>
              <a:schemeClr val="tx1">
                <a:lumMod val="50000"/>
              </a:schemeClr>
            </a:solidFill>
          </a:ln>
          <a:effectLst/>
        </c:spPr>
        <c:txPr>
          <a:bodyPr rot="-60000000" spcFirstLastPara="1" vertOverflow="ellipsis" vert="horz" wrap="square" anchor="ctr" anchorCtr="1"/>
          <a:lstStyle/>
          <a:p>
            <a:pPr>
              <a:defRPr sz="1200" b="0" i="0" u="none" strike="noStrike" kern="1200" baseline="0">
                <a:solidFill>
                  <a:schemeClr val="tx1">
                    <a:lumMod val="50000"/>
                  </a:schemeClr>
                </a:solidFill>
                <a:latin typeface="+mn-lt"/>
                <a:ea typeface="+mn-ea"/>
                <a:cs typeface="+mn-cs"/>
              </a:defRPr>
            </a:pPr>
            <a:endParaRPr lang="en-US"/>
          </a:p>
        </c:txPr>
        <c:crossAx val="369344608"/>
        <c:crosses val="autoZero"/>
        <c:crossBetween val="between"/>
        <c:majorUnit val="0.1"/>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50000"/>
                </a:schemeClr>
              </a:solidFill>
              <a:latin typeface="+mn-lt"/>
              <a:ea typeface="+mn-ea"/>
              <a:cs typeface="+mn-cs"/>
            </a:defRPr>
          </a:pPr>
          <a:endParaRPr lang="en-US"/>
        </a:p>
      </c:txPr>
    </c:legend>
    <c:plotVisOnly val="1"/>
    <c:dispBlanksAs val="gap"/>
    <c:showDLblsOverMax val="0"/>
  </c:chart>
  <c:spPr>
    <a:noFill/>
    <a:ln>
      <a:solidFill>
        <a:schemeClr val="tx1">
          <a:lumMod val="50000"/>
        </a:schemeClr>
      </a:solidFill>
    </a:ln>
    <a:effectLst/>
  </c:spPr>
  <c:txPr>
    <a:bodyPr/>
    <a:lstStyle/>
    <a:p>
      <a:pPr>
        <a:defRPr sz="1200">
          <a:solidFill>
            <a:schemeClr val="tx1">
              <a:lumMod val="50000"/>
            </a:schemeClr>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12801307866484"/>
          <c:y val="0.13618484848484849"/>
          <c:w val="0.88871986921335144"/>
          <c:h val="0.73663358585858585"/>
        </c:manualLayout>
      </c:layout>
      <c:barChart>
        <c:barDir val="col"/>
        <c:grouping val="clustered"/>
        <c:varyColors val="0"/>
        <c:ser>
          <c:idx val="0"/>
          <c:order val="0"/>
          <c:tx>
            <c:strRef>
              <c:f>'Grade 10'!$C$28</c:f>
              <c:strCache>
                <c:ptCount val="1"/>
                <c:pt idx="0">
                  <c:v>2017 Grade 10 (2019 Grade 12 Cohort)</c:v>
                </c:pt>
              </c:strCache>
            </c:strRef>
          </c:tx>
          <c:spPr>
            <a:solidFill>
              <a:schemeClr val="accent1"/>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'Grade 10'!$B$35:$B$40</c:f>
              <c:strCache>
                <c:ptCount val="6"/>
                <c:pt idx="0">
                  <c:v>Economics</c:v>
                </c:pt>
                <c:pt idx="1">
                  <c:v>Accounting</c:v>
                </c:pt>
                <c:pt idx="2">
                  <c:v>Physical Sciences</c:v>
                </c:pt>
                <c:pt idx="3">
                  <c:v>Geography</c:v>
                </c:pt>
                <c:pt idx="4">
                  <c:v>Mathematical Literacy</c:v>
                </c:pt>
                <c:pt idx="5">
                  <c:v>Mathematics</c:v>
                </c:pt>
              </c:strCache>
            </c:strRef>
          </c:cat>
          <c:val>
            <c:numRef>
              <c:f>'Grade 10'!$C$35:$C$40</c:f>
              <c:numCache>
                <c:formatCode>0.00%</c:formatCode>
                <c:ptCount val="6"/>
                <c:pt idx="0">
                  <c:v>0.72273215092634435</c:v>
                </c:pt>
                <c:pt idx="1">
                  <c:v>0.82195278740044997</c:v>
                </c:pt>
                <c:pt idx="2">
                  <c:v>0.7434714477755594</c:v>
                </c:pt>
                <c:pt idx="3">
                  <c:v>0.7800137419266181</c:v>
                </c:pt>
                <c:pt idx="4">
                  <c:v>0.74093326427750339</c:v>
                </c:pt>
                <c:pt idx="5">
                  <c:v>0.4621481057867648</c:v>
                </c:pt>
              </c:numCache>
            </c:numRef>
          </c:val>
          <c:extLst>
            <c:ext xmlns:c16="http://schemas.microsoft.com/office/drawing/2014/chart" uri="{C3380CC4-5D6E-409C-BE32-E72D297353CC}">
              <c16:uniqueId val="{00000000-201F-4558-BF12-104354B37868}"/>
            </c:ext>
          </c:extLst>
        </c:ser>
        <c:ser>
          <c:idx val="1"/>
          <c:order val="1"/>
          <c:tx>
            <c:strRef>
              <c:f>'Grade 10'!$D$28</c:f>
              <c:strCache>
                <c:ptCount val="1"/>
                <c:pt idx="0">
                  <c:v>2018 Grade 10 (2020 Grade 12 Cohort)</c:v>
                </c:pt>
              </c:strCache>
            </c:strRef>
          </c:tx>
          <c:spPr>
            <a:solidFill>
              <a:schemeClr val="accent2"/>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'Grade 10'!$B$35:$B$40</c:f>
              <c:strCache>
                <c:ptCount val="6"/>
                <c:pt idx="0">
                  <c:v>Economics</c:v>
                </c:pt>
                <c:pt idx="1">
                  <c:v>Accounting</c:v>
                </c:pt>
                <c:pt idx="2">
                  <c:v>Physical Sciences</c:v>
                </c:pt>
                <c:pt idx="3">
                  <c:v>Geography</c:v>
                </c:pt>
                <c:pt idx="4">
                  <c:v>Mathematical Literacy</c:v>
                </c:pt>
                <c:pt idx="5">
                  <c:v>Mathematics</c:v>
                </c:pt>
              </c:strCache>
            </c:strRef>
          </c:cat>
          <c:val>
            <c:numRef>
              <c:f>'Grade 10'!$D$35:$D$40</c:f>
              <c:numCache>
                <c:formatCode>0.00%</c:formatCode>
                <c:ptCount val="6"/>
                <c:pt idx="0">
                  <c:v>0.73041866879269113</c:v>
                </c:pt>
                <c:pt idx="1">
                  <c:v>0.85148913509371227</c:v>
                </c:pt>
                <c:pt idx="2">
                  <c:v>0.75612698169564219</c:v>
                </c:pt>
                <c:pt idx="3">
                  <c:v>0.80436769280274589</c:v>
                </c:pt>
                <c:pt idx="4">
                  <c:v>0.7326189093596579</c:v>
                </c:pt>
                <c:pt idx="5">
                  <c:v>0.43794213363843987</c:v>
                </c:pt>
              </c:numCache>
            </c:numRef>
          </c:val>
          <c:extLst>
            <c:ext xmlns:c16="http://schemas.microsoft.com/office/drawing/2014/chart" uri="{C3380CC4-5D6E-409C-BE32-E72D297353CC}">
              <c16:uniqueId val="{00000002-8578-42A3-8D37-11D12348815F}"/>
            </c:ext>
          </c:extLst>
        </c:ser>
        <c:dLbls>
          <c:dLblPos val="outEnd"/>
          <c:showLegendKey val="0"/>
          <c:showVal val="1"/>
          <c:showCatName val="0"/>
          <c:showSerName val="0"/>
          <c:showPercent val="0"/>
          <c:showBubbleSize val="0"/>
        </c:dLbls>
        <c:gapWidth val="90"/>
        <c:axId val="369349504"/>
        <c:axId val="369351680"/>
      </c:barChart>
      <c:catAx>
        <c:axId val="369349504"/>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lumMod val="50000"/>
                  </a:schemeClr>
                </a:solidFill>
                <a:latin typeface="+mn-lt"/>
                <a:ea typeface="+mn-ea"/>
                <a:cs typeface="+mn-cs"/>
              </a:defRPr>
            </a:pPr>
            <a:endParaRPr lang="en-US"/>
          </a:p>
        </c:txPr>
        <c:crossAx val="369351680"/>
        <c:crosses val="autoZero"/>
        <c:auto val="1"/>
        <c:lblAlgn val="ctr"/>
        <c:lblOffset val="100"/>
        <c:noMultiLvlLbl val="0"/>
      </c:catAx>
      <c:valAx>
        <c:axId val="369351680"/>
        <c:scaling>
          <c:orientation val="minMax"/>
          <c:max val="1"/>
          <c:min val="0.30000000000000004"/>
        </c:scaling>
        <c:delete val="0"/>
        <c:axPos val="l"/>
        <c:title>
          <c:tx>
            <c:rich>
              <a:bodyPr rot="-5400000" spcFirstLastPara="1" vertOverflow="ellipsis" vert="horz" wrap="square" anchor="ctr" anchorCtr="1"/>
              <a:lstStyle/>
              <a:p>
                <a:pPr>
                  <a:defRPr sz="1200" b="1" i="0" u="none" strike="noStrike" kern="1200" baseline="0">
                    <a:solidFill>
                      <a:schemeClr val="tx1">
                        <a:lumMod val="50000"/>
                      </a:schemeClr>
                    </a:solidFill>
                    <a:latin typeface="+mn-lt"/>
                    <a:ea typeface="+mn-ea"/>
                    <a:cs typeface="+mn-cs"/>
                  </a:defRPr>
                </a:pPr>
                <a:r>
                  <a:rPr lang="en-ZA" b="1" dirty="0"/>
                  <a:t>Pass Rate</a:t>
                </a:r>
              </a:p>
            </c:rich>
          </c:tx>
          <c:layout>
            <c:manualLayout>
              <c:xMode val="edge"/>
              <c:yMode val="edge"/>
              <c:x val="1.7574727929843763E-2"/>
              <c:y val="0.38907095959595961"/>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lumMod val="50000"/>
                    </a:schemeClr>
                  </a:solidFill>
                  <a:latin typeface="+mn-lt"/>
                  <a:ea typeface="+mn-ea"/>
                  <a:cs typeface="+mn-cs"/>
                </a:defRPr>
              </a:pPr>
              <a:endParaRPr lang="en-US"/>
            </a:p>
          </c:txPr>
        </c:title>
        <c:numFmt formatCode="0%" sourceLinked="0"/>
        <c:majorTickMark val="none"/>
        <c:minorTickMark val="none"/>
        <c:tickLblPos val="nextTo"/>
        <c:spPr>
          <a:noFill/>
          <a:ln>
            <a:solidFill>
              <a:schemeClr val="tx1">
                <a:lumMod val="50000"/>
              </a:schemeClr>
            </a:solidFill>
          </a:ln>
          <a:effectLst/>
        </c:spPr>
        <c:txPr>
          <a:bodyPr rot="-60000000" spcFirstLastPara="1" vertOverflow="ellipsis" vert="horz" wrap="square" anchor="ctr" anchorCtr="1"/>
          <a:lstStyle/>
          <a:p>
            <a:pPr>
              <a:defRPr sz="1200" b="0" i="0" u="none" strike="noStrike" kern="1200" baseline="0">
                <a:solidFill>
                  <a:schemeClr val="tx1">
                    <a:lumMod val="50000"/>
                  </a:schemeClr>
                </a:solidFill>
                <a:latin typeface="+mn-lt"/>
                <a:ea typeface="+mn-ea"/>
                <a:cs typeface="+mn-cs"/>
              </a:defRPr>
            </a:pPr>
            <a:endParaRPr lang="en-US"/>
          </a:p>
        </c:txPr>
        <c:crossAx val="36934950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50000"/>
                </a:schemeClr>
              </a:solidFill>
              <a:latin typeface="+mn-lt"/>
              <a:ea typeface="+mn-ea"/>
              <a:cs typeface="+mn-cs"/>
            </a:defRPr>
          </a:pPr>
          <a:endParaRPr lang="en-US"/>
        </a:p>
      </c:txPr>
    </c:legend>
    <c:plotVisOnly val="1"/>
    <c:dispBlanksAs val="gap"/>
    <c:showDLblsOverMax val="0"/>
  </c:chart>
  <c:spPr>
    <a:noFill/>
    <a:ln>
      <a:solidFill>
        <a:schemeClr val="tx1">
          <a:lumMod val="50000"/>
        </a:schemeClr>
      </a:solidFill>
    </a:ln>
    <a:effectLst/>
  </c:spPr>
  <c:txPr>
    <a:bodyPr/>
    <a:lstStyle/>
    <a:p>
      <a:pPr>
        <a:defRPr sz="1200">
          <a:solidFill>
            <a:schemeClr val="tx1">
              <a:lumMod val="50000"/>
            </a:schemeClr>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12801307866484"/>
          <c:y val="0.15542727272727272"/>
          <c:w val="0.88871986921335144"/>
          <c:h val="0.71739116161616157"/>
        </c:manualLayout>
      </c:layout>
      <c:barChart>
        <c:barDir val="col"/>
        <c:grouping val="clustered"/>
        <c:varyColors val="0"/>
        <c:ser>
          <c:idx val="0"/>
          <c:order val="0"/>
          <c:tx>
            <c:strRef>
              <c:f>'Grade 11'!$C$43</c:f>
              <c:strCache>
                <c:ptCount val="1"/>
                <c:pt idx="0">
                  <c:v>2018 Grade 11 (2019 Grade 12 Cohort)</c:v>
                </c:pt>
              </c:strCache>
            </c:strRef>
          </c:tx>
          <c:spPr>
            <a:solidFill>
              <a:schemeClr val="accent1"/>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'Grade 11'!$B$44:$B$49</c:f>
              <c:strCache>
                <c:ptCount val="6"/>
                <c:pt idx="0">
                  <c:v>Tshivenda Home Language</c:v>
                </c:pt>
                <c:pt idx="1">
                  <c:v>IsiNdebele Home Language</c:v>
                </c:pt>
                <c:pt idx="2">
                  <c:v>IsiXhosa Home Language</c:v>
                </c:pt>
                <c:pt idx="3">
                  <c:v>Xitsonga Home Language</c:v>
                </c:pt>
                <c:pt idx="4">
                  <c:v>SiSwati Home Language</c:v>
                </c:pt>
                <c:pt idx="5">
                  <c:v>IsiZulu Home Language</c:v>
                </c:pt>
              </c:strCache>
            </c:strRef>
          </c:cat>
          <c:val>
            <c:numRef>
              <c:f>'Grade 11'!$C$44:$C$49</c:f>
              <c:numCache>
                <c:formatCode>0.00%</c:formatCode>
                <c:ptCount val="6"/>
                <c:pt idx="0">
                  <c:v>0.99489882673014796</c:v>
                </c:pt>
                <c:pt idx="1">
                  <c:v>0.99273717657739446</c:v>
                </c:pt>
                <c:pt idx="2">
                  <c:v>0.99064032090328336</c:v>
                </c:pt>
                <c:pt idx="3">
                  <c:v>0.99293317828070493</c:v>
                </c:pt>
                <c:pt idx="4">
                  <c:v>0.98687433272624503</c:v>
                </c:pt>
                <c:pt idx="5">
                  <c:v>0.98248957189901209</c:v>
                </c:pt>
              </c:numCache>
            </c:numRef>
          </c:val>
          <c:extLst>
            <c:ext xmlns:c16="http://schemas.microsoft.com/office/drawing/2014/chart" uri="{C3380CC4-5D6E-409C-BE32-E72D297353CC}">
              <c16:uniqueId val="{00000000-201F-4558-BF12-104354B37868}"/>
            </c:ext>
          </c:extLst>
        </c:ser>
        <c:ser>
          <c:idx val="1"/>
          <c:order val="1"/>
          <c:tx>
            <c:strRef>
              <c:f>'Grade 11'!$D$43</c:f>
              <c:strCache>
                <c:ptCount val="1"/>
                <c:pt idx="0">
                  <c:v>2019 Grade 11 (2020 Grade 12 Cohort)</c:v>
                </c:pt>
              </c:strCache>
            </c:strRef>
          </c:tx>
          <c:spPr>
            <a:solidFill>
              <a:schemeClr val="accent2"/>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'Grade 11'!$B$44:$B$49</c:f>
              <c:strCache>
                <c:ptCount val="6"/>
                <c:pt idx="0">
                  <c:v>Tshivenda Home Language</c:v>
                </c:pt>
                <c:pt idx="1">
                  <c:v>IsiNdebele Home Language</c:v>
                </c:pt>
                <c:pt idx="2">
                  <c:v>IsiXhosa Home Language</c:v>
                </c:pt>
                <c:pt idx="3">
                  <c:v>Xitsonga Home Language</c:v>
                </c:pt>
                <c:pt idx="4">
                  <c:v>SiSwati Home Language</c:v>
                </c:pt>
                <c:pt idx="5">
                  <c:v>IsiZulu Home Language</c:v>
                </c:pt>
              </c:strCache>
            </c:strRef>
          </c:cat>
          <c:val>
            <c:numRef>
              <c:f>'Grade 11'!$D$44:$D$49</c:f>
              <c:numCache>
                <c:formatCode>0.00%</c:formatCode>
                <c:ptCount val="6"/>
                <c:pt idx="0">
                  <c:v>0.99822569198012778</c:v>
                </c:pt>
                <c:pt idx="1">
                  <c:v>0.99710338680926913</c:v>
                </c:pt>
                <c:pt idx="2">
                  <c:v>0.99648305542272753</c:v>
                </c:pt>
                <c:pt idx="3">
                  <c:v>0.99548300995790984</c:v>
                </c:pt>
                <c:pt idx="4">
                  <c:v>0.99425924717855041</c:v>
                </c:pt>
                <c:pt idx="5">
                  <c:v>0.99151883686905629</c:v>
                </c:pt>
              </c:numCache>
            </c:numRef>
          </c:val>
          <c:extLst>
            <c:ext xmlns:c16="http://schemas.microsoft.com/office/drawing/2014/chart" uri="{C3380CC4-5D6E-409C-BE32-E72D297353CC}">
              <c16:uniqueId val="{00000002-8578-42A3-8D37-11D12348815F}"/>
            </c:ext>
          </c:extLst>
        </c:ser>
        <c:dLbls>
          <c:dLblPos val="outEnd"/>
          <c:showLegendKey val="0"/>
          <c:showVal val="1"/>
          <c:showCatName val="0"/>
          <c:showSerName val="0"/>
          <c:showPercent val="0"/>
          <c:showBubbleSize val="0"/>
        </c:dLbls>
        <c:gapWidth val="90"/>
        <c:axId val="733939968"/>
        <c:axId val="733941056"/>
      </c:barChart>
      <c:catAx>
        <c:axId val="733939968"/>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lumMod val="50000"/>
                  </a:schemeClr>
                </a:solidFill>
                <a:latin typeface="+mn-lt"/>
                <a:ea typeface="+mn-ea"/>
                <a:cs typeface="+mn-cs"/>
              </a:defRPr>
            </a:pPr>
            <a:endParaRPr lang="en-US"/>
          </a:p>
        </c:txPr>
        <c:crossAx val="733941056"/>
        <c:crosses val="autoZero"/>
        <c:auto val="1"/>
        <c:lblAlgn val="ctr"/>
        <c:lblOffset val="100"/>
        <c:noMultiLvlLbl val="0"/>
      </c:catAx>
      <c:valAx>
        <c:axId val="733941056"/>
        <c:scaling>
          <c:orientation val="minMax"/>
          <c:max val="1"/>
          <c:min val="0.9"/>
        </c:scaling>
        <c:delete val="0"/>
        <c:axPos val="l"/>
        <c:title>
          <c:tx>
            <c:rich>
              <a:bodyPr rot="-5400000" spcFirstLastPara="1" vertOverflow="ellipsis" vert="horz" wrap="square" anchor="ctr" anchorCtr="1"/>
              <a:lstStyle/>
              <a:p>
                <a:pPr>
                  <a:defRPr sz="1200" b="1" i="0" u="none" strike="noStrike" kern="1200" baseline="0">
                    <a:solidFill>
                      <a:schemeClr val="tx1">
                        <a:lumMod val="50000"/>
                      </a:schemeClr>
                    </a:solidFill>
                    <a:latin typeface="+mn-lt"/>
                    <a:ea typeface="+mn-ea"/>
                    <a:cs typeface="+mn-cs"/>
                  </a:defRPr>
                </a:pPr>
                <a:r>
                  <a:rPr lang="en-ZA" b="1" dirty="0"/>
                  <a:t>Pass Rate</a:t>
                </a:r>
              </a:p>
            </c:rich>
          </c:tx>
          <c:layout>
            <c:manualLayout>
              <c:xMode val="edge"/>
              <c:yMode val="edge"/>
              <c:x val="1.7574727929843763E-2"/>
              <c:y val="0.38907095959595961"/>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lumMod val="50000"/>
                    </a:schemeClr>
                  </a:solidFill>
                  <a:latin typeface="+mn-lt"/>
                  <a:ea typeface="+mn-ea"/>
                  <a:cs typeface="+mn-cs"/>
                </a:defRPr>
              </a:pPr>
              <a:endParaRPr lang="en-US"/>
            </a:p>
          </c:txPr>
        </c:title>
        <c:numFmt formatCode="0%" sourceLinked="0"/>
        <c:majorTickMark val="none"/>
        <c:minorTickMark val="none"/>
        <c:tickLblPos val="nextTo"/>
        <c:spPr>
          <a:noFill/>
          <a:ln>
            <a:solidFill>
              <a:schemeClr val="tx1">
                <a:lumMod val="50000"/>
              </a:schemeClr>
            </a:solidFill>
          </a:ln>
          <a:effectLst/>
        </c:spPr>
        <c:txPr>
          <a:bodyPr rot="-60000000" spcFirstLastPara="1" vertOverflow="ellipsis" vert="horz" wrap="square" anchor="ctr" anchorCtr="1"/>
          <a:lstStyle/>
          <a:p>
            <a:pPr>
              <a:defRPr sz="1200" b="0" i="0" u="none" strike="noStrike" kern="1200" baseline="0">
                <a:solidFill>
                  <a:schemeClr val="tx1">
                    <a:lumMod val="50000"/>
                  </a:schemeClr>
                </a:solidFill>
                <a:latin typeface="+mn-lt"/>
                <a:ea typeface="+mn-ea"/>
                <a:cs typeface="+mn-cs"/>
              </a:defRPr>
            </a:pPr>
            <a:endParaRPr lang="en-US"/>
          </a:p>
        </c:txPr>
        <c:crossAx val="733939968"/>
        <c:crosses val="autoZero"/>
        <c:crossBetween val="between"/>
        <c:majorUnit val="2.0000000000000004E-2"/>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50000"/>
                </a:schemeClr>
              </a:solidFill>
              <a:latin typeface="+mn-lt"/>
              <a:ea typeface="+mn-ea"/>
              <a:cs typeface="+mn-cs"/>
            </a:defRPr>
          </a:pPr>
          <a:endParaRPr lang="en-US"/>
        </a:p>
      </c:txPr>
    </c:legend>
    <c:plotVisOnly val="1"/>
    <c:dispBlanksAs val="gap"/>
    <c:showDLblsOverMax val="0"/>
  </c:chart>
  <c:spPr>
    <a:noFill/>
    <a:ln>
      <a:solidFill>
        <a:schemeClr val="tx1">
          <a:lumMod val="50000"/>
        </a:schemeClr>
      </a:solidFill>
    </a:ln>
    <a:effectLst/>
  </c:spPr>
  <c:txPr>
    <a:bodyPr/>
    <a:lstStyle/>
    <a:p>
      <a:pPr>
        <a:defRPr sz="1200">
          <a:solidFill>
            <a:schemeClr val="tx1">
              <a:lumMod val="50000"/>
            </a:schemeClr>
          </a:solidFill>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168373058733927"/>
          <c:y val="0.13618484848484849"/>
          <c:w val="0.88463865061762981"/>
          <c:h val="0.73663358585858585"/>
        </c:manualLayout>
      </c:layout>
      <c:barChart>
        <c:barDir val="col"/>
        <c:grouping val="clustered"/>
        <c:varyColors val="0"/>
        <c:ser>
          <c:idx val="0"/>
          <c:order val="0"/>
          <c:tx>
            <c:strRef>
              <c:f>'Grade 11'!$C$43</c:f>
              <c:strCache>
                <c:ptCount val="1"/>
                <c:pt idx="0">
                  <c:v>2018 Grade 11 (2019 Grade 12 Cohort)</c:v>
                </c:pt>
              </c:strCache>
            </c:strRef>
          </c:tx>
          <c:spPr>
            <a:solidFill>
              <a:schemeClr val="accent1"/>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('Grade 11'!$B$50:$B$54,'Grade 11'!$B$55)</c:f>
              <c:strCache>
                <c:ptCount val="6"/>
                <c:pt idx="0">
                  <c:v>Sepedi Home Language</c:v>
                </c:pt>
                <c:pt idx="1">
                  <c:v>Setswana Home Language</c:v>
                </c:pt>
                <c:pt idx="2">
                  <c:v>Sesotho Home Language</c:v>
                </c:pt>
                <c:pt idx="3">
                  <c:v>English Home Language</c:v>
                </c:pt>
                <c:pt idx="4">
                  <c:v>Afrikaans Home Language</c:v>
                </c:pt>
                <c:pt idx="5">
                  <c:v>South African Sign Language</c:v>
                </c:pt>
              </c:strCache>
            </c:strRef>
          </c:cat>
          <c:val>
            <c:numRef>
              <c:f>('Grade 11'!$C$50:$C$54,'Grade 11'!$C$55)</c:f>
              <c:numCache>
                <c:formatCode>0.00%</c:formatCode>
                <c:ptCount val="6"/>
                <c:pt idx="0">
                  <c:v>0.98419770274973895</c:v>
                </c:pt>
                <c:pt idx="1">
                  <c:v>0.98749901307998</c:v>
                </c:pt>
                <c:pt idx="2">
                  <c:v>0.98384374246443207</c:v>
                </c:pt>
                <c:pt idx="3">
                  <c:v>0.97062848050914874</c:v>
                </c:pt>
                <c:pt idx="4">
                  <c:v>0.95789037691564272</c:v>
                </c:pt>
                <c:pt idx="5">
                  <c:v>0.95833333333333337</c:v>
                </c:pt>
              </c:numCache>
            </c:numRef>
          </c:val>
          <c:extLst>
            <c:ext xmlns:c16="http://schemas.microsoft.com/office/drawing/2014/chart" uri="{C3380CC4-5D6E-409C-BE32-E72D297353CC}">
              <c16:uniqueId val="{00000000-203F-4139-A037-6AD6672DC329}"/>
            </c:ext>
          </c:extLst>
        </c:ser>
        <c:ser>
          <c:idx val="1"/>
          <c:order val="1"/>
          <c:tx>
            <c:strRef>
              <c:f>'Grade 11'!$D$43</c:f>
              <c:strCache>
                <c:ptCount val="1"/>
                <c:pt idx="0">
                  <c:v>2019 Grade 11 (2020 Grade 12 Cohort)</c:v>
                </c:pt>
              </c:strCache>
            </c:strRef>
          </c:tx>
          <c:spPr>
            <a:solidFill>
              <a:schemeClr val="accent2"/>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('Grade 11'!$B$50:$B$54,'Grade 11'!$B$55)</c:f>
              <c:strCache>
                <c:ptCount val="6"/>
                <c:pt idx="0">
                  <c:v>Sepedi Home Language</c:v>
                </c:pt>
                <c:pt idx="1">
                  <c:v>Setswana Home Language</c:v>
                </c:pt>
                <c:pt idx="2">
                  <c:v>Sesotho Home Language</c:v>
                </c:pt>
                <c:pt idx="3">
                  <c:v>English Home Language</c:v>
                </c:pt>
                <c:pt idx="4">
                  <c:v>Afrikaans Home Language</c:v>
                </c:pt>
                <c:pt idx="5">
                  <c:v>South African Sign Language</c:v>
                </c:pt>
              </c:strCache>
            </c:strRef>
          </c:cat>
          <c:val>
            <c:numRef>
              <c:f>('Grade 11'!$D$50:$D$54,'Grade 11'!$D$55)</c:f>
              <c:numCache>
                <c:formatCode>0.00%</c:formatCode>
                <c:ptCount val="6"/>
                <c:pt idx="0">
                  <c:v>0.99072392550653421</c:v>
                </c:pt>
                <c:pt idx="1">
                  <c:v>0.99052894169379735</c:v>
                </c:pt>
                <c:pt idx="2">
                  <c:v>0.9847926628517677</c:v>
                </c:pt>
                <c:pt idx="3">
                  <c:v>0.97259279426445233</c:v>
                </c:pt>
                <c:pt idx="4">
                  <c:v>0.96465456939472494</c:v>
                </c:pt>
                <c:pt idx="5">
                  <c:v>0.94444444444444442</c:v>
                </c:pt>
              </c:numCache>
            </c:numRef>
          </c:val>
          <c:extLst>
            <c:ext xmlns:c16="http://schemas.microsoft.com/office/drawing/2014/chart" uri="{C3380CC4-5D6E-409C-BE32-E72D297353CC}">
              <c16:uniqueId val="{00000001-203F-4139-A037-6AD6672DC329}"/>
            </c:ext>
          </c:extLst>
        </c:ser>
        <c:dLbls>
          <c:dLblPos val="outEnd"/>
          <c:showLegendKey val="0"/>
          <c:showVal val="1"/>
          <c:showCatName val="0"/>
          <c:showSerName val="0"/>
          <c:showPercent val="0"/>
          <c:showBubbleSize val="0"/>
        </c:dLbls>
        <c:gapWidth val="90"/>
        <c:axId val="733940512"/>
        <c:axId val="733943232"/>
      </c:barChart>
      <c:catAx>
        <c:axId val="733940512"/>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lumMod val="50000"/>
                  </a:schemeClr>
                </a:solidFill>
                <a:latin typeface="+mn-lt"/>
                <a:ea typeface="+mn-ea"/>
                <a:cs typeface="+mn-cs"/>
              </a:defRPr>
            </a:pPr>
            <a:endParaRPr lang="en-US"/>
          </a:p>
        </c:txPr>
        <c:crossAx val="733943232"/>
        <c:crosses val="autoZero"/>
        <c:auto val="1"/>
        <c:lblAlgn val="ctr"/>
        <c:lblOffset val="100"/>
        <c:noMultiLvlLbl val="0"/>
      </c:catAx>
      <c:valAx>
        <c:axId val="733943232"/>
        <c:scaling>
          <c:orientation val="minMax"/>
          <c:max val="1"/>
          <c:min val="0.9"/>
        </c:scaling>
        <c:delete val="0"/>
        <c:axPos val="l"/>
        <c:title>
          <c:tx>
            <c:rich>
              <a:bodyPr rot="-5400000" spcFirstLastPara="1" vertOverflow="ellipsis" vert="horz" wrap="square" anchor="ctr" anchorCtr="1"/>
              <a:lstStyle/>
              <a:p>
                <a:pPr>
                  <a:defRPr sz="1200" b="1" i="0" u="none" strike="noStrike" kern="1200" baseline="0">
                    <a:solidFill>
                      <a:schemeClr val="tx1">
                        <a:lumMod val="50000"/>
                      </a:schemeClr>
                    </a:solidFill>
                    <a:latin typeface="+mn-lt"/>
                    <a:ea typeface="+mn-ea"/>
                    <a:cs typeface="+mn-cs"/>
                  </a:defRPr>
                </a:pPr>
                <a:r>
                  <a:rPr lang="en-ZA" b="1" dirty="0"/>
                  <a:t>Pass Rate</a:t>
                </a:r>
              </a:p>
            </c:rich>
          </c:tx>
          <c:layout>
            <c:manualLayout>
              <c:xMode val="edge"/>
              <c:yMode val="edge"/>
              <c:x val="1.7574727929843763E-2"/>
              <c:y val="0.38907095959595961"/>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lumMod val="50000"/>
                    </a:schemeClr>
                  </a:solidFill>
                  <a:latin typeface="+mn-lt"/>
                  <a:ea typeface="+mn-ea"/>
                  <a:cs typeface="+mn-cs"/>
                </a:defRPr>
              </a:pPr>
              <a:endParaRPr lang="en-US"/>
            </a:p>
          </c:txPr>
        </c:title>
        <c:numFmt formatCode="0%" sourceLinked="0"/>
        <c:majorTickMark val="none"/>
        <c:minorTickMark val="none"/>
        <c:tickLblPos val="nextTo"/>
        <c:spPr>
          <a:noFill/>
          <a:ln>
            <a:solidFill>
              <a:schemeClr val="tx1">
                <a:lumMod val="50000"/>
              </a:schemeClr>
            </a:solidFill>
          </a:ln>
          <a:effectLst/>
        </c:spPr>
        <c:txPr>
          <a:bodyPr rot="-60000000" spcFirstLastPara="1" vertOverflow="ellipsis" vert="horz" wrap="square" anchor="ctr" anchorCtr="1"/>
          <a:lstStyle/>
          <a:p>
            <a:pPr>
              <a:defRPr sz="1200" b="0" i="0" u="none" strike="noStrike" kern="1200" baseline="0">
                <a:solidFill>
                  <a:schemeClr val="tx1">
                    <a:lumMod val="50000"/>
                  </a:schemeClr>
                </a:solidFill>
                <a:latin typeface="+mn-lt"/>
                <a:ea typeface="+mn-ea"/>
                <a:cs typeface="+mn-cs"/>
              </a:defRPr>
            </a:pPr>
            <a:endParaRPr lang="en-US"/>
          </a:p>
        </c:txPr>
        <c:crossAx val="733940512"/>
        <c:crosses val="autoZero"/>
        <c:crossBetween val="between"/>
        <c:majorUnit val="2.0000000000000004E-2"/>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50000"/>
                </a:schemeClr>
              </a:solidFill>
              <a:latin typeface="+mn-lt"/>
              <a:ea typeface="+mn-ea"/>
              <a:cs typeface="+mn-cs"/>
            </a:defRPr>
          </a:pPr>
          <a:endParaRPr lang="en-US"/>
        </a:p>
      </c:txPr>
    </c:legend>
    <c:plotVisOnly val="1"/>
    <c:dispBlanksAs val="gap"/>
    <c:showDLblsOverMax val="0"/>
  </c:chart>
  <c:spPr>
    <a:noFill/>
    <a:ln>
      <a:solidFill>
        <a:schemeClr val="tx1">
          <a:lumMod val="50000"/>
        </a:schemeClr>
      </a:solidFill>
    </a:ln>
    <a:effectLst/>
  </c:spPr>
  <c:txPr>
    <a:bodyPr/>
    <a:lstStyle/>
    <a:p>
      <a:pPr>
        <a:defRPr sz="1200">
          <a:solidFill>
            <a:schemeClr val="tx1">
              <a:lumMod val="50000"/>
            </a:schemeClr>
          </a:solidFill>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12801307866484"/>
          <c:y val="0.16825555555555555"/>
          <c:w val="0.88871986921335144"/>
          <c:h val="0.65228712121212118"/>
        </c:manualLayout>
      </c:layout>
      <c:barChart>
        <c:barDir val="col"/>
        <c:grouping val="clustered"/>
        <c:varyColors val="0"/>
        <c:ser>
          <c:idx val="0"/>
          <c:order val="0"/>
          <c:tx>
            <c:strRef>
              <c:f>'Grade 11'!$C$28</c:f>
              <c:strCache>
                <c:ptCount val="1"/>
                <c:pt idx="0">
                  <c:v>2018 Grade 11 (2019 Grade 12 Cohort)</c:v>
                </c:pt>
              </c:strCache>
            </c:strRef>
          </c:tx>
          <c:spPr>
            <a:solidFill>
              <a:schemeClr val="accent1"/>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'Grade 11'!$B$29:$B$34</c:f>
              <c:strCache>
                <c:ptCount val="6"/>
                <c:pt idx="0">
                  <c:v>English First Additional Language</c:v>
                </c:pt>
                <c:pt idx="1">
                  <c:v>Tourism</c:v>
                </c:pt>
                <c:pt idx="2">
                  <c:v>History</c:v>
                </c:pt>
                <c:pt idx="3">
                  <c:v>Business Studies</c:v>
                </c:pt>
                <c:pt idx="4">
                  <c:v>Life Sciences</c:v>
                </c:pt>
                <c:pt idx="5">
                  <c:v>Agricultural Sciences</c:v>
                </c:pt>
              </c:strCache>
            </c:strRef>
          </c:cat>
          <c:val>
            <c:numRef>
              <c:f>'Grade 11'!$C$29:$C$34</c:f>
              <c:numCache>
                <c:formatCode>0.00%</c:formatCode>
                <c:ptCount val="6"/>
                <c:pt idx="0">
                  <c:v>0.99045311127736391</c:v>
                </c:pt>
                <c:pt idx="1">
                  <c:v>0.93038957993375093</c:v>
                </c:pt>
                <c:pt idx="2">
                  <c:v>0.86560149591378466</c:v>
                </c:pt>
                <c:pt idx="3">
                  <c:v>0.75857627409729078</c:v>
                </c:pt>
                <c:pt idx="4">
                  <c:v>0.79464761658616956</c:v>
                </c:pt>
                <c:pt idx="5">
                  <c:v>0.74329466249316378</c:v>
                </c:pt>
              </c:numCache>
            </c:numRef>
          </c:val>
          <c:extLst>
            <c:ext xmlns:c16="http://schemas.microsoft.com/office/drawing/2014/chart" uri="{C3380CC4-5D6E-409C-BE32-E72D297353CC}">
              <c16:uniqueId val="{00000000-201F-4558-BF12-104354B37868}"/>
            </c:ext>
          </c:extLst>
        </c:ser>
        <c:ser>
          <c:idx val="1"/>
          <c:order val="1"/>
          <c:tx>
            <c:strRef>
              <c:f>'Grade 11'!$D$28</c:f>
              <c:strCache>
                <c:ptCount val="1"/>
                <c:pt idx="0">
                  <c:v>2019 Grade 11 (2020 Grade 12 Cohort)</c:v>
                </c:pt>
              </c:strCache>
            </c:strRef>
          </c:tx>
          <c:spPr>
            <a:solidFill>
              <a:schemeClr val="accent2"/>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'Grade 11'!$B$29:$B$34</c:f>
              <c:strCache>
                <c:ptCount val="6"/>
                <c:pt idx="0">
                  <c:v>English First Additional Language</c:v>
                </c:pt>
                <c:pt idx="1">
                  <c:v>Tourism</c:v>
                </c:pt>
                <c:pt idx="2">
                  <c:v>History</c:v>
                </c:pt>
                <c:pt idx="3">
                  <c:v>Business Studies</c:v>
                </c:pt>
                <c:pt idx="4">
                  <c:v>Life Sciences</c:v>
                </c:pt>
                <c:pt idx="5">
                  <c:v>Agricultural Sciences</c:v>
                </c:pt>
              </c:strCache>
            </c:strRef>
          </c:cat>
          <c:val>
            <c:numRef>
              <c:f>'Grade 11'!$D$29:$D$34</c:f>
              <c:numCache>
                <c:formatCode>0.00%</c:formatCode>
                <c:ptCount val="6"/>
                <c:pt idx="0">
                  <c:v>0.99525884825208843</c:v>
                </c:pt>
                <c:pt idx="1">
                  <c:v>0.95700494225499988</c:v>
                </c:pt>
                <c:pt idx="2">
                  <c:v>0.90564889853613839</c:v>
                </c:pt>
                <c:pt idx="3">
                  <c:v>0.87089225316076535</c:v>
                </c:pt>
                <c:pt idx="4">
                  <c:v>0.82411082635329413</c:v>
                </c:pt>
                <c:pt idx="5">
                  <c:v>0.82336842860045178</c:v>
                </c:pt>
              </c:numCache>
            </c:numRef>
          </c:val>
          <c:extLst>
            <c:ext xmlns:c16="http://schemas.microsoft.com/office/drawing/2014/chart" uri="{C3380CC4-5D6E-409C-BE32-E72D297353CC}">
              <c16:uniqueId val="{00000002-8578-42A3-8D37-11D12348815F}"/>
            </c:ext>
          </c:extLst>
        </c:ser>
        <c:dLbls>
          <c:dLblPos val="outEnd"/>
          <c:showLegendKey val="0"/>
          <c:showVal val="1"/>
          <c:showCatName val="0"/>
          <c:showSerName val="0"/>
          <c:showPercent val="0"/>
          <c:showBubbleSize val="0"/>
        </c:dLbls>
        <c:gapWidth val="90"/>
        <c:axId val="733943776"/>
        <c:axId val="733937792"/>
      </c:barChart>
      <c:catAx>
        <c:axId val="733943776"/>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lumMod val="50000"/>
                  </a:schemeClr>
                </a:solidFill>
                <a:latin typeface="+mn-lt"/>
                <a:ea typeface="+mn-ea"/>
                <a:cs typeface="+mn-cs"/>
              </a:defRPr>
            </a:pPr>
            <a:endParaRPr lang="en-US"/>
          </a:p>
        </c:txPr>
        <c:crossAx val="733937792"/>
        <c:crosses val="autoZero"/>
        <c:auto val="1"/>
        <c:lblAlgn val="ctr"/>
        <c:lblOffset val="100"/>
        <c:noMultiLvlLbl val="0"/>
      </c:catAx>
      <c:valAx>
        <c:axId val="733937792"/>
        <c:scaling>
          <c:orientation val="minMax"/>
          <c:max val="1"/>
          <c:min val="0.60000000000000009"/>
        </c:scaling>
        <c:delete val="0"/>
        <c:axPos val="l"/>
        <c:title>
          <c:tx>
            <c:rich>
              <a:bodyPr rot="-5400000" spcFirstLastPara="1" vertOverflow="ellipsis" vert="horz" wrap="square" anchor="ctr" anchorCtr="1"/>
              <a:lstStyle/>
              <a:p>
                <a:pPr>
                  <a:defRPr sz="1200" b="1" i="0" u="none" strike="noStrike" kern="1200" baseline="0">
                    <a:solidFill>
                      <a:schemeClr val="tx1">
                        <a:lumMod val="50000"/>
                      </a:schemeClr>
                    </a:solidFill>
                    <a:latin typeface="+mn-lt"/>
                    <a:ea typeface="+mn-ea"/>
                    <a:cs typeface="+mn-cs"/>
                  </a:defRPr>
                </a:pPr>
                <a:r>
                  <a:rPr lang="en-ZA" b="1" dirty="0"/>
                  <a:t>Pass Rate</a:t>
                </a:r>
              </a:p>
            </c:rich>
          </c:tx>
          <c:layout>
            <c:manualLayout>
              <c:xMode val="edge"/>
              <c:yMode val="edge"/>
              <c:x val="1.7574727929843763E-2"/>
              <c:y val="0.38907095959595961"/>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lumMod val="50000"/>
                    </a:schemeClr>
                  </a:solidFill>
                  <a:latin typeface="+mn-lt"/>
                  <a:ea typeface="+mn-ea"/>
                  <a:cs typeface="+mn-cs"/>
                </a:defRPr>
              </a:pPr>
              <a:endParaRPr lang="en-US"/>
            </a:p>
          </c:txPr>
        </c:title>
        <c:numFmt formatCode="0%" sourceLinked="0"/>
        <c:majorTickMark val="none"/>
        <c:minorTickMark val="none"/>
        <c:tickLblPos val="nextTo"/>
        <c:spPr>
          <a:noFill/>
          <a:ln>
            <a:solidFill>
              <a:schemeClr val="tx1">
                <a:lumMod val="50000"/>
              </a:schemeClr>
            </a:solidFill>
          </a:ln>
          <a:effectLst/>
        </c:spPr>
        <c:txPr>
          <a:bodyPr rot="-60000000" spcFirstLastPara="1" vertOverflow="ellipsis" vert="horz" wrap="square" anchor="ctr" anchorCtr="1"/>
          <a:lstStyle/>
          <a:p>
            <a:pPr>
              <a:defRPr sz="1200" b="0" i="0" u="none" strike="noStrike" kern="1200" baseline="0">
                <a:solidFill>
                  <a:schemeClr val="tx1">
                    <a:lumMod val="50000"/>
                  </a:schemeClr>
                </a:solidFill>
                <a:latin typeface="+mn-lt"/>
                <a:ea typeface="+mn-ea"/>
                <a:cs typeface="+mn-cs"/>
              </a:defRPr>
            </a:pPr>
            <a:endParaRPr lang="en-US"/>
          </a:p>
        </c:txPr>
        <c:crossAx val="733943776"/>
        <c:crosses val="autoZero"/>
        <c:crossBetween val="between"/>
        <c:majorUnit val="0.1"/>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50000"/>
                </a:schemeClr>
              </a:solidFill>
              <a:latin typeface="+mn-lt"/>
              <a:ea typeface="+mn-ea"/>
              <a:cs typeface="+mn-cs"/>
            </a:defRPr>
          </a:pPr>
          <a:endParaRPr lang="en-US"/>
        </a:p>
      </c:txPr>
    </c:legend>
    <c:plotVisOnly val="1"/>
    <c:dispBlanksAs val="gap"/>
    <c:showDLblsOverMax val="0"/>
  </c:chart>
  <c:spPr>
    <a:noFill/>
    <a:ln>
      <a:solidFill>
        <a:schemeClr val="tx1">
          <a:lumMod val="50000"/>
        </a:schemeClr>
      </a:solidFill>
    </a:ln>
    <a:effectLst/>
  </c:spPr>
  <c:txPr>
    <a:bodyPr/>
    <a:lstStyle/>
    <a:p>
      <a:pPr>
        <a:defRPr sz="1200">
          <a:solidFill>
            <a:schemeClr val="tx1">
              <a:lumMod val="50000"/>
            </a:schemeClr>
          </a:solidFill>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12801307866484"/>
          <c:y val="0.13618484848484849"/>
          <c:w val="0.88871986921335144"/>
          <c:h val="0.73663358585858585"/>
        </c:manualLayout>
      </c:layout>
      <c:barChart>
        <c:barDir val="col"/>
        <c:grouping val="clustered"/>
        <c:varyColors val="0"/>
        <c:ser>
          <c:idx val="0"/>
          <c:order val="0"/>
          <c:tx>
            <c:strRef>
              <c:f>'Grade 11'!$C$28</c:f>
              <c:strCache>
                <c:ptCount val="1"/>
                <c:pt idx="0">
                  <c:v>2018 Grade 11 (2019 Grade 12 Cohort)</c:v>
                </c:pt>
              </c:strCache>
            </c:strRef>
          </c:tx>
          <c:spPr>
            <a:solidFill>
              <a:schemeClr val="accent1"/>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'Grade 11'!$B$35:$B$40</c:f>
              <c:strCache>
                <c:ptCount val="6"/>
                <c:pt idx="0">
                  <c:v>Economics</c:v>
                </c:pt>
                <c:pt idx="1">
                  <c:v>Accounting</c:v>
                </c:pt>
                <c:pt idx="2">
                  <c:v>Physical Sciences</c:v>
                </c:pt>
                <c:pt idx="3">
                  <c:v>Geography</c:v>
                </c:pt>
                <c:pt idx="4">
                  <c:v>Mathematical Literacy</c:v>
                </c:pt>
                <c:pt idx="5">
                  <c:v>Mathematics</c:v>
                </c:pt>
              </c:strCache>
            </c:strRef>
          </c:cat>
          <c:val>
            <c:numRef>
              <c:f>'Grade 11'!$C$35:$C$40</c:f>
              <c:numCache>
                <c:formatCode>0.00%</c:formatCode>
                <c:ptCount val="6"/>
                <c:pt idx="0">
                  <c:v>0.76795916984711277</c:v>
                </c:pt>
                <c:pt idx="1">
                  <c:v>0.71159540995743109</c:v>
                </c:pt>
                <c:pt idx="2">
                  <c:v>0.74556550216765616</c:v>
                </c:pt>
                <c:pt idx="3">
                  <c:v>0.73946909272183448</c:v>
                </c:pt>
                <c:pt idx="4">
                  <c:v>0.68994496012146733</c:v>
                </c:pt>
                <c:pt idx="5">
                  <c:v>0.45285071628453016</c:v>
                </c:pt>
              </c:numCache>
            </c:numRef>
          </c:val>
          <c:extLst>
            <c:ext xmlns:c16="http://schemas.microsoft.com/office/drawing/2014/chart" uri="{C3380CC4-5D6E-409C-BE32-E72D297353CC}">
              <c16:uniqueId val="{00000000-201F-4558-BF12-104354B37868}"/>
            </c:ext>
          </c:extLst>
        </c:ser>
        <c:ser>
          <c:idx val="1"/>
          <c:order val="1"/>
          <c:tx>
            <c:strRef>
              <c:f>'Grade 11'!$D$28</c:f>
              <c:strCache>
                <c:ptCount val="1"/>
                <c:pt idx="0">
                  <c:v>2019 Grade 11 (2020 Grade 12 Cohort)</c:v>
                </c:pt>
              </c:strCache>
            </c:strRef>
          </c:tx>
          <c:spPr>
            <a:solidFill>
              <a:schemeClr val="accent2"/>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'Grade 11'!$B$35:$B$40</c:f>
              <c:strCache>
                <c:ptCount val="6"/>
                <c:pt idx="0">
                  <c:v>Economics</c:v>
                </c:pt>
                <c:pt idx="1">
                  <c:v>Accounting</c:v>
                </c:pt>
                <c:pt idx="2">
                  <c:v>Physical Sciences</c:v>
                </c:pt>
                <c:pt idx="3">
                  <c:v>Geography</c:v>
                </c:pt>
                <c:pt idx="4">
                  <c:v>Mathematical Literacy</c:v>
                </c:pt>
                <c:pt idx="5">
                  <c:v>Mathematics</c:v>
                </c:pt>
              </c:strCache>
            </c:strRef>
          </c:cat>
          <c:val>
            <c:numRef>
              <c:f>'Grade 11'!$D$35:$D$40</c:f>
              <c:numCache>
                <c:formatCode>0.00%</c:formatCode>
                <c:ptCount val="6"/>
                <c:pt idx="0">
                  <c:v>0.81575851783388653</c:v>
                </c:pt>
                <c:pt idx="1">
                  <c:v>0.80445445578865993</c:v>
                </c:pt>
                <c:pt idx="2">
                  <c:v>0.79550970873786409</c:v>
                </c:pt>
                <c:pt idx="3">
                  <c:v>0.78383803161292243</c:v>
                </c:pt>
                <c:pt idx="4">
                  <c:v>0.72720820097508754</c:v>
                </c:pt>
                <c:pt idx="5">
                  <c:v>0.50747321927197031</c:v>
                </c:pt>
              </c:numCache>
            </c:numRef>
          </c:val>
          <c:extLst>
            <c:ext xmlns:c16="http://schemas.microsoft.com/office/drawing/2014/chart" uri="{C3380CC4-5D6E-409C-BE32-E72D297353CC}">
              <c16:uniqueId val="{00000002-8578-42A3-8D37-11D12348815F}"/>
            </c:ext>
          </c:extLst>
        </c:ser>
        <c:dLbls>
          <c:dLblPos val="outEnd"/>
          <c:showLegendKey val="0"/>
          <c:showVal val="1"/>
          <c:showCatName val="0"/>
          <c:showSerName val="0"/>
          <c:showPercent val="0"/>
          <c:showBubbleSize val="0"/>
        </c:dLbls>
        <c:gapWidth val="90"/>
        <c:axId val="733942144"/>
        <c:axId val="733938336"/>
      </c:barChart>
      <c:catAx>
        <c:axId val="733942144"/>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lumMod val="50000"/>
                  </a:schemeClr>
                </a:solidFill>
                <a:latin typeface="+mn-lt"/>
                <a:ea typeface="+mn-ea"/>
                <a:cs typeface="+mn-cs"/>
              </a:defRPr>
            </a:pPr>
            <a:endParaRPr lang="en-US"/>
          </a:p>
        </c:txPr>
        <c:crossAx val="733938336"/>
        <c:crosses val="autoZero"/>
        <c:auto val="1"/>
        <c:lblAlgn val="ctr"/>
        <c:lblOffset val="100"/>
        <c:noMultiLvlLbl val="0"/>
      </c:catAx>
      <c:valAx>
        <c:axId val="733938336"/>
        <c:scaling>
          <c:orientation val="minMax"/>
          <c:max val="1"/>
          <c:min val="0.30000000000000004"/>
        </c:scaling>
        <c:delete val="0"/>
        <c:axPos val="l"/>
        <c:title>
          <c:tx>
            <c:rich>
              <a:bodyPr rot="-5400000" spcFirstLastPara="1" vertOverflow="ellipsis" vert="horz" wrap="square" anchor="ctr" anchorCtr="1"/>
              <a:lstStyle/>
              <a:p>
                <a:pPr>
                  <a:defRPr sz="1200" b="1" i="0" u="none" strike="noStrike" kern="1200" baseline="0">
                    <a:solidFill>
                      <a:schemeClr val="tx1">
                        <a:lumMod val="50000"/>
                      </a:schemeClr>
                    </a:solidFill>
                    <a:latin typeface="+mn-lt"/>
                    <a:ea typeface="+mn-ea"/>
                    <a:cs typeface="+mn-cs"/>
                  </a:defRPr>
                </a:pPr>
                <a:r>
                  <a:rPr lang="en-ZA" b="1" dirty="0"/>
                  <a:t>Pass Rate</a:t>
                </a:r>
              </a:p>
            </c:rich>
          </c:tx>
          <c:layout>
            <c:manualLayout>
              <c:xMode val="edge"/>
              <c:yMode val="edge"/>
              <c:x val="1.7574727929843763E-2"/>
              <c:y val="0.38907095959595961"/>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lumMod val="50000"/>
                    </a:schemeClr>
                  </a:solidFill>
                  <a:latin typeface="+mn-lt"/>
                  <a:ea typeface="+mn-ea"/>
                  <a:cs typeface="+mn-cs"/>
                </a:defRPr>
              </a:pPr>
              <a:endParaRPr lang="en-US"/>
            </a:p>
          </c:txPr>
        </c:title>
        <c:numFmt formatCode="0%" sourceLinked="0"/>
        <c:majorTickMark val="none"/>
        <c:minorTickMark val="none"/>
        <c:tickLblPos val="nextTo"/>
        <c:spPr>
          <a:noFill/>
          <a:ln>
            <a:solidFill>
              <a:schemeClr val="tx1">
                <a:lumMod val="50000"/>
              </a:schemeClr>
            </a:solidFill>
          </a:ln>
          <a:effectLst/>
        </c:spPr>
        <c:txPr>
          <a:bodyPr rot="-60000000" spcFirstLastPara="1" vertOverflow="ellipsis" vert="horz" wrap="square" anchor="ctr" anchorCtr="1"/>
          <a:lstStyle/>
          <a:p>
            <a:pPr>
              <a:defRPr sz="1200" b="0" i="0" u="none" strike="noStrike" kern="1200" baseline="0">
                <a:solidFill>
                  <a:schemeClr val="tx1">
                    <a:lumMod val="50000"/>
                  </a:schemeClr>
                </a:solidFill>
                <a:latin typeface="+mn-lt"/>
                <a:ea typeface="+mn-ea"/>
                <a:cs typeface="+mn-cs"/>
              </a:defRPr>
            </a:pPr>
            <a:endParaRPr lang="en-US"/>
          </a:p>
        </c:txPr>
        <c:crossAx val="73394214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50000"/>
                </a:schemeClr>
              </a:solidFill>
              <a:latin typeface="+mn-lt"/>
              <a:ea typeface="+mn-ea"/>
              <a:cs typeface="+mn-cs"/>
            </a:defRPr>
          </a:pPr>
          <a:endParaRPr lang="en-US"/>
        </a:p>
      </c:txPr>
    </c:legend>
    <c:plotVisOnly val="1"/>
    <c:dispBlanksAs val="gap"/>
    <c:showDLblsOverMax val="0"/>
  </c:chart>
  <c:spPr>
    <a:noFill/>
    <a:ln>
      <a:solidFill>
        <a:schemeClr val="tx1">
          <a:lumMod val="50000"/>
        </a:schemeClr>
      </a:solidFill>
    </a:ln>
    <a:effectLst/>
  </c:spPr>
  <c:txPr>
    <a:bodyPr/>
    <a:lstStyle/>
    <a:p>
      <a:pPr>
        <a:defRPr sz="1200">
          <a:solidFill>
            <a:schemeClr val="tx1">
              <a:lumMod val="50000"/>
            </a:schemeClr>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withinLinear" id="19">
  <a:schemeClr val="accent6"/>
</cs:colorStyle>
</file>

<file path=ppt/charts/colors16.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withinLinear" id="19">
  <a:schemeClr val="accent6"/>
</cs:colorStyle>
</file>

<file path=ppt/charts/colors2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4AB8EF-30E4-4E22-A0AD-9A57F739C0A3}" type="doc">
      <dgm:prSet loTypeId="urn:microsoft.com/office/officeart/2005/8/layout/rings+Icon" loCatId="relationship" qsTypeId="urn:microsoft.com/office/officeart/2005/8/quickstyle/simple5" qsCatId="simple" csTypeId="urn:microsoft.com/office/officeart/2005/8/colors/accent6_5" csCatId="accent6" phldr="1"/>
      <dgm:spPr/>
      <dgm:t>
        <a:bodyPr/>
        <a:lstStyle/>
        <a:p>
          <a:endParaRPr lang="en-ZA"/>
        </a:p>
      </dgm:t>
    </dgm:pt>
    <dgm:pt modelId="{B293D366-A6B7-4C35-91AA-B3C34A7640D2}">
      <dgm:prSet phldrT="[Text]"/>
      <dgm:spPr/>
      <dgm:t>
        <a:bodyPr/>
        <a:lstStyle/>
        <a:p>
          <a:r>
            <a:rPr lang="en-ZA" dirty="0" smtClean="0"/>
            <a:t>Extended  </a:t>
          </a:r>
          <a:r>
            <a:rPr lang="en-ZA" dirty="0"/>
            <a:t>School </a:t>
          </a:r>
          <a:r>
            <a:rPr lang="en-ZA" dirty="0" smtClean="0"/>
            <a:t>closure</a:t>
          </a:r>
          <a:endParaRPr lang="en-ZA" dirty="0"/>
        </a:p>
      </dgm:t>
    </dgm:pt>
    <dgm:pt modelId="{F985F9ED-0AF6-4C6B-AE29-A05DC055D0C7}" type="parTrans" cxnId="{91809A04-F484-4242-A94E-5C0D24B3BD50}">
      <dgm:prSet/>
      <dgm:spPr/>
      <dgm:t>
        <a:bodyPr/>
        <a:lstStyle/>
        <a:p>
          <a:endParaRPr lang="en-ZA"/>
        </a:p>
      </dgm:t>
    </dgm:pt>
    <dgm:pt modelId="{81CD4D5C-542E-4F02-9D16-322D5CB26AAB}" type="sibTrans" cxnId="{91809A04-F484-4242-A94E-5C0D24B3BD50}">
      <dgm:prSet/>
      <dgm:spPr/>
      <dgm:t>
        <a:bodyPr/>
        <a:lstStyle/>
        <a:p>
          <a:endParaRPr lang="en-ZA"/>
        </a:p>
      </dgm:t>
    </dgm:pt>
    <dgm:pt modelId="{FF9E7C35-AA60-43FD-A42F-1C9C0891D127}">
      <dgm:prSet phldrT="[Text]"/>
      <dgm:spPr/>
      <dgm:t>
        <a:bodyPr/>
        <a:lstStyle/>
        <a:p>
          <a:r>
            <a:rPr lang="en-ZA" dirty="0" smtClean="0"/>
            <a:t>Need for Psycho-Social support</a:t>
          </a:r>
          <a:endParaRPr lang="en-ZA" dirty="0"/>
        </a:p>
      </dgm:t>
    </dgm:pt>
    <dgm:pt modelId="{CFE24382-3FE0-4B26-AF42-E1CFCC5AADD5}" type="parTrans" cxnId="{5807EC6F-BA1E-4C1D-ABED-D7994F107E79}">
      <dgm:prSet/>
      <dgm:spPr/>
      <dgm:t>
        <a:bodyPr/>
        <a:lstStyle/>
        <a:p>
          <a:endParaRPr lang="en-ZA"/>
        </a:p>
      </dgm:t>
    </dgm:pt>
    <dgm:pt modelId="{B8FA7B8A-DDDD-4BB4-A13C-9335DE25EFBD}" type="sibTrans" cxnId="{5807EC6F-BA1E-4C1D-ABED-D7994F107E79}">
      <dgm:prSet/>
      <dgm:spPr/>
      <dgm:t>
        <a:bodyPr/>
        <a:lstStyle/>
        <a:p>
          <a:endParaRPr lang="en-ZA"/>
        </a:p>
      </dgm:t>
    </dgm:pt>
    <dgm:pt modelId="{C7D70CF6-6B59-48F5-9D7A-F0D9D5CDD736}">
      <dgm:prSet phldrT="[Text]"/>
      <dgm:spPr/>
      <dgm:t>
        <a:bodyPr/>
        <a:lstStyle/>
        <a:p>
          <a:r>
            <a:rPr lang="en-ZA" dirty="0"/>
            <a:t>Learner absenteeism</a:t>
          </a:r>
        </a:p>
      </dgm:t>
    </dgm:pt>
    <dgm:pt modelId="{2A061A3B-6277-402B-9735-E16A34E9C788}" type="parTrans" cxnId="{A5D7802B-3CEC-440D-A0E5-CE701F62C6A8}">
      <dgm:prSet/>
      <dgm:spPr/>
      <dgm:t>
        <a:bodyPr/>
        <a:lstStyle/>
        <a:p>
          <a:endParaRPr lang="en-ZA"/>
        </a:p>
      </dgm:t>
    </dgm:pt>
    <dgm:pt modelId="{CB772B4F-09A8-4E96-B49F-137DB1C84EE6}" type="sibTrans" cxnId="{A5D7802B-3CEC-440D-A0E5-CE701F62C6A8}">
      <dgm:prSet/>
      <dgm:spPr/>
      <dgm:t>
        <a:bodyPr/>
        <a:lstStyle/>
        <a:p>
          <a:endParaRPr lang="en-ZA"/>
        </a:p>
      </dgm:t>
    </dgm:pt>
    <dgm:pt modelId="{56B4538B-9C4C-4AFB-9592-B56B71D06F5F}">
      <dgm:prSet phldrT="[Text]"/>
      <dgm:spPr/>
      <dgm:t>
        <a:bodyPr/>
        <a:lstStyle/>
        <a:p>
          <a:r>
            <a:rPr lang="en-ZA" dirty="0" smtClean="0"/>
            <a:t>Learning under COVID 19 conditions</a:t>
          </a:r>
          <a:endParaRPr lang="en-ZA" dirty="0"/>
        </a:p>
      </dgm:t>
    </dgm:pt>
    <dgm:pt modelId="{59D74E32-3077-4DF1-9000-B68A8DAB8CBE}" type="parTrans" cxnId="{622B5161-CBD4-4764-ABCF-B4407810F39F}">
      <dgm:prSet/>
      <dgm:spPr/>
      <dgm:t>
        <a:bodyPr/>
        <a:lstStyle/>
        <a:p>
          <a:endParaRPr lang="en-ZA"/>
        </a:p>
      </dgm:t>
    </dgm:pt>
    <dgm:pt modelId="{E877FB7C-9F23-4FDE-9885-3ECA2E06F096}" type="sibTrans" cxnId="{622B5161-CBD4-4764-ABCF-B4407810F39F}">
      <dgm:prSet/>
      <dgm:spPr/>
      <dgm:t>
        <a:bodyPr/>
        <a:lstStyle/>
        <a:p>
          <a:endParaRPr lang="en-ZA"/>
        </a:p>
      </dgm:t>
    </dgm:pt>
    <dgm:pt modelId="{77819975-D674-4B14-9885-996C926703E2}">
      <dgm:prSet phldrT="[Text]"/>
      <dgm:spPr/>
      <dgm:t>
        <a:bodyPr/>
        <a:lstStyle/>
        <a:p>
          <a:r>
            <a:rPr lang="en-ZA" dirty="0" smtClean="0"/>
            <a:t>Teacher </a:t>
          </a:r>
          <a:r>
            <a:rPr lang="en-ZA" dirty="0"/>
            <a:t>absenteeism</a:t>
          </a:r>
        </a:p>
      </dgm:t>
    </dgm:pt>
    <dgm:pt modelId="{1AE508D3-E59E-4CC0-B1BA-73D7E5F342CC}" type="parTrans" cxnId="{CBD228EF-604A-48DE-A42A-E3909A7A677C}">
      <dgm:prSet/>
      <dgm:spPr/>
      <dgm:t>
        <a:bodyPr/>
        <a:lstStyle/>
        <a:p>
          <a:endParaRPr lang="en-ZA"/>
        </a:p>
      </dgm:t>
    </dgm:pt>
    <dgm:pt modelId="{317E5780-5D63-445D-9873-782154C9041D}" type="sibTrans" cxnId="{CBD228EF-604A-48DE-A42A-E3909A7A677C}">
      <dgm:prSet/>
      <dgm:spPr/>
      <dgm:t>
        <a:bodyPr/>
        <a:lstStyle/>
        <a:p>
          <a:endParaRPr lang="en-ZA"/>
        </a:p>
      </dgm:t>
    </dgm:pt>
    <dgm:pt modelId="{7636D0D4-27A0-4B02-ABAA-90C08826451E}">
      <dgm:prSet/>
      <dgm:spPr/>
      <dgm:t>
        <a:bodyPr/>
        <a:lstStyle/>
        <a:p>
          <a:r>
            <a:rPr lang="en-ZA" dirty="0" smtClean="0"/>
            <a:t>Intermittent school closures</a:t>
          </a:r>
          <a:endParaRPr lang="en-ZA" dirty="0"/>
        </a:p>
      </dgm:t>
    </dgm:pt>
    <dgm:pt modelId="{7F84F0BF-AF6C-4599-8609-33F4AFD7C66C}" type="parTrans" cxnId="{D3204102-D4A6-4733-8E28-5837A289870A}">
      <dgm:prSet/>
      <dgm:spPr/>
      <dgm:t>
        <a:bodyPr/>
        <a:lstStyle/>
        <a:p>
          <a:endParaRPr lang="en-ZA"/>
        </a:p>
      </dgm:t>
    </dgm:pt>
    <dgm:pt modelId="{C0989655-A645-41BD-AEB7-B88CB933EEE4}" type="sibTrans" cxnId="{D3204102-D4A6-4733-8E28-5837A289870A}">
      <dgm:prSet/>
      <dgm:spPr/>
      <dgm:t>
        <a:bodyPr/>
        <a:lstStyle/>
        <a:p>
          <a:endParaRPr lang="en-ZA"/>
        </a:p>
      </dgm:t>
    </dgm:pt>
    <dgm:pt modelId="{5B727C8B-1625-4C57-8EA7-0CF6826F1CF7}" type="pres">
      <dgm:prSet presAssocID="{E34AB8EF-30E4-4E22-A0AD-9A57F739C0A3}" presName="Name0" presStyleCnt="0">
        <dgm:presLayoutVars>
          <dgm:chMax val="7"/>
          <dgm:dir/>
          <dgm:resizeHandles val="exact"/>
        </dgm:presLayoutVars>
      </dgm:prSet>
      <dgm:spPr/>
      <dgm:t>
        <a:bodyPr/>
        <a:lstStyle/>
        <a:p>
          <a:endParaRPr lang="en-ZA"/>
        </a:p>
      </dgm:t>
    </dgm:pt>
    <dgm:pt modelId="{B9128A67-091B-4B5D-840C-1C990A671C12}" type="pres">
      <dgm:prSet presAssocID="{E34AB8EF-30E4-4E22-A0AD-9A57F739C0A3}" presName="ellipse1" presStyleLbl="vennNode1" presStyleIdx="0" presStyleCnt="6" custScaleX="105261">
        <dgm:presLayoutVars>
          <dgm:bulletEnabled val="1"/>
        </dgm:presLayoutVars>
      </dgm:prSet>
      <dgm:spPr/>
      <dgm:t>
        <a:bodyPr/>
        <a:lstStyle/>
        <a:p>
          <a:endParaRPr lang="en-ZA"/>
        </a:p>
      </dgm:t>
    </dgm:pt>
    <dgm:pt modelId="{E90FCCA4-4875-4541-8079-4D7535049001}" type="pres">
      <dgm:prSet presAssocID="{E34AB8EF-30E4-4E22-A0AD-9A57F739C0A3}" presName="ellipse2" presStyleLbl="vennNode1" presStyleIdx="1" presStyleCnt="6">
        <dgm:presLayoutVars>
          <dgm:bulletEnabled val="1"/>
        </dgm:presLayoutVars>
      </dgm:prSet>
      <dgm:spPr/>
      <dgm:t>
        <a:bodyPr/>
        <a:lstStyle/>
        <a:p>
          <a:endParaRPr lang="en-ZA"/>
        </a:p>
      </dgm:t>
    </dgm:pt>
    <dgm:pt modelId="{1846085B-82EF-46CE-A6C1-08AC06678C9B}" type="pres">
      <dgm:prSet presAssocID="{E34AB8EF-30E4-4E22-A0AD-9A57F739C0A3}" presName="ellipse3" presStyleLbl="vennNode1" presStyleIdx="2" presStyleCnt="6">
        <dgm:presLayoutVars>
          <dgm:bulletEnabled val="1"/>
        </dgm:presLayoutVars>
      </dgm:prSet>
      <dgm:spPr/>
      <dgm:t>
        <a:bodyPr/>
        <a:lstStyle/>
        <a:p>
          <a:endParaRPr lang="en-ZA"/>
        </a:p>
      </dgm:t>
    </dgm:pt>
    <dgm:pt modelId="{A8BDFA67-9BCC-4369-B105-1B4DBFE6D329}" type="pres">
      <dgm:prSet presAssocID="{E34AB8EF-30E4-4E22-A0AD-9A57F739C0A3}" presName="ellipse4" presStyleLbl="vennNode1" presStyleIdx="3" presStyleCnt="6">
        <dgm:presLayoutVars>
          <dgm:bulletEnabled val="1"/>
        </dgm:presLayoutVars>
      </dgm:prSet>
      <dgm:spPr/>
      <dgm:t>
        <a:bodyPr/>
        <a:lstStyle/>
        <a:p>
          <a:endParaRPr lang="en-ZA"/>
        </a:p>
      </dgm:t>
    </dgm:pt>
    <dgm:pt modelId="{804EBF06-03AF-4523-8363-16D1CC02E925}" type="pres">
      <dgm:prSet presAssocID="{E34AB8EF-30E4-4E22-A0AD-9A57F739C0A3}" presName="ellipse5" presStyleLbl="vennNode1" presStyleIdx="4" presStyleCnt="6">
        <dgm:presLayoutVars>
          <dgm:bulletEnabled val="1"/>
        </dgm:presLayoutVars>
      </dgm:prSet>
      <dgm:spPr/>
      <dgm:t>
        <a:bodyPr/>
        <a:lstStyle/>
        <a:p>
          <a:endParaRPr lang="en-ZA"/>
        </a:p>
      </dgm:t>
    </dgm:pt>
    <dgm:pt modelId="{03261BDF-2639-4D4A-B726-BCCC270C029D}" type="pres">
      <dgm:prSet presAssocID="{E34AB8EF-30E4-4E22-A0AD-9A57F739C0A3}" presName="ellipse6" presStyleLbl="vennNode1" presStyleIdx="5" presStyleCnt="6" custLinFactNeighborX="-12460" custLinFactNeighborY="2643">
        <dgm:presLayoutVars>
          <dgm:bulletEnabled val="1"/>
        </dgm:presLayoutVars>
      </dgm:prSet>
      <dgm:spPr/>
      <dgm:t>
        <a:bodyPr/>
        <a:lstStyle/>
        <a:p>
          <a:endParaRPr lang="en-ZA"/>
        </a:p>
      </dgm:t>
    </dgm:pt>
  </dgm:ptLst>
  <dgm:cxnLst>
    <dgm:cxn modelId="{8C1FDF1C-54A8-4263-B4A8-BB576D24BFAD}" type="presOf" srcId="{FF9E7C35-AA60-43FD-A42F-1C9C0891D127}" destId="{E90FCCA4-4875-4541-8079-4D7535049001}" srcOrd="0" destOrd="0" presId="urn:microsoft.com/office/officeart/2005/8/layout/rings+Icon"/>
    <dgm:cxn modelId="{622B5161-CBD4-4764-ABCF-B4407810F39F}" srcId="{E34AB8EF-30E4-4E22-A0AD-9A57F739C0A3}" destId="{56B4538B-9C4C-4AFB-9592-B56B71D06F5F}" srcOrd="5" destOrd="0" parTransId="{59D74E32-3077-4DF1-9000-B68A8DAB8CBE}" sibTransId="{E877FB7C-9F23-4FDE-9885-3ECA2E06F096}"/>
    <dgm:cxn modelId="{14227C19-DC20-4D95-B83C-ACC1C18B067D}" type="presOf" srcId="{C7D70CF6-6B59-48F5-9D7A-F0D9D5CDD736}" destId="{1846085B-82EF-46CE-A6C1-08AC06678C9B}" srcOrd="0" destOrd="0" presId="urn:microsoft.com/office/officeart/2005/8/layout/rings+Icon"/>
    <dgm:cxn modelId="{E83012CF-53D8-4624-BBB4-1B6790D6D9CB}" type="presOf" srcId="{B293D366-A6B7-4C35-91AA-B3C34A7640D2}" destId="{B9128A67-091B-4B5D-840C-1C990A671C12}" srcOrd="0" destOrd="0" presId="urn:microsoft.com/office/officeart/2005/8/layout/rings+Icon"/>
    <dgm:cxn modelId="{27970A81-1993-4ED4-AE94-5F744EB867D8}" type="presOf" srcId="{7636D0D4-27A0-4B02-ABAA-90C08826451E}" destId="{804EBF06-03AF-4523-8363-16D1CC02E925}" srcOrd="0" destOrd="0" presId="urn:microsoft.com/office/officeart/2005/8/layout/rings+Icon"/>
    <dgm:cxn modelId="{74B8F2AE-2579-4684-A48C-556D50C9A4D1}" type="presOf" srcId="{56B4538B-9C4C-4AFB-9592-B56B71D06F5F}" destId="{03261BDF-2639-4D4A-B726-BCCC270C029D}" srcOrd="0" destOrd="0" presId="urn:microsoft.com/office/officeart/2005/8/layout/rings+Icon"/>
    <dgm:cxn modelId="{A5D7802B-3CEC-440D-A0E5-CE701F62C6A8}" srcId="{E34AB8EF-30E4-4E22-A0AD-9A57F739C0A3}" destId="{C7D70CF6-6B59-48F5-9D7A-F0D9D5CDD736}" srcOrd="2" destOrd="0" parTransId="{2A061A3B-6277-402B-9735-E16A34E9C788}" sibTransId="{CB772B4F-09A8-4E96-B49F-137DB1C84EE6}"/>
    <dgm:cxn modelId="{CBD228EF-604A-48DE-A42A-E3909A7A677C}" srcId="{E34AB8EF-30E4-4E22-A0AD-9A57F739C0A3}" destId="{77819975-D674-4B14-9885-996C926703E2}" srcOrd="3" destOrd="0" parTransId="{1AE508D3-E59E-4CC0-B1BA-73D7E5F342CC}" sibTransId="{317E5780-5D63-445D-9873-782154C9041D}"/>
    <dgm:cxn modelId="{439BD237-031D-40D8-B1EB-91C65C3531AA}" type="presOf" srcId="{77819975-D674-4B14-9885-996C926703E2}" destId="{A8BDFA67-9BCC-4369-B105-1B4DBFE6D329}" srcOrd="0" destOrd="0" presId="urn:microsoft.com/office/officeart/2005/8/layout/rings+Icon"/>
    <dgm:cxn modelId="{D3204102-D4A6-4733-8E28-5837A289870A}" srcId="{E34AB8EF-30E4-4E22-A0AD-9A57F739C0A3}" destId="{7636D0D4-27A0-4B02-ABAA-90C08826451E}" srcOrd="4" destOrd="0" parTransId="{7F84F0BF-AF6C-4599-8609-33F4AFD7C66C}" sibTransId="{C0989655-A645-41BD-AEB7-B88CB933EEE4}"/>
    <dgm:cxn modelId="{3F8862C0-B9A0-4136-AE0B-A1544EC5D863}" type="presOf" srcId="{E34AB8EF-30E4-4E22-A0AD-9A57F739C0A3}" destId="{5B727C8B-1625-4C57-8EA7-0CF6826F1CF7}" srcOrd="0" destOrd="0" presId="urn:microsoft.com/office/officeart/2005/8/layout/rings+Icon"/>
    <dgm:cxn modelId="{91809A04-F484-4242-A94E-5C0D24B3BD50}" srcId="{E34AB8EF-30E4-4E22-A0AD-9A57F739C0A3}" destId="{B293D366-A6B7-4C35-91AA-B3C34A7640D2}" srcOrd="0" destOrd="0" parTransId="{F985F9ED-0AF6-4C6B-AE29-A05DC055D0C7}" sibTransId="{81CD4D5C-542E-4F02-9D16-322D5CB26AAB}"/>
    <dgm:cxn modelId="{5807EC6F-BA1E-4C1D-ABED-D7994F107E79}" srcId="{E34AB8EF-30E4-4E22-A0AD-9A57F739C0A3}" destId="{FF9E7C35-AA60-43FD-A42F-1C9C0891D127}" srcOrd="1" destOrd="0" parTransId="{CFE24382-3FE0-4B26-AF42-E1CFCC5AADD5}" sibTransId="{B8FA7B8A-DDDD-4BB4-A13C-9335DE25EFBD}"/>
    <dgm:cxn modelId="{39759CEF-B556-44F0-B258-E8140ED1AC68}" type="presParOf" srcId="{5B727C8B-1625-4C57-8EA7-0CF6826F1CF7}" destId="{B9128A67-091B-4B5D-840C-1C990A671C12}" srcOrd="0" destOrd="0" presId="urn:microsoft.com/office/officeart/2005/8/layout/rings+Icon"/>
    <dgm:cxn modelId="{1AECDB74-B799-49A2-87AE-431D7AD3847D}" type="presParOf" srcId="{5B727C8B-1625-4C57-8EA7-0CF6826F1CF7}" destId="{E90FCCA4-4875-4541-8079-4D7535049001}" srcOrd="1" destOrd="0" presId="urn:microsoft.com/office/officeart/2005/8/layout/rings+Icon"/>
    <dgm:cxn modelId="{3407723B-D609-4B6F-B34C-13634E23EDA9}" type="presParOf" srcId="{5B727C8B-1625-4C57-8EA7-0CF6826F1CF7}" destId="{1846085B-82EF-46CE-A6C1-08AC06678C9B}" srcOrd="2" destOrd="0" presId="urn:microsoft.com/office/officeart/2005/8/layout/rings+Icon"/>
    <dgm:cxn modelId="{7B8552E2-8802-4758-8B27-E15B3807D3B5}" type="presParOf" srcId="{5B727C8B-1625-4C57-8EA7-0CF6826F1CF7}" destId="{A8BDFA67-9BCC-4369-B105-1B4DBFE6D329}" srcOrd="3" destOrd="0" presId="urn:microsoft.com/office/officeart/2005/8/layout/rings+Icon"/>
    <dgm:cxn modelId="{9BEEFC79-36B3-428B-8DB5-6E358107A8D4}" type="presParOf" srcId="{5B727C8B-1625-4C57-8EA7-0CF6826F1CF7}" destId="{804EBF06-03AF-4523-8363-16D1CC02E925}" srcOrd="4" destOrd="0" presId="urn:microsoft.com/office/officeart/2005/8/layout/rings+Icon"/>
    <dgm:cxn modelId="{4AAC3C2F-E318-4C60-9D69-964DF04D170D}" type="presParOf" srcId="{5B727C8B-1625-4C57-8EA7-0CF6826F1CF7}" destId="{03261BDF-2639-4D4A-B726-BCCC270C029D}" srcOrd="5" destOrd="0" presId="urn:microsoft.com/office/officeart/2005/8/layout/rings+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E86984B-4A10-4132-8D23-54572080FB38}" type="doc">
      <dgm:prSet loTypeId="urn:microsoft.com/office/officeart/2005/8/layout/default" loCatId="list" qsTypeId="urn:microsoft.com/office/officeart/2005/8/quickstyle/simple5" qsCatId="simple" csTypeId="urn:microsoft.com/office/officeart/2005/8/colors/colorful2" csCatId="colorful" phldr="1"/>
      <dgm:spPr/>
      <dgm:t>
        <a:bodyPr/>
        <a:lstStyle/>
        <a:p>
          <a:endParaRPr lang="en-ZA"/>
        </a:p>
      </dgm:t>
    </dgm:pt>
    <dgm:pt modelId="{F6B3A3B4-CF98-4FD2-8FB5-0C7A8B4353A3}">
      <dgm:prSet phldrT="[Text]" custT="1"/>
      <dgm:spPr>
        <a:solidFill>
          <a:schemeClr val="accent6">
            <a:lumMod val="75000"/>
          </a:schemeClr>
        </a:solidFill>
      </dgm:spPr>
      <dgm:t>
        <a:bodyPr/>
        <a:lstStyle/>
        <a:p>
          <a:pPr algn="ctr"/>
          <a:r>
            <a:rPr lang="en-ZA" sz="2000" b="1" dirty="0" smtClean="0"/>
            <a:t>Director- General’s Oversight Monitoring, Accountability  and Support engagements</a:t>
          </a:r>
          <a:endParaRPr lang="en-ZA" sz="2000" b="1" dirty="0"/>
        </a:p>
      </dgm:t>
    </dgm:pt>
    <dgm:pt modelId="{8C63F3CA-28E9-4F2C-B61B-A7A1D2D8DCB6}" type="parTrans" cxnId="{5AA5749A-8D45-4540-BA86-8E3FBB397930}">
      <dgm:prSet/>
      <dgm:spPr/>
      <dgm:t>
        <a:bodyPr/>
        <a:lstStyle/>
        <a:p>
          <a:endParaRPr lang="en-ZA"/>
        </a:p>
      </dgm:t>
    </dgm:pt>
    <dgm:pt modelId="{D852115E-68BE-4553-83D3-164A0BBD0E03}" type="sibTrans" cxnId="{5AA5749A-8D45-4540-BA86-8E3FBB397930}">
      <dgm:prSet/>
      <dgm:spPr/>
      <dgm:t>
        <a:bodyPr/>
        <a:lstStyle/>
        <a:p>
          <a:endParaRPr lang="en-ZA"/>
        </a:p>
      </dgm:t>
    </dgm:pt>
    <dgm:pt modelId="{E8ACB71A-FCE6-40C3-AA14-49DD6815B6EE}">
      <dgm:prSet phldrT="[Text]" custT="1"/>
      <dgm:spPr>
        <a:solidFill>
          <a:schemeClr val="accent6">
            <a:lumMod val="50000"/>
          </a:schemeClr>
        </a:solidFill>
      </dgm:spPr>
      <dgm:t>
        <a:bodyPr/>
        <a:lstStyle/>
        <a:p>
          <a:pPr algn="ctr"/>
          <a:endParaRPr lang="en-ZA" sz="1900" dirty="0" smtClean="0"/>
        </a:p>
        <a:p>
          <a:pPr algn="ctr"/>
          <a:r>
            <a:rPr lang="en-ZA" sz="2800" b="1" dirty="0" smtClean="0"/>
            <a:t>Direct Curriculum Support Activities</a:t>
          </a:r>
          <a:endParaRPr lang="en-ZA" sz="2800" b="1" dirty="0"/>
        </a:p>
      </dgm:t>
    </dgm:pt>
    <dgm:pt modelId="{23383DCB-1CD5-4F41-A104-77F22AC5B1D5}" type="parTrans" cxnId="{0BCE66F3-458C-48FF-9FFF-FDEFEAF8A3B9}">
      <dgm:prSet/>
      <dgm:spPr/>
      <dgm:t>
        <a:bodyPr/>
        <a:lstStyle/>
        <a:p>
          <a:endParaRPr lang="en-ZA"/>
        </a:p>
      </dgm:t>
    </dgm:pt>
    <dgm:pt modelId="{BE11383E-D51F-4AD4-825C-F4848381C0CD}" type="sibTrans" cxnId="{0BCE66F3-458C-48FF-9FFF-FDEFEAF8A3B9}">
      <dgm:prSet/>
      <dgm:spPr/>
      <dgm:t>
        <a:bodyPr/>
        <a:lstStyle/>
        <a:p>
          <a:endParaRPr lang="en-ZA"/>
        </a:p>
      </dgm:t>
    </dgm:pt>
    <dgm:pt modelId="{4B75C222-7CD1-49E8-A2A5-B492C44C8698}">
      <dgm:prSet phldrT="[Text]"/>
      <dgm:spPr/>
      <dgm:t>
        <a:bodyPr/>
        <a:lstStyle/>
        <a:p>
          <a:pPr algn="l"/>
          <a:endParaRPr lang="en-ZA" sz="1500" dirty="0"/>
        </a:p>
      </dgm:t>
    </dgm:pt>
    <dgm:pt modelId="{074907A2-FFB0-4747-A4C8-4E2CE59AE9C5}" type="parTrans" cxnId="{B2C71435-F2A2-4045-AD29-EAB95A744AAB}">
      <dgm:prSet/>
      <dgm:spPr/>
      <dgm:t>
        <a:bodyPr/>
        <a:lstStyle/>
        <a:p>
          <a:endParaRPr lang="en-ZA"/>
        </a:p>
      </dgm:t>
    </dgm:pt>
    <dgm:pt modelId="{6D590C9F-B5FD-4155-A0A4-35B97416394E}" type="sibTrans" cxnId="{B2C71435-F2A2-4045-AD29-EAB95A744AAB}">
      <dgm:prSet/>
      <dgm:spPr/>
      <dgm:t>
        <a:bodyPr/>
        <a:lstStyle/>
        <a:p>
          <a:endParaRPr lang="en-ZA"/>
        </a:p>
      </dgm:t>
    </dgm:pt>
    <dgm:pt modelId="{748CCD7D-39C6-4A2A-B7BC-82E80B43B78D}">
      <dgm:prSet phldrT="[Text]" custT="1"/>
      <dgm:spPr/>
      <dgm:t>
        <a:bodyPr/>
        <a:lstStyle/>
        <a:p>
          <a:r>
            <a:rPr lang="en-ZA" sz="2800" b="1" dirty="0" smtClean="0"/>
            <a:t>Direct Teacher Development Activities</a:t>
          </a:r>
          <a:endParaRPr lang="en-ZA" sz="2800" b="1" dirty="0"/>
        </a:p>
      </dgm:t>
    </dgm:pt>
    <dgm:pt modelId="{512879F8-6914-41E2-AF81-7DDDFB362F12}" type="parTrans" cxnId="{D6791B2C-96A3-4E35-9A6C-D95A183B822A}">
      <dgm:prSet/>
      <dgm:spPr/>
      <dgm:t>
        <a:bodyPr/>
        <a:lstStyle/>
        <a:p>
          <a:endParaRPr lang="en-ZA"/>
        </a:p>
      </dgm:t>
    </dgm:pt>
    <dgm:pt modelId="{F2838A58-2DFE-4F5F-A114-1BFEC7BF1292}" type="sibTrans" cxnId="{D6791B2C-96A3-4E35-9A6C-D95A183B822A}">
      <dgm:prSet/>
      <dgm:spPr/>
      <dgm:t>
        <a:bodyPr/>
        <a:lstStyle/>
        <a:p>
          <a:endParaRPr lang="en-ZA"/>
        </a:p>
      </dgm:t>
    </dgm:pt>
    <dgm:pt modelId="{268DB51D-CB90-49B4-A417-0CBD66E2F093}">
      <dgm:prSet phldrT="[Text]" custT="1"/>
      <dgm:spPr/>
      <dgm:t>
        <a:bodyPr/>
        <a:lstStyle/>
        <a:p>
          <a:pPr algn="l"/>
          <a:endParaRPr lang="en-ZA" sz="1900" dirty="0" smtClean="0"/>
        </a:p>
        <a:p>
          <a:pPr algn="ctr"/>
          <a:r>
            <a:rPr lang="en-ZA" sz="2800" b="1" dirty="0" smtClean="0"/>
            <a:t>ICT Provision and Interventions</a:t>
          </a:r>
          <a:endParaRPr lang="en-ZA" sz="2800" b="1" dirty="0"/>
        </a:p>
      </dgm:t>
    </dgm:pt>
    <dgm:pt modelId="{62C3F860-FEE9-40F0-A3AC-B92F8EDE0A3B}" type="parTrans" cxnId="{2B38679E-A5D2-4F61-8FEF-5C857656D947}">
      <dgm:prSet/>
      <dgm:spPr/>
      <dgm:t>
        <a:bodyPr/>
        <a:lstStyle/>
        <a:p>
          <a:endParaRPr lang="en-ZA"/>
        </a:p>
      </dgm:t>
    </dgm:pt>
    <dgm:pt modelId="{C7037780-5C47-48B4-B008-4EA7E5357FEB}" type="sibTrans" cxnId="{2B38679E-A5D2-4F61-8FEF-5C857656D947}">
      <dgm:prSet/>
      <dgm:spPr/>
      <dgm:t>
        <a:bodyPr/>
        <a:lstStyle/>
        <a:p>
          <a:endParaRPr lang="en-ZA"/>
        </a:p>
      </dgm:t>
    </dgm:pt>
    <dgm:pt modelId="{C3FD14AE-55F4-44FD-8A5C-F1A48EAEDC32}">
      <dgm:prSet phldrT="[Text]"/>
      <dgm:spPr/>
      <dgm:t>
        <a:bodyPr/>
        <a:lstStyle/>
        <a:p>
          <a:endParaRPr lang="en-ZA" sz="2400" dirty="0"/>
        </a:p>
      </dgm:t>
    </dgm:pt>
    <dgm:pt modelId="{70BA797F-F31C-4270-B95F-5F1C26EE2827}" type="parTrans" cxnId="{0EC59CFB-2F44-4CCF-8446-DA574564E5FD}">
      <dgm:prSet/>
      <dgm:spPr/>
      <dgm:t>
        <a:bodyPr/>
        <a:lstStyle/>
        <a:p>
          <a:endParaRPr lang="en-ZA"/>
        </a:p>
      </dgm:t>
    </dgm:pt>
    <dgm:pt modelId="{6597092F-C0C8-44C2-BED1-CEE8073158C5}" type="sibTrans" cxnId="{0EC59CFB-2F44-4CCF-8446-DA574564E5FD}">
      <dgm:prSet/>
      <dgm:spPr/>
      <dgm:t>
        <a:bodyPr/>
        <a:lstStyle/>
        <a:p>
          <a:endParaRPr lang="en-ZA"/>
        </a:p>
      </dgm:t>
    </dgm:pt>
    <dgm:pt modelId="{28C31FF6-7B8E-4963-95DC-C6C42420F8C7}">
      <dgm:prSet phldrT="[Text]" custT="1"/>
      <dgm:spPr>
        <a:solidFill>
          <a:schemeClr val="bg2">
            <a:lumMod val="50000"/>
          </a:schemeClr>
        </a:solidFill>
      </dgm:spPr>
      <dgm:t>
        <a:bodyPr/>
        <a:lstStyle/>
        <a:p>
          <a:pPr algn="l"/>
          <a:r>
            <a:rPr lang="en-ZA" sz="1900" dirty="0" smtClean="0"/>
            <a:t>     </a:t>
          </a:r>
        </a:p>
        <a:p>
          <a:pPr algn="ctr"/>
          <a:r>
            <a:rPr lang="en-ZA" sz="2800" b="1" dirty="0" smtClean="0"/>
            <a:t>Additional LTSM provision</a:t>
          </a:r>
          <a:endParaRPr lang="en-ZA" sz="2800" b="1" dirty="0"/>
        </a:p>
      </dgm:t>
    </dgm:pt>
    <dgm:pt modelId="{AC2F2C34-D2E5-4D82-BDB6-019D4375B26D}" type="parTrans" cxnId="{3BC6F057-C534-4991-BFC1-C32075E5B48F}">
      <dgm:prSet/>
      <dgm:spPr/>
      <dgm:t>
        <a:bodyPr/>
        <a:lstStyle/>
        <a:p>
          <a:endParaRPr lang="en-ZA"/>
        </a:p>
      </dgm:t>
    </dgm:pt>
    <dgm:pt modelId="{31F8A2FA-1061-4500-A57F-F1A79AFAC3DE}" type="sibTrans" cxnId="{3BC6F057-C534-4991-BFC1-C32075E5B48F}">
      <dgm:prSet/>
      <dgm:spPr/>
      <dgm:t>
        <a:bodyPr/>
        <a:lstStyle/>
        <a:p>
          <a:endParaRPr lang="en-ZA"/>
        </a:p>
      </dgm:t>
    </dgm:pt>
    <dgm:pt modelId="{09C8693E-EB84-4C65-88C0-4C9743968CFF}">
      <dgm:prSet phldrT="[Text]"/>
      <dgm:spPr/>
      <dgm:t>
        <a:bodyPr/>
        <a:lstStyle/>
        <a:p>
          <a:pPr algn="l"/>
          <a:endParaRPr lang="en-ZA" sz="1500" dirty="0"/>
        </a:p>
      </dgm:t>
    </dgm:pt>
    <dgm:pt modelId="{7081A400-DC58-4140-9278-1CEB84A12CBF}" type="parTrans" cxnId="{01C1A52E-D90B-4F79-B90B-AB65DA6CC7F7}">
      <dgm:prSet/>
      <dgm:spPr/>
      <dgm:t>
        <a:bodyPr/>
        <a:lstStyle/>
        <a:p>
          <a:endParaRPr lang="en-ZA"/>
        </a:p>
      </dgm:t>
    </dgm:pt>
    <dgm:pt modelId="{7855A4B5-BD7B-4C3E-804B-C5A463034F97}" type="sibTrans" cxnId="{01C1A52E-D90B-4F79-B90B-AB65DA6CC7F7}">
      <dgm:prSet/>
      <dgm:spPr/>
      <dgm:t>
        <a:bodyPr/>
        <a:lstStyle/>
        <a:p>
          <a:endParaRPr lang="en-ZA"/>
        </a:p>
      </dgm:t>
    </dgm:pt>
    <dgm:pt modelId="{9E1F179B-741D-4D57-A4CA-D2660ABC0C6D}">
      <dgm:prSet phldrT="[Text]"/>
      <dgm:spPr/>
      <dgm:t>
        <a:bodyPr/>
        <a:lstStyle/>
        <a:p>
          <a:pPr algn="l"/>
          <a:endParaRPr lang="en-ZA" sz="1500" dirty="0"/>
        </a:p>
      </dgm:t>
    </dgm:pt>
    <dgm:pt modelId="{4E3D2F5D-9797-4FC9-ABD5-CC4716D0E832}" type="parTrans" cxnId="{139EF960-1223-4AEC-93DC-E2D6B84F899B}">
      <dgm:prSet/>
      <dgm:spPr/>
      <dgm:t>
        <a:bodyPr/>
        <a:lstStyle/>
        <a:p>
          <a:endParaRPr lang="en-ZA"/>
        </a:p>
      </dgm:t>
    </dgm:pt>
    <dgm:pt modelId="{EB623903-7EBC-4463-9640-0D4509B73DA0}" type="sibTrans" cxnId="{139EF960-1223-4AEC-93DC-E2D6B84F899B}">
      <dgm:prSet/>
      <dgm:spPr/>
      <dgm:t>
        <a:bodyPr/>
        <a:lstStyle/>
        <a:p>
          <a:endParaRPr lang="en-ZA"/>
        </a:p>
      </dgm:t>
    </dgm:pt>
    <dgm:pt modelId="{FD8CADF8-ACE1-40F7-A5B5-C99A44F9A7F4}">
      <dgm:prSet phldrT="[Text]" custT="1"/>
      <dgm:spPr>
        <a:solidFill>
          <a:schemeClr val="accent3">
            <a:lumMod val="50000"/>
          </a:schemeClr>
        </a:solidFill>
      </dgm:spPr>
      <dgm:t>
        <a:bodyPr/>
        <a:lstStyle/>
        <a:p>
          <a:r>
            <a:rPr lang="en-ZA" sz="2400" b="1" dirty="0" smtClean="0"/>
            <a:t>Monitoring of Extra Weekend and Vacation Classes </a:t>
          </a:r>
          <a:endParaRPr lang="en-ZA" sz="2400" b="1" dirty="0"/>
        </a:p>
      </dgm:t>
    </dgm:pt>
    <dgm:pt modelId="{F4BBD2A9-6DEF-4EA2-B424-1155AC9BD56F}" type="parTrans" cxnId="{F721B1DB-09A8-4542-9B61-D1D3FFC5AB78}">
      <dgm:prSet/>
      <dgm:spPr/>
      <dgm:t>
        <a:bodyPr/>
        <a:lstStyle/>
        <a:p>
          <a:endParaRPr lang="en-ZA"/>
        </a:p>
      </dgm:t>
    </dgm:pt>
    <dgm:pt modelId="{AA69E8F7-174C-43BE-83E8-7AFE355753B0}" type="sibTrans" cxnId="{F721B1DB-09A8-4542-9B61-D1D3FFC5AB78}">
      <dgm:prSet/>
      <dgm:spPr/>
      <dgm:t>
        <a:bodyPr/>
        <a:lstStyle/>
        <a:p>
          <a:endParaRPr lang="en-ZA"/>
        </a:p>
      </dgm:t>
    </dgm:pt>
    <dgm:pt modelId="{D717E017-2C8A-4B46-9F11-9DCB73658032}" type="pres">
      <dgm:prSet presAssocID="{AE86984B-4A10-4132-8D23-54572080FB38}" presName="diagram" presStyleCnt="0">
        <dgm:presLayoutVars>
          <dgm:dir/>
          <dgm:resizeHandles val="exact"/>
        </dgm:presLayoutVars>
      </dgm:prSet>
      <dgm:spPr/>
      <dgm:t>
        <a:bodyPr/>
        <a:lstStyle/>
        <a:p>
          <a:endParaRPr lang="en-ZA"/>
        </a:p>
      </dgm:t>
    </dgm:pt>
    <dgm:pt modelId="{B16D4412-8928-4056-8247-DF609477DFFF}" type="pres">
      <dgm:prSet presAssocID="{F6B3A3B4-CF98-4FD2-8FB5-0C7A8B4353A3}" presName="node" presStyleLbl="node1" presStyleIdx="0" presStyleCnt="6" custScaleY="163605" custLinFactNeighborX="4166" custLinFactNeighborY="-13389">
        <dgm:presLayoutVars>
          <dgm:bulletEnabled val="1"/>
        </dgm:presLayoutVars>
      </dgm:prSet>
      <dgm:spPr/>
      <dgm:t>
        <a:bodyPr/>
        <a:lstStyle/>
        <a:p>
          <a:endParaRPr lang="en-ZA"/>
        </a:p>
      </dgm:t>
    </dgm:pt>
    <dgm:pt modelId="{3185A1ED-E0A0-48E2-A26B-D1CDA9B69197}" type="pres">
      <dgm:prSet presAssocID="{D852115E-68BE-4553-83D3-164A0BBD0E03}" presName="sibTrans" presStyleCnt="0"/>
      <dgm:spPr/>
    </dgm:pt>
    <dgm:pt modelId="{B6406553-5F5B-4364-8186-E2696A8252D8}" type="pres">
      <dgm:prSet presAssocID="{E8ACB71A-FCE6-40C3-AA14-49DD6815B6EE}" presName="node" presStyleLbl="node1" presStyleIdx="1" presStyleCnt="6" custScaleY="175625" custLinFactNeighborY="-18689">
        <dgm:presLayoutVars>
          <dgm:bulletEnabled val="1"/>
        </dgm:presLayoutVars>
      </dgm:prSet>
      <dgm:spPr/>
      <dgm:t>
        <a:bodyPr/>
        <a:lstStyle/>
        <a:p>
          <a:endParaRPr lang="en-ZA"/>
        </a:p>
      </dgm:t>
    </dgm:pt>
    <dgm:pt modelId="{86952C11-CD9F-4148-AE54-03CB78FC7498}" type="pres">
      <dgm:prSet presAssocID="{BE11383E-D51F-4AD4-825C-F4848381C0CD}" presName="sibTrans" presStyleCnt="0"/>
      <dgm:spPr/>
    </dgm:pt>
    <dgm:pt modelId="{6519ED38-B3C5-4F82-A7C1-513C14E3655E}" type="pres">
      <dgm:prSet presAssocID="{748CCD7D-39C6-4A2A-B7BC-82E80B43B78D}" presName="node" presStyleLbl="node1" presStyleIdx="2" presStyleCnt="6" custScaleY="170948" custLinFactNeighborX="426" custLinFactNeighborY="-36220">
        <dgm:presLayoutVars>
          <dgm:bulletEnabled val="1"/>
        </dgm:presLayoutVars>
      </dgm:prSet>
      <dgm:spPr/>
      <dgm:t>
        <a:bodyPr/>
        <a:lstStyle/>
        <a:p>
          <a:endParaRPr lang="en-ZA"/>
        </a:p>
      </dgm:t>
    </dgm:pt>
    <dgm:pt modelId="{FAFA66B2-76D0-46A1-8549-502ADA79CBC9}" type="pres">
      <dgm:prSet presAssocID="{F2838A58-2DFE-4F5F-A114-1BFEC7BF1292}" presName="sibTrans" presStyleCnt="0"/>
      <dgm:spPr/>
    </dgm:pt>
    <dgm:pt modelId="{BC7E08B8-4A5B-4789-BD19-08E7CD922B37}" type="pres">
      <dgm:prSet presAssocID="{268DB51D-CB90-49B4-A417-0CBD66E2F093}" presName="node" presStyleLbl="node1" presStyleIdx="3" presStyleCnt="6" custScaleY="119453" custLinFactNeighborX="2759" custLinFactNeighborY="-22626">
        <dgm:presLayoutVars>
          <dgm:bulletEnabled val="1"/>
        </dgm:presLayoutVars>
      </dgm:prSet>
      <dgm:spPr/>
      <dgm:t>
        <a:bodyPr/>
        <a:lstStyle/>
        <a:p>
          <a:endParaRPr lang="en-ZA"/>
        </a:p>
      </dgm:t>
    </dgm:pt>
    <dgm:pt modelId="{D48B7983-164B-40AD-B909-E1289977B0BD}" type="pres">
      <dgm:prSet presAssocID="{C7037780-5C47-48B4-B008-4EA7E5357FEB}" presName="sibTrans" presStyleCnt="0"/>
      <dgm:spPr/>
    </dgm:pt>
    <dgm:pt modelId="{7B50BC04-FE63-4680-BF1C-D405C584F37C}" type="pres">
      <dgm:prSet presAssocID="{28C31FF6-7B8E-4963-95DC-C6C42420F8C7}" presName="node" presStyleLbl="node1" presStyleIdx="4" presStyleCnt="6" custScaleY="130499" custLinFactNeighborX="0" custLinFactNeighborY="-20985">
        <dgm:presLayoutVars>
          <dgm:bulletEnabled val="1"/>
        </dgm:presLayoutVars>
      </dgm:prSet>
      <dgm:spPr/>
      <dgm:t>
        <a:bodyPr/>
        <a:lstStyle/>
        <a:p>
          <a:endParaRPr lang="en-ZA"/>
        </a:p>
      </dgm:t>
    </dgm:pt>
    <dgm:pt modelId="{05556625-2FF7-4C71-8565-81EF1EA1E647}" type="pres">
      <dgm:prSet presAssocID="{31F8A2FA-1061-4500-A57F-F1A79AFAC3DE}" presName="sibTrans" presStyleCnt="0"/>
      <dgm:spPr/>
    </dgm:pt>
    <dgm:pt modelId="{077F179D-2F01-4165-ABF7-A5492D840CD6}" type="pres">
      <dgm:prSet presAssocID="{FD8CADF8-ACE1-40F7-A5B5-C99A44F9A7F4}" presName="node" presStyleLbl="node1" presStyleIdx="5" presStyleCnt="6" custScaleY="108757" custLinFactNeighborX="690" custLinFactNeighborY="-32572">
        <dgm:presLayoutVars>
          <dgm:bulletEnabled val="1"/>
        </dgm:presLayoutVars>
      </dgm:prSet>
      <dgm:spPr/>
      <dgm:t>
        <a:bodyPr/>
        <a:lstStyle/>
        <a:p>
          <a:endParaRPr lang="en-ZA"/>
        </a:p>
      </dgm:t>
    </dgm:pt>
  </dgm:ptLst>
  <dgm:cxnLst>
    <dgm:cxn modelId="{0BCE66F3-458C-48FF-9FFF-FDEFEAF8A3B9}" srcId="{AE86984B-4A10-4132-8D23-54572080FB38}" destId="{E8ACB71A-FCE6-40C3-AA14-49DD6815B6EE}" srcOrd="1" destOrd="0" parTransId="{23383DCB-1CD5-4F41-A104-77F22AC5B1D5}" sibTransId="{BE11383E-D51F-4AD4-825C-F4848381C0CD}"/>
    <dgm:cxn modelId="{83945D01-AFC3-4243-BAC5-0F6260B0B227}" type="presOf" srcId="{F6B3A3B4-CF98-4FD2-8FB5-0C7A8B4353A3}" destId="{B16D4412-8928-4056-8247-DF609477DFFF}" srcOrd="0" destOrd="0" presId="urn:microsoft.com/office/officeart/2005/8/layout/default"/>
    <dgm:cxn modelId="{2B38679E-A5D2-4F61-8FEF-5C857656D947}" srcId="{AE86984B-4A10-4132-8D23-54572080FB38}" destId="{268DB51D-CB90-49B4-A417-0CBD66E2F093}" srcOrd="3" destOrd="0" parTransId="{62C3F860-FEE9-40F0-A3AC-B92F8EDE0A3B}" sibTransId="{C7037780-5C47-48B4-B008-4EA7E5357FEB}"/>
    <dgm:cxn modelId="{A495075A-8CAE-4055-8461-DE4A198D1202}" type="presOf" srcId="{FD8CADF8-ACE1-40F7-A5B5-C99A44F9A7F4}" destId="{077F179D-2F01-4165-ABF7-A5492D840CD6}" srcOrd="0" destOrd="0" presId="urn:microsoft.com/office/officeart/2005/8/layout/default"/>
    <dgm:cxn modelId="{F27434F9-3D94-4812-B034-F90C6E5D03D4}" type="presOf" srcId="{748CCD7D-39C6-4A2A-B7BC-82E80B43B78D}" destId="{6519ED38-B3C5-4F82-A7C1-513C14E3655E}" srcOrd="0" destOrd="0" presId="urn:microsoft.com/office/officeart/2005/8/layout/default"/>
    <dgm:cxn modelId="{5DCB04F8-F144-4CEF-99BD-CEB4A6F3FD88}" type="presOf" srcId="{28C31FF6-7B8E-4963-95DC-C6C42420F8C7}" destId="{7B50BC04-FE63-4680-BF1C-D405C584F37C}" srcOrd="0" destOrd="0" presId="urn:microsoft.com/office/officeart/2005/8/layout/default"/>
    <dgm:cxn modelId="{01C1A52E-D90B-4F79-B90B-AB65DA6CC7F7}" srcId="{268DB51D-CB90-49B4-A417-0CBD66E2F093}" destId="{09C8693E-EB84-4C65-88C0-4C9743968CFF}" srcOrd="0" destOrd="0" parTransId="{7081A400-DC58-4140-9278-1CEB84A12CBF}" sibTransId="{7855A4B5-BD7B-4C3E-804B-C5A463034F97}"/>
    <dgm:cxn modelId="{D6791B2C-96A3-4E35-9A6C-D95A183B822A}" srcId="{AE86984B-4A10-4132-8D23-54572080FB38}" destId="{748CCD7D-39C6-4A2A-B7BC-82E80B43B78D}" srcOrd="2" destOrd="0" parTransId="{512879F8-6914-41E2-AF81-7DDDFB362F12}" sibTransId="{F2838A58-2DFE-4F5F-A114-1BFEC7BF1292}"/>
    <dgm:cxn modelId="{B9BEE8F8-02FA-48C7-B2B0-5EC356BB24D5}" type="presOf" srcId="{AE86984B-4A10-4132-8D23-54572080FB38}" destId="{D717E017-2C8A-4B46-9F11-9DCB73658032}" srcOrd="0" destOrd="0" presId="urn:microsoft.com/office/officeart/2005/8/layout/default"/>
    <dgm:cxn modelId="{E96923C0-88F6-478B-AB5E-5A738A552475}" type="presOf" srcId="{9E1F179B-741D-4D57-A4CA-D2660ABC0C6D}" destId="{7B50BC04-FE63-4680-BF1C-D405C584F37C}" srcOrd="0" destOrd="1" presId="urn:microsoft.com/office/officeart/2005/8/layout/default"/>
    <dgm:cxn modelId="{DD062A22-2BF6-4B06-A000-5831A60C3943}" type="presOf" srcId="{268DB51D-CB90-49B4-A417-0CBD66E2F093}" destId="{BC7E08B8-4A5B-4789-BD19-08E7CD922B37}" srcOrd="0" destOrd="0" presId="urn:microsoft.com/office/officeart/2005/8/layout/default"/>
    <dgm:cxn modelId="{0EC59CFB-2F44-4CCF-8446-DA574564E5FD}" srcId="{748CCD7D-39C6-4A2A-B7BC-82E80B43B78D}" destId="{C3FD14AE-55F4-44FD-8A5C-F1A48EAEDC32}" srcOrd="0" destOrd="0" parTransId="{70BA797F-F31C-4270-B95F-5F1C26EE2827}" sibTransId="{6597092F-C0C8-44C2-BED1-CEE8073158C5}"/>
    <dgm:cxn modelId="{3BC6F057-C534-4991-BFC1-C32075E5B48F}" srcId="{AE86984B-4A10-4132-8D23-54572080FB38}" destId="{28C31FF6-7B8E-4963-95DC-C6C42420F8C7}" srcOrd="4" destOrd="0" parTransId="{AC2F2C34-D2E5-4D82-BDB6-019D4375B26D}" sibTransId="{31F8A2FA-1061-4500-A57F-F1A79AFAC3DE}"/>
    <dgm:cxn modelId="{730E24DE-E1B4-4357-9214-FBAAF8906E4E}" type="presOf" srcId="{4B75C222-7CD1-49E8-A2A5-B492C44C8698}" destId="{B6406553-5F5B-4364-8186-E2696A8252D8}" srcOrd="0" destOrd="1" presId="urn:microsoft.com/office/officeart/2005/8/layout/default"/>
    <dgm:cxn modelId="{F825E7B1-5A8E-4D97-85C0-06FCB0043EAF}" type="presOf" srcId="{E8ACB71A-FCE6-40C3-AA14-49DD6815B6EE}" destId="{B6406553-5F5B-4364-8186-E2696A8252D8}" srcOrd="0" destOrd="0" presId="urn:microsoft.com/office/officeart/2005/8/layout/default"/>
    <dgm:cxn modelId="{B2C71435-F2A2-4045-AD29-EAB95A744AAB}" srcId="{E8ACB71A-FCE6-40C3-AA14-49DD6815B6EE}" destId="{4B75C222-7CD1-49E8-A2A5-B492C44C8698}" srcOrd="0" destOrd="0" parTransId="{074907A2-FFB0-4747-A4C8-4E2CE59AE9C5}" sibTransId="{6D590C9F-B5FD-4155-A0A4-35B97416394E}"/>
    <dgm:cxn modelId="{5AA5749A-8D45-4540-BA86-8E3FBB397930}" srcId="{AE86984B-4A10-4132-8D23-54572080FB38}" destId="{F6B3A3B4-CF98-4FD2-8FB5-0C7A8B4353A3}" srcOrd="0" destOrd="0" parTransId="{8C63F3CA-28E9-4F2C-B61B-A7A1D2D8DCB6}" sibTransId="{D852115E-68BE-4553-83D3-164A0BBD0E03}"/>
    <dgm:cxn modelId="{139EF960-1223-4AEC-93DC-E2D6B84F899B}" srcId="{28C31FF6-7B8E-4963-95DC-C6C42420F8C7}" destId="{9E1F179B-741D-4D57-A4CA-D2660ABC0C6D}" srcOrd="0" destOrd="0" parTransId="{4E3D2F5D-9797-4FC9-ABD5-CC4716D0E832}" sibTransId="{EB623903-7EBC-4463-9640-0D4509B73DA0}"/>
    <dgm:cxn modelId="{A4201CCD-094A-4996-B86D-DBDDBA8CA6D3}" type="presOf" srcId="{C3FD14AE-55F4-44FD-8A5C-F1A48EAEDC32}" destId="{6519ED38-B3C5-4F82-A7C1-513C14E3655E}" srcOrd="0" destOrd="1" presId="urn:microsoft.com/office/officeart/2005/8/layout/default"/>
    <dgm:cxn modelId="{01DB7B41-89C1-4537-90AB-A2317CE8592D}" type="presOf" srcId="{09C8693E-EB84-4C65-88C0-4C9743968CFF}" destId="{BC7E08B8-4A5B-4789-BD19-08E7CD922B37}" srcOrd="0" destOrd="1" presId="urn:microsoft.com/office/officeart/2005/8/layout/default"/>
    <dgm:cxn modelId="{F721B1DB-09A8-4542-9B61-D1D3FFC5AB78}" srcId="{AE86984B-4A10-4132-8D23-54572080FB38}" destId="{FD8CADF8-ACE1-40F7-A5B5-C99A44F9A7F4}" srcOrd="5" destOrd="0" parTransId="{F4BBD2A9-6DEF-4EA2-B424-1155AC9BD56F}" sibTransId="{AA69E8F7-174C-43BE-83E8-7AFE355753B0}"/>
    <dgm:cxn modelId="{5CD65B11-A5E8-4BA4-85AB-FB571F60D8A2}" type="presParOf" srcId="{D717E017-2C8A-4B46-9F11-9DCB73658032}" destId="{B16D4412-8928-4056-8247-DF609477DFFF}" srcOrd="0" destOrd="0" presId="urn:microsoft.com/office/officeart/2005/8/layout/default"/>
    <dgm:cxn modelId="{137AE9A0-8ADA-471B-B6B9-54051DBA3494}" type="presParOf" srcId="{D717E017-2C8A-4B46-9F11-9DCB73658032}" destId="{3185A1ED-E0A0-48E2-A26B-D1CDA9B69197}" srcOrd="1" destOrd="0" presId="urn:microsoft.com/office/officeart/2005/8/layout/default"/>
    <dgm:cxn modelId="{454FF706-1FD0-4C20-A33E-94C27FFEE88E}" type="presParOf" srcId="{D717E017-2C8A-4B46-9F11-9DCB73658032}" destId="{B6406553-5F5B-4364-8186-E2696A8252D8}" srcOrd="2" destOrd="0" presId="urn:microsoft.com/office/officeart/2005/8/layout/default"/>
    <dgm:cxn modelId="{19E932A8-EDED-4CC1-B56C-26F68C2EDE63}" type="presParOf" srcId="{D717E017-2C8A-4B46-9F11-9DCB73658032}" destId="{86952C11-CD9F-4148-AE54-03CB78FC7498}" srcOrd="3" destOrd="0" presId="urn:microsoft.com/office/officeart/2005/8/layout/default"/>
    <dgm:cxn modelId="{E4D42593-F2E8-4C5C-99F2-3F7FC4FBC75B}" type="presParOf" srcId="{D717E017-2C8A-4B46-9F11-9DCB73658032}" destId="{6519ED38-B3C5-4F82-A7C1-513C14E3655E}" srcOrd="4" destOrd="0" presId="urn:microsoft.com/office/officeart/2005/8/layout/default"/>
    <dgm:cxn modelId="{E20395DC-9034-4EB1-B430-16AE3AD01425}" type="presParOf" srcId="{D717E017-2C8A-4B46-9F11-9DCB73658032}" destId="{FAFA66B2-76D0-46A1-8549-502ADA79CBC9}" srcOrd="5" destOrd="0" presId="urn:microsoft.com/office/officeart/2005/8/layout/default"/>
    <dgm:cxn modelId="{208C2E5C-26F0-4401-9307-D9C0F4EBB2B6}" type="presParOf" srcId="{D717E017-2C8A-4B46-9F11-9DCB73658032}" destId="{BC7E08B8-4A5B-4789-BD19-08E7CD922B37}" srcOrd="6" destOrd="0" presId="urn:microsoft.com/office/officeart/2005/8/layout/default"/>
    <dgm:cxn modelId="{1C11504B-1808-4FA3-84CC-19AF58FE4F9E}" type="presParOf" srcId="{D717E017-2C8A-4B46-9F11-9DCB73658032}" destId="{D48B7983-164B-40AD-B909-E1289977B0BD}" srcOrd="7" destOrd="0" presId="urn:microsoft.com/office/officeart/2005/8/layout/default"/>
    <dgm:cxn modelId="{E2922807-A6B1-4534-9036-D24FD6E81979}" type="presParOf" srcId="{D717E017-2C8A-4B46-9F11-9DCB73658032}" destId="{7B50BC04-FE63-4680-BF1C-D405C584F37C}" srcOrd="8" destOrd="0" presId="urn:microsoft.com/office/officeart/2005/8/layout/default"/>
    <dgm:cxn modelId="{ED4DD697-B195-4116-9895-CF8C1AF85BC3}" type="presParOf" srcId="{D717E017-2C8A-4B46-9F11-9DCB73658032}" destId="{05556625-2FF7-4C71-8565-81EF1EA1E647}" srcOrd="9" destOrd="0" presId="urn:microsoft.com/office/officeart/2005/8/layout/default"/>
    <dgm:cxn modelId="{BCD80698-9FF0-4BDC-ADE5-E57CE83C6813}" type="presParOf" srcId="{D717E017-2C8A-4B46-9F11-9DCB73658032}" destId="{077F179D-2F01-4165-ABF7-A5492D840CD6}"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E86984B-4A10-4132-8D23-54572080FB38}" type="doc">
      <dgm:prSet loTypeId="urn:microsoft.com/office/officeart/2005/8/layout/default" loCatId="list" qsTypeId="urn:microsoft.com/office/officeart/2005/8/quickstyle/simple5" qsCatId="simple" csTypeId="urn:microsoft.com/office/officeart/2005/8/colors/colorful2" csCatId="colorful" phldr="1"/>
      <dgm:spPr/>
      <dgm:t>
        <a:bodyPr/>
        <a:lstStyle/>
        <a:p>
          <a:endParaRPr lang="en-ZA"/>
        </a:p>
      </dgm:t>
    </dgm:pt>
    <dgm:pt modelId="{748CCD7D-39C6-4A2A-B7BC-82E80B43B78D}">
      <dgm:prSet phldrT="[Text]" custT="1"/>
      <dgm:spPr/>
      <dgm:t>
        <a:bodyPr/>
        <a:lstStyle/>
        <a:p>
          <a:pPr algn="ctr"/>
          <a:r>
            <a:rPr lang="en-ZA" sz="2000" b="1" dirty="0" smtClean="0"/>
            <a:t>Teacher Development on content, methodology and assessment in all high enrolment subjects, technical and practical subjects and Home Languages</a:t>
          </a:r>
          <a:endParaRPr lang="en-ZA" sz="2000" b="1" dirty="0"/>
        </a:p>
      </dgm:t>
    </dgm:pt>
    <dgm:pt modelId="{512879F8-6914-41E2-AF81-7DDDFB362F12}" type="parTrans" cxnId="{D6791B2C-96A3-4E35-9A6C-D95A183B822A}">
      <dgm:prSet/>
      <dgm:spPr/>
      <dgm:t>
        <a:bodyPr/>
        <a:lstStyle/>
        <a:p>
          <a:endParaRPr lang="en-ZA"/>
        </a:p>
      </dgm:t>
    </dgm:pt>
    <dgm:pt modelId="{F2838A58-2DFE-4F5F-A114-1BFEC7BF1292}" type="sibTrans" cxnId="{D6791B2C-96A3-4E35-9A6C-D95A183B822A}">
      <dgm:prSet/>
      <dgm:spPr/>
      <dgm:t>
        <a:bodyPr/>
        <a:lstStyle/>
        <a:p>
          <a:endParaRPr lang="en-ZA"/>
        </a:p>
      </dgm:t>
    </dgm:pt>
    <dgm:pt modelId="{268DB51D-CB90-49B4-A417-0CBD66E2F093}">
      <dgm:prSet phldrT="[Text]" custT="1"/>
      <dgm:spPr/>
      <dgm:t>
        <a:bodyPr/>
        <a:lstStyle/>
        <a:p>
          <a:pPr algn="ctr"/>
          <a:r>
            <a:rPr lang="en-ZA" sz="2000" b="1" dirty="0" smtClean="0"/>
            <a:t>ICT Interventions including the provision of devices, data, online content, virtual classrooms, broadcast and radio lessons </a:t>
          </a:r>
          <a:endParaRPr lang="en-ZA" sz="2000" b="1" dirty="0"/>
        </a:p>
      </dgm:t>
    </dgm:pt>
    <dgm:pt modelId="{62C3F860-FEE9-40F0-A3AC-B92F8EDE0A3B}" type="parTrans" cxnId="{2B38679E-A5D2-4F61-8FEF-5C857656D947}">
      <dgm:prSet/>
      <dgm:spPr/>
      <dgm:t>
        <a:bodyPr/>
        <a:lstStyle/>
        <a:p>
          <a:endParaRPr lang="en-ZA"/>
        </a:p>
      </dgm:t>
    </dgm:pt>
    <dgm:pt modelId="{C7037780-5C47-48B4-B008-4EA7E5357FEB}" type="sibTrans" cxnId="{2B38679E-A5D2-4F61-8FEF-5C857656D947}">
      <dgm:prSet/>
      <dgm:spPr/>
      <dgm:t>
        <a:bodyPr/>
        <a:lstStyle/>
        <a:p>
          <a:endParaRPr lang="en-ZA"/>
        </a:p>
      </dgm:t>
    </dgm:pt>
    <dgm:pt modelId="{C3FD14AE-55F4-44FD-8A5C-F1A48EAEDC32}">
      <dgm:prSet phldrT="[Text]"/>
      <dgm:spPr/>
      <dgm:t>
        <a:bodyPr/>
        <a:lstStyle/>
        <a:p>
          <a:pPr algn="l"/>
          <a:endParaRPr lang="en-ZA" sz="2400" dirty="0"/>
        </a:p>
      </dgm:t>
    </dgm:pt>
    <dgm:pt modelId="{70BA797F-F31C-4270-B95F-5F1C26EE2827}" type="parTrans" cxnId="{0EC59CFB-2F44-4CCF-8446-DA574564E5FD}">
      <dgm:prSet/>
      <dgm:spPr/>
      <dgm:t>
        <a:bodyPr/>
        <a:lstStyle/>
        <a:p>
          <a:endParaRPr lang="en-ZA"/>
        </a:p>
      </dgm:t>
    </dgm:pt>
    <dgm:pt modelId="{6597092F-C0C8-44C2-BED1-CEE8073158C5}" type="sibTrans" cxnId="{0EC59CFB-2F44-4CCF-8446-DA574564E5FD}">
      <dgm:prSet/>
      <dgm:spPr/>
      <dgm:t>
        <a:bodyPr/>
        <a:lstStyle/>
        <a:p>
          <a:endParaRPr lang="en-ZA"/>
        </a:p>
      </dgm:t>
    </dgm:pt>
    <dgm:pt modelId="{28C31FF6-7B8E-4963-95DC-C6C42420F8C7}">
      <dgm:prSet phldrT="[Text]" custT="1"/>
      <dgm:spPr>
        <a:solidFill>
          <a:schemeClr val="bg2">
            <a:lumMod val="50000"/>
          </a:schemeClr>
        </a:solidFill>
      </dgm:spPr>
      <dgm:t>
        <a:bodyPr/>
        <a:lstStyle/>
        <a:p>
          <a:pPr algn="ctr"/>
          <a:r>
            <a:rPr lang="en-ZA" sz="1900" dirty="0" smtClean="0"/>
            <a:t>     </a:t>
          </a:r>
        </a:p>
        <a:p>
          <a:pPr algn="ctr"/>
          <a:r>
            <a:rPr lang="en-ZA" sz="2000" b="1" dirty="0" smtClean="0"/>
            <a:t>LTSM provision of additional resources including textbooks, study guides, revision notes and worksheets</a:t>
          </a:r>
          <a:endParaRPr lang="en-ZA" sz="2000" b="1" dirty="0"/>
        </a:p>
      </dgm:t>
    </dgm:pt>
    <dgm:pt modelId="{AC2F2C34-D2E5-4D82-BDB6-019D4375B26D}" type="parTrans" cxnId="{3BC6F057-C534-4991-BFC1-C32075E5B48F}">
      <dgm:prSet/>
      <dgm:spPr/>
      <dgm:t>
        <a:bodyPr/>
        <a:lstStyle/>
        <a:p>
          <a:endParaRPr lang="en-ZA"/>
        </a:p>
      </dgm:t>
    </dgm:pt>
    <dgm:pt modelId="{31F8A2FA-1061-4500-A57F-F1A79AFAC3DE}" type="sibTrans" cxnId="{3BC6F057-C534-4991-BFC1-C32075E5B48F}">
      <dgm:prSet/>
      <dgm:spPr/>
      <dgm:t>
        <a:bodyPr/>
        <a:lstStyle/>
        <a:p>
          <a:endParaRPr lang="en-ZA"/>
        </a:p>
      </dgm:t>
    </dgm:pt>
    <dgm:pt modelId="{09C8693E-EB84-4C65-88C0-4C9743968CFF}">
      <dgm:prSet phldrT="[Text]"/>
      <dgm:spPr/>
      <dgm:t>
        <a:bodyPr/>
        <a:lstStyle/>
        <a:p>
          <a:pPr algn="l"/>
          <a:endParaRPr lang="en-ZA" sz="1500" dirty="0"/>
        </a:p>
      </dgm:t>
    </dgm:pt>
    <dgm:pt modelId="{7081A400-DC58-4140-9278-1CEB84A12CBF}" type="parTrans" cxnId="{01C1A52E-D90B-4F79-B90B-AB65DA6CC7F7}">
      <dgm:prSet/>
      <dgm:spPr/>
      <dgm:t>
        <a:bodyPr/>
        <a:lstStyle/>
        <a:p>
          <a:endParaRPr lang="en-ZA"/>
        </a:p>
      </dgm:t>
    </dgm:pt>
    <dgm:pt modelId="{7855A4B5-BD7B-4C3E-804B-C5A463034F97}" type="sibTrans" cxnId="{01C1A52E-D90B-4F79-B90B-AB65DA6CC7F7}">
      <dgm:prSet/>
      <dgm:spPr/>
      <dgm:t>
        <a:bodyPr/>
        <a:lstStyle/>
        <a:p>
          <a:endParaRPr lang="en-ZA"/>
        </a:p>
      </dgm:t>
    </dgm:pt>
    <dgm:pt modelId="{9E1F179B-741D-4D57-A4CA-D2660ABC0C6D}">
      <dgm:prSet phldrT="[Text]"/>
      <dgm:spPr/>
      <dgm:t>
        <a:bodyPr/>
        <a:lstStyle/>
        <a:p>
          <a:pPr algn="l"/>
          <a:endParaRPr lang="en-ZA" sz="1500" dirty="0"/>
        </a:p>
      </dgm:t>
    </dgm:pt>
    <dgm:pt modelId="{4E3D2F5D-9797-4FC9-ABD5-CC4716D0E832}" type="parTrans" cxnId="{139EF960-1223-4AEC-93DC-E2D6B84F899B}">
      <dgm:prSet/>
      <dgm:spPr/>
      <dgm:t>
        <a:bodyPr/>
        <a:lstStyle/>
        <a:p>
          <a:endParaRPr lang="en-ZA"/>
        </a:p>
      </dgm:t>
    </dgm:pt>
    <dgm:pt modelId="{EB623903-7EBC-4463-9640-0D4509B73DA0}" type="sibTrans" cxnId="{139EF960-1223-4AEC-93DC-E2D6B84F899B}">
      <dgm:prSet/>
      <dgm:spPr/>
      <dgm:t>
        <a:bodyPr/>
        <a:lstStyle/>
        <a:p>
          <a:endParaRPr lang="en-ZA"/>
        </a:p>
      </dgm:t>
    </dgm:pt>
    <dgm:pt modelId="{FD8CADF8-ACE1-40F7-A5B5-C99A44F9A7F4}">
      <dgm:prSet phldrT="[Text]" custT="1"/>
      <dgm:spPr>
        <a:solidFill>
          <a:schemeClr val="accent3">
            <a:lumMod val="50000"/>
          </a:schemeClr>
        </a:solidFill>
      </dgm:spPr>
      <dgm:t>
        <a:bodyPr/>
        <a:lstStyle/>
        <a:p>
          <a:r>
            <a:rPr lang="en-ZA" sz="2000" b="1" dirty="0" smtClean="0"/>
            <a:t>Offering of Extra Classes during vacation schools as well as weekends, mornings and afternoons </a:t>
          </a:r>
          <a:endParaRPr lang="en-ZA" sz="2000" b="1" dirty="0"/>
        </a:p>
      </dgm:t>
    </dgm:pt>
    <dgm:pt modelId="{F4BBD2A9-6DEF-4EA2-B424-1155AC9BD56F}" type="parTrans" cxnId="{F721B1DB-09A8-4542-9B61-D1D3FFC5AB78}">
      <dgm:prSet/>
      <dgm:spPr/>
      <dgm:t>
        <a:bodyPr/>
        <a:lstStyle/>
        <a:p>
          <a:endParaRPr lang="en-ZA"/>
        </a:p>
      </dgm:t>
    </dgm:pt>
    <dgm:pt modelId="{AA69E8F7-174C-43BE-83E8-7AFE355753B0}" type="sibTrans" cxnId="{F721B1DB-09A8-4542-9B61-D1D3FFC5AB78}">
      <dgm:prSet/>
      <dgm:spPr/>
      <dgm:t>
        <a:bodyPr/>
        <a:lstStyle/>
        <a:p>
          <a:endParaRPr lang="en-ZA"/>
        </a:p>
      </dgm:t>
    </dgm:pt>
    <dgm:pt modelId="{D717E017-2C8A-4B46-9F11-9DCB73658032}" type="pres">
      <dgm:prSet presAssocID="{AE86984B-4A10-4132-8D23-54572080FB38}" presName="diagram" presStyleCnt="0">
        <dgm:presLayoutVars>
          <dgm:dir/>
          <dgm:resizeHandles val="exact"/>
        </dgm:presLayoutVars>
      </dgm:prSet>
      <dgm:spPr/>
      <dgm:t>
        <a:bodyPr/>
        <a:lstStyle/>
        <a:p>
          <a:endParaRPr lang="en-ZA"/>
        </a:p>
      </dgm:t>
    </dgm:pt>
    <dgm:pt modelId="{6519ED38-B3C5-4F82-A7C1-513C14E3655E}" type="pres">
      <dgm:prSet presAssocID="{748CCD7D-39C6-4A2A-B7BC-82E80B43B78D}" presName="node" presStyleLbl="node1" presStyleIdx="0" presStyleCnt="4">
        <dgm:presLayoutVars>
          <dgm:bulletEnabled val="1"/>
        </dgm:presLayoutVars>
      </dgm:prSet>
      <dgm:spPr/>
      <dgm:t>
        <a:bodyPr/>
        <a:lstStyle/>
        <a:p>
          <a:endParaRPr lang="en-ZA"/>
        </a:p>
      </dgm:t>
    </dgm:pt>
    <dgm:pt modelId="{FAFA66B2-76D0-46A1-8549-502ADA79CBC9}" type="pres">
      <dgm:prSet presAssocID="{F2838A58-2DFE-4F5F-A114-1BFEC7BF1292}" presName="sibTrans" presStyleCnt="0"/>
      <dgm:spPr/>
    </dgm:pt>
    <dgm:pt modelId="{BC7E08B8-4A5B-4789-BD19-08E7CD922B37}" type="pres">
      <dgm:prSet presAssocID="{268DB51D-CB90-49B4-A417-0CBD66E2F093}" presName="node" presStyleLbl="node1" presStyleIdx="1" presStyleCnt="4" custScaleY="112296">
        <dgm:presLayoutVars>
          <dgm:bulletEnabled val="1"/>
        </dgm:presLayoutVars>
      </dgm:prSet>
      <dgm:spPr/>
      <dgm:t>
        <a:bodyPr/>
        <a:lstStyle/>
        <a:p>
          <a:endParaRPr lang="en-ZA"/>
        </a:p>
      </dgm:t>
    </dgm:pt>
    <dgm:pt modelId="{D48B7983-164B-40AD-B909-E1289977B0BD}" type="pres">
      <dgm:prSet presAssocID="{C7037780-5C47-48B4-B008-4EA7E5357FEB}" presName="sibTrans" presStyleCnt="0"/>
      <dgm:spPr/>
    </dgm:pt>
    <dgm:pt modelId="{7B50BC04-FE63-4680-BF1C-D405C584F37C}" type="pres">
      <dgm:prSet presAssocID="{28C31FF6-7B8E-4963-95DC-C6C42420F8C7}" presName="node" presStyleLbl="node1" presStyleIdx="2" presStyleCnt="4">
        <dgm:presLayoutVars>
          <dgm:bulletEnabled val="1"/>
        </dgm:presLayoutVars>
      </dgm:prSet>
      <dgm:spPr/>
      <dgm:t>
        <a:bodyPr/>
        <a:lstStyle/>
        <a:p>
          <a:endParaRPr lang="en-ZA"/>
        </a:p>
      </dgm:t>
    </dgm:pt>
    <dgm:pt modelId="{05556625-2FF7-4C71-8565-81EF1EA1E647}" type="pres">
      <dgm:prSet presAssocID="{31F8A2FA-1061-4500-A57F-F1A79AFAC3DE}" presName="sibTrans" presStyleCnt="0"/>
      <dgm:spPr/>
    </dgm:pt>
    <dgm:pt modelId="{077F179D-2F01-4165-ABF7-A5492D840CD6}" type="pres">
      <dgm:prSet presAssocID="{FD8CADF8-ACE1-40F7-A5B5-C99A44F9A7F4}" presName="node" presStyleLbl="node1" presStyleIdx="3" presStyleCnt="4" custLinFactNeighborX="-72" custLinFactNeighborY="-523">
        <dgm:presLayoutVars>
          <dgm:bulletEnabled val="1"/>
        </dgm:presLayoutVars>
      </dgm:prSet>
      <dgm:spPr/>
      <dgm:t>
        <a:bodyPr/>
        <a:lstStyle/>
        <a:p>
          <a:endParaRPr lang="en-ZA"/>
        </a:p>
      </dgm:t>
    </dgm:pt>
  </dgm:ptLst>
  <dgm:cxnLst>
    <dgm:cxn modelId="{2AE5B9B2-791E-4127-AF94-983AA38D6413}" type="presOf" srcId="{9E1F179B-741D-4D57-A4CA-D2660ABC0C6D}" destId="{7B50BC04-FE63-4680-BF1C-D405C584F37C}" srcOrd="0" destOrd="1" presId="urn:microsoft.com/office/officeart/2005/8/layout/default"/>
    <dgm:cxn modelId="{2B38679E-A5D2-4F61-8FEF-5C857656D947}" srcId="{AE86984B-4A10-4132-8D23-54572080FB38}" destId="{268DB51D-CB90-49B4-A417-0CBD66E2F093}" srcOrd="1" destOrd="0" parTransId="{62C3F860-FEE9-40F0-A3AC-B92F8EDE0A3B}" sibTransId="{C7037780-5C47-48B4-B008-4EA7E5357FEB}"/>
    <dgm:cxn modelId="{86A4B4B3-090A-4663-A8A8-9605BB8D6A41}" type="presOf" srcId="{268DB51D-CB90-49B4-A417-0CBD66E2F093}" destId="{BC7E08B8-4A5B-4789-BD19-08E7CD922B37}" srcOrd="0" destOrd="0" presId="urn:microsoft.com/office/officeart/2005/8/layout/default"/>
    <dgm:cxn modelId="{29D2E174-68BB-431F-939B-14F80688E994}" type="presOf" srcId="{28C31FF6-7B8E-4963-95DC-C6C42420F8C7}" destId="{7B50BC04-FE63-4680-BF1C-D405C584F37C}" srcOrd="0" destOrd="0" presId="urn:microsoft.com/office/officeart/2005/8/layout/default"/>
    <dgm:cxn modelId="{01C1A52E-D90B-4F79-B90B-AB65DA6CC7F7}" srcId="{268DB51D-CB90-49B4-A417-0CBD66E2F093}" destId="{09C8693E-EB84-4C65-88C0-4C9743968CFF}" srcOrd="0" destOrd="0" parTransId="{7081A400-DC58-4140-9278-1CEB84A12CBF}" sibTransId="{7855A4B5-BD7B-4C3E-804B-C5A463034F97}"/>
    <dgm:cxn modelId="{D6791B2C-96A3-4E35-9A6C-D95A183B822A}" srcId="{AE86984B-4A10-4132-8D23-54572080FB38}" destId="{748CCD7D-39C6-4A2A-B7BC-82E80B43B78D}" srcOrd="0" destOrd="0" parTransId="{512879F8-6914-41E2-AF81-7DDDFB362F12}" sibTransId="{F2838A58-2DFE-4F5F-A114-1BFEC7BF1292}"/>
    <dgm:cxn modelId="{3BC6F057-C534-4991-BFC1-C32075E5B48F}" srcId="{AE86984B-4A10-4132-8D23-54572080FB38}" destId="{28C31FF6-7B8E-4963-95DC-C6C42420F8C7}" srcOrd="2" destOrd="0" parTransId="{AC2F2C34-D2E5-4D82-BDB6-019D4375B26D}" sibTransId="{31F8A2FA-1061-4500-A57F-F1A79AFAC3DE}"/>
    <dgm:cxn modelId="{0EC59CFB-2F44-4CCF-8446-DA574564E5FD}" srcId="{748CCD7D-39C6-4A2A-B7BC-82E80B43B78D}" destId="{C3FD14AE-55F4-44FD-8A5C-F1A48EAEDC32}" srcOrd="0" destOrd="0" parTransId="{70BA797F-F31C-4270-B95F-5F1C26EE2827}" sibTransId="{6597092F-C0C8-44C2-BED1-CEE8073158C5}"/>
    <dgm:cxn modelId="{265D21E6-DC32-45C6-800A-44C92646C3B5}" type="presOf" srcId="{FD8CADF8-ACE1-40F7-A5B5-C99A44F9A7F4}" destId="{077F179D-2F01-4165-ABF7-A5492D840CD6}" srcOrd="0" destOrd="0" presId="urn:microsoft.com/office/officeart/2005/8/layout/default"/>
    <dgm:cxn modelId="{058B87CA-76D6-4230-96EE-C1C05914BA85}" type="presOf" srcId="{AE86984B-4A10-4132-8D23-54572080FB38}" destId="{D717E017-2C8A-4B46-9F11-9DCB73658032}" srcOrd="0" destOrd="0" presId="urn:microsoft.com/office/officeart/2005/8/layout/default"/>
    <dgm:cxn modelId="{0FDF7A8A-4E44-4B9F-AB3B-4428397E1864}" type="presOf" srcId="{C3FD14AE-55F4-44FD-8A5C-F1A48EAEDC32}" destId="{6519ED38-B3C5-4F82-A7C1-513C14E3655E}" srcOrd="0" destOrd="1" presId="urn:microsoft.com/office/officeart/2005/8/layout/default"/>
    <dgm:cxn modelId="{397BF93C-9B92-4BE6-9EA8-388DAC13384C}" type="presOf" srcId="{748CCD7D-39C6-4A2A-B7BC-82E80B43B78D}" destId="{6519ED38-B3C5-4F82-A7C1-513C14E3655E}" srcOrd="0" destOrd="0" presId="urn:microsoft.com/office/officeart/2005/8/layout/default"/>
    <dgm:cxn modelId="{139EF960-1223-4AEC-93DC-E2D6B84F899B}" srcId="{28C31FF6-7B8E-4963-95DC-C6C42420F8C7}" destId="{9E1F179B-741D-4D57-A4CA-D2660ABC0C6D}" srcOrd="0" destOrd="0" parTransId="{4E3D2F5D-9797-4FC9-ABD5-CC4716D0E832}" sibTransId="{EB623903-7EBC-4463-9640-0D4509B73DA0}"/>
    <dgm:cxn modelId="{5D5E2D6B-5566-4021-940E-ACF57BDD9333}" type="presOf" srcId="{09C8693E-EB84-4C65-88C0-4C9743968CFF}" destId="{BC7E08B8-4A5B-4789-BD19-08E7CD922B37}" srcOrd="0" destOrd="1" presId="urn:microsoft.com/office/officeart/2005/8/layout/default"/>
    <dgm:cxn modelId="{F721B1DB-09A8-4542-9B61-D1D3FFC5AB78}" srcId="{AE86984B-4A10-4132-8D23-54572080FB38}" destId="{FD8CADF8-ACE1-40F7-A5B5-C99A44F9A7F4}" srcOrd="3" destOrd="0" parTransId="{F4BBD2A9-6DEF-4EA2-B424-1155AC9BD56F}" sibTransId="{AA69E8F7-174C-43BE-83E8-7AFE355753B0}"/>
    <dgm:cxn modelId="{8B406F93-5266-446D-8F1C-338106FB6852}" type="presParOf" srcId="{D717E017-2C8A-4B46-9F11-9DCB73658032}" destId="{6519ED38-B3C5-4F82-A7C1-513C14E3655E}" srcOrd="0" destOrd="0" presId="urn:microsoft.com/office/officeart/2005/8/layout/default"/>
    <dgm:cxn modelId="{85D51022-7EC3-4D1C-A0BA-85A70BFCBBBF}" type="presParOf" srcId="{D717E017-2C8A-4B46-9F11-9DCB73658032}" destId="{FAFA66B2-76D0-46A1-8549-502ADA79CBC9}" srcOrd="1" destOrd="0" presId="urn:microsoft.com/office/officeart/2005/8/layout/default"/>
    <dgm:cxn modelId="{9AE51081-DE2B-4FB2-867D-C0AEB71859D5}" type="presParOf" srcId="{D717E017-2C8A-4B46-9F11-9DCB73658032}" destId="{BC7E08B8-4A5B-4789-BD19-08E7CD922B37}" srcOrd="2" destOrd="0" presId="urn:microsoft.com/office/officeart/2005/8/layout/default"/>
    <dgm:cxn modelId="{AD3119D7-E2D0-4C14-88E9-592ED5C800A6}" type="presParOf" srcId="{D717E017-2C8A-4B46-9F11-9DCB73658032}" destId="{D48B7983-164B-40AD-B909-E1289977B0BD}" srcOrd="3" destOrd="0" presId="urn:microsoft.com/office/officeart/2005/8/layout/default"/>
    <dgm:cxn modelId="{09430E98-4119-4B07-8B79-0B9A34D717E2}" type="presParOf" srcId="{D717E017-2C8A-4B46-9F11-9DCB73658032}" destId="{7B50BC04-FE63-4680-BF1C-D405C584F37C}" srcOrd="4" destOrd="0" presId="urn:microsoft.com/office/officeart/2005/8/layout/default"/>
    <dgm:cxn modelId="{965FAE42-1382-43FA-BD7B-F25B1C89C05D}" type="presParOf" srcId="{D717E017-2C8A-4B46-9F11-9DCB73658032}" destId="{05556625-2FF7-4C71-8565-81EF1EA1E647}" srcOrd="5" destOrd="0" presId="urn:microsoft.com/office/officeart/2005/8/layout/default"/>
    <dgm:cxn modelId="{355A698F-4D2F-449B-9514-AC27670353D8}" type="presParOf" srcId="{D717E017-2C8A-4B46-9F11-9DCB73658032}" destId="{077F179D-2F01-4165-ABF7-A5492D840CD6}"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128A67-091B-4B5D-840C-1C990A671C12}">
      <dsp:nvSpPr>
        <dsp:cNvPr id="0" name=""/>
        <dsp:cNvSpPr/>
      </dsp:nvSpPr>
      <dsp:spPr>
        <a:xfrm>
          <a:off x="71104" y="0"/>
          <a:ext cx="2349396" cy="2232085"/>
        </a:xfrm>
        <a:prstGeom prst="ellipse">
          <a:avLst/>
        </a:prstGeom>
        <a:gradFill rotWithShape="0">
          <a:gsLst>
            <a:gs pos="0">
              <a:schemeClr val="accent6">
                <a:shade val="80000"/>
                <a:alpha val="50000"/>
                <a:hueOff val="0"/>
                <a:satOff val="0"/>
                <a:lumOff val="0"/>
                <a:alphaOff val="0"/>
                <a:shade val="51000"/>
                <a:satMod val="130000"/>
              </a:schemeClr>
            </a:gs>
            <a:gs pos="80000">
              <a:schemeClr val="accent6">
                <a:shade val="80000"/>
                <a:alpha val="50000"/>
                <a:hueOff val="0"/>
                <a:satOff val="0"/>
                <a:lumOff val="0"/>
                <a:alphaOff val="0"/>
                <a:shade val="93000"/>
                <a:satMod val="130000"/>
              </a:schemeClr>
            </a:gs>
            <a:gs pos="100000">
              <a:schemeClr val="accent6">
                <a:shade val="80000"/>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ZA" sz="2100" kern="1200" dirty="0" smtClean="0"/>
            <a:t>Extended  </a:t>
          </a:r>
          <a:r>
            <a:rPr lang="en-ZA" sz="2100" kern="1200" dirty="0"/>
            <a:t>School </a:t>
          </a:r>
          <a:r>
            <a:rPr lang="en-ZA" sz="2100" kern="1200" dirty="0" smtClean="0"/>
            <a:t>closure</a:t>
          </a:r>
          <a:endParaRPr lang="en-ZA" sz="2100" kern="1200" dirty="0"/>
        </a:p>
      </dsp:txBody>
      <dsp:txXfrm>
        <a:off x="415165" y="326881"/>
        <a:ext cx="1661274" cy="1578323"/>
      </dsp:txXfrm>
    </dsp:sp>
    <dsp:sp modelId="{E90FCCA4-4875-4541-8079-4D7535049001}">
      <dsp:nvSpPr>
        <dsp:cNvPr id="0" name=""/>
        <dsp:cNvSpPr/>
      </dsp:nvSpPr>
      <dsp:spPr>
        <a:xfrm>
          <a:off x="1289157" y="1438503"/>
          <a:ext cx="2231972" cy="2232085"/>
        </a:xfrm>
        <a:prstGeom prst="ellipse">
          <a:avLst/>
        </a:prstGeom>
        <a:gradFill rotWithShape="0">
          <a:gsLst>
            <a:gs pos="0">
              <a:schemeClr val="accent6">
                <a:shade val="80000"/>
                <a:alpha val="50000"/>
                <a:hueOff val="3"/>
                <a:satOff val="3918"/>
                <a:lumOff val="1201"/>
                <a:alphaOff val="6000"/>
                <a:shade val="51000"/>
                <a:satMod val="130000"/>
              </a:schemeClr>
            </a:gs>
            <a:gs pos="80000">
              <a:schemeClr val="accent6">
                <a:shade val="80000"/>
                <a:alpha val="50000"/>
                <a:hueOff val="3"/>
                <a:satOff val="3918"/>
                <a:lumOff val="1201"/>
                <a:alphaOff val="6000"/>
                <a:shade val="93000"/>
                <a:satMod val="130000"/>
              </a:schemeClr>
            </a:gs>
            <a:gs pos="100000">
              <a:schemeClr val="accent6">
                <a:shade val="80000"/>
                <a:alpha val="50000"/>
                <a:hueOff val="3"/>
                <a:satOff val="3918"/>
                <a:lumOff val="1201"/>
                <a:alphaOff val="6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ZA" sz="2100" kern="1200" dirty="0" smtClean="0"/>
            <a:t>Need for Psycho-Social support</a:t>
          </a:r>
          <a:endParaRPr lang="en-ZA" sz="2100" kern="1200" dirty="0"/>
        </a:p>
      </dsp:txBody>
      <dsp:txXfrm>
        <a:off x="1616022" y="1765384"/>
        <a:ext cx="1578242" cy="1578323"/>
      </dsp:txXfrm>
    </dsp:sp>
    <dsp:sp modelId="{1846085B-82EF-46CE-A6C1-08AC06678C9B}">
      <dsp:nvSpPr>
        <dsp:cNvPr id="0" name=""/>
        <dsp:cNvSpPr/>
      </dsp:nvSpPr>
      <dsp:spPr>
        <a:xfrm>
          <a:off x="2448498" y="0"/>
          <a:ext cx="2231972" cy="2232085"/>
        </a:xfrm>
        <a:prstGeom prst="ellipse">
          <a:avLst/>
        </a:prstGeom>
        <a:gradFill rotWithShape="0">
          <a:gsLst>
            <a:gs pos="0">
              <a:schemeClr val="accent6">
                <a:shade val="80000"/>
                <a:alpha val="50000"/>
                <a:hueOff val="6"/>
                <a:satOff val="7836"/>
                <a:lumOff val="2403"/>
                <a:alphaOff val="12000"/>
                <a:shade val="51000"/>
                <a:satMod val="130000"/>
              </a:schemeClr>
            </a:gs>
            <a:gs pos="80000">
              <a:schemeClr val="accent6">
                <a:shade val="80000"/>
                <a:alpha val="50000"/>
                <a:hueOff val="6"/>
                <a:satOff val="7836"/>
                <a:lumOff val="2403"/>
                <a:alphaOff val="12000"/>
                <a:shade val="93000"/>
                <a:satMod val="130000"/>
              </a:schemeClr>
            </a:gs>
            <a:gs pos="100000">
              <a:schemeClr val="accent6">
                <a:shade val="80000"/>
                <a:alpha val="50000"/>
                <a:hueOff val="6"/>
                <a:satOff val="7836"/>
                <a:lumOff val="2403"/>
                <a:alphaOff val="12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ZA" sz="2100" kern="1200" dirty="0"/>
            <a:t>Learner absenteeism</a:t>
          </a:r>
        </a:p>
      </dsp:txBody>
      <dsp:txXfrm>
        <a:off x="2775363" y="326881"/>
        <a:ext cx="1578242" cy="1578323"/>
      </dsp:txXfrm>
    </dsp:sp>
    <dsp:sp modelId="{A8BDFA67-9BCC-4369-B105-1B4DBFE6D329}">
      <dsp:nvSpPr>
        <dsp:cNvPr id="0" name=""/>
        <dsp:cNvSpPr/>
      </dsp:nvSpPr>
      <dsp:spPr>
        <a:xfrm>
          <a:off x="3607840" y="1438503"/>
          <a:ext cx="2231972" cy="2232085"/>
        </a:xfrm>
        <a:prstGeom prst="ellipse">
          <a:avLst/>
        </a:prstGeom>
        <a:gradFill rotWithShape="0">
          <a:gsLst>
            <a:gs pos="0">
              <a:schemeClr val="accent6">
                <a:shade val="80000"/>
                <a:alpha val="50000"/>
                <a:hueOff val="8"/>
                <a:satOff val="11754"/>
                <a:lumOff val="3604"/>
                <a:alphaOff val="18000"/>
                <a:shade val="51000"/>
                <a:satMod val="130000"/>
              </a:schemeClr>
            </a:gs>
            <a:gs pos="80000">
              <a:schemeClr val="accent6">
                <a:shade val="80000"/>
                <a:alpha val="50000"/>
                <a:hueOff val="8"/>
                <a:satOff val="11754"/>
                <a:lumOff val="3604"/>
                <a:alphaOff val="18000"/>
                <a:shade val="93000"/>
                <a:satMod val="130000"/>
              </a:schemeClr>
            </a:gs>
            <a:gs pos="100000">
              <a:schemeClr val="accent6">
                <a:shade val="80000"/>
                <a:alpha val="50000"/>
                <a:hueOff val="8"/>
                <a:satOff val="11754"/>
                <a:lumOff val="3604"/>
                <a:alphaOff val="18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ZA" sz="2100" kern="1200" dirty="0" smtClean="0"/>
            <a:t>Teacher </a:t>
          </a:r>
          <a:r>
            <a:rPr lang="en-ZA" sz="2100" kern="1200" dirty="0"/>
            <a:t>absenteeism</a:t>
          </a:r>
        </a:p>
      </dsp:txBody>
      <dsp:txXfrm>
        <a:off x="3934705" y="1765384"/>
        <a:ext cx="1578242" cy="1578323"/>
      </dsp:txXfrm>
    </dsp:sp>
    <dsp:sp modelId="{804EBF06-03AF-4523-8363-16D1CC02E925}">
      <dsp:nvSpPr>
        <dsp:cNvPr id="0" name=""/>
        <dsp:cNvSpPr/>
      </dsp:nvSpPr>
      <dsp:spPr>
        <a:xfrm>
          <a:off x="4767181" y="0"/>
          <a:ext cx="2231972" cy="2232085"/>
        </a:xfrm>
        <a:prstGeom prst="ellipse">
          <a:avLst/>
        </a:prstGeom>
        <a:gradFill rotWithShape="0">
          <a:gsLst>
            <a:gs pos="0">
              <a:schemeClr val="accent6">
                <a:shade val="80000"/>
                <a:alpha val="50000"/>
                <a:hueOff val="11"/>
                <a:satOff val="15672"/>
                <a:lumOff val="4806"/>
                <a:alphaOff val="24000"/>
                <a:shade val="51000"/>
                <a:satMod val="130000"/>
              </a:schemeClr>
            </a:gs>
            <a:gs pos="80000">
              <a:schemeClr val="accent6">
                <a:shade val="80000"/>
                <a:alpha val="50000"/>
                <a:hueOff val="11"/>
                <a:satOff val="15672"/>
                <a:lumOff val="4806"/>
                <a:alphaOff val="24000"/>
                <a:shade val="93000"/>
                <a:satMod val="130000"/>
              </a:schemeClr>
            </a:gs>
            <a:gs pos="100000">
              <a:schemeClr val="accent6">
                <a:shade val="80000"/>
                <a:alpha val="50000"/>
                <a:hueOff val="11"/>
                <a:satOff val="15672"/>
                <a:lumOff val="4806"/>
                <a:alphaOff val="24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ZA" sz="2100" kern="1200" dirty="0" smtClean="0"/>
            <a:t>Intermittent school closures</a:t>
          </a:r>
          <a:endParaRPr lang="en-ZA" sz="2100" kern="1200" dirty="0"/>
        </a:p>
      </dsp:txBody>
      <dsp:txXfrm>
        <a:off x="5094046" y="326881"/>
        <a:ext cx="1578242" cy="1578323"/>
      </dsp:txXfrm>
    </dsp:sp>
    <dsp:sp modelId="{03261BDF-2639-4D4A-B726-BCCC270C029D}">
      <dsp:nvSpPr>
        <dsp:cNvPr id="0" name=""/>
        <dsp:cNvSpPr/>
      </dsp:nvSpPr>
      <dsp:spPr>
        <a:xfrm>
          <a:off x="5648419" y="1438503"/>
          <a:ext cx="2231972" cy="2232085"/>
        </a:xfrm>
        <a:prstGeom prst="ellipse">
          <a:avLst/>
        </a:prstGeom>
        <a:gradFill rotWithShape="0">
          <a:gsLst>
            <a:gs pos="0">
              <a:schemeClr val="accent6">
                <a:shade val="80000"/>
                <a:alpha val="50000"/>
                <a:hueOff val="14"/>
                <a:satOff val="19590"/>
                <a:lumOff val="6007"/>
                <a:alphaOff val="30000"/>
                <a:shade val="51000"/>
                <a:satMod val="130000"/>
              </a:schemeClr>
            </a:gs>
            <a:gs pos="80000">
              <a:schemeClr val="accent6">
                <a:shade val="80000"/>
                <a:alpha val="50000"/>
                <a:hueOff val="14"/>
                <a:satOff val="19590"/>
                <a:lumOff val="6007"/>
                <a:alphaOff val="30000"/>
                <a:shade val="93000"/>
                <a:satMod val="130000"/>
              </a:schemeClr>
            </a:gs>
            <a:gs pos="100000">
              <a:schemeClr val="accent6">
                <a:shade val="80000"/>
                <a:alpha val="50000"/>
                <a:hueOff val="14"/>
                <a:satOff val="19590"/>
                <a:lumOff val="6007"/>
                <a:alphaOff val="3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ZA" sz="2100" kern="1200" dirty="0" smtClean="0"/>
            <a:t>Learning under COVID 19 conditions</a:t>
          </a:r>
          <a:endParaRPr lang="en-ZA" sz="2100" kern="1200" dirty="0"/>
        </a:p>
      </dsp:txBody>
      <dsp:txXfrm>
        <a:off x="5975284" y="1765384"/>
        <a:ext cx="1578242" cy="15783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6D4412-8928-4056-8247-DF609477DFFF}">
      <dsp:nvSpPr>
        <dsp:cNvPr id="0" name=""/>
        <dsp:cNvSpPr/>
      </dsp:nvSpPr>
      <dsp:spPr>
        <a:xfrm>
          <a:off x="108744" y="93004"/>
          <a:ext cx="2610289" cy="2562338"/>
        </a:xfrm>
        <a:prstGeom prst="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ZA" sz="2000" b="1" kern="1200" dirty="0" smtClean="0"/>
            <a:t>Director- General’s Oversight Monitoring, Accountability  and Support engagements</a:t>
          </a:r>
          <a:endParaRPr lang="en-ZA" sz="2000" b="1" kern="1200" dirty="0"/>
        </a:p>
      </dsp:txBody>
      <dsp:txXfrm>
        <a:off x="108744" y="93004"/>
        <a:ext cx="2610289" cy="2562338"/>
      </dsp:txXfrm>
    </dsp:sp>
    <dsp:sp modelId="{B6406553-5F5B-4364-8186-E2696A8252D8}">
      <dsp:nvSpPr>
        <dsp:cNvPr id="0" name=""/>
        <dsp:cNvSpPr/>
      </dsp:nvSpPr>
      <dsp:spPr>
        <a:xfrm>
          <a:off x="2871319" y="0"/>
          <a:ext cx="2610289" cy="2750593"/>
        </a:xfrm>
        <a:prstGeom prst="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t" anchorCtr="0">
          <a:noAutofit/>
        </a:bodyPr>
        <a:lstStyle/>
        <a:p>
          <a:pPr lvl="0" algn="ctr" defTabSz="844550">
            <a:lnSpc>
              <a:spcPct val="90000"/>
            </a:lnSpc>
            <a:spcBef>
              <a:spcPct val="0"/>
            </a:spcBef>
            <a:spcAft>
              <a:spcPct val="35000"/>
            </a:spcAft>
          </a:pPr>
          <a:endParaRPr lang="en-ZA" sz="1900" kern="1200" dirty="0" smtClean="0"/>
        </a:p>
        <a:p>
          <a:pPr lvl="0" algn="ctr" defTabSz="844550">
            <a:lnSpc>
              <a:spcPct val="90000"/>
            </a:lnSpc>
            <a:spcBef>
              <a:spcPct val="0"/>
            </a:spcBef>
            <a:spcAft>
              <a:spcPct val="35000"/>
            </a:spcAft>
          </a:pPr>
          <a:r>
            <a:rPr lang="en-ZA" sz="2800" b="1" kern="1200" dirty="0" smtClean="0"/>
            <a:t>Direct Curriculum Support Activities</a:t>
          </a:r>
          <a:endParaRPr lang="en-ZA" sz="2800" b="1" kern="1200" dirty="0"/>
        </a:p>
        <a:p>
          <a:pPr marL="114300" lvl="1" indent="-114300" algn="l" defTabSz="666750">
            <a:lnSpc>
              <a:spcPct val="90000"/>
            </a:lnSpc>
            <a:spcBef>
              <a:spcPct val="0"/>
            </a:spcBef>
            <a:spcAft>
              <a:spcPct val="15000"/>
            </a:spcAft>
            <a:buChar char="••"/>
          </a:pPr>
          <a:endParaRPr lang="en-ZA" sz="1500" kern="1200" dirty="0"/>
        </a:p>
      </dsp:txBody>
      <dsp:txXfrm>
        <a:off x="2871319" y="0"/>
        <a:ext cx="2610289" cy="2750593"/>
      </dsp:txXfrm>
    </dsp:sp>
    <dsp:sp modelId="{6519ED38-B3C5-4F82-A7C1-513C14E3655E}">
      <dsp:nvSpPr>
        <dsp:cNvPr id="0" name=""/>
        <dsp:cNvSpPr/>
      </dsp:nvSpPr>
      <dsp:spPr>
        <a:xfrm>
          <a:off x="5742638" y="0"/>
          <a:ext cx="2610289" cy="2677343"/>
        </a:xfrm>
        <a:prstGeom prst="rect">
          <a:avLst/>
        </a:prstGeom>
        <a:gradFill rotWithShape="0">
          <a:gsLst>
            <a:gs pos="0">
              <a:schemeClr val="accent2">
                <a:hueOff val="1872608"/>
                <a:satOff val="-2336"/>
                <a:lumOff val="549"/>
                <a:alphaOff val="0"/>
                <a:shade val="51000"/>
                <a:satMod val="130000"/>
              </a:schemeClr>
            </a:gs>
            <a:gs pos="80000">
              <a:schemeClr val="accent2">
                <a:hueOff val="1872608"/>
                <a:satOff val="-2336"/>
                <a:lumOff val="549"/>
                <a:alphaOff val="0"/>
                <a:shade val="93000"/>
                <a:satMod val="130000"/>
              </a:schemeClr>
            </a:gs>
            <a:gs pos="100000">
              <a:schemeClr val="accent2">
                <a:hueOff val="1872608"/>
                <a:satOff val="-2336"/>
                <a:lumOff val="54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n-ZA" sz="2800" b="1" kern="1200" dirty="0" smtClean="0"/>
            <a:t>Direct Teacher Development Activities</a:t>
          </a:r>
          <a:endParaRPr lang="en-ZA" sz="2800" b="1" kern="1200" dirty="0"/>
        </a:p>
        <a:p>
          <a:pPr marL="228600" lvl="1" indent="-228600" algn="l" defTabSz="1066800">
            <a:lnSpc>
              <a:spcPct val="90000"/>
            </a:lnSpc>
            <a:spcBef>
              <a:spcPct val="0"/>
            </a:spcBef>
            <a:spcAft>
              <a:spcPct val="15000"/>
            </a:spcAft>
            <a:buChar char="••"/>
          </a:pPr>
          <a:endParaRPr lang="en-ZA" sz="2400" kern="1200" dirty="0"/>
        </a:p>
      </dsp:txBody>
      <dsp:txXfrm>
        <a:off x="5742638" y="0"/>
        <a:ext cx="2610289" cy="2677343"/>
      </dsp:txXfrm>
    </dsp:sp>
    <dsp:sp modelId="{BC7E08B8-4A5B-4789-BD19-08E7CD922B37}">
      <dsp:nvSpPr>
        <dsp:cNvPr id="0" name=""/>
        <dsp:cNvSpPr/>
      </dsp:nvSpPr>
      <dsp:spPr>
        <a:xfrm>
          <a:off x="72017" y="2952331"/>
          <a:ext cx="2610289" cy="1870841"/>
        </a:xfrm>
        <a:prstGeom prst="rect">
          <a:avLst/>
        </a:prstGeom>
        <a:gradFill rotWithShape="0">
          <a:gsLst>
            <a:gs pos="0">
              <a:schemeClr val="accent2">
                <a:hueOff val="2808911"/>
                <a:satOff val="-3503"/>
                <a:lumOff val="824"/>
                <a:alphaOff val="0"/>
                <a:shade val="51000"/>
                <a:satMod val="130000"/>
              </a:schemeClr>
            </a:gs>
            <a:gs pos="80000">
              <a:schemeClr val="accent2">
                <a:hueOff val="2808911"/>
                <a:satOff val="-3503"/>
                <a:lumOff val="824"/>
                <a:alphaOff val="0"/>
                <a:shade val="93000"/>
                <a:satMod val="130000"/>
              </a:schemeClr>
            </a:gs>
            <a:gs pos="100000">
              <a:schemeClr val="accent2">
                <a:hueOff val="2808911"/>
                <a:satOff val="-3503"/>
                <a:lumOff val="8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endParaRPr lang="en-ZA" sz="1900" kern="1200" dirty="0" smtClean="0"/>
        </a:p>
        <a:p>
          <a:pPr lvl="0" algn="ctr" defTabSz="844550">
            <a:lnSpc>
              <a:spcPct val="90000"/>
            </a:lnSpc>
            <a:spcBef>
              <a:spcPct val="0"/>
            </a:spcBef>
            <a:spcAft>
              <a:spcPct val="35000"/>
            </a:spcAft>
          </a:pPr>
          <a:r>
            <a:rPr lang="en-ZA" sz="2800" b="1" kern="1200" dirty="0" smtClean="0"/>
            <a:t>ICT Provision and Interventions</a:t>
          </a:r>
          <a:endParaRPr lang="en-ZA" sz="2800" b="1" kern="1200" dirty="0"/>
        </a:p>
        <a:p>
          <a:pPr marL="114300" lvl="1" indent="-114300" algn="l" defTabSz="666750">
            <a:lnSpc>
              <a:spcPct val="90000"/>
            </a:lnSpc>
            <a:spcBef>
              <a:spcPct val="0"/>
            </a:spcBef>
            <a:spcAft>
              <a:spcPct val="15000"/>
            </a:spcAft>
            <a:buChar char="••"/>
          </a:pPr>
          <a:endParaRPr lang="en-ZA" sz="1500" kern="1200" dirty="0"/>
        </a:p>
      </dsp:txBody>
      <dsp:txXfrm>
        <a:off x="72017" y="2952331"/>
        <a:ext cx="2610289" cy="1870841"/>
      </dsp:txXfrm>
    </dsp:sp>
    <dsp:sp modelId="{7B50BC04-FE63-4680-BF1C-D405C584F37C}">
      <dsp:nvSpPr>
        <dsp:cNvPr id="0" name=""/>
        <dsp:cNvSpPr/>
      </dsp:nvSpPr>
      <dsp:spPr>
        <a:xfrm>
          <a:off x="2871319" y="2891532"/>
          <a:ext cx="2610289" cy="2043841"/>
        </a:xfrm>
        <a:prstGeom prst="rect">
          <a:avLst/>
        </a:prstGeom>
        <a:solidFill>
          <a:schemeClr val="bg2">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en-ZA" sz="1900" kern="1200" dirty="0" smtClean="0"/>
            <a:t>     </a:t>
          </a:r>
        </a:p>
        <a:p>
          <a:pPr lvl="0" algn="ctr" defTabSz="844550">
            <a:lnSpc>
              <a:spcPct val="90000"/>
            </a:lnSpc>
            <a:spcBef>
              <a:spcPct val="0"/>
            </a:spcBef>
            <a:spcAft>
              <a:spcPct val="35000"/>
            </a:spcAft>
          </a:pPr>
          <a:r>
            <a:rPr lang="en-ZA" sz="2800" b="1" kern="1200" dirty="0" smtClean="0"/>
            <a:t>Additional LTSM provision</a:t>
          </a:r>
          <a:endParaRPr lang="en-ZA" sz="2800" b="1" kern="1200" dirty="0"/>
        </a:p>
        <a:p>
          <a:pPr marL="114300" lvl="1" indent="-114300" algn="l" defTabSz="666750">
            <a:lnSpc>
              <a:spcPct val="90000"/>
            </a:lnSpc>
            <a:spcBef>
              <a:spcPct val="0"/>
            </a:spcBef>
            <a:spcAft>
              <a:spcPct val="15000"/>
            </a:spcAft>
            <a:buChar char="••"/>
          </a:pPr>
          <a:endParaRPr lang="en-ZA" sz="1500" kern="1200" dirty="0"/>
        </a:p>
      </dsp:txBody>
      <dsp:txXfrm>
        <a:off x="2871319" y="2891532"/>
        <a:ext cx="2610289" cy="2043841"/>
      </dsp:txXfrm>
    </dsp:sp>
    <dsp:sp modelId="{077F179D-2F01-4165-ABF7-A5492D840CD6}">
      <dsp:nvSpPr>
        <dsp:cNvPr id="0" name=""/>
        <dsp:cNvSpPr/>
      </dsp:nvSpPr>
      <dsp:spPr>
        <a:xfrm>
          <a:off x="5742638" y="2880318"/>
          <a:ext cx="2610289" cy="1703323"/>
        </a:xfrm>
        <a:prstGeom prst="rect">
          <a:avLst/>
        </a:prstGeom>
        <a:solidFill>
          <a:schemeClr val="accent3">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ZA" sz="2400" b="1" kern="1200" dirty="0" smtClean="0"/>
            <a:t>Monitoring of Extra Weekend and Vacation Classes </a:t>
          </a:r>
          <a:endParaRPr lang="en-ZA" sz="2400" b="1" kern="1200" dirty="0"/>
        </a:p>
      </dsp:txBody>
      <dsp:txXfrm>
        <a:off x="5742638" y="2880318"/>
        <a:ext cx="2610289" cy="170332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19ED38-B3C5-4F82-A7C1-513C14E3655E}">
      <dsp:nvSpPr>
        <dsp:cNvPr id="0" name=""/>
        <dsp:cNvSpPr/>
      </dsp:nvSpPr>
      <dsp:spPr>
        <a:xfrm>
          <a:off x="931" y="208633"/>
          <a:ext cx="3633802" cy="2180281"/>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t" anchorCtr="0">
          <a:noAutofit/>
        </a:bodyPr>
        <a:lstStyle/>
        <a:p>
          <a:pPr lvl="0" algn="ctr" defTabSz="889000">
            <a:lnSpc>
              <a:spcPct val="90000"/>
            </a:lnSpc>
            <a:spcBef>
              <a:spcPct val="0"/>
            </a:spcBef>
            <a:spcAft>
              <a:spcPct val="35000"/>
            </a:spcAft>
          </a:pPr>
          <a:r>
            <a:rPr lang="en-ZA" sz="2000" b="1" kern="1200" dirty="0" smtClean="0"/>
            <a:t>Teacher Development on content, methodology and assessment in all high enrolment subjects, technical and practical subjects and Home Languages</a:t>
          </a:r>
          <a:endParaRPr lang="en-ZA" sz="2000" b="1" kern="1200" dirty="0"/>
        </a:p>
        <a:p>
          <a:pPr marL="228600" lvl="1" indent="-228600" algn="l" defTabSz="1066800">
            <a:lnSpc>
              <a:spcPct val="90000"/>
            </a:lnSpc>
            <a:spcBef>
              <a:spcPct val="0"/>
            </a:spcBef>
            <a:spcAft>
              <a:spcPct val="15000"/>
            </a:spcAft>
            <a:buChar char="••"/>
          </a:pPr>
          <a:endParaRPr lang="en-ZA" sz="2400" kern="1200" dirty="0"/>
        </a:p>
      </dsp:txBody>
      <dsp:txXfrm>
        <a:off x="931" y="208633"/>
        <a:ext cx="3633802" cy="2180281"/>
      </dsp:txXfrm>
    </dsp:sp>
    <dsp:sp modelId="{BC7E08B8-4A5B-4789-BD19-08E7CD922B37}">
      <dsp:nvSpPr>
        <dsp:cNvPr id="0" name=""/>
        <dsp:cNvSpPr/>
      </dsp:nvSpPr>
      <dsp:spPr>
        <a:xfrm>
          <a:off x="3998114" y="74589"/>
          <a:ext cx="3633802" cy="2448368"/>
        </a:xfrm>
        <a:prstGeom prst="rect">
          <a:avLst/>
        </a:prstGeom>
        <a:gradFill rotWithShape="0">
          <a:gsLst>
            <a:gs pos="0">
              <a:schemeClr val="accent2">
                <a:hueOff val="1560506"/>
                <a:satOff val="-1946"/>
                <a:lumOff val="458"/>
                <a:alphaOff val="0"/>
                <a:shade val="51000"/>
                <a:satMod val="130000"/>
              </a:schemeClr>
            </a:gs>
            <a:gs pos="80000">
              <a:schemeClr val="accent2">
                <a:hueOff val="1560506"/>
                <a:satOff val="-1946"/>
                <a:lumOff val="458"/>
                <a:alphaOff val="0"/>
                <a:shade val="93000"/>
                <a:satMod val="130000"/>
              </a:schemeClr>
            </a:gs>
            <a:gs pos="100000">
              <a:schemeClr val="accent2">
                <a:hueOff val="1560506"/>
                <a:satOff val="-1946"/>
                <a:lumOff val="45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t" anchorCtr="0">
          <a:noAutofit/>
        </a:bodyPr>
        <a:lstStyle/>
        <a:p>
          <a:pPr lvl="0" algn="ctr" defTabSz="889000">
            <a:lnSpc>
              <a:spcPct val="90000"/>
            </a:lnSpc>
            <a:spcBef>
              <a:spcPct val="0"/>
            </a:spcBef>
            <a:spcAft>
              <a:spcPct val="35000"/>
            </a:spcAft>
          </a:pPr>
          <a:r>
            <a:rPr lang="en-ZA" sz="2000" b="1" kern="1200" dirty="0" smtClean="0"/>
            <a:t>ICT Interventions including the provision of devices, data, online content, virtual classrooms, broadcast and radio lessons </a:t>
          </a:r>
          <a:endParaRPr lang="en-ZA" sz="2000" b="1" kern="1200" dirty="0"/>
        </a:p>
        <a:p>
          <a:pPr marL="114300" lvl="1" indent="-114300" algn="l" defTabSz="666750">
            <a:lnSpc>
              <a:spcPct val="90000"/>
            </a:lnSpc>
            <a:spcBef>
              <a:spcPct val="0"/>
            </a:spcBef>
            <a:spcAft>
              <a:spcPct val="15000"/>
            </a:spcAft>
            <a:buChar char="••"/>
          </a:pPr>
          <a:endParaRPr lang="en-ZA" sz="1500" kern="1200" dirty="0"/>
        </a:p>
      </dsp:txBody>
      <dsp:txXfrm>
        <a:off x="3998114" y="74589"/>
        <a:ext cx="3633802" cy="2448368"/>
      </dsp:txXfrm>
    </dsp:sp>
    <dsp:sp modelId="{7B50BC04-FE63-4680-BF1C-D405C584F37C}">
      <dsp:nvSpPr>
        <dsp:cNvPr id="0" name=""/>
        <dsp:cNvSpPr/>
      </dsp:nvSpPr>
      <dsp:spPr>
        <a:xfrm>
          <a:off x="931" y="2886338"/>
          <a:ext cx="3633802" cy="2180281"/>
        </a:xfrm>
        <a:prstGeom prst="rect">
          <a:avLst/>
        </a:prstGeom>
        <a:solidFill>
          <a:schemeClr val="bg2">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t" anchorCtr="0">
          <a:noAutofit/>
        </a:bodyPr>
        <a:lstStyle/>
        <a:p>
          <a:pPr lvl="0" algn="ctr" defTabSz="844550">
            <a:lnSpc>
              <a:spcPct val="90000"/>
            </a:lnSpc>
            <a:spcBef>
              <a:spcPct val="0"/>
            </a:spcBef>
            <a:spcAft>
              <a:spcPct val="35000"/>
            </a:spcAft>
          </a:pPr>
          <a:r>
            <a:rPr lang="en-ZA" sz="1900" kern="1200" dirty="0" smtClean="0"/>
            <a:t>     </a:t>
          </a:r>
        </a:p>
        <a:p>
          <a:pPr lvl="0" algn="ctr" defTabSz="844550">
            <a:lnSpc>
              <a:spcPct val="90000"/>
            </a:lnSpc>
            <a:spcBef>
              <a:spcPct val="0"/>
            </a:spcBef>
            <a:spcAft>
              <a:spcPct val="35000"/>
            </a:spcAft>
          </a:pPr>
          <a:r>
            <a:rPr lang="en-ZA" sz="2000" b="1" kern="1200" dirty="0" smtClean="0"/>
            <a:t>LTSM provision of additional resources including textbooks, study guides, revision notes and worksheets</a:t>
          </a:r>
          <a:endParaRPr lang="en-ZA" sz="2000" b="1" kern="1200" dirty="0"/>
        </a:p>
        <a:p>
          <a:pPr marL="114300" lvl="1" indent="-114300" algn="l" defTabSz="666750">
            <a:lnSpc>
              <a:spcPct val="90000"/>
            </a:lnSpc>
            <a:spcBef>
              <a:spcPct val="0"/>
            </a:spcBef>
            <a:spcAft>
              <a:spcPct val="15000"/>
            </a:spcAft>
            <a:buChar char="••"/>
          </a:pPr>
          <a:endParaRPr lang="en-ZA" sz="1500" kern="1200" dirty="0"/>
        </a:p>
      </dsp:txBody>
      <dsp:txXfrm>
        <a:off x="931" y="2886338"/>
        <a:ext cx="3633802" cy="2180281"/>
      </dsp:txXfrm>
    </dsp:sp>
    <dsp:sp modelId="{077F179D-2F01-4165-ABF7-A5492D840CD6}">
      <dsp:nvSpPr>
        <dsp:cNvPr id="0" name=""/>
        <dsp:cNvSpPr/>
      </dsp:nvSpPr>
      <dsp:spPr>
        <a:xfrm>
          <a:off x="3995497" y="2874935"/>
          <a:ext cx="3633802" cy="2180281"/>
        </a:xfrm>
        <a:prstGeom prst="rect">
          <a:avLst/>
        </a:prstGeom>
        <a:solidFill>
          <a:schemeClr val="accent3">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ZA" sz="2000" b="1" kern="1200" dirty="0" smtClean="0"/>
            <a:t>Offering of Extra Classes during vacation schools as well as weekends, mornings and afternoons </a:t>
          </a:r>
          <a:endParaRPr lang="en-ZA" sz="2000" b="1" kern="1200" dirty="0"/>
        </a:p>
      </dsp:txBody>
      <dsp:txXfrm>
        <a:off x="3995497" y="2874935"/>
        <a:ext cx="3633802" cy="2180281"/>
      </dsp:txXfrm>
    </dsp:sp>
  </dsp:spTree>
</dsp:drawing>
</file>

<file path=ppt/diagrams/layout1.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958" cy="496888"/>
          </a:xfrm>
          <a:prstGeom prst="rect">
            <a:avLst/>
          </a:prstGeom>
        </p:spPr>
        <p:txBody>
          <a:bodyPr vert="horz" lIns="91440" tIns="45720" rIns="91440" bIns="45720" rtlCol="0"/>
          <a:lstStyle>
            <a:lvl1pPr algn="l" eaLnBrk="1" hangingPunct="1">
              <a:defRPr sz="1200">
                <a:latin typeface="Arial" panose="020B0604020202020204" pitchFamily="34" charset="0"/>
                <a:cs typeface="Arial" panose="020B0604020202020204" pitchFamily="34" charset="0"/>
              </a:defRPr>
            </a:lvl1pPr>
          </a:lstStyle>
          <a:p>
            <a:pPr>
              <a:defRPr/>
            </a:pPr>
            <a:endParaRPr lang="en-ZA"/>
          </a:p>
        </p:txBody>
      </p:sp>
      <p:sp>
        <p:nvSpPr>
          <p:cNvPr id="3" name="Date Placeholder 2"/>
          <p:cNvSpPr>
            <a:spLocks noGrp="1"/>
          </p:cNvSpPr>
          <p:nvPr>
            <p:ph type="dt" sz="quarter" idx="1"/>
          </p:nvPr>
        </p:nvSpPr>
        <p:spPr>
          <a:xfrm>
            <a:off x="3851098" y="0"/>
            <a:ext cx="2944958" cy="496888"/>
          </a:xfrm>
          <a:prstGeom prst="rect">
            <a:avLst/>
          </a:prstGeom>
        </p:spPr>
        <p:txBody>
          <a:bodyPr vert="horz" lIns="91440" tIns="45720" rIns="91440" bIns="45720" rtlCol="0"/>
          <a:lstStyle>
            <a:lvl1pPr algn="r" eaLnBrk="1" hangingPunct="1">
              <a:defRPr sz="1200">
                <a:latin typeface="Arial" panose="020B0604020202020204" pitchFamily="34" charset="0"/>
                <a:cs typeface="Arial" panose="020B0604020202020204" pitchFamily="34" charset="0"/>
              </a:defRPr>
            </a:lvl1pPr>
          </a:lstStyle>
          <a:p>
            <a:pPr>
              <a:defRPr/>
            </a:pPr>
            <a:fld id="{ECC69AF0-DBA4-4335-B753-DD07225E34D0}" type="datetimeFigureOut">
              <a:rPr lang="en-ZA"/>
              <a:pPr>
                <a:defRPr/>
              </a:pPr>
              <a:t>2021/02/22</a:t>
            </a:fld>
            <a:endParaRPr lang="en-ZA"/>
          </a:p>
        </p:txBody>
      </p:sp>
      <p:sp>
        <p:nvSpPr>
          <p:cNvPr id="4" name="Footer Placeholder 3"/>
          <p:cNvSpPr>
            <a:spLocks noGrp="1"/>
          </p:cNvSpPr>
          <p:nvPr>
            <p:ph type="ftr" sz="quarter" idx="2"/>
          </p:nvPr>
        </p:nvSpPr>
        <p:spPr>
          <a:xfrm>
            <a:off x="0" y="9429750"/>
            <a:ext cx="2944958" cy="496888"/>
          </a:xfrm>
          <a:prstGeom prst="rect">
            <a:avLst/>
          </a:prstGeom>
        </p:spPr>
        <p:txBody>
          <a:bodyPr vert="horz" lIns="91440" tIns="45720" rIns="91440" bIns="45720" rtlCol="0" anchor="b"/>
          <a:lstStyle>
            <a:lvl1pPr algn="l" eaLnBrk="1" hangingPunct="1">
              <a:defRPr sz="1200">
                <a:latin typeface="Arial" panose="020B0604020202020204" pitchFamily="34" charset="0"/>
                <a:cs typeface="Arial" panose="020B0604020202020204" pitchFamily="34" charset="0"/>
              </a:defRPr>
            </a:lvl1pPr>
          </a:lstStyle>
          <a:p>
            <a:pPr>
              <a:defRPr/>
            </a:pPr>
            <a:endParaRPr lang="en-ZA"/>
          </a:p>
        </p:txBody>
      </p:sp>
      <p:sp>
        <p:nvSpPr>
          <p:cNvPr id="5" name="Slide Number Placeholder 4"/>
          <p:cNvSpPr>
            <a:spLocks noGrp="1"/>
          </p:cNvSpPr>
          <p:nvPr>
            <p:ph type="sldNum" sz="quarter" idx="3"/>
          </p:nvPr>
        </p:nvSpPr>
        <p:spPr>
          <a:xfrm>
            <a:off x="3851098" y="9429750"/>
            <a:ext cx="2944958" cy="496888"/>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9DD535C8-0FC6-4D5A-90F7-54EBD0A5A300}" type="slidenum">
              <a:rPr lang="en-ZA" altLang="en-US"/>
              <a:pPr>
                <a:defRPr/>
              </a:pPr>
              <a:t>‹#›</a:t>
            </a:fld>
            <a:endParaRPr lang="en-ZA" altLang="en-US"/>
          </a:p>
        </p:txBody>
      </p:sp>
    </p:spTree>
    <p:extLst>
      <p:ext uri="{BB962C8B-B14F-4D97-AF65-F5344CB8AC3E}">
        <p14:creationId xmlns:p14="http://schemas.microsoft.com/office/powerpoint/2010/main" val="175770479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958" cy="496888"/>
          </a:xfrm>
          <a:prstGeom prst="rect">
            <a:avLst/>
          </a:prstGeom>
        </p:spPr>
        <p:txBody>
          <a:bodyPr vert="horz" lIns="91440" tIns="45720" rIns="91440" bIns="45720" rtlCol="0"/>
          <a:lstStyle>
            <a:lvl1pPr algn="l" eaLnBrk="1" hangingPunct="1">
              <a:defRPr sz="1200">
                <a:latin typeface="Arial" pitchFamily="34" charset="0"/>
                <a:cs typeface="Arial" pitchFamily="34" charset="0"/>
              </a:defRPr>
            </a:lvl1pPr>
          </a:lstStyle>
          <a:p>
            <a:pPr>
              <a:defRPr/>
            </a:pPr>
            <a:endParaRPr lang="en-ZA"/>
          </a:p>
        </p:txBody>
      </p:sp>
      <p:sp>
        <p:nvSpPr>
          <p:cNvPr id="3" name="Date Placeholder 2"/>
          <p:cNvSpPr>
            <a:spLocks noGrp="1"/>
          </p:cNvSpPr>
          <p:nvPr>
            <p:ph type="dt" idx="1"/>
          </p:nvPr>
        </p:nvSpPr>
        <p:spPr>
          <a:xfrm>
            <a:off x="3851098" y="0"/>
            <a:ext cx="2944958" cy="496888"/>
          </a:xfrm>
          <a:prstGeom prst="rect">
            <a:avLst/>
          </a:prstGeom>
        </p:spPr>
        <p:txBody>
          <a:bodyPr vert="horz" lIns="91440" tIns="45720" rIns="91440" bIns="45720" rtlCol="0"/>
          <a:lstStyle>
            <a:lvl1pPr algn="r" eaLnBrk="1" hangingPunct="1">
              <a:defRPr sz="1200">
                <a:latin typeface="Arial" pitchFamily="34" charset="0"/>
                <a:cs typeface="Arial" pitchFamily="34" charset="0"/>
              </a:defRPr>
            </a:lvl1pPr>
          </a:lstStyle>
          <a:p>
            <a:pPr>
              <a:defRPr/>
            </a:pPr>
            <a:fld id="{343F61CA-CF0C-4031-A38E-F077DF527261}" type="datetimeFigureOut">
              <a:rPr lang="en-ZA"/>
              <a:pPr>
                <a:defRPr/>
              </a:pPr>
              <a:t>2021/02/22</a:t>
            </a:fld>
            <a:endParaRPr lang="en-ZA" dirty="0"/>
          </a:p>
        </p:txBody>
      </p:sp>
      <p:sp>
        <p:nvSpPr>
          <p:cNvPr id="4" name="Slide Image Placeholder 3"/>
          <p:cNvSpPr>
            <a:spLocks noGrp="1" noRot="1" noChangeAspect="1"/>
          </p:cNvSpPr>
          <p:nvPr>
            <p:ph type="sldImg" idx="2"/>
          </p:nvPr>
        </p:nvSpPr>
        <p:spPr>
          <a:xfrm>
            <a:off x="915988" y="744538"/>
            <a:ext cx="4965700" cy="3724275"/>
          </a:xfrm>
          <a:prstGeom prst="rect">
            <a:avLst/>
          </a:prstGeom>
          <a:noFill/>
          <a:ln w="12700">
            <a:solidFill>
              <a:prstClr val="black"/>
            </a:solidFill>
          </a:ln>
        </p:spPr>
        <p:txBody>
          <a:bodyPr vert="horz" lIns="91440" tIns="45720" rIns="91440" bIns="45720" rtlCol="0" anchor="ctr"/>
          <a:lstStyle/>
          <a:p>
            <a:pPr lvl="0"/>
            <a:endParaRPr lang="en-ZA" noProof="0" dirty="0"/>
          </a:p>
        </p:txBody>
      </p:sp>
      <p:sp>
        <p:nvSpPr>
          <p:cNvPr id="5" name="Notes Placeholder 4"/>
          <p:cNvSpPr>
            <a:spLocks noGrp="1"/>
          </p:cNvSpPr>
          <p:nvPr>
            <p:ph type="body" sz="quarter" idx="3"/>
          </p:nvPr>
        </p:nvSpPr>
        <p:spPr>
          <a:xfrm>
            <a:off x="679606" y="4714876"/>
            <a:ext cx="5438464" cy="4467225"/>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ZA" noProof="0"/>
          </a:p>
        </p:txBody>
      </p:sp>
      <p:sp>
        <p:nvSpPr>
          <p:cNvPr id="6" name="Footer Placeholder 5"/>
          <p:cNvSpPr>
            <a:spLocks noGrp="1"/>
          </p:cNvSpPr>
          <p:nvPr>
            <p:ph type="ftr" sz="quarter" idx="4"/>
          </p:nvPr>
        </p:nvSpPr>
        <p:spPr>
          <a:xfrm>
            <a:off x="0" y="9428164"/>
            <a:ext cx="2944958" cy="496887"/>
          </a:xfrm>
          <a:prstGeom prst="rect">
            <a:avLst/>
          </a:prstGeom>
        </p:spPr>
        <p:txBody>
          <a:bodyPr vert="horz" lIns="91440" tIns="45720" rIns="91440" bIns="45720" rtlCol="0" anchor="b"/>
          <a:lstStyle>
            <a:lvl1pPr algn="l" eaLnBrk="1" hangingPunct="1">
              <a:defRPr sz="1200">
                <a:latin typeface="Arial" pitchFamily="34" charset="0"/>
                <a:cs typeface="Arial" pitchFamily="34" charset="0"/>
              </a:defRPr>
            </a:lvl1pPr>
          </a:lstStyle>
          <a:p>
            <a:pPr>
              <a:defRPr/>
            </a:pPr>
            <a:endParaRPr lang="en-ZA"/>
          </a:p>
        </p:txBody>
      </p:sp>
      <p:sp>
        <p:nvSpPr>
          <p:cNvPr id="7" name="Slide Number Placeholder 6"/>
          <p:cNvSpPr>
            <a:spLocks noGrp="1"/>
          </p:cNvSpPr>
          <p:nvPr>
            <p:ph type="sldNum" sz="quarter" idx="5"/>
          </p:nvPr>
        </p:nvSpPr>
        <p:spPr>
          <a:xfrm>
            <a:off x="3851098" y="9428164"/>
            <a:ext cx="2944958" cy="4968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B4964A8-C997-4DDF-8309-D3001ACFFEC5}" type="slidenum">
              <a:rPr lang="en-ZA" altLang="en-US"/>
              <a:pPr>
                <a:defRPr/>
              </a:pPr>
              <a:t>‹#›</a:t>
            </a:fld>
            <a:endParaRPr lang="en-ZA" altLang="en-US"/>
          </a:p>
        </p:txBody>
      </p:sp>
    </p:spTree>
    <p:extLst>
      <p:ext uri="{BB962C8B-B14F-4D97-AF65-F5344CB8AC3E}">
        <p14:creationId xmlns:p14="http://schemas.microsoft.com/office/powerpoint/2010/main" val="298004201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xfrm>
            <a:off x="915988" y="744538"/>
            <a:ext cx="4965700"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ZA" altLang="en-US" dirty="0"/>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916D6E7-CB49-4DC4-A3BA-5C1DC40D1C96}" type="slidenum">
              <a:rPr lang="en-ZA" altLang="en-US" smtClean="0">
                <a:solidFill>
                  <a:srgbClr val="000000"/>
                </a:solidFill>
              </a:rPr>
              <a:pPr/>
              <a:t>1</a:t>
            </a:fld>
            <a:endParaRPr lang="en-ZA" altLang="en-US" dirty="0">
              <a:solidFill>
                <a:srgbClr val="000000"/>
              </a:solidFill>
            </a:endParaRPr>
          </a:p>
        </p:txBody>
      </p:sp>
    </p:spTree>
    <p:extLst>
      <p:ext uri="{BB962C8B-B14F-4D97-AF65-F5344CB8AC3E}">
        <p14:creationId xmlns:p14="http://schemas.microsoft.com/office/powerpoint/2010/main" val="25685946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2" name="Google Shape;925;g8c07504a49_0_625:notes"/>
          <p:cNvSpPr>
            <a:spLocks noGrp="1" noRot="1" noChangeAspect="1" noTextEdit="1"/>
          </p:cNvSpPr>
          <p:nvPr>
            <p:ph type="sldImg" idx="2"/>
          </p:nvPr>
        </p:nvSpPr>
        <p:spPr bwMode="auto">
          <a:xfrm>
            <a:off x="884238" y="731838"/>
            <a:ext cx="4881562" cy="3662362"/>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0723" name="Google Shape;926;g8c07504a49_0_625:notes"/>
          <p:cNvSpPr>
            <a:spLocks noGrp="1" noChangeArrowheads="1"/>
          </p:cNvSpPr>
          <p:nvPr>
            <p:ph type="body" idx="1"/>
          </p:nvPr>
        </p:nvSpPr>
        <p:spPr bwMode="auto">
          <a:xfrm>
            <a:off x="664990" y="4637855"/>
            <a:ext cx="5319920" cy="439375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r>
              <a:rPr lang="en-US" altLang="en-US" smtClean="0"/>
              <a:t>approximately 80% of children benefit from the NSNP, estimated at 9.6 million meals a day, and that the coverage of this programme has expanded significantly over the years. </a:t>
            </a:r>
          </a:p>
        </p:txBody>
      </p:sp>
    </p:spTree>
    <p:extLst>
      <p:ext uri="{BB962C8B-B14F-4D97-AF65-F5344CB8AC3E}">
        <p14:creationId xmlns:p14="http://schemas.microsoft.com/office/powerpoint/2010/main" val="30663547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7B6CF9-DEA9-4390-AF8C-B380F32BE390}" type="slidenum">
              <a:rPr lang="en-ZA" smtClean="0"/>
              <a:t>29</a:t>
            </a:fld>
            <a:endParaRPr lang="en-ZA" dirty="0"/>
          </a:p>
        </p:txBody>
      </p:sp>
    </p:spTree>
    <p:extLst>
      <p:ext uri="{BB962C8B-B14F-4D97-AF65-F5344CB8AC3E}">
        <p14:creationId xmlns:p14="http://schemas.microsoft.com/office/powerpoint/2010/main" val="17590278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7B6CF9-DEA9-4390-AF8C-B380F32BE390}" type="slidenum">
              <a:rPr lang="en-ZA" smtClean="0"/>
              <a:t>30</a:t>
            </a:fld>
            <a:endParaRPr lang="en-ZA" dirty="0"/>
          </a:p>
        </p:txBody>
      </p:sp>
    </p:spTree>
    <p:extLst>
      <p:ext uri="{BB962C8B-B14F-4D97-AF65-F5344CB8AC3E}">
        <p14:creationId xmlns:p14="http://schemas.microsoft.com/office/powerpoint/2010/main" val="21630104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solidFill>
                  <a:schemeClr val="tx1"/>
                </a:solidFill>
                <a:latin typeface="Arial" panose="020B0604020202020204" pitchFamily="34" charset="0"/>
                <a:cs typeface="Arial" panose="020B0604020202020204" pitchFamily="34" charset="0"/>
              </a:rPr>
              <a:t>Based on Term 1 data, the 2020 Grade 12 class had a higher proportion of stronger performing learners compared to the 2019 Grade 12 class. This is evidenced by the proportion of Grade 12 learners that were progressed from Grade 11 decreasing from 21% to 16% between 2019 and 2020.</a:t>
            </a:r>
          </a:p>
          <a:p>
            <a:endParaRPr lang="en-ZA" dirty="0"/>
          </a:p>
        </p:txBody>
      </p:sp>
      <p:sp>
        <p:nvSpPr>
          <p:cNvPr id="4" name="Slide Number Placeholder 3"/>
          <p:cNvSpPr>
            <a:spLocks noGrp="1"/>
          </p:cNvSpPr>
          <p:nvPr>
            <p:ph type="sldNum" sz="quarter" idx="10"/>
          </p:nvPr>
        </p:nvSpPr>
        <p:spPr/>
        <p:txBody>
          <a:bodyPr/>
          <a:lstStyle/>
          <a:p>
            <a:fld id="{947B6CF9-DEA9-4390-AF8C-B380F32BE390}" type="slidenum">
              <a:rPr lang="en-ZA" smtClean="0"/>
              <a:t>38</a:t>
            </a:fld>
            <a:endParaRPr lang="en-ZA" dirty="0"/>
          </a:p>
        </p:txBody>
      </p:sp>
    </p:spTree>
    <p:extLst>
      <p:ext uri="{BB962C8B-B14F-4D97-AF65-F5344CB8AC3E}">
        <p14:creationId xmlns:p14="http://schemas.microsoft.com/office/powerpoint/2010/main" val="20050287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Common Learner support strategies includes, but is not limited to:  direct extra tuition in school, vacation</a:t>
            </a:r>
            <a:r>
              <a:rPr lang="en-ZA" baseline="0" dirty="0" smtClean="0"/>
              <a:t> classes, the provision of additional study material and  ICT resources, and in the last few years we have seen an increase in peer led study groups where learners support each other.</a:t>
            </a:r>
            <a:endParaRPr lang="en-ZA" dirty="0"/>
          </a:p>
        </p:txBody>
      </p:sp>
      <p:sp>
        <p:nvSpPr>
          <p:cNvPr id="4" name="Slide Number Placeholder 3"/>
          <p:cNvSpPr>
            <a:spLocks noGrp="1"/>
          </p:cNvSpPr>
          <p:nvPr>
            <p:ph type="sldNum" sz="quarter" idx="10"/>
          </p:nvPr>
        </p:nvSpPr>
        <p:spPr/>
        <p:txBody>
          <a:bodyPr/>
          <a:lstStyle/>
          <a:p>
            <a:fld id="{947B6CF9-DEA9-4390-AF8C-B380F32BE390}" type="slidenum">
              <a:rPr lang="en-ZA" smtClean="0">
                <a:solidFill>
                  <a:prstClr val="black"/>
                </a:solidFill>
              </a:rPr>
              <a:pPr/>
              <a:t>40</a:t>
            </a:fld>
            <a:endParaRPr lang="en-ZA" dirty="0">
              <a:solidFill>
                <a:prstClr val="black"/>
              </a:solidFill>
            </a:endParaRPr>
          </a:p>
        </p:txBody>
      </p:sp>
    </p:spTree>
    <p:extLst>
      <p:ext uri="{BB962C8B-B14F-4D97-AF65-F5344CB8AC3E}">
        <p14:creationId xmlns:p14="http://schemas.microsoft.com/office/powerpoint/2010/main" val="3970479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The Director General focussed on motivating leaners, allaying fears and anxieties of both teachers and learners and affirming the strongest support to the Class of 2020.</a:t>
            </a:r>
            <a:endParaRPr lang="en-ZA" dirty="0"/>
          </a:p>
        </p:txBody>
      </p:sp>
      <p:sp>
        <p:nvSpPr>
          <p:cNvPr id="4" name="Slide Number Placeholder 3"/>
          <p:cNvSpPr>
            <a:spLocks noGrp="1"/>
          </p:cNvSpPr>
          <p:nvPr>
            <p:ph type="sldNum" sz="quarter" idx="10"/>
          </p:nvPr>
        </p:nvSpPr>
        <p:spPr/>
        <p:txBody>
          <a:bodyPr/>
          <a:lstStyle/>
          <a:p>
            <a:fld id="{947B6CF9-DEA9-4390-AF8C-B380F32BE390}" type="slidenum">
              <a:rPr lang="en-ZA" smtClean="0">
                <a:solidFill>
                  <a:prstClr val="black"/>
                </a:solidFill>
              </a:rPr>
              <a:pPr/>
              <a:t>43</a:t>
            </a:fld>
            <a:endParaRPr lang="en-ZA" dirty="0">
              <a:solidFill>
                <a:prstClr val="black"/>
              </a:solidFill>
            </a:endParaRPr>
          </a:p>
        </p:txBody>
      </p:sp>
    </p:spTree>
    <p:extLst>
      <p:ext uri="{BB962C8B-B14F-4D97-AF65-F5344CB8AC3E}">
        <p14:creationId xmlns:p14="http://schemas.microsoft.com/office/powerpoint/2010/main" val="14075902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pPr>
              <a:defRPr/>
            </a:pPr>
            <a:fld id="{5B4964A8-C997-4DDF-8309-D3001ACFFEC5}" type="slidenum">
              <a:rPr lang="en-ZA" altLang="en-US" smtClean="0"/>
              <a:pPr>
                <a:defRPr/>
              </a:pPr>
              <a:t>50</a:t>
            </a:fld>
            <a:endParaRPr lang="en-ZA" altLang="en-US" dirty="0"/>
          </a:p>
        </p:txBody>
      </p:sp>
    </p:spTree>
    <p:extLst>
      <p:ext uri="{BB962C8B-B14F-4D97-AF65-F5344CB8AC3E}">
        <p14:creationId xmlns:p14="http://schemas.microsoft.com/office/powerpoint/2010/main" val="7733930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pPr>
              <a:defRPr/>
            </a:pPr>
            <a:fld id="{5B4964A8-C997-4DDF-8309-D3001ACFFEC5}" type="slidenum">
              <a:rPr lang="en-ZA" altLang="en-US" smtClean="0"/>
              <a:pPr>
                <a:defRPr/>
              </a:pPr>
              <a:t>86</a:t>
            </a:fld>
            <a:endParaRPr lang="en-ZA" altLang="en-US" dirty="0"/>
          </a:p>
        </p:txBody>
      </p:sp>
    </p:spTree>
    <p:extLst>
      <p:ext uri="{BB962C8B-B14F-4D97-AF65-F5344CB8AC3E}">
        <p14:creationId xmlns:p14="http://schemas.microsoft.com/office/powerpoint/2010/main" val="16130198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pPr>
              <a:defRPr/>
            </a:pPr>
            <a:fld id="{5B4964A8-C997-4DDF-8309-D3001ACFFEC5}" type="slidenum">
              <a:rPr lang="en-ZA" altLang="en-US" smtClean="0"/>
              <a:pPr>
                <a:defRPr/>
              </a:pPr>
              <a:t>90</a:t>
            </a:fld>
            <a:endParaRPr lang="en-ZA" altLang="en-US" dirty="0"/>
          </a:p>
        </p:txBody>
      </p:sp>
    </p:spTree>
    <p:extLst>
      <p:ext uri="{BB962C8B-B14F-4D97-AF65-F5344CB8AC3E}">
        <p14:creationId xmlns:p14="http://schemas.microsoft.com/office/powerpoint/2010/main" val="3693430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pPr>
              <a:defRPr/>
            </a:pPr>
            <a:fld id="{5B4964A8-C997-4DDF-8309-D3001ACFFEC5}" type="slidenum">
              <a:rPr lang="en-ZA" altLang="en-US" smtClean="0"/>
              <a:pPr>
                <a:defRPr/>
              </a:pPr>
              <a:t>98</a:t>
            </a:fld>
            <a:endParaRPr lang="en-ZA" altLang="en-US" dirty="0"/>
          </a:p>
        </p:txBody>
      </p:sp>
    </p:spTree>
    <p:extLst>
      <p:ext uri="{BB962C8B-B14F-4D97-AF65-F5344CB8AC3E}">
        <p14:creationId xmlns:p14="http://schemas.microsoft.com/office/powerpoint/2010/main" val="2131187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EBCF5C-793D-4E2E-8A58-2738429E7524}"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28475182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Google Shape;306;g8b00801bcb_0_841:notes"/>
          <p:cNvSpPr>
            <a:spLocks noGrp="1" noRot="1" noChangeAspect="1" noTextEdit="1"/>
          </p:cNvSpPr>
          <p:nvPr>
            <p:ph type="sldImg" idx="2"/>
          </p:nvPr>
        </p:nvSpPr>
        <p:spPr bwMode="auto">
          <a:xfrm>
            <a:off x="884238" y="731838"/>
            <a:ext cx="4881562" cy="3662362"/>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1267" name="Google Shape;307;g8b00801bcb_0_841:notes"/>
          <p:cNvSpPr>
            <a:spLocks noGrp="1" noChangeArrowheads="1"/>
          </p:cNvSpPr>
          <p:nvPr>
            <p:ph type="body" idx="1"/>
          </p:nvPr>
        </p:nvSpPr>
        <p:spPr bwMode="auto">
          <a:xfrm>
            <a:off x="664990" y="4637855"/>
            <a:ext cx="5319920" cy="439375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r>
              <a:rPr lang="en-US" altLang="en-US" smtClean="0"/>
              <a:t>It is in this context of phased school return that we investigate the impact of COVID-19 on the basic education sector from July – August 2020 using Wave 2 of the NIDS-CRAM and DBE monitoring data, specifically asking</a:t>
            </a:r>
          </a:p>
        </p:txBody>
      </p:sp>
    </p:spTree>
    <p:extLst>
      <p:ext uri="{BB962C8B-B14F-4D97-AF65-F5344CB8AC3E}">
        <p14:creationId xmlns:p14="http://schemas.microsoft.com/office/powerpoint/2010/main" val="29255450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290" name="Google Shape;437;g8b5f6f8321_1_440:notes"/>
          <p:cNvSpPr>
            <a:spLocks noGrp="1" noRot="1" noChangeAspect="1" noTextEdit="1"/>
          </p:cNvSpPr>
          <p:nvPr>
            <p:ph type="sldImg" idx="2"/>
          </p:nvPr>
        </p:nvSpPr>
        <p:spPr bwMode="auto">
          <a:xfrm>
            <a:off x="1143000" y="685800"/>
            <a:ext cx="4572000" cy="3429000"/>
          </a:xfrm>
          <a:custGeom>
            <a:avLst/>
            <a:gdLst>
              <a:gd name="T0" fmla="*/ 0 w 120000"/>
              <a:gd name="T1" fmla="*/ 0 h 120000"/>
              <a:gd name="T2" fmla="*/ 4572000 w 120000"/>
              <a:gd name="T3" fmla="*/ 0 h 120000"/>
              <a:gd name="T4" fmla="*/ 4572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2291" name="Google Shape;438;g8b5f6f8321_1_440:notes"/>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a:p>
        </p:txBody>
      </p:sp>
    </p:spTree>
    <p:extLst>
      <p:ext uri="{BB962C8B-B14F-4D97-AF65-F5344CB8AC3E}">
        <p14:creationId xmlns:p14="http://schemas.microsoft.com/office/powerpoint/2010/main" val="38151270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7410" name="Google Shape;925;g8c07504a49_0_625:notes"/>
          <p:cNvSpPr>
            <a:spLocks noGrp="1" noRot="1" noChangeAspect="1" noTextEdit="1"/>
          </p:cNvSpPr>
          <p:nvPr>
            <p:ph type="sldImg" idx="2"/>
          </p:nvPr>
        </p:nvSpPr>
        <p:spPr bwMode="auto">
          <a:xfrm>
            <a:off x="1143000" y="685800"/>
            <a:ext cx="4572000" cy="3429000"/>
          </a:xfrm>
          <a:custGeom>
            <a:avLst/>
            <a:gdLst>
              <a:gd name="T0" fmla="*/ 0 w 120000"/>
              <a:gd name="T1" fmla="*/ 0 h 120000"/>
              <a:gd name="T2" fmla="*/ 4572000 w 120000"/>
              <a:gd name="T3" fmla="*/ 0 h 120000"/>
              <a:gd name="T4" fmla="*/ 4572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7411" name="Google Shape;926;g8c07504a49_0_625:notes"/>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r>
              <a:rPr lang="en-US" altLang="en-US"/>
              <a:t>School readiness index based on 54 “Yes/No” questions grouped into nine thematic areas; each item and thematic area were weighted equally. Biggest improvements seen in curriculum and orientation to new protocols).</a:t>
            </a:r>
          </a:p>
          <a:p>
            <a:pPr>
              <a:spcBef>
                <a:spcPct val="0"/>
              </a:spcBef>
            </a:pPr>
            <a:endParaRPr lang="en-US" altLang="en-US"/>
          </a:p>
        </p:txBody>
      </p:sp>
    </p:spTree>
    <p:extLst>
      <p:ext uri="{BB962C8B-B14F-4D97-AF65-F5344CB8AC3E}">
        <p14:creationId xmlns:p14="http://schemas.microsoft.com/office/powerpoint/2010/main" val="4266257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1506" name="Google Shape;925;g8c07504a49_0_625:notes"/>
          <p:cNvSpPr>
            <a:spLocks noGrp="1" noRot="1" noChangeAspect="1" noTextEdit="1"/>
          </p:cNvSpPr>
          <p:nvPr>
            <p:ph type="sldImg" idx="2"/>
          </p:nvPr>
        </p:nvSpPr>
        <p:spPr bwMode="auto">
          <a:xfrm>
            <a:off x="1143000" y="685800"/>
            <a:ext cx="4572000" cy="3429000"/>
          </a:xfrm>
          <a:custGeom>
            <a:avLst/>
            <a:gdLst>
              <a:gd name="T0" fmla="*/ 0 w 120000"/>
              <a:gd name="T1" fmla="*/ 0 h 120000"/>
              <a:gd name="T2" fmla="*/ 4572000 w 120000"/>
              <a:gd name="T3" fmla="*/ 0 h 120000"/>
              <a:gd name="T4" fmla="*/ 4572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1507" name="Google Shape;926;g8c07504a49_0_625:notes"/>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a:p>
        </p:txBody>
      </p:sp>
    </p:spTree>
    <p:extLst>
      <p:ext uri="{BB962C8B-B14F-4D97-AF65-F5344CB8AC3E}">
        <p14:creationId xmlns:p14="http://schemas.microsoft.com/office/powerpoint/2010/main" val="23457252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3554" name="Google Shape;925;g8c07504a49_0_625:notes"/>
          <p:cNvSpPr>
            <a:spLocks noGrp="1" noRot="1" noChangeAspect="1" noTextEdit="1"/>
          </p:cNvSpPr>
          <p:nvPr>
            <p:ph type="sldImg" idx="2"/>
          </p:nvPr>
        </p:nvSpPr>
        <p:spPr bwMode="auto">
          <a:xfrm>
            <a:off x="1143000" y="685800"/>
            <a:ext cx="4572000" cy="3429000"/>
          </a:xfrm>
          <a:custGeom>
            <a:avLst/>
            <a:gdLst>
              <a:gd name="T0" fmla="*/ 0 w 120000"/>
              <a:gd name="T1" fmla="*/ 0 h 120000"/>
              <a:gd name="T2" fmla="*/ 4572000 w 120000"/>
              <a:gd name="T3" fmla="*/ 0 h 120000"/>
              <a:gd name="T4" fmla="*/ 4572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3555" name="Google Shape;926;g8c07504a49_0_625:notes"/>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r>
              <a:rPr lang="en-US" altLang="en-US">
                <a:latin typeface="Helvetica" panose="020B0604020202020204" pitchFamily="34" charset="0"/>
              </a:rPr>
              <a:t>Note: bracket response used for approx. 30% of households, and 18% non-response imputed using lower-bound estimate of Jain et al (2020)</a:t>
            </a:r>
          </a:p>
          <a:p>
            <a:pPr>
              <a:spcBef>
                <a:spcPct val="0"/>
              </a:spcBef>
            </a:pPr>
            <a:endParaRPr lang="en-US" altLang="en-US"/>
          </a:p>
        </p:txBody>
      </p:sp>
    </p:spTree>
    <p:extLst>
      <p:ext uri="{BB962C8B-B14F-4D97-AF65-F5344CB8AC3E}">
        <p14:creationId xmlns:p14="http://schemas.microsoft.com/office/powerpoint/2010/main" val="10635222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5602" name="Google Shape;925;g8c07504a49_0_625:notes"/>
          <p:cNvSpPr>
            <a:spLocks noGrp="1" noRot="1" noChangeAspect="1" noTextEdit="1"/>
          </p:cNvSpPr>
          <p:nvPr>
            <p:ph type="sldImg" idx="2"/>
          </p:nvPr>
        </p:nvSpPr>
        <p:spPr bwMode="auto">
          <a:xfrm>
            <a:off x="1143000" y="685800"/>
            <a:ext cx="4572000" cy="3429000"/>
          </a:xfrm>
          <a:custGeom>
            <a:avLst/>
            <a:gdLst>
              <a:gd name="T0" fmla="*/ 0 w 120000"/>
              <a:gd name="T1" fmla="*/ 0 h 120000"/>
              <a:gd name="T2" fmla="*/ 4572000 w 120000"/>
              <a:gd name="T3" fmla="*/ 0 h 120000"/>
              <a:gd name="T4" fmla="*/ 4572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5603" name="Google Shape;926;g8c07504a49_0_625:notes"/>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r>
              <a:rPr lang="en-US" altLang="en-US"/>
              <a:t>The question of how to reopen schools is not just a scientific and technocratic one, but also an emotional one (Levinson et al, 2020). Limited research has been conducted on adult and parent perceptions of schooling under the COVID-19 pandemic; mostly from the United States </a:t>
            </a:r>
          </a:p>
          <a:p>
            <a:pPr>
              <a:spcBef>
                <a:spcPct val="0"/>
              </a:spcBef>
            </a:pPr>
            <a:endParaRPr lang="en-US" altLang="en-US"/>
          </a:p>
        </p:txBody>
      </p:sp>
    </p:spTree>
    <p:extLst>
      <p:ext uri="{BB962C8B-B14F-4D97-AF65-F5344CB8AC3E}">
        <p14:creationId xmlns:p14="http://schemas.microsoft.com/office/powerpoint/2010/main" val="37385546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8" name="Google Shape;925;g8c07504a49_0_625:notes"/>
          <p:cNvSpPr>
            <a:spLocks noGrp="1" noRot="1" noChangeAspect="1" noTextEdit="1"/>
          </p:cNvSpPr>
          <p:nvPr>
            <p:ph type="sldImg" idx="2"/>
          </p:nvPr>
        </p:nvSpPr>
        <p:spPr bwMode="auto">
          <a:xfrm>
            <a:off x="1143000" y="685800"/>
            <a:ext cx="4572000" cy="3430588"/>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4579" name="Google Shape;926;g8c07504a49_0_625:notes"/>
          <p:cNvSpPr>
            <a:spLocks noGrp="1" noChangeArrowheads="1"/>
          </p:cNvSpPr>
          <p:nvPr>
            <p:ph type="body" idx="1"/>
          </p:nvPr>
        </p:nvSpPr>
        <p:spPr bwMode="auto">
          <a:xfrm>
            <a:off x="685800" y="4344789"/>
            <a:ext cx="5486400" cy="411611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a:p>
        </p:txBody>
      </p:sp>
    </p:spTree>
    <p:extLst>
      <p:ext uri="{BB962C8B-B14F-4D97-AF65-F5344CB8AC3E}">
        <p14:creationId xmlns:p14="http://schemas.microsoft.com/office/powerpoint/2010/main" val="34194245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88842"/>
            <a:ext cx="7772400" cy="1470025"/>
          </a:xfrm>
        </p:spPr>
        <p:txBody>
          <a:bodyPr/>
          <a:lstStyle/>
          <a:p>
            <a:r>
              <a:rPr lang="en-US" dirty="0"/>
              <a:t>Click to edit Master title style</a:t>
            </a:r>
            <a:endParaRPr lang="en-ZA" dirty="0"/>
          </a:p>
        </p:txBody>
      </p:sp>
      <p:sp>
        <p:nvSpPr>
          <p:cNvPr id="3" name="Subtitle 2"/>
          <p:cNvSpPr>
            <a:spLocks noGrp="1"/>
          </p:cNvSpPr>
          <p:nvPr>
            <p:ph type="subTitle" idx="1"/>
          </p:nvPr>
        </p:nvSpPr>
        <p:spPr>
          <a:xfrm>
            <a:off x="1371600" y="3573016"/>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endParaRPr lang="en-ZA" dirty="0"/>
          </a:p>
        </p:txBody>
      </p:sp>
      <p:sp>
        <p:nvSpPr>
          <p:cNvPr id="4" name="Slide Number Placeholder 5"/>
          <p:cNvSpPr>
            <a:spLocks noGrp="1"/>
          </p:cNvSpPr>
          <p:nvPr>
            <p:ph type="sldNum" sz="quarter" idx="4"/>
          </p:nvPr>
        </p:nvSpPr>
        <p:spPr>
          <a:xfrm>
            <a:off x="1619672" y="6453336"/>
            <a:ext cx="432048" cy="288032"/>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chemeClr val="tx1"/>
                </a:solidFill>
                <a:latin typeface="Calibri" panose="020F0502020204030204" pitchFamily="34" charset="0"/>
              </a:defRPr>
            </a:lvl1pPr>
          </a:lstStyle>
          <a:p>
            <a:pPr>
              <a:defRPr/>
            </a:pPr>
            <a:fld id="{9281EBB6-D164-4A7A-83B0-06A5CFC35E17}" type="slidenum">
              <a:rPr lang="en-ZA" altLang="en-US" smtClean="0"/>
              <a:pPr>
                <a:defRPr/>
              </a:pPr>
              <a:t>‹#›</a:t>
            </a:fld>
            <a:endParaRPr lang="en-ZA" altLang="en-US" dirty="0"/>
          </a:p>
        </p:txBody>
      </p:sp>
    </p:spTree>
    <p:extLst>
      <p:ext uri="{BB962C8B-B14F-4D97-AF65-F5344CB8AC3E}">
        <p14:creationId xmlns:p14="http://schemas.microsoft.com/office/powerpoint/2010/main" val="3942235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88840"/>
            <a:ext cx="7772400" cy="1470025"/>
          </a:xfrm>
        </p:spPr>
        <p:txBody>
          <a:bodyPr/>
          <a:lstStyle/>
          <a:p>
            <a:r>
              <a:rPr lang="en-US" smtClean="0"/>
              <a:t>Click to edit Master title style</a:t>
            </a:r>
            <a:endParaRPr lang="en-ZA"/>
          </a:p>
        </p:txBody>
      </p:sp>
      <p:sp>
        <p:nvSpPr>
          <p:cNvPr id="3" name="Subtitle 2"/>
          <p:cNvSpPr>
            <a:spLocks noGrp="1"/>
          </p:cNvSpPr>
          <p:nvPr>
            <p:ph type="subTitle" idx="1"/>
          </p:nvPr>
        </p:nvSpPr>
        <p:spPr>
          <a:xfrm>
            <a:off x="1371600" y="3573016"/>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ZA"/>
          </a:p>
        </p:txBody>
      </p:sp>
      <p:sp>
        <p:nvSpPr>
          <p:cNvPr id="4" name="Slide Number Placeholder 5"/>
          <p:cNvSpPr>
            <a:spLocks noGrp="1"/>
          </p:cNvSpPr>
          <p:nvPr>
            <p:ph type="sldNum" sz="quarter" idx="4"/>
          </p:nvPr>
        </p:nvSpPr>
        <p:spPr>
          <a:xfrm>
            <a:off x="7884368" y="6453336"/>
            <a:ext cx="405408"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2C0AE55-7E06-4976-960B-3D98813CB3CF}" type="slidenum">
              <a:rPr kumimoji="0" lang="en-Z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ZA"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03535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Slide Number Placeholder 5"/>
          <p:cNvSpPr>
            <a:spLocks noGrp="1"/>
          </p:cNvSpPr>
          <p:nvPr>
            <p:ph type="sldNum" sz="quarter" idx="4"/>
          </p:nvPr>
        </p:nvSpPr>
        <p:spPr>
          <a:xfrm>
            <a:off x="7452320" y="6381328"/>
            <a:ext cx="405408"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2C0AE55-7E06-4976-960B-3D98813CB3CF}" type="slidenum">
              <a:rPr kumimoji="0" lang="en-Z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ZA"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152922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7308304" y="6381328"/>
            <a:ext cx="405408"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2C0AE55-7E06-4976-960B-3D98813CB3CF}" type="slidenum">
              <a:rPr kumimoji="0" lang="en-Z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ZA"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249374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6" name="Slide Number Placeholder 5"/>
          <p:cNvSpPr>
            <a:spLocks noGrp="1"/>
          </p:cNvSpPr>
          <p:nvPr>
            <p:ph type="sldNum" sz="quarter" idx="4"/>
          </p:nvPr>
        </p:nvSpPr>
        <p:spPr>
          <a:xfrm>
            <a:off x="5600700" y="630872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2C0AE55-7E06-4976-960B-3D98813CB3CF}" type="slidenum">
              <a:rPr kumimoji="0" lang="en-Z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ZA"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510439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ZA"/>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8" name="Slide Number Placeholder 5"/>
          <p:cNvSpPr>
            <a:spLocks noGrp="1"/>
          </p:cNvSpPr>
          <p:nvPr>
            <p:ph type="sldNum" sz="quarter" idx="10"/>
          </p:nvPr>
        </p:nvSpPr>
        <p:spPr>
          <a:xfrm>
            <a:off x="5599114" y="638132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2C0AE55-7E06-4976-960B-3D98813CB3CF}" type="slidenum">
              <a:rPr kumimoji="0" lang="en-Z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ZA"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35136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C0AE55-7E06-4976-960B-3D98813CB3CF}" type="slidenum">
              <a:rPr kumimoji="0" lang="en-Z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Z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6" name="Picture 5"/>
          <p:cNvPicPr>
            <a:picLocks noChangeAspect="1"/>
          </p:cNvPicPr>
          <p:nvPr userDrawn="1"/>
        </p:nvPicPr>
        <p:blipFill>
          <a:blip r:embed="rId2"/>
          <a:stretch>
            <a:fillRect/>
          </a:stretch>
        </p:blipFill>
        <p:spPr>
          <a:xfrm>
            <a:off x="0" y="6237312"/>
            <a:ext cx="1691680" cy="620688"/>
          </a:xfrm>
          <a:prstGeom prst="rect">
            <a:avLst/>
          </a:prstGeom>
        </p:spPr>
      </p:pic>
    </p:spTree>
    <p:extLst>
      <p:ext uri="{BB962C8B-B14F-4D97-AF65-F5344CB8AC3E}">
        <p14:creationId xmlns:p14="http://schemas.microsoft.com/office/powerpoint/2010/main" val="16435435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88840"/>
            <a:ext cx="7772400" cy="1470025"/>
          </a:xfrm>
        </p:spPr>
        <p:txBody>
          <a:bodyPr/>
          <a:lstStyle/>
          <a:p>
            <a:r>
              <a:rPr lang="en-US"/>
              <a:t>Click to edit Master title style</a:t>
            </a:r>
            <a:endParaRPr lang="en-ZA"/>
          </a:p>
        </p:txBody>
      </p:sp>
      <p:sp>
        <p:nvSpPr>
          <p:cNvPr id="3" name="Subtitle 2"/>
          <p:cNvSpPr>
            <a:spLocks noGrp="1"/>
          </p:cNvSpPr>
          <p:nvPr>
            <p:ph type="subTitle" idx="1"/>
          </p:nvPr>
        </p:nvSpPr>
        <p:spPr>
          <a:xfrm>
            <a:off x="1371600" y="3573016"/>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ZA"/>
          </a:p>
        </p:txBody>
      </p:sp>
      <p:sp>
        <p:nvSpPr>
          <p:cNvPr id="4" name="Slide Number Placeholder 5"/>
          <p:cNvSpPr>
            <a:spLocks noGrp="1"/>
          </p:cNvSpPr>
          <p:nvPr>
            <p:ph type="sldNum" sz="quarter" idx="4"/>
          </p:nvPr>
        </p:nvSpPr>
        <p:spPr>
          <a:xfrm>
            <a:off x="7884368" y="6463388"/>
            <a:ext cx="405408"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2C0AE55-7E06-4976-960B-3D98813CB3CF}" type="slidenum">
              <a:rPr kumimoji="0" lang="en-Z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ZA"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356310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Slide Number Placeholder 5"/>
          <p:cNvSpPr txBox="1">
            <a:spLocks/>
          </p:cNvSpPr>
          <p:nvPr userDrawn="1"/>
        </p:nvSpPr>
        <p:spPr>
          <a:xfrm>
            <a:off x="7380312" y="6308725"/>
            <a:ext cx="520700" cy="365125"/>
          </a:xfrm>
          <a:prstGeom prst="rect">
            <a:avLst/>
          </a:prstGeom>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5A751CA6-AF14-487C-9C4D-248851DF0F77}" type="slidenum">
              <a:rPr kumimoji="0" lang="en-ZA" altLang="en-US" sz="18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ZA" altLang="en-US" sz="18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mn-cs"/>
            </a:endParaRPr>
          </a:p>
        </p:txBody>
      </p:sp>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Tree>
    <p:extLst>
      <p:ext uri="{BB962C8B-B14F-4D97-AF65-F5344CB8AC3E}">
        <p14:creationId xmlns:p14="http://schemas.microsoft.com/office/powerpoint/2010/main" val="7371329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Slide Number Placeholder 5"/>
          <p:cNvSpPr>
            <a:spLocks noGrp="1"/>
          </p:cNvSpPr>
          <p:nvPr>
            <p:ph type="sldNum" sz="quarter" idx="4"/>
          </p:nvPr>
        </p:nvSpPr>
        <p:spPr>
          <a:xfrm>
            <a:off x="7380312" y="6343499"/>
            <a:ext cx="405408"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2C0AE55-7E06-4976-960B-3D98813CB3CF}" type="slidenum">
              <a:rPr kumimoji="0" lang="en-Z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ZA"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722145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ZA"/>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Slide Number Placeholder 5"/>
          <p:cNvSpPr>
            <a:spLocks noGrp="1"/>
          </p:cNvSpPr>
          <p:nvPr>
            <p:ph type="sldNum" sz="quarter" idx="10"/>
          </p:nvPr>
        </p:nvSpPr>
        <p:spPr>
          <a:xfrm>
            <a:off x="7236296" y="6381328"/>
            <a:ext cx="496418"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2C0AE55-7E06-4976-960B-3D98813CB3CF}" type="slidenum">
              <a:rPr kumimoji="0" lang="en-Z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ZA"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36222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5" name="Slide Number Placeholder 5"/>
          <p:cNvSpPr>
            <a:spLocks noGrp="1"/>
          </p:cNvSpPr>
          <p:nvPr>
            <p:ph type="sldNum" sz="quarter" idx="4"/>
          </p:nvPr>
        </p:nvSpPr>
        <p:spPr>
          <a:xfrm>
            <a:off x="6732240" y="6308729"/>
            <a:ext cx="504056" cy="462673"/>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chemeClr val="tx1"/>
                </a:solidFill>
                <a:latin typeface="Calibri" panose="020F0502020204030204" pitchFamily="34" charset="0"/>
              </a:defRPr>
            </a:lvl1pPr>
          </a:lstStyle>
          <a:p>
            <a:pPr>
              <a:defRPr/>
            </a:pPr>
            <a:fld id="{9281EBB6-D164-4A7A-83B0-06A5CFC35E17}" type="slidenum">
              <a:rPr lang="en-ZA" altLang="en-US" smtClean="0"/>
              <a:pPr>
                <a:defRPr/>
              </a:pPr>
              <a:t>‹#›</a:t>
            </a:fld>
            <a:endParaRPr lang="en-ZA" altLang="en-US" dirty="0"/>
          </a:p>
        </p:txBody>
      </p:sp>
    </p:spTree>
    <p:extLst>
      <p:ext uri="{BB962C8B-B14F-4D97-AF65-F5344CB8AC3E}">
        <p14:creationId xmlns:p14="http://schemas.microsoft.com/office/powerpoint/2010/main" val="10498236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2643FF8-2003-409A-BE37-0E32E0AFBFE2}" type="slidenum">
              <a:rPr kumimoji="0" lang="en-ZA"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ZA"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507364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79"/>
        <p:cNvGrpSpPr/>
        <p:nvPr/>
      </p:nvGrpSpPr>
      <p:grpSpPr>
        <a:xfrm>
          <a:off x="0" y="0"/>
          <a:ext cx="0" cy="0"/>
          <a:chOff x="0" y="0"/>
          <a:chExt cx="0" cy="0"/>
        </a:xfrm>
      </p:grpSpPr>
      <p:sp>
        <p:nvSpPr>
          <p:cNvPr id="180" name="Google Shape;180;p24"/>
          <p:cNvSpPr txBox="1">
            <a:spLocks noGrp="1"/>
          </p:cNvSpPr>
          <p:nvPr>
            <p:ph type="title"/>
          </p:nvPr>
        </p:nvSpPr>
        <p:spPr>
          <a:xfrm>
            <a:off x="713225" y="450100"/>
            <a:ext cx="7717500" cy="943200"/>
          </a:xfrm>
          <a:prstGeom prst="rect">
            <a:avLst/>
          </a:prstGeom>
        </p:spPr>
        <p:txBody>
          <a:bodyPr spcFirstLastPara="1" lIns="91425" tIns="91425" rIns="91425" bIns="91425" anchor="t">
            <a:noAutofit/>
          </a:bodyPr>
          <a:lstStyle>
            <a:lvl1pPr lvl="0" algn="ctr" rtl="0">
              <a:spcBef>
                <a:spcPts val="0"/>
              </a:spcBef>
              <a:spcAft>
                <a:spcPts val="0"/>
              </a:spcAft>
              <a:buSzPts val="4000"/>
              <a:buNone/>
              <a:defRPr/>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a:p>
        </p:txBody>
      </p:sp>
      <p:sp>
        <p:nvSpPr>
          <p:cNvPr id="181" name="Google Shape;181;p24"/>
          <p:cNvSpPr txBox="1">
            <a:spLocks noGrp="1"/>
          </p:cNvSpPr>
          <p:nvPr>
            <p:ph type="subTitle" idx="1"/>
          </p:nvPr>
        </p:nvSpPr>
        <p:spPr>
          <a:xfrm>
            <a:off x="5836756" y="2018300"/>
            <a:ext cx="1880100" cy="1012000"/>
          </a:xfrm>
          <a:prstGeom prst="rect">
            <a:avLst/>
          </a:prstGeom>
        </p:spPr>
        <p:txBody>
          <a:bodyPr spcFirstLastPara="1" lIns="91425" tIns="91425" rIns="91425" bIns="91425" anchor="ctr">
            <a:noAutofit/>
          </a:bodyPr>
          <a:lstStyle>
            <a:lvl1pPr lvl="0" rtl="0">
              <a:spcBef>
                <a:spcPts val="0"/>
              </a:spcBef>
              <a:spcAft>
                <a:spcPts val="0"/>
              </a:spcAft>
              <a:buSzPts val="3000"/>
              <a:buFont typeface="Chelsea Market"/>
              <a:buNone/>
              <a:defRPr sz="2200">
                <a:latin typeface="Fredoka One"/>
                <a:ea typeface="Fredoka One"/>
                <a:cs typeface="Fredoka One"/>
                <a:sym typeface="Fredoka One"/>
              </a:defRPr>
            </a:lvl1pPr>
            <a:lvl2pPr lvl="1" algn="ctr" rtl="0">
              <a:spcBef>
                <a:spcPts val="0"/>
              </a:spcBef>
              <a:spcAft>
                <a:spcPts val="0"/>
              </a:spcAft>
              <a:buSzPts val="3000"/>
              <a:buFont typeface="Chelsea Market"/>
              <a:buNone/>
              <a:defRPr sz="3000">
                <a:latin typeface="Chelsea Market"/>
                <a:ea typeface="Chelsea Market"/>
                <a:cs typeface="Chelsea Market"/>
                <a:sym typeface="Chelsea Market"/>
              </a:defRPr>
            </a:lvl2pPr>
            <a:lvl3pPr lvl="2" algn="ctr" rtl="0">
              <a:spcBef>
                <a:spcPts val="0"/>
              </a:spcBef>
              <a:spcAft>
                <a:spcPts val="0"/>
              </a:spcAft>
              <a:buSzPts val="3000"/>
              <a:buFont typeface="Chelsea Market"/>
              <a:buNone/>
              <a:defRPr sz="3000">
                <a:latin typeface="Chelsea Market"/>
                <a:ea typeface="Chelsea Market"/>
                <a:cs typeface="Chelsea Market"/>
                <a:sym typeface="Chelsea Market"/>
              </a:defRPr>
            </a:lvl3pPr>
            <a:lvl4pPr lvl="3" algn="ctr" rtl="0">
              <a:spcBef>
                <a:spcPts val="0"/>
              </a:spcBef>
              <a:spcAft>
                <a:spcPts val="0"/>
              </a:spcAft>
              <a:buSzPts val="3000"/>
              <a:buFont typeface="Chelsea Market"/>
              <a:buNone/>
              <a:defRPr sz="3000">
                <a:latin typeface="Chelsea Market"/>
                <a:ea typeface="Chelsea Market"/>
                <a:cs typeface="Chelsea Market"/>
                <a:sym typeface="Chelsea Market"/>
              </a:defRPr>
            </a:lvl4pPr>
            <a:lvl5pPr lvl="4" algn="ctr" rtl="0">
              <a:spcBef>
                <a:spcPts val="0"/>
              </a:spcBef>
              <a:spcAft>
                <a:spcPts val="0"/>
              </a:spcAft>
              <a:buSzPts val="3000"/>
              <a:buFont typeface="Chelsea Market"/>
              <a:buNone/>
              <a:defRPr sz="3000">
                <a:latin typeface="Chelsea Market"/>
                <a:ea typeface="Chelsea Market"/>
                <a:cs typeface="Chelsea Market"/>
                <a:sym typeface="Chelsea Market"/>
              </a:defRPr>
            </a:lvl5pPr>
            <a:lvl6pPr lvl="5" algn="ctr" rtl="0">
              <a:spcBef>
                <a:spcPts val="0"/>
              </a:spcBef>
              <a:spcAft>
                <a:spcPts val="0"/>
              </a:spcAft>
              <a:buSzPts val="3000"/>
              <a:buFont typeface="Chelsea Market"/>
              <a:buNone/>
              <a:defRPr sz="3000">
                <a:latin typeface="Chelsea Market"/>
                <a:ea typeface="Chelsea Market"/>
                <a:cs typeface="Chelsea Market"/>
                <a:sym typeface="Chelsea Market"/>
              </a:defRPr>
            </a:lvl6pPr>
            <a:lvl7pPr lvl="6" algn="ctr" rtl="0">
              <a:spcBef>
                <a:spcPts val="0"/>
              </a:spcBef>
              <a:spcAft>
                <a:spcPts val="0"/>
              </a:spcAft>
              <a:buSzPts val="3000"/>
              <a:buFont typeface="Chelsea Market"/>
              <a:buNone/>
              <a:defRPr sz="3000">
                <a:latin typeface="Chelsea Market"/>
                <a:ea typeface="Chelsea Market"/>
                <a:cs typeface="Chelsea Market"/>
                <a:sym typeface="Chelsea Market"/>
              </a:defRPr>
            </a:lvl7pPr>
            <a:lvl8pPr lvl="7" algn="ctr" rtl="0">
              <a:spcBef>
                <a:spcPts val="0"/>
              </a:spcBef>
              <a:spcAft>
                <a:spcPts val="0"/>
              </a:spcAft>
              <a:buSzPts val="3000"/>
              <a:buFont typeface="Chelsea Market"/>
              <a:buNone/>
              <a:defRPr sz="3000">
                <a:latin typeface="Chelsea Market"/>
                <a:ea typeface="Chelsea Market"/>
                <a:cs typeface="Chelsea Market"/>
                <a:sym typeface="Chelsea Market"/>
              </a:defRPr>
            </a:lvl8pPr>
            <a:lvl9pPr lvl="8" algn="ctr" rtl="0">
              <a:spcBef>
                <a:spcPts val="0"/>
              </a:spcBef>
              <a:spcAft>
                <a:spcPts val="0"/>
              </a:spcAft>
              <a:buSzPts val="3000"/>
              <a:buFont typeface="Chelsea Market"/>
              <a:buNone/>
              <a:defRPr sz="3000">
                <a:latin typeface="Chelsea Market"/>
                <a:ea typeface="Chelsea Market"/>
                <a:cs typeface="Chelsea Market"/>
                <a:sym typeface="Chelsea Market"/>
              </a:defRPr>
            </a:lvl9pPr>
          </a:lstStyle>
          <a:p>
            <a:endParaRPr/>
          </a:p>
        </p:txBody>
      </p:sp>
      <p:sp>
        <p:nvSpPr>
          <p:cNvPr id="182" name="Google Shape;182;p24"/>
          <p:cNvSpPr txBox="1">
            <a:spLocks noGrp="1"/>
          </p:cNvSpPr>
          <p:nvPr>
            <p:ph type="subTitle" idx="2"/>
          </p:nvPr>
        </p:nvSpPr>
        <p:spPr>
          <a:xfrm>
            <a:off x="2206756" y="2018300"/>
            <a:ext cx="1880100" cy="1012000"/>
          </a:xfrm>
          <a:prstGeom prst="rect">
            <a:avLst/>
          </a:prstGeom>
        </p:spPr>
        <p:txBody>
          <a:bodyPr spcFirstLastPara="1" lIns="91425" tIns="91425" rIns="91425" bIns="91425" anchor="ctr">
            <a:noAutofit/>
          </a:bodyPr>
          <a:lstStyle>
            <a:lvl1pPr lvl="0" rtl="0">
              <a:spcBef>
                <a:spcPts val="0"/>
              </a:spcBef>
              <a:spcAft>
                <a:spcPts val="0"/>
              </a:spcAft>
              <a:buSzPts val="3000"/>
              <a:buFont typeface="Chelsea Market"/>
              <a:buNone/>
              <a:defRPr sz="2200">
                <a:latin typeface="Fredoka One"/>
                <a:ea typeface="Fredoka One"/>
                <a:cs typeface="Fredoka One"/>
                <a:sym typeface="Fredoka One"/>
              </a:defRPr>
            </a:lvl1pPr>
            <a:lvl2pPr lvl="1" algn="ctr" rtl="0">
              <a:spcBef>
                <a:spcPts val="0"/>
              </a:spcBef>
              <a:spcAft>
                <a:spcPts val="0"/>
              </a:spcAft>
              <a:buSzPts val="3000"/>
              <a:buFont typeface="Chelsea Market"/>
              <a:buNone/>
              <a:defRPr sz="3000">
                <a:latin typeface="Chelsea Market"/>
                <a:ea typeface="Chelsea Market"/>
                <a:cs typeface="Chelsea Market"/>
                <a:sym typeface="Chelsea Market"/>
              </a:defRPr>
            </a:lvl2pPr>
            <a:lvl3pPr lvl="2" algn="ctr" rtl="0">
              <a:spcBef>
                <a:spcPts val="0"/>
              </a:spcBef>
              <a:spcAft>
                <a:spcPts val="0"/>
              </a:spcAft>
              <a:buSzPts val="3000"/>
              <a:buFont typeface="Chelsea Market"/>
              <a:buNone/>
              <a:defRPr sz="3000">
                <a:latin typeface="Chelsea Market"/>
                <a:ea typeface="Chelsea Market"/>
                <a:cs typeface="Chelsea Market"/>
                <a:sym typeface="Chelsea Market"/>
              </a:defRPr>
            </a:lvl3pPr>
            <a:lvl4pPr lvl="3" algn="ctr" rtl="0">
              <a:spcBef>
                <a:spcPts val="0"/>
              </a:spcBef>
              <a:spcAft>
                <a:spcPts val="0"/>
              </a:spcAft>
              <a:buSzPts val="3000"/>
              <a:buFont typeface="Chelsea Market"/>
              <a:buNone/>
              <a:defRPr sz="3000">
                <a:latin typeface="Chelsea Market"/>
                <a:ea typeface="Chelsea Market"/>
                <a:cs typeface="Chelsea Market"/>
                <a:sym typeface="Chelsea Market"/>
              </a:defRPr>
            </a:lvl4pPr>
            <a:lvl5pPr lvl="4" algn="ctr" rtl="0">
              <a:spcBef>
                <a:spcPts val="0"/>
              </a:spcBef>
              <a:spcAft>
                <a:spcPts val="0"/>
              </a:spcAft>
              <a:buSzPts val="3000"/>
              <a:buFont typeface="Chelsea Market"/>
              <a:buNone/>
              <a:defRPr sz="3000">
                <a:latin typeface="Chelsea Market"/>
                <a:ea typeface="Chelsea Market"/>
                <a:cs typeface="Chelsea Market"/>
                <a:sym typeface="Chelsea Market"/>
              </a:defRPr>
            </a:lvl5pPr>
            <a:lvl6pPr lvl="5" algn="ctr" rtl="0">
              <a:spcBef>
                <a:spcPts val="0"/>
              </a:spcBef>
              <a:spcAft>
                <a:spcPts val="0"/>
              </a:spcAft>
              <a:buSzPts val="3000"/>
              <a:buFont typeface="Chelsea Market"/>
              <a:buNone/>
              <a:defRPr sz="3000">
                <a:latin typeface="Chelsea Market"/>
                <a:ea typeface="Chelsea Market"/>
                <a:cs typeface="Chelsea Market"/>
                <a:sym typeface="Chelsea Market"/>
              </a:defRPr>
            </a:lvl6pPr>
            <a:lvl7pPr lvl="6" algn="ctr" rtl="0">
              <a:spcBef>
                <a:spcPts val="0"/>
              </a:spcBef>
              <a:spcAft>
                <a:spcPts val="0"/>
              </a:spcAft>
              <a:buSzPts val="3000"/>
              <a:buFont typeface="Chelsea Market"/>
              <a:buNone/>
              <a:defRPr sz="3000">
                <a:latin typeface="Chelsea Market"/>
                <a:ea typeface="Chelsea Market"/>
                <a:cs typeface="Chelsea Market"/>
                <a:sym typeface="Chelsea Market"/>
              </a:defRPr>
            </a:lvl7pPr>
            <a:lvl8pPr lvl="7" algn="ctr" rtl="0">
              <a:spcBef>
                <a:spcPts val="0"/>
              </a:spcBef>
              <a:spcAft>
                <a:spcPts val="0"/>
              </a:spcAft>
              <a:buSzPts val="3000"/>
              <a:buFont typeface="Chelsea Market"/>
              <a:buNone/>
              <a:defRPr sz="3000">
                <a:latin typeface="Chelsea Market"/>
                <a:ea typeface="Chelsea Market"/>
                <a:cs typeface="Chelsea Market"/>
                <a:sym typeface="Chelsea Market"/>
              </a:defRPr>
            </a:lvl8pPr>
            <a:lvl9pPr lvl="8" algn="ctr" rtl="0">
              <a:spcBef>
                <a:spcPts val="0"/>
              </a:spcBef>
              <a:spcAft>
                <a:spcPts val="0"/>
              </a:spcAft>
              <a:buSzPts val="3000"/>
              <a:buFont typeface="Chelsea Market"/>
              <a:buNone/>
              <a:defRPr sz="3000">
                <a:latin typeface="Chelsea Market"/>
                <a:ea typeface="Chelsea Market"/>
                <a:cs typeface="Chelsea Market"/>
                <a:sym typeface="Chelsea Market"/>
              </a:defRPr>
            </a:lvl9pPr>
          </a:lstStyle>
          <a:p>
            <a:endParaRPr/>
          </a:p>
        </p:txBody>
      </p:sp>
      <p:sp>
        <p:nvSpPr>
          <p:cNvPr id="183" name="Google Shape;183;p24"/>
          <p:cNvSpPr txBox="1">
            <a:spLocks noGrp="1"/>
          </p:cNvSpPr>
          <p:nvPr>
            <p:ph type="subTitle" idx="3"/>
          </p:nvPr>
        </p:nvSpPr>
        <p:spPr>
          <a:xfrm>
            <a:off x="5836756" y="4426611"/>
            <a:ext cx="1880100" cy="1012000"/>
          </a:xfrm>
          <a:prstGeom prst="rect">
            <a:avLst/>
          </a:prstGeom>
        </p:spPr>
        <p:txBody>
          <a:bodyPr spcFirstLastPara="1" lIns="91425" tIns="91425" rIns="91425" bIns="91425" anchor="ctr">
            <a:noAutofit/>
          </a:bodyPr>
          <a:lstStyle>
            <a:lvl1pPr lvl="0" rtl="0">
              <a:spcBef>
                <a:spcPts val="0"/>
              </a:spcBef>
              <a:spcAft>
                <a:spcPts val="0"/>
              </a:spcAft>
              <a:buSzPts val="3000"/>
              <a:buFont typeface="Chelsea Market"/>
              <a:buNone/>
              <a:defRPr sz="2200">
                <a:latin typeface="Fredoka One"/>
                <a:ea typeface="Fredoka One"/>
                <a:cs typeface="Fredoka One"/>
                <a:sym typeface="Fredoka One"/>
              </a:defRPr>
            </a:lvl1pPr>
            <a:lvl2pPr lvl="1" algn="ctr" rtl="0">
              <a:spcBef>
                <a:spcPts val="0"/>
              </a:spcBef>
              <a:spcAft>
                <a:spcPts val="0"/>
              </a:spcAft>
              <a:buSzPts val="3000"/>
              <a:buFont typeface="Chelsea Market"/>
              <a:buNone/>
              <a:defRPr sz="3000">
                <a:latin typeface="Chelsea Market"/>
                <a:ea typeface="Chelsea Market"/>
                <a:cs typeface="Chelsea Market"/>
                <a:sym typeface="Chelsea Market"/>
              </a:defRPr>
            </a:lvl2pPr>
            <a:lvl3pPr lvl="2" algn="ctr" rtl="0">
              <a:spcBef>
                <a:spcPts val="0"/>
              </a:spcBef>
              <a:spcAft>
                <a:spcPts val="0"/>
              </a:spcAft>
              <a:buSzPts val="3000"/>
              <a:buFont typeface="Chelsea Market"/>
              <a:buNone/>
              <a:defRPr sz="3000">
                <a:latin typeface="Chelsea Market"/>
                <a:ea typeface="Chelsea Market"/>
                <a:cs typeface="Chelsea Market"/>
                <a:sym typeface="Chelsea Market"/>
              </a:defRPr>
            </a:lvl3pPr>
            <a:lvl4pPr lvl="3" algn="ctr" rtl="0">
              <a:spcBef>
                <a:spcPts val="0"/>
              </a:spcBef>
              <a:spcAft>
                <a:spcPts val="0"/>
              </a:spcAft>
              <a:buSzPts val="3000"/>
              <a:buFont typeface="Chelsea Market"/>
              <a:buNone/>
              <a:defRPr sz="3000">
                <a:latin typeface="Chelsea Market"/>
                <a:ea typeface="Chelsea Market"/>
                <a:cs typeface="Chelsea Market"/>
                <a:sym typeface="Chelsea Market"/>
              </a:defRPr>
            </a:lvl4pPr>
            <a:lvl5pPr lvl="4" algn="ctr" rtl="0">
              <a:spcBef>
                <a:spcPts val="0"/>
              </a:spcBef>
              <a:spcAft>
                <a:spcPts val="0"/>
              </a:spcAft>
              <a:buSzPts val="3000"/>
              <a:buFont typeface="Chelsea Market"/>
              <a:buNone/>
              <a:defRPr sz="3000">
                <a:latin typeface="Chelsea Market"/>
                <a:ea typeface="Chelsea Market"/>
                <a:cs typeface="Chelsea Market"/>
                <a:sym typeface="Chelsea Market"/>
              </a:defRPr>
            </a:lvl5pPr>
            <a:lvl6pPr lvl="5" algn="ctr" rtl="0">
              <a:spcBef>
                <a:spcPts val="0"/>
              </a:spcBef>
              <a:spcAft>
                <a:spcPts val="0"/>
              </a:spcAft>
              <a:buSzPts val="3000"/>
              <a:buFont typeface="Chelsea Market"/>
              <a:buNone/>
              <a:defRPr sz="3000">
                <a:latin typeface="Chelsea Market"/>
                <a:ea typeface="Chelsea Market"/>
                <a:cs typeface="Chelsea Market"/>
                <a:sym typeface="Chelsea Market"/>
              </a:defRPr>
            </a:lvl6pPr>
            <a:lvl7pPr lvl="6" algn="ctr" rtl="0">
              <a:spcBef>
                <a:spcPts val="0"/>
              </a:spcBef>
              <a:spcAft>
                <a:spcPts val="0"/>
              </a:spcAft>
              <a:buSzPts val="3000"/>
              <a:buFont typeface="Chelsea Market"/>
              <a:buNone/>
              <a:defRPr sz="3000">
                <a:latin typeface="Chelsea Market"/>
                <a:ea typeface="Chelsea Market"/>
                <a:cs typeface="Chelsea Market"/>
                <a:sym typeface="Chelsea Market"/>
              </a:defRPr>
            </a:lvl7pPr>
            <a:lvl8pPr lvl="7" algn="ctr" rtl="0">
              <a:spcBef>
                <a:spcPts val="0"/>
              </a:spcBef>
              <a:spcAft>
                <a:spcPts val="0"/>
              </a:spcAft>
              <a:buSzPts val="3000"/>
              <a:buFont typeface="Chelsea Market"/>
              <a:buNone/>
              <a:defRPr sz="3000">
                <a:latin typeface="Chelsea Market"/>
                <a:ea typeface="Chelsea Market"/>
                <a:cs typeface="Chelsea Market"/>
                <a:sym typeface="Chelsea Market"/>
              </a:defRPr>
            </a:lvl8pPr>
            <a:lvl9pPr lvl="8" algn="ctr" rtl="0">
              <a:spcBef>
                <a:spcPts val="0"/>
              </a:spcBef>
              <a:spcAft>
                <a:spcPts val="0"/>
              </a:spcAft>
              <a:buSzPts val="3000"/>
              <a:buFont typeface="Chelsea Market"/>
              <a:buNone/>
              <a:defRPr sz="3000">
                <a:latin typeface="Chelsea Market"/>
                <a:ea typeface="Chelsea Market"/>
                <a:cs typeface="Chelsea Market"/>
                <a:sym typeface="Chelsea Market"/>
              </a:defRPr>
            </a:lvl9pPr>
          </a:lstStyle>
          <a:p>
            <a:endParaRPr/>
          </a:p>
        </p:txBody>
      </p:sp>
      <p:sp>
        <p:nvSpPr>
          <p:cNvPr id="184" name="Google Shape;184;p24"/>
          <p:cNvSpPr txBox="1">
            <a:spLocks noGrp="1"/>
          </p:cNvSpPr>
          <p:nvPr>
            <p:ph type="subTitle" idx="4"/>
          </p:nvPr>
        </p:nvSpPr>
        <p:spPr>
          <a:xfrm>
            <a:off x="2206756" y="4426611"/>
            <a:ext cx="1880100" cy="1012000"/>
          </a:xfrm>
          <a:prstGeom prst="rect">
            <a:avLst/>
          </a:prstGeom>
        </p:spPr>
        <p:txBody>
          <a:bodyPr spcFirstLastPara="1" lIns="91425" tIns="91425" rIns="91425" bIns="91425" anchor="ctr">
            <a:noAutofit/>
          </a:bodyPr>
          <a:lstStyle>
            <a:lvl1pPr lvl="0" rtl="0">
              <a:spcBef>
                <a:spcPts val="0"/>
              </a:spcBef>
              <a:spcAft>
                <a:spcPts val="0"/>
              </a:spcAft>
              <a:buSzPts val="3000"/>
              <a:buFont typeface="Chelsea Market"/>
              <a:buNone/>
              <a:defRPr sz="2200">
                <a:latin typeface="Fredoka One"/>
                <a:ea typeface="Fredoka One"/>
                <a:cs typeface="Fredoka One"/>
                <a:sym typeface="Fredoka One"/>
              </a:defRPr>
            </a:lvl1pPr>
            <a:lvl2pPr lvl="1" algn="ctr" rtl="0">
              <a:spcBef>
                <a:spcPts val="0"/>
              </a:spcBef>
              <a:spcAft>
                <a:spcPts val="0"/>
              </a:spcAft>
              <a:buSzPts val="3000"/>
              <a:buFont typeface="Chelsea Market"/>
              <a:buNone/>
              <a:defRPr sz="3000">
                <a:latin typeface="Chelsea Market"/>
                <a:ea typeface="Chelsea Market"/>
                <a:cs typeface="Chelsea Market"/>
                <a:sym typeface="Chelsea Market"/>
              </a:defRPr>
            </a:lvl2pPr>
            <a:lvl3pPr lvl="2" algn="ctr" rtl="0">
              <a:spcBef>
                <a:spcPts val="0"/>
              </a:spcBef>
              <a:spcAft>
                <a:spcPts val="0"/>
              </a:spcAft>
              <a:buSzPts val="3000"/>
              <a:buFont typeface="Chelsea Market"/>
              <a:buNone/>
              <a:defRPr sz="3000">
                <a:latin typeface="Chelsea Market"/>
                <a:ea typeface="Chelsea Market"/>
                <a:cs typeface="Chelsea Market"/>
                <a:sym typeface="Chelsea Market"/>
              </a:defRPr>
            </a:lvl3pPr>
            <a:lvl4pPr lvl="3" algn="ctr" rtl="0">
              <a:spcBef>
                <a:spcPts val="0"/>
              </a:spcBef>
              <a:spcAft>
                <a:spcPts val="0"/>
              </a:spcAft>
              <a:buSzPts val="3000"/>
              <a:buFont typeface="Chelsea Market"/>
              <a:buNone/>
              <a:defRPr sz="3000">
                <a:latin typeface="Chelsea Market"/>
                <a:ea typeface="Chelsea Market"/>
                <a:cs typeface="Chelsea Market"/>
                <a:sym typeface="Chelsea Market"/>
              </a:defRPr>
            </a:lvl4pPr>
            <a:lvl5pPr lvl="4" algn="ctr" rtl="0">
              <a:spcBef>
                <a:spcPts val="0"/>
              </a:spcBef>
              <a:spcAft>
                <a:spcPts val="0"/>
              </a:spcAft>
              <a:buSzPts val="3000"/>
              <a:buFont typeface="Chelsea Market"/>
              <a:buNone/>
              <a:defRPr sz="3000">
                <a:latin typeface="Chelsea Market"/>
                <a:ea typeface="Chelsea Market"/>
                <a:cs typeface="Chelsea Market"/>
                <a:sym typeface="Chelsea Market"/>
              </a:defRPr>
            </a:lvl5pPr>
            <a:lvl6pPr lvl="5" algn="ctr" rtl="0">
              <a:spcBef>
                <a:spcPts val="0"/>
              </a:spcBef>
              <a:spcAft>
                <a:spcPts val="0"/>
              </a:spcAft>
              <a:buSzPts val="3000"/>
              <a:buFont typeface="Chelsea Market"/>
              <a:buNone/>
              <a:defRPr sz="3000">
                <a:latin typeface="Chelsea Market"/>
                <a:ea typeface="Chelsea Market"/>
                <a:cs typeface="Chelsea Market"/>
                <a:sym typeface="Chelsea Market"/>
              </a:defRPr>
            </a:lvl6pPr>
            <a:lvl7pPr lvl="6" algn="ctr" rtl="0">
              <a:spcBef>
                <a:spcPts val="0"/>
              </a:spcBef>
              <a:spcAft>
                <a:spcPts val="0"/>
              </a:spcAft>
              <a:buSzPts val="3000"/>
              <a:buFont typeface="Chelsea Market"/>
              <a:buNone/>
              <a:defRPr sz="3000">
                <a:latin typeface="Chelsea Market"/>
                <a:ea typeface="Chelsea Market"/>
                <a:cs typeface="Chelsea Market"/>
                <a:sym typeface="Chelsea Market"/>
              </a:defRPr>
            </a:lvl7pPr>
            <a:lvl8pPr lvl="7" algn="ctr" rtl="0">
              <a:spcBef>
                <a:spcPts val="0"/>
              </a:spcBef>
              <a:spcAft>
                <a:spcPts val="0"/>
              </a:spcAft>
              <a:buSzPts val="3000"/>
              <a:buFont typeface="Chelsea Market"/>
              <a:buNone/>
              <a:defRPr sz="3000">
                <a:latin typeface="Chelsea Market"/>
                <a:ea typeface="Chelsea Market"/>
                <a:cs typeface="Chelsea Market"/>
                <a:sym typeface="Chelsea Market"/>
              </a:defRPr>
            </a:lvl8pPr>
            <a:lvl9pPr lvl="8" algn="ctr" rtl="0">
              <a:spcBef>
                <a:spcPts val="0"/>
              </a:spcBef>
              <a:spcAft>
                <a:spcPts val="0"/>
              </a:spcAft>
              <a:buSzPts val="3000"/>
              <a:buFont typeface="Chelsea Market"/>
              <a:buNone/>
              <a:defRPr sz="3000">
                <a:latin typeface="Chelsea Market"/>
                <a:ea typeface="Chelsea Market"/>
                <a:cs typeface="Chelsea Market"/>
                <a:sym typeface="Chelsea Market"/>
              </a:defRPr>
            </a:lvl9pPr>
          </a:lstStyle>
          <a:p>
            <a:endParaRPr/>
          </a:p>
        </p:txBody>
      </p:sp>
      <p:sp>
        <p:nvSpPr>
          <p:cNvPr id="185" name="Google Shape;185;p24"/>
          <p:cNvSpPr txBox="1">
            <a:spLocks noGrp="1"/>
          </p:cNvSpPr>
          <p:nvPr>
            <p:ph type="subTitle" idx="5"/>
          </p:nvPr>
        </p:nvSpPr>
        <p:spPr>
          <a:xfrm>
            <a:off x="5836756" y="5523604"/>
            <a:ext cx="1880100" cy="732800"/>
          </a:xfrm>
          <a:prstGeom prst="rect">
            <a:avLst/>
          </a:prstGeom>
        </p:spPr>
        <p:txBody>
          <a:bodyPr spcFirstLastPara="1" lIns="91425" tIns="91425" rIns="91425" bIns="91425" anchor="ctr">
            <a:noAutofit/>
          </a:bodyPr>
          <a:lstStyle>
            <a:lvl1pPr lvl="0"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86" name="Google Shape;186;p24"/>
          <p:cNvSpPr txBox="1">
            <a:spLocks noGrp="1"/>
          </p:cNvSpPr>
          <p:nvPr>
            <p:ph type="subTitle" idx="6"/>
          </p:nvPr>
        </p:nvSpPr>
        <p:spPr>
          <a:xfrm>
            <a:off x="5836756" y="3115304"/>
            <a:ext cx="1880100" cy="732800"/>
          </a:xfrm>
          <a:prstGeom prst="rect">
            <a:avLst/>
          </a:prstGeom>
        </p:spPr>
        <p:txBody>
          <a:bodyPr spcFirstLastPara="1" lIns="91425" tIns="91425" rIns="91425" bIns="91425" anchor="ctr">
            <a:noAutofit/>
          </a:bodyPr>
          <a:lstStyle>
            <a:lvl1pPr lvl="0"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87" name="Google Shape;187;p24"/>
          <p:cNvSpPr txBox="1">
            <a:spLocks noGrp="1"/>
          </p:cNvSpPr>
          <p:nvPr>
            <p:ph type="subTitle" idx="7"/>
          </p:nvPr>
        </p:nvSpPr>
        <p:spPr>
          <a:xfrm>
            <a:off x="2206756" y="5523604"/>
            <a:ext cx="1880100" cy="732800"/>
          </a:xfrm>
          <a:prstGeom prst="rect">
            <a:avLst/>
          </a:prstGeom>
        </p:spPr>
        <p:txBody>
          <a:bodyPr spcFirstLastPara="1" lIns="91425" tIns="91425" rIns="91425" bIns="91425" anchor="ctr">
            <a:noAutofit/>
          </a:bodyPr>
          <a:lstStyle>
            <a:lvl1pPr lvl="0"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88" name="Google Shape;188;p24"/>
          <p:cNvSpPr txBox="1">
            <a:spLocks noGrp="1"/>
          </p:cNvSpPr>
          <p:nvPr>
            <p:ph type="subTitle" idx="8"/>
          </p:nvPr>
        </p:nvSpPr>
        <p:spPr>
          <a:xfrm>
            <a:off x="2206756" y="3115304"/>
            <a:ext cx="1880100" cy="732800"/>
          </a:xfrm>
          <a:prstGeom prst="rect">
            <a:avLst/>
          </a:prstGeom>
        </p:spPr>
        <p:txBody>
          <a:bodyPr spcFirstLastPara="1" lIns="91425" tIns="91425" rIns="91425" bIns="91425" anchor="ctr">
            <a:noAutofit/>
          </a:bodyPr>
          <a:lstStyle>
            <a:lvl1pPr lvl="0"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1" name="Slide Number Placeholder 5"/>
          <p:cNvSpPr>
            <a:spLocks noGrp="1"/>
          </p:cNvSpPr>
          <p:nvPr>
            <p:ph type="sldNum" sz="quarter" idx="10"/>
          </p:nvPr>
        </p:nvSpPr>
        <p:spPr>
          <a:xfrm>
            <a:off x="6516216" y="645333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2C0AE55-7E06-4976-960B-3D98813CB3CF}" type="slidenum">
              <a:rPr kumimoji="0" lang="en-Z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ZA"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15584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2" name="TextBox 1"/>
          <p:cNvSpPr txBox="1"/>
          <p:nvPr userDrawn="1"/>
        </p:nvSpPr>
        <p:spPr>
          <a:xfrm>
            <a:off x="1115619" y="5470192"/>
            <a:ext cx="7200800"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Website: www.education.gov.za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Call Centre: 0800 202 933 | callcentre@dbe.gov.za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witter: @DBE_SA | Facebook: DBE SA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Title 5"/>
          <p:cNvSpPr>
            <a:spLocks noGrp="1"/>
          </p:cNvSpPr>
          <p:nvPr>
            <p:ph type="title" hasCustomPrompt="1"/>
          </p:nvPr>
        </p:nvSpPr>
        <p:spPr>
          <a:xfrm>
            <a:off x="457200" y="2502024"/>
            <a:ext cx="8229600" cy="1143000"/>
          </a:xfrm>
        </p:spPr>
        <p:txBody>
          <a:bodyPr>
            <a:noAutofit/>
          </a:bodyPr>
          <a:lstStyle>
            <a:lvl1pPr>
              <a:defRPr sz="4000" b="1" baseline="0">
                <a:solidFill>
                  <a:schemeClr val="accent6">
                    <a:lumMod val="75000"/>
                  </a:schemeClr>
                </a:solidFill>
                <a:latin typeface="Arial" panose="020B0604020202020204" pitchFamily="34" charset="0"/>
                <a:cs typeface="Arial" panose="020B0604020202020204" pitchFamily="34" charset="0"/>
              </a:defRPr>
            </a:lvl1pPr>
          </a:lstStyle>
          <a:p>
            <a:r>
              <a:rPr lang="en-US" dirty="0"/>
              <a:t>CLICK TO ADD ENDING MESSAGE</a:t>
            </a:r>
            <a:endParaRPr lang="en-ZA" dirty="0"/>
          </a:p>
        </p:txBody>
      </p:sp>
      <p:sp>
        <p:nvSpPr>
          <p:cNvPr id="4"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2C0AE55-7E06-4976-960B-3D98813CB3CF}" type="slidenum">
              <a:rPr kumimoji="0" lang="en-Z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ZA"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751278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ne-column text 2">
  <p:cSld name="One-column text 2">
    <p:spTree>
      <p:nvGrpSpPr>
        <p:cNvPr id="1" name="Shape 69"/>
        <p:cNvGrpSpPr/>
        <p:nvPr/>
      </p:nvGrpSpPr>
      <p:grpSpPr>
        <a:xfrm>
          <a:off x="0" y="0"/>
          <a:ext cx="0" cy="0"/>
          <a:chOff x="0" y="0"/>
          <a:chExt cx="0" cy="0"/>
        </a:xfrm>
      </p:grpSpPr>
      <p:sp>
        <p:nvSpPr>
          <p:cNvPr id="70" name="Google Shape;70;p14"/>
          <p:cNvSpPr txBox="1">
            <a:spLocks noGrp="1"/>
          </p:cNvSpPr>
          <p:nvPr>
            <p:ph type="subTitle" idx="1"/>
          </p:nvPr>
        </p:nvSpPr>
        <p:spPr>
          <a:xfrm>
            <a:off x="2634150" y="2088900"/>
            <a:ext cx="3875700" cy="1246400"/>
          </a:xfrm>
          <a:prstGeom prst="rect">
            <a:avLst/>
          </a:prstGeom>
        </p:spPr>
        <p:txBody>
          <a:bodyPr spcFirstLastPara="1" lIns="91425" tIns="91425" rIns="91425" bIns="91425">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71" name="Google Shape;71;p14"/>
          <p:cNvSpPr txBox="1">
            <a:spLocks noGrp="1"/>
          </p:cNvSpPr>
          <p:nvPr>
            <p:ph type="title"/>
          </p:nvPr>
        </p:nvSpPr>
        <p:spPr>
          <a:xfrm>
            <a:off x="2003700" y="450100"/>
            <a:ext cx="5136600" cy="1012000"/>
          </a:xfrm>
          <a:prstGeom prst="rect">
            <a:avLst/>
          </a:prstGeom>
        </p:spPr>
        <p:txBody>
          <a:bodyPr spcFirstLastPara="1" lIns="91425" tIns="91425" rIns="91425" bIns="91425" anchor="t">
            <a:noAutofit/>
          </a:bodyPr>
          <a:lstStyle>
            <a:lvl1pPr lvl="0" algn="ctr" rtl="0">
              <a:spcBef>
                <a:spcPts val="0"/>
              </a:spcBef>
              <a:spcAft>
                <a:spcPts val="0"/>
              </a:spcAft>
              <a:buSzPts val="4000"/>
              <a:buNone/>
              <a:defRPr/>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a:p>
        </p:txBody>
      </p:sp>
      <p:sp>
        <p:nvSpPr>
          <p:cNvPr id="4"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2C0AE55-7E06-4976-960B-3D98813CB3CF}" type="slidenum">
              <a:rPr kumimoji="0" lang="en-Z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ZA"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58284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ZA" dirty="0"/>
          </a:p>
        </p:txBody>
      </p:sp>
      <p:sp>
        <p:nvSpPr>
          <p:cNvPr id="3" name="Content Placeholder 2"/>
          <p:cNvSpPr>
            <a:spLocks noGrp="1"/>
          </p:cNvSpPr>
          <p:nvPr>
            <p:ph sz="half" idx="1"/>
          </p:nvPr>
        </p:nvSpPr>
        <p:spPr>
          <a:xfrm>
            <a:off x="457200" y="1600203"/>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a:p>
        </p:txBody>
      </p:sp>
      <p:sp>
        <p:nvSpPr>
          <p:cNvPr id="4" name="Content Placeholder 3"/>
          <p:cNvSpPr>
            <a:spLocks noGrp="1"/>
          </p:cNvSpPr>
          <p:nvPr>
            <p:ph sz="half" idx="2"/>
          </p:nvPr>
        </p:nvSpPr>
        <p:spPr>
          <a:xfrm>
            <a:off x="4648200" y="1600203"/>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Slide Number Placeholder 5"/>
          <p:cNvSpPr>
            <a:spLocks noGrp="1"/>
          </p:cNvSpPr>
          <p:nvPr>
            <p:ph type="sldNum" sz="quarter" idx="4"/>
          </p:nvPr>
        </p:nvSpPr>
        <p:spPr>
          <a:xfrm>
            <a:off x="6804248" y="6237312"/>
            <a:ext cx="500290" cy="432637"/>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chemeClr val="tx1"/>
                </a:solidFill>
                <a:latin typeface="Calibri" panose="020F0502020204030204" pitchFamily="34" charset="0"/>
              </a:defRPr>
            </a:lvl1pPr>
          </a:lstStyle>
          <a:p>
            <a:pPr>
              <a:defRPr/>
            </a:pPr>
            <a:fld id="{9281EBB6-D164-4A7A-83B0-06A5CFC35E17}" type="slidenum">
              <a:rPr lang="en-ZA" altLang="en-US" smtClean="0"/>
              <a:pPr>
                <a:defRPr/>
              </a:pPr>
              <a:t>‹#›</a:t>
            </a:fld>
            <a:endParaRPr lang="en-ZA" altLang="en-US" dirty="0"/>
          </a:p>
        </p:txBody>
      </p:sp>
    </p:spTree>
    <p:extLst>
      <p:ext uri="{BB962C8B-B14F-4D97-AF65-F5344CB8AC3E}">
        <p14:creationId xmlns:p14="http://schemas.microsoft.com/office/powerpoint/2010/main" val="35430970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ZA"/>
          </a:p>
        </p:txBody>
      </p:sp>
      <p:sp>
        <p:nvSpPr>
          <p:cNvPr id="3" name="Text Placeholder 2"/>
          <p:cNvSpPr>
            <a:spLocks noGrp="1"/>
          </p:cNvSpPr>
          <p:nvPr>
            <p:ph type="body" idx="1"/>
          </p:nvPr>
        </p:nvSpPr>
        <p:spPr>
          <a:xfrm>
            <a:off x="457200" y="1535115"/>
            <a:ext cx="4040188"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p:cNvSpPr>
            <a:spLocks noGrp="1"/>
          </p:cNvSpPr>
          <p:nvPr>
            <p:ph type="body" sz="quarter" idx="3"/>
          </p:nvPr>
        </p:nvSpPr>
        <p:spPr>
          <a:xfrm>
            <a:off x="4645028" y="1535115"/>
            <a:ext cx="4041775"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8" name="Slide Number Placeholder 5"/>
          <p:cNvSpPr>
            <a:spLocks noGrp="1"/>
          </p:cNvSpPr>
          <p:nvPr>
            <p:ph type="sldNum" sz="quarter" idx="10"/>
          </p:nvPr>
        </p:nvSpPr>
        <p:spPr>
          <a:xfrm>
            <a:off x="7020272" y="6133517"/>
            <a:ext cx="400573" cy="544630"/>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chemeClr val="tx1"/>
                </a:solidFill>
                <a:latin typeface="Calibri" panose="020F0502020204030204" pitchFamily="34" charset="0"/>
              </a:defRPr>
            </a:lvl1pPr>
          </a:lstStyle>
          <a:p>
            <a:pPr>
              <a:defRPr/>
            </a:pPr>
            <a:fld id="{9281EBB6-D164-4A7A-83B0-06A5CFC35E17}" type="slidenum">
              <a:rPr lang="en-ZA" altLang="en-US" smtClean="0"/>
              <a:pPr>
                <a:defRPr/>
              </a:pPr>
              <a:t>‹#›</a:t>
            </a:fld>
            <a:endParaRPr lang="en-ZA" altLang="en-US" dirty="0"/>
          </a:p>
        </p:txBody>
      </p:sp>
    </p:spTree>
    <p:extLst>
      <p:ext uri="{BB962C8B-B14F-4D97-AF65-F5344CB8AC3E}">
        <p14:creationId xmlns:p14="http://schemas.microsoft.com/office/powerpoint/2010/main" val="2965948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ZA" dirty="0"/>
          </a:p>
        </p:txBody>
      </p:sp>
      <p:sp>
        <p:nvSpPr>
          <p:cNvPr id="5" name="Slide Number Placeholder 5"/>
          <p:cNvSpPr>
            <a:spLocks noGrp="1"/>
          </p:cNvSpPr>
          <p:nvPr>
            <p:ph type="sldNum" sz="quarter" idx="12"/>
          </p:nvPr>
        </p:nvSpPr>
        <p:spPr>
          <a:xfrm>
            <a:off x="8604448" y="6381329"/>
            <a:ext cx="405408" cy="288032"/>
          </a:xfrm>
        </p:spPr>
        <p:txBody>
          <a:bodyPr/>
          <a:lstStyle>
            <a:lvl1pPr>
              <a:defRPr sz="1200">
                <a:solidFill>
                  <a:schemeClr val="tx1"/>
                </a:solidFill>
              </a:defRPr>
            </a:lvl1pPr>
          </a:lstStyle>
          <a:p>
            <a:pPr>
              <a:defRPr/>
            </a:pPr>
            <a:fld id="{5D50A69F-0DB0-4229-A874-189A1B00A418}" type="slidenum">
              <a:rPr lang="en-ZA" altLang="en-US" smtClean="0"/>
              <a:pPr>
                <a:defRPr/>
              </a:pPr>
              <a:t>‹#›</a:t>
            </a:fld>
            <a:endParaRPr lang="en-ZA" altLang="en-US" dirty="0"/>
          </a:p>
        </p:txBody>
      </p:sp>
      <p:pic>
        <p:nvPicPr>
          <p:cNvPr id="4" name="Picture 3"/>
          <p:cNvPicPr>
            <a:picLocks noChangeAspect="1"/>
          </p:cNvPicPr>
          <p:nvPr userDrawn="1"/>
        </p:nvPicPr>
        <p:blipFill>
          <a:blip r:embed="rId2"/>
          <a:stretch>
            <a:fillRect/>
          </a:stretch>
        </p:blipFill>
        <p:spPr>
          <a:xfrm>
            <a:off x="0" y="6237312"/>
            <a:ext cx="1691680" cy="620688"/>
          </a:xfrm>
          <a:prstGeom prst="rect">
            <a:avLst/>
          </a:prstGeom>
        </p:spPr>
      </p:pic>
    </p:spTree>
    <p:extLst>
      <p:ext uri="{BB962C8B-B14F-4D97-AF65-F5344CB8AC3E}">
        <p14:creationId xmlns:p14="http://schemas.microsoft.com/office/powerpoint/2010/main" val="3372074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88840"/>
            <a:ext cx="7772400" cy="1470025"/>
          </a:xfrm>
        </p:spPr>
        <p:txBody>
          <a:bodyPr/>
          <a:lstStyle/>
          <a:p>
            <a:r>
              <a:rPr lang="en-US"/>
              <a:t>Click to edit Master title style</a:t>
            </a:r>
            <a:endParaRPr lang="en-ZA"/>
          </a:p>
        </p:txBody>
      </p:sp>
      <p:sp>
        <p:nvSpPr>
          <p:cNvPr id="3" name="Subtitle 2"/>
          <p:cNvSpPr>
            <a:spLocks noGrp="1"/>
          </p:cNvSpPr>
          <p:nvPr>
            <p:ph type="subTitle" idx="1"/>
          </p:nvPr>
        </p:nvSpPr>
        <p:spPr>
          <a:xfrm>
            <a:off x="1371600" y="3573016"/>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ZA"/>
          </a:p>
        </p:txBody>
      </p:sp>
      <p:sp>
        <p:nvSpPr>
          <p:cNvPr id="9" name="Slide Number Placeholder 8"/>
          <p:cNvSpPr>
            <a:spLocks noGrp="1"/>
          </p:cNvSpPr>
          <p:nvPr>
            <p:ph type="sldNum" sz="quarter" idx="12"/>
          </p:nvPr>
        </p:nvSpPr>
        <p:spPr>
          <a:xfrm>
            <a:off x="7788259" y="6408712"/>
            <a:ext cx="432048" cy="548680"/>
          </a:xfrm>
        </p:spPr>
        <p:txBody>
          <a:bodyPr/>
          <a:lstStyle>
            <a:lvl1pPr>
              <a:defRPr sz="1200">
                <a:solidFill>
                  <a:schemeClr val="tx1"/>
                </a:solidFill>
              </a:defRPr>
            </a:lvl1pPr>
          </a:lstStyle>
          <a:p>
            <a:pPr>
              <a:defRPr/>
            </a:pPr>
            <a:fld id="{9281EBB6-D164-4A7A-83B0-06A5CFC35E17}" type="slidenum">
              <a:rPr lang="en-ZA" altLang="en-US" smtClean="0"/>
              <a:pPr>
                <a:defRPr/>
              </a:pPr>
              <a:t>‹#›</a:t>
            </a:fld>
            <a:endParaRPr lang="en-ZA" altLang="en-US" dirty="0"/>
          </a:p>
        </p:txBody>
      </p:sp>
    </p:spTree>
    <p:extLst>
      <p:ext uri="{BB962C8B-B14F-4D97-AF65-F5344CB8AC3E}">
        <p14:creationId xmlns:p14="http://schemas.microsoft.com/office/powerpoint/2010/main" val="1507354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Slide Number Placeholder 5"/>
          <p:cNvSpPr>
            <a:spLocks noGrp="1"/>
          </p:cNvSpPr>
          <p:nvPr>
            <p:ph type="sldNum" sz="quarter" idx="4"/>
          </p:nvPr>
        </p:nvSpPr>
        <p:spPr>
          <a:xfrm>
            <a:off x="5940152" y="6308729"/>
            <a:ext cx="458866" cy="288623"/>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chemeClr val="tx1"/>
                </a:solidFill>
                <a:latin typeface="Calibri" panose="020F0502020204030204" pitchFamily="34" charset="0"/>
              </a:defRPr>
            </a:lvl1pPr>
          </a:lstStyle>
          <a:p>
            <a:pPr>
              <a:defRPr/>
            </a:pPr>
            <a:fld id="{9281EBB6-D164-4A7A-83B0-06A5CFC35E17}" type="slidenum">
              <a:rPr lang="en-ZA" altLang="en-US" smtClean="0"/>
              <a:pPr>
                <a:defRPr/>
              </a:pPr>
              <a:t>‹#›</a:t>
            </a:fld>
            <a:endParaRPr lang="en-ZA" altLang="en-US" dirty="0"/>
          </a:p>
        </p:txBody>
      </p:sp>
    </p:spTree>
    <p:extLst>
      <p:ext uri="{BB962C8B-B14F-4D97-AF65-F5344CB8AC3E}">
        <p14:creationId xmlns:p14="http://schemas.microsoft.com/office/powerpoint/2010/main" val="13949820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8100392" y="6172797"/>
            <a:ext cx="405408" cy="548680"/>
          </a:xfrm>
        </p:spPr>
        <p:txBody>
          <a:bodyPr/>
          <a:lstStyle>
            <a:lvl1pPr>
              <a:defRPr sz="1200">
                <a:solidFill>
                  <a:schemeClr val="tx1"/>
                </a:solidFill>
              </a:defRPr>
            </a:lvl1pPr>
          </a:lstStyle>
          <a:p>
            <a:pPr>
              <a:defRPr/>
            </a:pPr>
            <a:fld id="{0798A1A8-AE14-4394-B33F-4D0BF747916C}" type="slidenum">
              <a:rPr lang="en-ZA" altLang="en-US" smtClean="0"/>
              <a:pPr>
                <a:defRPr/>
              </a:pPr>
              <a:t>‹#›</a:t>
            </a:fld>
            <a:endParaRPr lang="en-ZA" altLang="en-US" dirty="0"/>
          </a:p>
        </p:txBody>
      </p:sp>
      <p:pic>
        <p:nvPicPr>
          <p:cNvPr id="3" name="Picture 2"/>
          <p:cNvPicPr>
            <a:picLocks noChangeAspect="1"/>
          </p:cNvPicPr>
          <p:nvPr userDrawn="1"/>
        </p:nvPicPr>
        <p:blipFill>
          <a:blip r:embed="rId2"/>
          <a:stretch>
            <a:fillRect/>
          </a:stretch>
        </p:blipFill>
        <p:spPr>
          <a:xfrm>
            <a:off x="0" y="6237312"/>
            <a:ext cx="1691680" cy="620688"/>
          </a:xfrm>
          <a:prstGeom prst="rect">
            <a:avLst/>
          </a:prstGeom>
        </p:spPr>
      </p:pic>
    </p:spTree>
    <p:extLst>
      <p:ext uri="{BB962C8B-B14F-4D97-AF65-F5344CB8AC3E}">
        <p14:creationId xmlns:p14="http://schemas.microsoft.com/office/powerpoint/2010/main" val="22310547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
        <p:nvSpPr>
          <p:cNvPr id="18" name="Picture Placeholder 1"/>
          <p:cNvSpPr>
            <a:spLocks noGrp="1"/>
          </p:cNvSpPr>
          <p:nvPr/>
        </p:nvSpPr>
        <p:spPr bwMode="auto">
          <a:xfrm>
            <a:off x="2012807" y="-387520"/>
            <a:ext cx="4999750" cy="4872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86811" tIns="93406" rIns="186811" bIns="93406" numCol="1" rtlCol="0" anchor="t" anchorCtr="0" compatLnSpc="1">
            <a:prstTxWarp prst="textNoShape">
              <a:avLst/>
            </a:prstTxWarp>
            <a:noAutofit/>
          </a:bodyPr>
          <a:lstStyle/>
          <a:p>
            <a:endParaRPr lang="en-US" sz="1350"/>
          </a:p>
        </p:txBody>
      </p:sp>
      <p:sp>
        <p:nvSpPr>
          <p:cNvPr id="4" name="Slide Number Placeholder 2"/>
          <p:cNvSpPr>
            <a:spLocks noGrp="1"/>
          </p:cNvSpPr>
          <p:nvPr>
            <p:ph type="sldNum" sz="quarter" idx="4"/>
          </p:nvPr>
        </p:nvSpPr>
        <p:spPr>
          <a:xfrm>
            <a:off x="8255569" y="6381328"/>
            <a:ext cx="375450"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85623673-0B1D-9B45-B3E0-5FF3AEBBDA1B}" type="slidenum">
              <a:rPr lang="en-US" smtClean="0"/>
              <a:pPr/>
              <a:t>‹#›</a:t>
            </a:fld>
            <a:endParaRPr lang="en-US" dirty="0"/>
          </a:p>
        </p:txBody>
      </p:sp>
      <p:sp>
        <p:nvSpPr>
          <p:cNvPr id="5" name="Text Placeholder 2"/>
          <p:cNvSpPr>
            <a:spLocks noGrp="1"/>
          </p:cNvSpPr>
          <p:nvPr>
            <p:ph type="body" sz="quarter" idx="10"/>
          </p:nvPr>
        </p:nvSpPr>
        <p:spPr>
          <a:xfrm>
            <a:off x="388785" y="1235522"/>
            <a:ext cx="8242234" cy="4691519"/>
          </a:xfrm>
          <a:prstGeom prst="rect">
            <a:avLst/>
          </a:prstGeom>
        </p:spPr>
        <p:txBody>
          <a:bodyPr vert="horz" lIns="104722" tIns="52361" rIns="104722" bIns="52361" anchor="t"/>
          <a:lstStyle>
            <a:lvl1pPr marL="0" marR="0" indent="0" algn="l" defTabSz="342874" rtl="0" eaLnBrk="1" fontAlgn="auto" latinLnBrk="0" hangingPunct="1">
              <a:lnSpc>
                <a:spcPct val="100000"/>
              </a:lnSpc>
              <a:spcBef>
                <a:spcPct val="20000"/>
              </a:spcBef>
              <a:spcAft>
                <a:spcPts val="0"/>
              </a:spcAft>
              <a:buClrTx/>
              <a:buSzTx/>
              <a:buFont typeface="Arial"/>
              <a:buNone/>
              <a:tabLst/>
              <a:defRPr sz="975">
                <a:solidFill>
                  <a:schemeClr val="accent6"/>
                </a:solidFill>
              </a:defRPr>
            </a:lvl1pPr>
            <a:lvl2pPr marL="342874" indent="0">
              <a:buNone/>
              <a:defRPr sz="975"/>
            </a:lvl2pPr>
            <a:lvl3pPr marL="685746" indent="0">
              <a:buNone/>
              <a:defRPr sz="975"/>
            </a:lvl3pPr>
            <a:lvl4pPr marL="1028621" indent="0">
              <a:buNone/>
              <a:defRPr sz="975"/>
            </a:lvl4pPr>
            <a:lvl5pPr marL="1371494" indent="0">
              <a:buNone/>
              <a:defRPr sz="975"/>
            </a:lvl5pPr>
          </a:lstStyle>
          <a:p>
            <a:pPr marL="0" marR="0" lvl="0" indent="0" algn="l" defTabSz="342874" rtl="0" eaLnBrk="1" fontAlgn="auto" latinLnBrk="0" hangingPunct="1">
              <a:lnSpc>
                <a:spcPct val="100000"/>
              </a:lnSpc>
              <a:spcBef>
                <a:spcPct val="20000"/>
              </a:spcBef>
              <a:spcAft>
                <a:spcPts val="0"/>
              </a:spcAft>
              <a:buClrTx/>
              <a:buSzTx/>
              <a:buFont typeface="Arial"/>
              <a:buNone/>
              <a:tabLst/>
              <a:defRPr/>
            </a:pPr>
            <a:endParaRPr lang="en-US" dirty="0"/>
          </a:p>
        </p:txBody>
      </p:sp>
      <p:sp>
        <p:nvSpPr>
          <p:cNvPr id="6" name="Title Placeholder 1"/>
          <p:cNvSpPr>
            <a:spLocks noGrp="1"/>
          </p:cNvSpPr>
          <p:nvPr>
            <p:ph type="title"/>
          </p:nvPr>
        </p:nvSpPr>
        <p:spPr>
          <a:xfrm>
            <a:off x="388785" y="377450"/>
            <a:ext cx="6911728" cy="663236"/>
          </a:xfrm>
          <a:prstGeom prst="rect">
            <a:avLst/>
          </a:prstGeom>
        </p:spPr>
        <p:txBody>
          <a:bodyPr vert="horz" lIns="104722" tIns="52361" rIns="104722" bIns="52361" rtlCol="0" anchor="ctr">
            <a:noAutofit/>
          </a:bodyPr>
          <a:lstStyle>
            <a:lvl1pPr algn="l">
              <a:defRPr sz="1725" b="1">
                <a:solidFill>
                  <a:schemeClr val="tx2">
                    <a:lumMod val="75000"/>
                  </a:schemeClr>
                </a:solidFill>
              </a:defRPr>
            </a:lvl1pPr>
          </a:lstStyle>
          <a:p>
            <a:endParaRPr lang="en-US" dirty="0"/>
          </a:p>
        </p:txBody>
      </p:sp>
      <p:pic>
        <p:nvPicPr>
          <p:cNvPr id="7" name="Picture 6"/>
          <p:cNvPicPr>
            <a:picLocks noChangeAspect="1"/>
          </p:cNvPicPr>
          <p:nvPr userDrawn="1"/>
        </p:nvPicPr>
        <p:blipFill>
          <a:blip r:embed="rId2"/>
          <a:stretch>
            <a:fillRect/>
          </a:stretch>
        </p:blipFill>
        <p:spPr>
          <a:xfrm>
            <a:off x="0" y="6237312"/>
            <a:ext cx="1691680" cy="620688"/>
          </a:xfrm>
          <a:prstGeom prst="rect">
            <a:avLst/>
          </a:prstGeom>
        </p:spPr>
      </p:pic>
    </p:spTree>
    <p:extLst>
      <p:ext uri="{BB962C8B-B14F-4D97-AF65-F5344CB8AC3E}">
        <p14:creationId xmlns:p14="http://schemas.microsoft.com/office/powerpoint/2010/main" val="30063842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2.xml"/><Relationship Id="rId7"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10" Type="http://schemas.openxmlformats.org/officeDocument/2006/relationships/image" Target="../media/image1.png"/><Relationship Id="rId4" Type="http://schemas.openxmlformats.org/officeDocument/2006/relationships/slideLayout" Target="../slideLayouts/slideLayout19.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endParaRPr lang="en-ZA" altLang="en-US" dirty="0"/>
          </a:p>
        </p:txBody>
      </p:sp>
      <p:sp>
        <p:nvSpPr>
          <p:cNvPr id="1027" name="Text Placeholder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ZA" altLang="en-US" dirty="0"/>
          </a:p>
        </p:txBody>
      </p:sp>
      <p:sp>
        <p:nvSpPr>
          <p:cNvPr id="6" name="Slide Number Placeholder 5"/>
          <p:cNvSpPr>
            <a:spLocks noGrp="1"/>
          </p:cNvSpPr>
          <p:nvPr>
            <p:ph type="sldNum" sz="quarter" idx="4"/>
          </p:nvPr>
        </p:nvSpPr>
        <p:spPr>
          <a:xfrm>
            <a:off x="4860032" y="6309320"/>
            <a:ext cx="432048" cy="548680"/>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chemeClr val="tx1"/>
                </a:solidFill>
                <a:latin typeface="Calibri" panose="020F0502020204030204" pitchFamily="34" charset="0"/>
              </a:defRPr>
            </a:lvl1pPr>
          </a:lstStyle>
          <a:p>
            <a:pPr>
              <a:defRPr/>
            </a:pPr>
            <a:fld id="{9281EBB6-D164-4A7A-83B0-06A5CFC35E17}" type="slidenum">
              <a:rPr lang="en-ZA" altLang="en-US" smtClean="0"/>
              <a:pPr>
                <a:defRPr/>
              </a:pPr>
              <a:t>‹#›</a:t>
            </a:fld>
            <a:endParaRPr lang="en-ZA" altLang="en-US" dirty="0"/>
          </a:p>
        </p:txBody>
      </p:sp>
      <p:pic>
        <p:nvPicPr>
          <p:cNvPr id="5" name="Picture 4"/>
          <p:cNvPicPr>
            <a:picLocks noChangeAspect="1"/>
          </p:cNvPicPr>
          <p:nvPr userDrawn="1"/>
        </p:nvPicPr>
        <p:blipFill>
          <a:blip r:embed="rId11"/>
          <a:stretch>
            <a:fillRect/>
          </a:stretch>
        </p:blipFill>
        <p:spPr>
          <a:xfrm>
            <a:off x="0" y="6237312"/>
            <a:ext cx="1691680" cy="620688"/>
          </a:xfrm>
          <a:prstGeom prst="rect">
            <a:avLst/>
          </a:prstGeom>
        </p:spPr>
      </p:pic>
    </p:spTree>
  </p:cSld>
  <p:clrMap bg1="lt1" tx1="dk1" bg2="lt2" tx2="dk2" accent1="accent1" accent2="accent2" accent3="accent3" accent4="accent4" accent5="accent5" accent6="accent6" hlink="hlink" folHlink="folHlink"/>
  <p:sldLayoutIdLst>
    <p:sldLayoutId id="2147484655" r:id="rId1"/>
    <p:sldLayoutId id="2147484656" r:id="rId2"/>
    <p:sldLayoutId id="2147484658" r:id="rId3"/>
    <p:sldLayoutId id="2147484659" r:id="rId4"/>
    <p:sldLayoutId id="2147484649" r:id="rId5"/>
    <p:sldLayoutId id="2147484673" r:id="rId6"/>
    <p:sldLayoutId id="2147484674" r:id="rId7"/>
    <p:sldLayoutId id="2147484650" r:id="rId8"/>
    <p:sldLayoutId id="2147484660" r:id="rId9"/>
  </p:sldLayoutIdLst>
  <p:hf hdr="0" ftr="0" dt="0"/>
  <p:txStyles>
    <p:titleStyle>
      <a:lvl1pPr algn="ctr" rtl="0" eaLnBrk="0" fontAlgn="base" hangingPunct="0">
        <a:spcBef>
          <a:spcPct val="0"/>
        </a:spcBef>
        <a:spcAft>
          <a:spcPct val="0"/>
        </a:spcAft>
        <a:defRPr sz="3300" kern="1200">
          <a:solidFill>
            <a:schemeClr val="tx1"/>
          </a:solidFill>
          <a:latin typeface="Arial Narrow" panose="020B0606020202030204" pitchFamily="34" charset="0"/>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Arial Narrow" panose="020B0606020202030204" pitchFamily="34" charset="0"/>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ZA"/>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2C0AE55-7E06-4976-960B-3D98813CB3CF}" type="slidenum">
              <a:rPr kumimoji="0" lang="en-Z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ZA"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7" name="Picture 6"/>
          <p:cNvPicPr>
            <a:picLocks noChangeAspect="1"/>
          </p:cNvPicPr>
          <p:nvPr userDrawn="1"/>
        </p:nvPicPr>
        <p:blipFill>
          <a:blip r:embed="rId8"/>
          <a:stretch>
            <a:fillRect/>
          </a:stretch>
        </p:blipFill>
        <p:spPr>
          <a:xfrm>
            <a:off x="0" y="6237312"/>
            <a:ext cx="1691680" cy="620688"/>
          </a:xfrm>
          <a:prstGeom prst="rect">
            <a:avLst/>
          </a:prstGeom>
        </p:spPr>
      </p:pic>
    </p:spTree>
    <p:extLst>
      <p:ext uri="{BB962C8B-B14F-4D97-AF65-F5344CB8AC3E}">
        <p14:creationId xmlns:p14="http://schemas.microsoft.com/office/powerpoint/2010/main" val="3031481025"/>
      </p:ext>
    </p:extLst>
  </p:cSld>
  <p:clrMap bg1="lt1" tx1="dk1" bg2="lt2" tx2="dk2" accent1="accent1" accent2="accent2" accent3="accent3" accent4="accent4" accent5="accent5" accent6="accent6" hlink="hlink" folHlink="folHlink"/>
  <p:sldLayoutIdLst>
    <p:sldLayoutId id="2147484676" r:id="rId1"/>
    <p:sldLayoutId id="2147484677" r:id="rId2"/>
    <p:sldLayoutId id="2147484678" r:id="rId3"/>
    <p:sldLayoutId id="2147484679" r:id="rId4"/>
    <p:sldLayoutId id="2147484680" r:id="rId5"/>
    <p:sldLayoutId id="2147484681" r:id="rId6"/>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ZA" altLang="en-US" smtClean="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ZA" alt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EACEDF3-C468-4834-A783-F19CBD341882}" type="slidenum">
              <a:rPr kumimoji="0" lang="en-ZA"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ZA"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pic>
        <p:nvPicPr>
          <p:cNvPr id="7" name="Picture 6"/>
          <p:cNvPicPr>
            <a:picLocks noChangeAspect="1"/>
          </p:cNvPicPr>
          <p:nvPr userDrawn="1"/>
        </p:nvPicPr>
        <p:blipFill>
          <a:blip r:embed="rId10"/>
          <a:stretch>
            <a:fillRect/>
          </a:stretch>
        </p:blipFill>
        <p:spPr>
          <a:xfrm>
            <a:off x="0" y="6237312"/>
            <a:ext cx="1691680" cy="620688"/>
          </a:xfrm>
          <a:prstGeom prst="rect">
            <a:avLst/>
          </a:prstGeom>
        </p:spPr>
      </p:pic>
    </p:spTree>
    <p:extLst>
      <p:ext uri="{BB962C8B-B14F-4D97-AF65-F5344CB8AC3E}">
        <p14:creationId xmlns:p14="http://schemas.microsoft.com/office/powerpoint/2010/main" val="1337567486"/>
      </p:ext>
    </p:extLst>
  </p:cSld>
  <p:clrMap bg1="lt1" tx1="dk1" bg2="lt2" tx2="dk2" accent1="accent1" accent2="accent2" accent3="accent3" accent4="accent4" accent5="accent5" accent6="accent6" hlink="hlink" folHlink="folHlink"/>
  <p:sldLayoutIdLst>
    <p:sldLayoutId id="2147484688" r:id="rId1"/>
    <p:sldLayoutId id="2147484689" r:id="rId2"/>
    <p:sldLayoutId id="2147484691" r:id="rId3"/>
    <p:sldLayoutId id="2147484692" r:id="rId4"/>
    <p:sldLayoutId id="2147484693" r:id="rId5"/>
    <p:sldLayoutId id="2147484699" r:id="rId6"/>
    <p:sldLayoutId id="2147484700" r:id="rId7"/>
    <p:sldLayoutId id="2147484701" r:id="rId8"/>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5.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Layout" Target="../slideLayouts/slideLayout17.xml"/><Relationship Id="rId5" Type="http://schemas.openxmlformats.org/officeDocument/2006/relationships/image" Target="../media/image1.png"/><Relationship Id="rId4" Type="http://schemas.openxmlformats.org/officeDocument/2006/relationships/image" Target="../media/image13.emf"/></Relationships>
</file>

<file path=ppt/slides/_rels/slide12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5.xml"/></Relationships>
</file>

<file path=ppt/slides/_rels/slide125.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5.xml"/></Relationships>
</file>

<file path=ppt/slides/_rels/slide126.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5.xml"/></Relationships>
</file>

<file path=ppt/slides/_rels/slide127.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5.xml"/></Relationships>
</file>

<file path=ppt/slides/_rels/slide128.xml.rels><?xml version="1.0" encoding="UTF-8" standalone="yes"?>
<Relationships xmlns="http://schemas.openxmlformats.org/package/2006/relationships"><Relationship Id="rId2" Type="http://schemas.openxmlformats.org/officeDocument/2006/relationships/chart" Target="../charts/chart25.xml"/><Relationship Id="rId1" Type="http://schemas.openxmlformats.org/officeDocument/2006/relationships/slideLayout" Target="../slideLayouts/slideLayout5.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17.xml"/><Relationship Id="rId4" Type="http://schemas.openxmlformats.org/officeDocument/2006/relationships/image" Target="../media/image1.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5.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17.xml"/><Relationship Id="rId4" Type="http://schemas.openxmlformats.org/officeDocument/2006/relationships/image" Target="../media/image1.png"/></Relationships>
</file>

<file path=ppt/slides/_rels/slide1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8.xml"/></Relationships>
</file>

<file path=ppt/slides/_rels/slide14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png"/></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image" Target="../media/image35.emf"/><Relationship Id="rId7" Type="http://schemas.openxmlformats.org/officeDocument/2006/relationships/image" Target="../media/image39.emf"/><Relationship Id="rId12"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8.emf"/><Relationship Id="rId11" Type="http://schemas.openxmlformats.org/officeDocument/2006/relationships/image" Target="../media/image43.emf"/><Relationship Id="rId5" Type="http://schemas.openxmlformats.org/officeDocument/2006/relationships/image" Target="../media/image37.emf"/><Relationship Id="rId10" Type="http://schemas.openxmlformats.org/officeDocument/2006/relationships/image" Target="../media/image42.emf"/><Relationship Id="rId4" Type="http://schemas.openxmlformats.org/officeDocument/2006/relationships/image" Target="../media/image36.emf"/><Relationship Id="rId9" Type="http://schemas.openxmlformats.org/officeDocument/2006/relationships/image" Target="../media/image41.emf"/></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10.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chart" Target="../charts/chart3.xml"/><Relationship Id="rId4" Type="http://schemas.openxmlformats.org/officeDocument/2006/relationships/chart" Target="../charts/chart2.xml"/></Relationships>
</file>

<file path=ppt/slides/_rels/slide80.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4248" y="3062712"/>
            <a:ext cx="1674851" cy="94134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6917" y="3068960"/>
            <a:ext cx="1512166" cy="1028273"/>
          </a:xfrm>
          <a:prstGeom prst="rect">
            <a:avLst/>
          </a:prstGeom>
        </p:spPr>
      </p:pic>
      <p:sp>
        <p:nvSpPr>
          <p:cNvPr id="9218" name="Title 1"/>
          <p:cNvSpPr>
            <a:spLocks noGrp="1"/>
          </p:cNvSpPr>
          <p:nvPr>
            <p:ph type="ctrTitle"/>
          </p:nvPr>
        </p:nvSpPr>
        <p:spPr>
          <a:xfrm>
            <a:off x="1189436" y="1765697"/>
            <a:ext cx="6765131" cy="2905125"/>
          </a:xfrm>
        </p:spPr>
        <p:txBody>
          <a:bodyPr/>
          <a:lstStyle/>
          <a:p>
            <a:r>
              <a:rPr lang="en-ZA" altLang="en-US" dirty="0"/>
              <a:t/>
            </a:r>
            <a:br>
              <a:rPr lang="en-ZA" altLang="en-US" dirty="0"/>
            </a:br>
            <a:r>
              <a:rPr lang="en-ZA" altLang="en-US" dirty="0"/>
              <a:t/>
            </a:r>
            <a:br>
              <a:rPr lang="en-ZA" altLang="en-US" dirty="0"/>
            </a:br>
            <a:r>
              <a:rPr lang="en-ZA" altLang="en-US" dirty="0"/>
              <a:t/>
            </a:r>
            <a:br>
              <a:rPr lang="en-ZA" altLang="en-US" dirty="0"/>
            </a:br>
            <a:r>
              <a:rPr lang="en-ZA" altLang="en-US" dirty="0"/>
              <a:t/>
            </a:r>
            <a:br>
              <a:rPr lang="en-ZA" altLang="en-US" dirty="0"/>
            </a:br>
            <a:r>
              <a:rPr lang="en-ZA" altLang="en-US" dirty="0"/>
              <a:t/>
            </a:r>
            <a:br>
              <a:rPr lang="en-ZA" altLang="en-US" dirty="0"/>
            </a:br>
            <a:r>
              <a:rPr lang="en-ZA" altLang="en-US" dirty="0"/>
              <a:t/>
            </a:r>
            <a:br>
              <a:rPr lang="en-ZA" altLang="en-US" dirty="0"/>
            </a:br>
            <a:r>
              <a:rPr lang="en-ZA" altLang="en-US" dirty="0"/>
              <a:t/>
            </a:r>
            <a:br>
              <a:rPr lang="en-ZA" altLang="en-US" dirty="0"/>
            </a:br>
            <a:r>
              <a:rPr lang="en-ZA" altLang="en-US" dirty="0"/>
              <a:t/>
            </a:r>
            <a:br>
              <a:rPr lang="en-ZA" altLang="en-US" dirty="0"/>
            </a:br>
            <a:r>
              <a:rPr lang="en-ZA" altLang="en-US" dirty="0"/>
              <a:t/>
            </a:r>
            <a:br>
              <a:rPr lang="en-ZA" altLang="en-US" dirty="0"/>
            </a:br>
            <a:r>
              <a:rPr lang="en-ZA" altLang="en-US" dirty="0"/>
              <a:t/>
            </a:r>
            <a:br>
              <a:rPr lang="en-ZA" altLang="en-US" dirty="0"/>
            </a:br>
            <a:r>
              <a:rPr lang="en-ZA" altLang="en-US" dirty="0"/>
              <a:t/>
            </a:r>
            <a:br>
              <a:rPr lang="en-ZA" altLang="en-US" dirty="0"/>
            </a:br>
            <a:r>
              <a:rPr lang="en-ZA" altLang="en-US" dirty="0"/>
              <a:t/>
            </a:r>
            <a:br>
              <a:rPr lang="en-ZA" altLang="en-US" dirty="0"/>
            </a:br>
            <a:r>
              <a:rPr lang="en-ZA" altLang="en-US" dirty="0"/>
              <a:t/>
            </a:r>
            <a:br>
              <a:rPr lang="en-ZA" altLang="en-US" dirty="0"/>
            </a:br>
            <a:r>
              <a:rPr lang="en-ZA" altLang="en-US" dirty="0"/>
              <a:t/>
            </a:r>
            <a:br>
              <a:rPr lang="en-ZA" altLang="en-US" dirty="0"/>
            </a:br>
            <a:r>
              <a:rPr lang="en-ZA" altLang="en-US" dirty="0"/>
              <a:t/>
            </a:r>
            <a:br>
              <a:rPr lang="en-ZA" altLang="en-US" dirty="0"/>
            </a:br>
            <a:r>
              <a:rPr lang="en-ZA" altLang="en-US" dirty="0"/>
              <a:t/>
            </a:r>
            <a:br>
              <a:rPr lang="en-ZA" altLang="en-US" dirty="0"/>
            </a:br>
            <a:endParaRPr lang="en-ZA" altLang="en-US" dirty="0"/>
          </a:p>
        </p:txBody>
      </p:sp>
      <p:sp>
        <p:nvSpPr>
          <p:cNvPr id="9219" name="Title 1"/>
          <p:cNvSpPr txBox="1">
            <a:spLocks/>
          </p:cNvSpPr>
          <p:nvPr/>
        </p:nvSpPr>
        <p:spPr bwMode="auto">
          <a:xfrm>
            <a:off x="1143000" y="3688557"/>
            <a:ext cx="6777038" cy="341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ZA" altLang="en-US" sz="4050" b="1" dirty="0">
                <a:solidFill>
                  <a:srgbClr val="741202"/>
                </a:solidFill>
                <a:latin typeface="Arial" panose="020B0604020202020204" pitchFamily="34" charset="0"/>
              </a:rPr>
              <a:t/>
            </a:r>
            <a:br>
              <a:rPr lang="en-ZA" altLang="en-US" sz="4050" b="1" dirty="0">
                <a:solidFill>
                  <a:srgbClr val="741202"/>
                </a:solidFill>
                <a:latin typeface="Arial" panose="020B0604020202020204" pitchFamily="34" charset="0"/>
              </a:rPr>
            </a:br>
            <a:r>
              <a:rPr lang="en-ZA" altLang="en-US" sz="4050" b="1" dirty="0">
                <a:solidFill>
                  <a:srgbClr val="741202"/>
                </a:solidFill>
                <a:latin typeface="Arial" panose="020B0604020202020204" pitchFamily="34" charset="0"/>
              </a:rPr>
              <a:t/>
            </a:r>
            <a:br>
              <a:rPr lang="en-ZA" altLang="en-US" sz="4050" b="1" dirty="0">
                <a:solidFill>
                  <a:srgbClr val="741202"/>
                </a:solidFill>
                <a:latin typeface="Arial" panose="020B0604020202020204" pitchFamily="34" charset="0"/>
              </a:rPr>
            </a:br>
            <a:r>
              <a:rPr lang="en-ZA" altLang="en-US" sz="4050" b="1" dirty="0">
                <a:solidFill>
                  <a:srgbClr val="741202"/>
                </a:solidFill>
                <a:latin typeface="Arial" panose="020B0604020202020204" pitchFamily="34" charset="0"/>
              </a:rPr>
              <a:t/>
            </a:r>
            <a:br>
              <a:rPr lang="en-ZA" altLang="en-US" sz="4050" b="1" dirty="0">
                <a:solidFill>
                  <a:srgbClr val="741202"/>
                </a:solidFill>
                <a:latin typeface="Arial" panose="020B0604020202020204" pitchFamily="34" charset="0"/>
              </a:rPr>
            </a:br>
            <a:endParaRPr lang="en-ZA" altLang="en-US" sz="4050" b="1" dirty="0">
              <a:solidFill>
                <a:srgbClr val="741202"/>
              </a:solidFill>
              <a:latin typeface="Arial" panose="020B0604020202020204" pitchFamily="34" charset="0"/>
            </a:endParaRPr>
          </a:p>
          <a:p>
            <a:pPr algn="ctr" eaLnBrk="1" hangingPunct="1">
              <a:spcBef>
                <a:spcPct val="0"/>
              </a:spcBef>
              <a:buFontTx/>
              <a:buNone/>
            </a:pPr>
            <a:r>
              <a:rPr lang="en-ZA" altLang="en-US" sz="3600" b="1" dirty="0">
                <a:solidFill>
                  <a:srgbClr val="741202"/>
                </a:solidFill>
                <a:latin typeface="Arial" panose="020B0604020202020204" pitchFamily="34" charset="0"/>
              </a:rPr>
              <a:t>  </a:t>
            </a:r>
            <a:r>
              <a:rPr lang="en-ZA" altLang="en-US" sz="3300" b="1" dirty="0">
                <a:solidFill>
                  <a:srgbClr val="741202"/>
                </a:solidFill>
                <a:latin typeface="Arial" panose="020B0604020202020204" pitchFamily="34" charset="0"/>
              </a:rPr>
              <a:t/>
            </a:r>
            <a:br>
              <a:rPr lang="en-ZA" altLang="en-US" sz="3300" b="1" dirty="0">
                <a:solidFill>
                  <a:srgbClr val="741202"/>
                </a:solidFill>
                <a:latin typeface="Arial" panose="020B0604020202020204" pitchFamily="34" charset="0"/>
              </a:rPr>
            </a:br>
            <a:r>
              <a:rPr lang="en-ZA" altLang="en-US" sz="3300" b="1" dirty="0">
                <a:solidFill>
                  <a:srgbClr val="741202"/>
                </a:solidFill>
                <a:latin typeface="Arial" panose="020B0604020202020204" pitchFamily="34" charset="0"/>
              </a:rPr>
              <a:t/>
            </a:r>
            <a:br>
              <a:rPr lang="en-ZA" altLang="en-US" sz="3300" b="1" dirty="0">
                <a:solidFill>
                  <a:srgbClr val="741202"/>
                </a:solidFill>
                <a:latin typeface="Arial" panose="020B0604020202020204" pitchFamily="34" charset="0"/>
              </a:rPr>
            </a:br>
            <a:r>
              <a:rPr lang="en-ZA" altLang="en-US" sz="3300" b="1" dirty="0">
                <a:solidFill>
                  <a:srgbClr val="741202"/>
                </a:solidFill>
                <a:latin typeface="Arial" panose="020B0604020202020204" pitchFamily="34" charset="0"/>
              </a:rPr>
              <a:t/>
            </a:r>
            <a:br>
              <a:rPr lang="en-ZA" altLang="en-US" sz="3300" b="1" dirty="0">
                <a:solidFill>
                  <a:srgbClr val="741202"/>
                </a:solidFill>
                <a:latin typeface="Arial" panose="020B0604020202020204" pitchFamily="34" charset="0"/>
              </a:rPr>
            </a:br>
            <a:r>
              <a:rPr lang="en-ZA" altLang="en-US" sz="3300" b="1" dirty="0">
                <a:solidFill>
                  <a:srgbClr val="741202"/>
                </a:solidFill>
                <a:latin typeface="Arial" panose="020B0604020202020204" pitchFamily="34" charset="0"/>
              </a:rPr>
              <a:t/>
            </a:r>
            <a:br>
              <a:rPr lang="en-ZA" altLang="en-US" sz="3300" b="1" dirty="0">
                <a:solidFill>
                  <a:srgbClr val="741202"/>
                </a:solidFill>
                <a:latin typeface="Arial" panose="020B0604020202020204" pitchFamily="34" charset="0"/>
              </a:rPr>
            </a:br>
            <a:r>
              <a:rPr lang="en-ZA" altLang="en-US" sz="4050" b="1" dirty="0">
                <a:solidFill>
                  <a:srgbClr val="741202"/>
                </a:solidFill>
                <a:latin typeface="Arial" panose="020B0604020202020204" pitchFamily="34" charset="0"/>
              </a:rPr>
              <a:t/>
            </a:r>
            <a:br>
              <a:rPr lang="en-ZA" altLang="en-US" sz="4050" b="1" dirty="0">
                <a:solidFill>
                  <a:srgbClr val="741202"/>
                </a:solidFill>
                <a:latin typeface="Arial" panose="020B0604020202020204" pitchFamily="34" charset="0"/>
              </a:rPr>
            </a:br>
            <a:r>
              <a:rPr lang="en-ZA" altLang="en-US" sz="4050" b="1" dirty="0">
                <a:solidFill>
                  <a:srgbClr val="741202"/>
                </a:solidFill>
                <a:latin typeface="Arial" panose="020B0604020202020204" pitchFamily="34" charset="0"/>
              </a:rPr>
              <a:t/>
            </a:r>
            <a:br>
              <a:rPr lang="en-ZA" altLang="en-US" sz="4050" b="1" dirty="0">
                <a:solidFill>
                  <a:srgbClr val="741202"/>
                </a:solidFill>
                <a:latin typeface="Arial" panose="020B0604020202020204" pitchFamily="34" charset="0"/>
              </a:rPr>
            </a:br>
            <a:r>
              <a:rPr lang="en-ZA" altLang="en-US" sz="1800" b="1" dirty="0">
                <a:solidFill>
                  <a:srgbClr val="741202"/>
                </a:solidFill>
                <a:latin typeface="Arial" panose="020B0604020202020204" pitchFamily="34" charset="0"/>
              </a:rPr>
              <a:t/>
            </a:r>
            <a:br>
              <a:rPr lang="en-ZA" altLang="en-US" sz="1800" b="1" dirty="0">
                <a:solidFill>
                  <a:srgbClr val="741202"/>
                </a:solidFill>
                <a:latin typeface="Arial" panose="020B0604020202020204" pitchFamily="34" charset="0"/>
              </a:rPr>
            </a:br>
            <a:endParaRPr lang="en-ZA" altLang="en-US" sz="2400" b="1" dirty="0">
              <a:solidFill>
                <a:srgbClr val="FF0000"/>
              </a:solidFill>
              <a:latin typeface="Arial" panose="020B0604020202020204" pitchFamily="34" charset="0"/>
            </a:endParaRPr>
          </a:p>
        </p:txBody>
      </p:sp>
      <p:sp>
        <p:nvSpPr>
          <p:cNvPr id="2" name="Rectangle 1"/>
          <p:cNvSpPr/>
          <p:nvPr/>
        </p:nvSpPr>
        <p:spPr>
          <a:xfrm>
            <a:off x="107504" y="983279"/>
            <a:ext cx="8712968" cy="4662815"/>
          </a:xfrm>
          <a:prstGeom prst="rect">
            <a:avLst/>
          </a:prstGeom>
        </p:spPr>
        <p:txBody>
          <a:bodyPr wrap="square">
            <a:spAutoFit/>
          </a:bodyPr>
          <a:lstStyle/>
          <a:p>
            <a:pPr algn="ctr">
              <a:defRPr/>
            </a:pPr>
            <a:r>
              <a:rPr lang="en-ZA" sz="4800" b="1" dirty="0">
                <a:solidFill>
                  <a:srgbClr val="CC9900"/>
                </a:solidFill>
                <a:effectLst>
                  <a:outerShdw blurRad="50800" dist="50800" dir="5400000" algn="ctr" rotWithShape="0">
                    <a:schemeClr val="tx1"/>
                  </a:outerShdw>
                </a:effectLst>
                <a:latin typeface="Arial Narrow" panose="020B0606020202030204" pitchFamily="34" charset="0"/>
                <a:cs typeface="+mn-cs"/>
              </a:rPr>
              <a:t>NATIONAL SENIOR CERTIFICATE EXAMINATIONS </a:t>
            </a:r>
          </a:p>
          <a:p>
            <a:pPr algn="ctr">
              <a:defRPr/>
            </a:pPr>
            <a:r>
              <a:rPr lang="en-ZA" sz="3000" b="1" dirty="0">
                <a:solidFill>
                  <a:schemeClr val="accent6">
                    <a:lumMod val="75000"/>
                  </a:schemeClr>
                </a:solidFill>
                <a:latin typeface="Arial Narrow" panose="020B0606020202030204" pitchFamily="34" charset="0"/>
                <a:cs typeface="+mn-cs"/>
              </a:rPr>
              <a:t>Results of the Class of </a:t>
            </a:r>
            <a:r>
              <a:rPr lang="en-ZA" sz="3000" b="1" dirty="0" smtClean="0">
                <a:solidFill>
                  <a:schemeClr val="accent6">
                    <a:lumMod val="75000"/>
                  </a:schemeClr>
                </a:solidFill>
                <a:latin typeface="Arial Narrow" panose="020B0606020202030204" pitchFamily="34" charset="0"/>
                <a:cs typeface="+mn-cs"/>
              </a:rPr>
              <a:t>2020</a:t>
            </a:r>
            <a:endParaRPr lang="en-ZA" sz="3000" b="1" dirty="0">
              <a:solidFill>
                <a:schemeClr val="accent6">
                  <a:lumMod val="75000"/>
                </a:schemeClr>
              </a:solidFill>
              <a:latin typeface="Arial Narrow" panose="020B0606020202030204" pitchFamily="34" charset="0"/>
              <a:cs typeface="+mn-cs"/>
            </a:endParaRPr>
          </a:p>
          <a:p>
            <a:pPr algn="ctr">
              <a:defRPr/>
            </a:pPr>
            <a:endParaRPr lang="en-ZA" sz="3000" b="1" dirty="0" smtClean="0">
              <a:solidFill>
                <a:schemeClr val="accent2">
                  <a:lumMod val="75000"/>
                </a:schemeClr>
              </a:solidFill>
              <a:latin typeface="Arial Narrow" panose="020B0606020202030204" pitchFamily="34" charset="0"/>
              <a:cs typeface="+mn-cs"/>
            </a:endParaRPr>
          </a:p>
          <a:p>
            <a:pPr algn="ctr">
              <a:defRPr/>
            </a:pPr>
            <a:r>
              <a:rPr lang="en-ZA" sz="3000" b="1" dirty="0" smtClean="0">
                <a:solidFill>
                  <a:srgbClr val="CC9900"/>
                </a:solidFill>
                <a:effectLst>
                  <a:outerShdw blurRad="50800" dist="50800" dir="5400000" algn="ctr" rotWithShape="0">
                    <a:schemeClr val="tx1"/>
                  </a:outerShdw>
                </a:effectLst>
                <a:latin typeface="Arial Narrow" panose="020B0606020202030204" pitchFamily="34" charset="0"/>
                <a:cs typeface="+mn-cs"/>
              </a:rPr>
              <a:t>Technical  </a:t>
            </a:r>
            <a:r>
              <a:rPr lang="en-ZA" sz="3000" b="1" dirty="0">
                <a:solidFill>
                  <a:srgbClr val="CC9900"/>
                </a:solidFill>
                <a:effectLst>
                  <a:outerShdw blurRad="50800" dist="50800" dir="5400000" algn="ctr" rotWithShape="0">
                    <a:schemeClr val="tx1"/>
                  </a:outerShdw>
                </a:effectLst>
                <a:latin typeface="Arial Narrow" panose="020B0606020202030204" pitchFamily="34" charset="0"/>
                <a:cs typeface="+mn-cs"/>
              </a:rPr>
              <a:t>Briefing</a:t>
            </a:r>
          </a:p>
          <a:p>
            <a:pPr algn="ctr">
              <a:defRPr/>
            </a:pPr>
            <a:endParaRPr lang="en-ZA" sz="3000" b="1" dirty="0" smtClean="0">
              <a:solidFill>
                <a:schemeClr val="accent2">
                  <a:lumMod val="75000"/>
                </a:schemeClr>
              </a:solidFill>
              <a:effectLst>
                <a:outerShdw blurRad="50800" dist="50800" dir="5400000" algn="ctr" rotWithShape="0">
                  <a:schemeClr val="tx1"/>
                </a:outerShdw>
              </a:effectLst>
              <a:latin typeface="Arial Narrow" panose="020B0606020202030204" pitchFamily="34" charset="0"/>
              <a:cs typeface="+mn-cs"/>
            </a:endParaRPr>
          </a:p>
          <a:p>
            <a:pPr algn="ctr">
              <a:defRPr/>
            </a:pPr>
            <a:r>
              <a:rPr lang="en-ZA" sz="3000" b="1" dirty="0" smtClean="0">
                <a:solidFill>
                  <a:srgbClr val="CC9900"/>
                </a:solidFill>
                <a:effectLst>
                  <a:outerShdw blurRad="50800" dist="50800" dir="5400000" algn="ctr" rotWithShape="0">
                    <a:schemeClr val="tx1"/>
                  </a:outerShdw>
                </a:effectLst>
                <a:latin typeface="Arial Narrow" panose="020B0606020202030204" pitchFamily="34" charset="0"/>
                <a:cs typeface="+mn-cs"/>
              </a:rPr>
              <a:t>Mr </a:t>
            </a:r>
            <a:r>
              <a:rPr lang="en-ZA" sz="3000" b="1" dirty="0">
                <a:solidFill>
                  <a:srgbClr val="CC9900"/>
                </a:solidFill>
                <a:effectLst>
                  <a:outerShdw blurRad="50800" dist="50800" dir="5400000" algn="ctr" rotWithShape="0">
                    <a:schemeClr val="tx1"/>
                  </a:outerShdw>
                </a:effectLst>
                <a:latin typeface="Arial Narrow" panose="020B0606020202030204" pitchFamily="34" charset="0"/>
                <a:cs typeface="+mn-cs"/>
              </a:rPr>
              <a:t>HM Mweli</a:t>
            </a:r>
          </a:p>
          <a:p>
            <a:pPr algn="ctr">
              <a:defRPr/>
            </a:pPr>
            <a:r>
              <a:rPr lang="en-ZA" sz="3000" b="1" dirty="0">
                <a:solidFill>
                  <a:srgbClr val="CC9900"/>
                </a:solidFill>
                <a:effectLst>
                  <a:outerShdw blurRad="50800" dist="50800" dir="5400000" algn="ctr" rotWithShape="0">
                    <a:schemeClr val="tx1"/>
                  </a:outerShdw>
                </a:effectLst>
                <a:latin typeface="Arial Narrow" panose="020B0606020202030204" pitchFamily="34" charset="0"/>
                <a:cs typeface="+mn-cs"/>
              </a:rPr>
              <a:t>Director-General  </a:t>
            </a:r>
          </a:p>
          <a:p>
            <a:pPr algn="ctr">
              <a:defRPr/>
            </a:pPr>
            <a:r>
              <a:rPr lang="en-ZA" sz="2100" b="1" dirty="0" smtClean="0">
                <a:solidFill>
                  <a:schemeClr val="accent6">
                    <a:lumMod val="75000"/>
                  </a:schemeClr>
                </a:solidFill>
                <a:latin typeface="Arial Narrow" panose="020B0606020202030204" pitchFamily="34" charset="0"/>
                <a:cs typeface="+mn-cs"/>
              </a:rPr>
              <a:t>22 February </a:t>
            </a:r>
            <a:r>
              <a:rPr lang="en-ZA" sz="2100" b="1" dirty="0">
                <a:solidFill>
                  <a:schemeClr val="accent6">
                    <a:lumMod val="75000"/>
                  </a:schemeClr>
                </a:solidFill>
                <a:latin typeface="Arial Narrow" panose="020B0606020202030204" pitchFamily="34" charset="0"/>
                <a:cs typeface="+mn-cs"/>
              </a:rPr>
              <a:t>2020</a:t>
            </a:r>
          </a:p>
        </p:txBody>
      </p:sp>
      <p:sp>
        <p:nvSpPr>
          <p:cNvPr id="3" name="Slide Number Placeholder 2"/>
          <p:cNvSpPr>
            <a:spLocks noGrp="1"/>
          </p:cNvSpPr>
          <p:nvPr>
            <p:ph type="sldNum" sz="quarter" idx="4"/>
          </p:nvPr>
        </p:nvSpPr>
        <p:spPr/>
        <p:txBody>
          <a:bodyPr/>
          <a:lstStyle/>
          <a:p>
            <a:pPr>
              <a:defRPr/>
            </a:pPr>
            <a:fld id="{9281EBB6-D164-4A7A-83B0-06A5CFC35E17}" type="slidenum">
              <a:rPr lang="en-ZA" altLang="en-US" smtClean="0"/>
              <a:pPr>
                <a:defRPr/>
              </a:pPr>
              <a:t>1</a:t>
            </a:fld>
            <a:endParaRPr lang="en-ZA" alt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1400"/>
            <a:ext cx="8229600" cy="1589039"/>
          </a:xfrm>
        </p:spPr>
        <p:txBody>
          <a:bodyPr>
            <a:noAutofit/>
          </a:bodyPr>
          <a:lstStyle/>
          <a:p>
            <a:r>
              <a:rPr lang="en-ZA" sz="5400" b="1" dirty="0" smtClean="0">
                <a:solidFill>
                  <a:schemeClr val="accent2"/>
                </a:solidFill>
              </a:rPr>
              <a:t>IMPACT OF COVID-19</a:t>
            </a:r>
            <a:endParaRPr lang="en-ZA" sz="5400" b="1" dirty="0">
              <a:solidFill>
                <a:schemeClr val="accent2"/>
              </a:solidFill>
            </a:endParaRPr>
          </a:p>
        </p:txBody>
      </p:sp>
      <p:sp>
        <p:nvSpPr>
          <p:cNvPr id="3" name="Content Placeholder 2"/>
          <p:cNvSpPr>
            <a:spLocks noGrp="1"/>
          </p:cNvSpPr>
          <p:nvPr>
            <p:ph idx="1"/>
          </p:nvPr>
        </p:nvSpPr>
        <p:spPr>
          <a:xfrm>
            <a:off x="457200" y="1196752"/>
            <a:ext cx="8229600" cy="5256583"/>
          </a:xfrm>
        </p:spPr>
        <p:txBody>
          <a:bodyPr>
            <a:normAutofit lnSpcReduction="10000"/>
          </a:bodyPr>
          <a:lstStyle/>
          <a:p>
            <a:pPr marL="0" indent="0" algn="just">
              <a:buNone/>
            </a:pPr>
            <a:r>
              <a:rPr lang="en-GB" sz="2400" dirty="0" smtClean="0"/>
              <a:t>“</a:t>
            </a:r>
            <a:r>
              <a:rPr lang="en-GB" sz="2400" i="1" dirty="0" smtClean="0"/>
              <a:t>During </a:t>
            </a:r>
            <a:r>
              <a:rPr lang="en-GB" sz="2400" i="1" dirty="0"/>
              <a:t>the coronavirus disease (COVID-19) pandemic, </a:t>
            </a:r>
            <a:r>
              <a:rPr lang="en-GB" sz="2400" b="1" i="1" dirty="0"/>
              <a:t>prolonged school closures</a:t>
            </a:r>
            <a:r>
              <a:rPr lang="en-GB" sz="2400" i="1" dirty="0"/>
              <a:t> may result in a </a:t>
            </a:r>
            <a:r>
              <a:rPr lang="en-GB" sz="2400" b="1" i="1" dirty="0"/>
              <a:t>reversal of educational gains</a:t>
            </a:r>
            <a:r>
              <a:rPr lang="en-GB" sz="2400" i="1" dirty="0"/>
              <a:t>, </a:t>
            </a:r>
            <a:r>
              <a:rPr lang="en-GB" sz="2400" b="1" i="1" dirty="0"/>
              <a:t>limiting children’s educational </a:t>
            </a:r>
            <a:r>
              <a:rPr lang="en-GB" sz="2400" i="1" dirty="0"/>
              <a:t>and </a:t>
            </a:r>
            <a:r>
              <a:rPr lang="en-GB" sz="2400" b="1" i="1" dirty="0"/>
              <a:t>vocational opportunities </a:t>
            </a:r>
            <a:r>
              <a:rPr lang="en-GB" sz="2400" i="1" dirty="0"/>
              <a:t>as well as their </a:t>
            </a:r>
            <a:r>
              <a:rPr lang="en-GB" sz="2400" b="1" i="1" dirty="0"/>
              <a:t>social</a:t>
            </a:r>
            <a:r>
              <a:rPr lang="en-GB" sz="2400" i="1" dirty="0"/>
              <a:t> and </a:t>
            </a:r>
            <a:r>
              <a:rPr lang="en-GB" sz="2400" b="1" i="1" dirty="0"/>
              <a:t>emotional interactions </a:t>
            </a:r>
            <a:r>
              <a:rPr lang="en-GB" sz="2400" i="1" dirty="0"/>
              <a:t>and development. The longer a student stays out of school, the </a:t>
            </a:r>
            <a:r>
              <a:rPr lang="en-GB" sz="2400" b="1" i="1" dirty="0"/>
              <a:t>higher the risk of dropping out.</a:t>
            </a:r>
            <a:r>
              <a:rPr lang="en-GB" sz="2400" i="1" dirty="0"/>
              <a:t>1 Additionally, students who are out of school – and particularly girls – are at increased </a:t>
            </a:r>
            <a:r>
              <a:rPr lang="en-GB" sz="2400" b="1" i="1" dirty="0"/>
              <a:t>risk of vulnerabilities </a:t>
            </a:r>
            <a:r>
              <a:rPr lang="en-GB" sz="2400" i="1" dirty="0"/>
              <a:t>(e.g. subject to greater rates of violence and exploitation, </a:t>
            </a:r>
            <a:r>
              <a:rPr lang="en-GB" sz="2400" b="1" i="1" dirty="0"/>
              <a:t>child marriage </a:t>
            </a:r>
            <a:r>
              <a:rPr lang="en-GB" sz="2400" i="1" dirty="0"/>
              <a:t>and </a:t>
            </a:r>
            <a:r>
              <a:rPr lang="en-GB" sz="2400" b="1" i="1" dirty="0"/>
              <a:t>teenage</a:t>
            </a:r>
            <a:r>
              <a:rPr lang="en-GB" sz="2400" i="1" dirty="0"/>
              <a:t> </a:t>
            </a:r>
            <a:r>
              <a:rPr lang="en-GB" sz="2400" b="1" i="1" dirty="0"/>
              <a:t>pregnancy</a:t>
            </a:r>
            <a:r>
              <a:rPr lang="en-GB" sz="2400" i="1" dirty="0"/>
              <a:t>).1,2,3 Furthermore, prolonged school closures interrupt and disrupt the provision of, and access to, </a:t>
            </a:r>
            <a:r>
              <a:rPr lang="en-GB" sz="2400" b="1" i="1" dirty="0"/>
              <a:t>essential school-based services</a:t>
            </a:r>
            <a:r>
              <a:rPr lang="en-GB" sz="2400" i="1" dirty="0"/>
              <a:t> such as </a:t>
            </a:r>
            <a:r>
              <a:rPr lang="en-GB" sz="2400" b="1" i="1" dirty="0"/>
              <a:t>school feeding </a:t>
            </a:r>
            <a:r>
              <a:rPr lang="en-GB" sz="2400" i="1" dirty="0"/>
              <a:t>and nutrition programmes, immunization, and mental health and psychosocial support (MHPSS</a:t>
            </a:r>
            <a:r>
              <a:rPr lang="en-GB" sz="2400" i="1" dirty="0" smtClean="0"/>
              <a:t>).”</a:t>
            </a:r>
          </a:p>
          <a:p>
            <a:pPr marL="0" indent="0" algn="r">
              <a:buNone/>
            </a:pPr>
            <a:r>
              <a:rPr lang="en-GB" sz="1600" b="1" dirty="0" smtClean="0"/>
              <a:t>World Health Organisation  (WHO), 2020</a:t>
            </a:r>
            <a:endParaRPr lang="en-ZA" sz="1600" b="1" dirty="0"/>
          </a:p>
        </p:txBody>
      </p:sp>
      <p:sp>
        <p:nvSpPr>
          <p:cNvPr id="4" name="Slide Number Placeholder 3"/>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C0AE55-7E06-4976-960B-3D98813CB3CF}" type="slidenum">
              <a:rPr kumimoji="0" lang="en-Z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ZA"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9557696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145812" y="116632"/>
            <a:ext cx="8890684" cy="589360"/>
          </a:xfrm>
        </p:spPr>
        <p:txBody>
          <a:bodyPr rtlCol="0">
            <a:noAutofit/>
          </a:bodyPr>
          <a:lstStyle/>
          <a:p>
            <a:pPr eaLnBrk="1" fontAlgn="auto" hangingPunct="1">
              <a:spcAft>
                <a:spcPts val="0"/>
              </a:spcAft>
              <a:defRPr/>
            </a:pPr>
            <a:r>
              <a:rPr lang="en-US" altLang="en-US" sz="4400" b="1" dirty="0">
                <a:solidFill>
                  <a:schemeClr val="accent2">
                    <a:lumMod val="50000"/>
                  </a:schemeClr>
                </a:solidFill>
                <a:latin typeface="Arial Narrow" pitchFamily="34" charset="0"/>
                <a:ea typeface="Tahoma" panose="020B0604030504040204" pitchFamily="34" charset="0"/>
                <a:cs typeface="Tahoma" panose="020B0604030504040204" pitchFamily="34" charset="0"/>
              </a:rPr>
              <a:t>BOTTOM TEN DISTRICTS</a:t>
            </a:r>
            <a:endParaRPr lang="en-ZA" altLang="en-US" sz="4400" b="1" dirty="0">
              <a:solidFill>
                <a:schemeClr val="accent2">
                  <a:lumMod val="50000"/>
                </a:schemeClr>
              </a:solidFill>
              <a:latin typeface="Arial Narrow" pitchFamily="34" charset="0"/>
              <a:ea typeface="Tahoma" panose="020B0604030504040204" pitchFamily="34" charset="0"/>
              <a:cs typeface="Tahoma" panose="020B060403050404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044035773"/>
              </p:ext>
            </p:extLst>
          </p:nvPr>
        </p:nvGraphicFramePr>
        <p:xfrm>
          <a:off x="179513" y="705981"/>
          <a:ext cx="8856984" cy="5387315"/>
        </p:xfrm>
        <a:graphic>
          <a:graphicData uri="http://schemas.openxmlformats.org/drawingml/2006/table">
            <a:tbl>
              <a:tblPr>
                <a:tableStyleId>{08FB837D-C827-4EFA-A057-4D05807E0F7C}</a:tableStyleId>
              </a:tblPr>
              <a:tblGrid>
                <a:gridCol w="1957860">
                  <a:extLst>
                    <a:ext uri="{9D8B030D-6E8A-4147-A177-3AD203B41FA5}">
                      <a16:colId xmlns:a16="http://schemas.microsoft.com/office/drawing/2014/main" val="20000"/>
                    </a:ext>
                  </a:extLst>
                </a:gridCol>
                <a:gridCol w="3542793">
                  <a:extLst>
                    <a:ext uri="{9D8B030D-6E8A-4147-A177-3AD203B41FA5}">
                      <a16:colId xmlns:a16="http://schemas.microsoft.com/office/drawing/2014/main" val="20001"/>
                    </a:ext>
                  </a:extLst>
                </a:gridCol>
                <a:gridCol w="1118777">
                  <a:extLst>
                    <a:ext uri="{9D8B030D-6E8A-4147-A177-3AD203B41FA5}">
                      <a16:colId xmlns:a16="http://schemas.microsoft.com/office/drawing/2014/main" val="20002"/>
                    </a:ext>
                  </a:extLst>
                </a:gridCol>
                <a:gridCol w="1118777">
                  <a:extLst>
                    <a:ext uri="{9D8B030D-6E8A-4147-A177-3AD203B41FA5}">
                      <a16:colId xmlns:a16="http://schemas.microsoft.com/office/drawing/2014/main" val="20003"/>
                    </a:ext>
                  </a:extLst>
                </a:gridCol>
                <a:gridCol w="1118777">
                  <a:extLst>
                    <a:ext uri="{9D8B030D-6E8A-4147-A177-3AD203B41FA5}">
                      <a16:colId xmlns:a16="http://schemas.microsoft.com/office/drawing/2014/main" val="20004"/>
                    </a:ext>
                  </a:extLst>
                </a:gridCol>
              </a:tblGrid>
              <a:tr h="1328355">
                <a:tc>
                  <a:txBody>
                    <a:bodyPr/>
                    <a:lstStyle/>
                    <a:p>
                      <a:pPr algn="l" fontAlgn="b"/>
                      <a:r>
                        <a:rPr lang="en-ZA" sz="2000" b="1" u="none" strike="noStrike" dirty="0">
                          <a:effectLst/>
                          <a:latin typeface="Arial Narrow" panose="020B0606020202030204" pitchFamily="34" charset="0"/>
                        </a:rPr>
                        <a:t>Province Name</a:t>
                      </a:r>
                      <a:endParaRPr lang="en-ZA" sz="2000" b="1" i="0" u="none" strike="noStrike" dirty="0">
                        <a:solidFill>
                          <a:srgbClr val="000000"/>
                        </a:solidFill>
                        <a:effectLst/>
                        <a:latin typeface="Arial Narrow" panose="020B0606020202030204" pitchFamily="34" charset="0"/>
                      </a:endParaRPr>
                    </a:p>
                  </a:txBody>
                  <a:tcPr marL="7144" marR="7144" marT="7144" marB="0" vert="vert270" anchor="ctr"/>
                </a:tc>
                <a:tc>
                  <a:txBody>
                    <a:bodyPr/>
                    <a:lstStyle/>
                    <a:p>
                      <a:pPr algn="l" fontAlgn="b"/>
                      <a:r>
                        <a:rPr lang="en-ZA" sz="2000" b="1" u="none" strike="noStrike" dirty="0">
                          <a:effectLst/>
                          <a:latin typeface="Arial Narrow" panose="020B0606020202030204" pitchFamily="34" charset="0"/>
                        </a:rPr>
                        <a:t>District Name</a:t>
                      </a:r>
                      <a:endParaRPr lang="en-ZA" sz="2000" b="1" i="0" u="none" strike="noStrike" dirty="0">
                        <a:solidFill>
                          <a:srgbClr val="000000"/>
                        </a:solidFill>
                        <a:effectLst/>
                        <a:latin typeface="Arial Narrow" panose="020B0606020202030204" pitchFamily="34" charset="0"/>
                      </a:endParaRPr>
                    </a:p>
                  </a:txBody>
                  <a:tcPr marL="7144" marR="7144" marT="7144" marB="0" vert="vert270" anchor="ctr"/>
                </a:tc>
                <a:tc>
                  <a:txBody>
                    <a:bodyPr/>
                    <a:lstStyle/>
                    <a:p>
                      <a:pPr algn="l" fontAlgn="b"/>
                      <a:r>
                        <a:rPr lang="en-ZA" sz="2000" b="1" u="none" strike="noStrike" dirty="0">
                          <a:effectLst/>
                          <a:latin typeface="Arial Narrow" panose="020B0606020202030204" pitchFamily="34" charset="0"/>
                        </a:rPr>
                        <a:t>Total Wrote</a:t>
                      </a:r>
                      <a:endParaRPr lang="en-ZA" sz="2000" b="1" i="0" u="none" strike="noStrike" dirty="0">
                        <a:solidFill>
                          <a:srgbClr val="000000"/>
                        </a:solidFill>
                        <a:effectLst/>
                        <a:latin typeface="Arial Narrow" panose="020B0606020202030204" pitchFamily="34" charset="0"/>
                      </a:endParaRPr>
                    </a:p>
                  </a:txBody>
                  <a:tcPr marL="7144" marR="7144" marT="7144" marB="0" vert="vert270" anchor="ctr"/>
                </a:tc>
                <a:tc>
                  <a:txBody>
                    <a:bodyPr/>
                    <a:lstStyle/>
                    <a:p>
                      <a:pPr algn="l" fontAlgn="b"/>
                      <a:r>
                        <a:rPr lang="en-ZA" sz="2000" b="1" u="none" strike="noStrike" dirty="0">
                          <a:effectLst/>
                          <a:latin typeface="Arial Narrow" panose="020B0606020202030204" pitchFamily="34" charset="0"/>
                        </a:rPr>
                        <a:t>Total Achieved</a:t>
                      </a:r>
                      <a:endParaRPr lang="en-ZA" sz="2000" b="1" i="0" u="none" strike="noStrike" dirty="0">
                        <a:solidFill>
                          <a:srgbClr val="000000"/>
                        </a:solidFill>
                        <a:effectLst/>
                        <a:latin typeface="Arial Narrow" panose="020B0606020202030204" pitchFamily="34" charset="0"/>
                      </a:endParaRPr>
                    </a:p>
                  </a:txBody>
                  <a:tcPr marL="7144" marR="7144" marT="7144" marB="0" vert="vert270" anchor="ctr"/>
                </a:tc>
                <a:tc>
                  <a:txBody>
                    <a:bodyPr/>
                    <a:lstStyle/>
                    <a:p>
                      <a:pPr algn="l" fontAlgn="b"/>
                      <a:r>
                        <a:rPr lang="en-ZA" sz="2000" b="1" u="none" strike="noStrike" dirty="0">
                          <a:effectLst/>
                          <a:latin typeface="Arial Narrow" panose="020B0606020202030204" pitchFamily="34" charset="0"/>
                        </a:rPr>
                        <a:t>% Achieved</a:t>
                      </a:r>
                      <a:endParaRPr lang="en-ZA" sz="2000" b="1" i="0" u="none" strike="noStrike" dirty="0">
                        <a:solidFill>
                          <a:srgbClr val="000000"/>
                        </a:solidFill>
                        <a:effectLst/>
                        <a:latin typeface="Arial Narrow" panose="020B0606020202030204" pitchFamily="34" charset="0"/>
                      </a:endParaRPr>
                    </a:p>
                  </a:txBody>
                  <a:tcPr marL="7144" marR="7144" marT="7144" marB="0" vert="vert270" anchor="ctr"/>
                </a:tc>
                <a:extLst>
                  <a:ext uri="{0D108BD9-81ED-4DB2-BD59-A6C34878D82A}">
                    <a16:rowId xmlns:a16="http://schemas.microsoft.com/office/drawing/2014/main" val="10000"/>
                  </a:ext>
                </a:extLst>
              </a:tr>
              <a:tr h="405896">
                <a:tc>
                  <a:txBody>
                    <a:bodyPr/>
                    <a:lstStyle/>
                    <a:p>
                      <a:pPr algn="l" fontAlgn="b"/>
                      <a:r>
                        <a:rPr lang="en-ZA" sz="1800" b="1" i="0" u="none" strike="noStrike" dirty="0">
                          <a:solidFill>
                            <a:srgbClr val="000000"/>
                          </a:solidFill>
                          <a:effectLst/>
                          <a:latin typeface="Arial Narrow" panose="020B0606020202030204" pitchFamily="34" charset="0"/>
                        </a:rPr>
                        <a:t>EASTERN CAPE</a:t>
                      </a:r>
                    </a:p>
                  </a:txBody>
                  <a:tcPr marL="9525" marR="9525" marT="9525" marB="0" anchor="b"/>
                </a:tc>
                <a:tc>
                  <a:txBody>
                    <a:bodyPr/>
                    <a:lstStyle/>
                    <a:p>
                      <a:pPr algn="l" fontAlgn="b"/>
                      <a:r>
                        <a:rPr lang="en-ZA" sz="1800" b="1" i="0" u="none" strike="noStrike" dirty="0" smtClean="0">
                          <a:solidFill>
                            <a:srgbClr val="000000"/>
                          </a:solidFill>
                          <a:effectLst/>
                          <a:latin typeface="Arial Narrow" panose="020B0606020202030204" pitchFamily="34" charset="0"/>
                        </a:rPr>
                        <a:t>OR TAMBO INLAND</a:t>
                      </a:r>
                      <a:endParaRPr lang="en-ZA" sz="1800" b="1" i="0" u="none" strike="noStrike" dirty="0">
                        <a:solidFill>
                          <a:srgbClr val="000000"/>
                        </a:solidFill>
                        <a:effectLst/>
                        <a:latin typeface="Arial Narrow" panose="020B0606020202030204" pitchFamily="34" charset="0"/>
                      </a:endParaRPr>
                    </a:p>
                  </a:txBody>
                  <a:tcPr marL="9525" marR="9525" marT="9525" marB="0" anchor="b"/>
                </a:tc>
                <a:tc>
                  <a:txBody>
                    <a:bodyPr/>
                    <a:lstStyle/>
                    <a:p>
                      <a:pPr algn="ctr" fontAlgn="b"/>
                      <a:r>
                        <a:rPr lang="en-ZA" sz="2000" b="0" i="0" u="none" strike="noStrike" dirty="0">
                          <a:solidFill>
                            <a:srgbClr val="000000"/>
                          </a:solidFill>
                          <a:effectLst/>
                          <a:latin typeface="Arial Narrow" panose="020B0606020202030204" pitchFamily="34" charset="0"/>
                        </a:rPr>
                        <a:t>8 933</a:t>
                      </a:r>
                    </a:p>
                  </a:txBody>
                  <a:tcPr marL="9525" marR="9525" marT="9525" marB="0" anchor="b"/>
                </a:tc>
                <a:tc>
                  <a:txBody>
                    <a:bodyPr/>
                    <a:lstStyle/>
                    <a:p>
                      <a:pPr algn="ctr" fontAlgn="b"/>
                      <a:r>
                        <a:rPr lang="en-ZA" sz="2000" b="0" i="0" u="none" strike="noStrike" dirty="0">
                          <a:solidFill>
                            <a:srgbClr val="000000"/>
                          </a:solidFill>
                          <a:effectLst/>
                          <a:latin typeface="Arial Narrow" panose="020B0606020202030204" pitchFamily="34" charset="0"/>
                        </a:rPr>
                        <a:t>5 823</a:t>
                      </a:r>
                    </a:p>
                  </a:txBody>
                  <a:tcPr marL="9525" marR="9525" marT="9525" marB="0" anchor="b"/>
                </a:tc>
                <a:tc>
                  <a:txBody>
                    <a:bodyPr/>
                    <a:lstStyle/>
                    <a:p>
                      <a:pPr algn="ctr" fontAlgn="b"/>
                      <a:r>
                        <a:rPr lang="en-ZA" sz="2000" b="0" i="0" u="none" strike="noStrike" dirty="0">
                          <a:solidFill>
                            <a:srgbClr val="000000"/>
                          </a:solidFill>
                          <a:effectLst/>
                          <a:latin typeface="Arial Narrow" panose="020B0606020202030204" pitchFamily="34" charset="0"/>
                        </a:rPr>
                        <a:t>65.2</a:t>
                      </a:r>
                    </a:p>
                  </a:txBody>
                  <a:tcPr marL="9525" marR="9525" marT="9525" marB="0" anchor="b"/>
                </a:tc>
                <a:extLst>
                  <a:ext uri="{0D108BD9-81ED-4DB2-BD59-A6C34878D82A}">
                    <a16:rowId xmlns:a16="http://schemas.microsoft.com/office/drawing/2014/main" val="10001"/>
                  </a:ext>
                </a:extLst>
              </a:tr>
              <a:tr h="405896">
                <a:tc>
                  <a:txBody>
                    <a:bodyPr/>
                    <a:lstStyle/>
                    <a:p>
                      <a:pPr algn="l" fontAlgn="b"/>
                      <a:r>
                        <a:rPr lang="en-ZA" sz="1800" b="1" i="0" u="none" strike="noStrike" dirty="0">
                          <a:solidFill>
                            <a:srgbClr val="000000"/>
                          </a:solidFill>
                          <a:effectLst/>
                          <a:latin typeface="Arial Narrow" panose="020B0606020202030204" pitchFamily="34" charset="0"/>
                        </a:rPr>
                        <a:t>EASTERN CAPE</a:t>
                      </a:r>
                    </a:p>
                  </a:txBody>
                  <a:tcPr marL="9525" marR="9525" marT="9525" marB="0" anchor="b"/>
                </a:tc>
                <a:tc>
                  <a:txBody>
                    <a:bodyPr/>
                    <a:lstStyle/>
                    <a:p>
                      <a:pPr algn="l" fontAlgn="b"/>
                      <a:r>
                        <a:rPr lang="en-ZA" sz="1800" b="1" i="0" u="none" strike="noStrike" dirty="0" smtClean="0">
                          <a:solidFill>
                            <a:srgbClr val="000000"/>
                          </a:solidFill>
                          <a:effectLst/>
                          <a:latin typeface="Arial Narrow" panose="020B0606020202030204" pitchFamily="34" charset="0"/>
                        </a:rPr>
                        <a:t>OR TAMBO COASTAL</a:t>
                      </a:r>
                      <a:endParaRPr lang="en-ZA" sz="1800" b="1" i="0" u="none" strike="noStrike" dirty="0">
                        <a:solidFill>
                          <a:srgbClr val="000000"/>
                        </a:solidFill>
                        <a:effectLst/>
                        <a:latin typeface="Arial Narrow" panose="020B0606020202030204" pitchFamily="34" charset="0"/>
                      </a:endParaRPr>
                    </a:p>
                  </a:txBody>
                  <a:tcPr marL="9525" marR="9525" marT="9525" marB="0" anchor="b"/>
                </a:tc>
                <a:tc>
                  <a:txBody>
                    <a:bodyPr/>
                    <a:lstStyle/>
                    <a:p>
                      <a:pPr algn="ctr" fontAlgn="b"/>
                      <a:r>
                        <a:rPr lang="en-ZA" sz="2000" b="0" i="0" u="none" strike="noStrike" dirty="0">
                          <a:solidFill>
                            <a:srgbClr val="000000"/>
                          </a:solidFill>
                          <a:effectLst/>
                          <a:latin typeface="Arial Narrow" panose="020B0606020202030204" pitchFamily="34" charset="0"/>
                        </a:rPr>
                        <a:t>9 127</a:t>
                      </a:r>
                    </a:p>
                  </a:txBody>
                  <a:tcPr marL="9525" marR="9525" marT="9525" marB="0" anchor="b"/>
                </a:tc>
                <a:tc>
                  <a:txBody>
                    <a:bodyPr/>
                    <a:lstStyle/>
                    <a:p>
                      <a:pPr algn="ctr" fontAlgn="b"/>
                      <a:r>
                        <a:rPr lang="en-ZA" sz="2000" b="0" i="0" u="none" strike="noStrike" dirty="0">
                          <a:solidFill>
                            <a:srgbClr val="000000"/>
                          </a:solidFill>
                          <a:effectLst/>
                          <a:latin typeface="Arial Narrow" panose="020B0606020202030204" pitchFamily="34" charset="0"/>
                        </a:rPr>
                        <a:t>5 947</a:t>
                      </a:r>
                    </a:p>
                  </a:txBody>
                  <a:tcPr marL="9525" marR="9525" marT="9525" marB="0" anchor="b"/>
                </a:tc>
                <a:tc>
                  <a:txBody>
                    <a:bodyPr/>
                    <a:lstStyle/>
                    <a:p>
                      <a:pPr algn="ctr" fontAlgn="b"/>
                      <a:r>
                        <a:rPr lang="en-ZA" sz="2000" b="0" i="0" u="none" strike="noStrike" dirty="0">
                          <a:solidFill>
                            <a:srgbClr val="000000"/>
                          </a:solidFill>
                          <a:effectLst/>
                          <a:latin typeface="Arial Narrow" panose="020B0606020202030204" pitchFamily="34" charset="0"/>
                        </a:rPr>
                        <a:t>65.2</a:t>
                      </a:r>
                    </a:p>
                  </a:txBody>
                  <a:tcPr marL="9525" marR="9525" marT="9525" marB="0" anchor="b"/>
                </a:tc>
                <a:extLst>
                  <a:ext uri="{0D108BD9-81ED-4DB2-BD59-A6C34878D82A}">
                    <a16:rowId xmlns:a16="http://schemas.microsoft.com/office/drawing/2014/main" val="10002"/>
                  </a:ext>
                </a:extLst>
              </a:tr>
              <a:tr h="405896">
                <a:tc>
                  <a:txBody>
                    <a:bodyPr/>
                    <a:lstStyle/>
                    <a:p>
                      <a:pPr algn="l" fontAlgn="b"/>
                      <a:r>
                        <a:rPr lang="en-ZA" sz="1800" b="1" i="0" u="none" strike="noStrike" dirty="0">
                          <a:solidFill>
                            <a:srgbClr val="000000"/>
                          </a:solidFill>
                          <a:effectLst/>
                          <a:latin typeface="Arial Narrow" panose="020B0606020202030204" pitchFamily="34" charset="0"/>
                        </a:rPr>
                        <a:t>NORTHERN CAPE</a:t>
                      </a:r>
                    </a:p>
                  </a:txBody>
                  <a:tcPr marL="9525" marR="9525" marT="9525" marB="0" anchor="b"/>
                </a:tc>
                <a:tc>
                  <a:txBody>
                    <a:bodyPr/>
                    <a:lstStyle/>
                    <a:p>
                      <a:pPr algn="l" fontAlgn="b"/>
                      <a:r>
                        <a:rPr lang="en-ZA" sz="1800" b="1" i="0" u="none" strike="noStrike" dirty="0" smtClean="0">
                          <a:solidFill>
                            <a:srgbClr val="000000"/>
                          </a:solidFill>
                          <a:effectLst/>
                          <a:latin typeface="Arial Narrow" panose="020B0606020202030204" pitchFamily="34" charset="0"/>
                        </a:rPr>
                        <a:t>FRANCES BAARD</a:t>
                      </a:r>
                      <a:endParaRPr lang="en-ZA" sz="1800" b="1" i="0" u="none" strike="noStrike" dirty="0">
                        <a:solidFill>
                          <a:srgbClr val="000000"/>
                        </a:solidFill>
                        <a:effectLst/>
                        <a:latin typeface="Arial Narrow" panose="020B0606020202030204" pitchFamily="34" charset="0"/>
                      </a:endParaRPr>
                    </a:p>
                  </a:txBody>
                  <a:tcPr marL="9525" marR="9525" marT="9525" marB="0" anchor="b"/>
                </a:tc>
                <a:tc>
                  <a:txBody>
                    <a:bodyPr/>
                    <a:lstStyle/>
                    <a:p>
                      <a:pPr algn="ctr" fontAlgn="b"/>
                      <a:r>
                        <a:rPr lang="en-ZA" sz="2000" b="0" i="0" u="none" strike="noStrike" dirty="0">
                          <a:solidFill>
                            <a:srgbClr val="000000"/>
                          </a:solidFill>
                          <a:effectLst/>
                          <a:latin typeface="Arial Narrow" panose="020B0606020202030204" pitchFamily="34" charset="0"/>
                        </a:rPr>
                        <a:t>4 010</a:t>
                      </a:r>
                    </a:p>
                  </a:txBody>
                  <a:tcPr marL="9525" marR="9525" marT="9525" marB="0" anchor="b"/>
                </a:tc>
                <a:tc>
                  <a:txBody>
                    <a:bodyPr/>
                    <a:lstStyle/>
                    <a:p>
                      <a:pPr algn="ctr" fontAlgn="b"/>
                      <a:r>
                        <a:rPr lang="en-ZA" sz="2000" b="0" i="0" u="none" strike="noStrike" dirty="0">
                          <a:solidFill>
                            <a:srgbClr val="000000"/>
                          </a:solidFill>
                          <a:effectLst/>
                          <a:latin typeface="Arial Narrow" panose="020B0606020202030204" pitchFamily="34" charset="0"/>
                        </a:rPr>
                        <a:t>2 605</a:t>
                      </a:r>
                    </a:p>
                  </a:txBody>
                  <a:tcPr marL="9525" marR="9525" marT="9525" marB="0" anchor="b"/>
                </a:tc>
                <a:tc>
                  <a:txBody>
                    <a:bodyPr/>
                    <a:lstStyle/>
                    <a:p>
                      <a:pPr algn="ctr" fontAlgn="b"/>
                      <a:r>
                        <a:rPr lang="en-ZA" sz="2000" b="0" i="0" u="none" strike="noStrike" dirty="0">
                          <a:solidFill>
                            <a:srgbClr val="000000"/>
                          </a:solidFill>
                          <a:effectLst/>
                          <a:latin typeface="Arial Narrow" panose="020B0606020202030204" pitchFamily="34" charset="0"/>
                        </a:rPr>
                        <a:t>65.0</a:t>
                      </a:r>
                    </a:p>
                  </a:txBody>
                  <a:tcPr marL="9525" marR="9525" marT="9525" marB="0" anchor="b"/>
                </a:tc>
                <a:extLst>
                  <a:ext uri="{0D108BD9-81ED-4DB2-BD59-A6C34878D82A}">
                    <a16:rowId xmlns:a16="http://schemas.microsoft.com/office/drawing/2014/main" val="10003"/>
                  </a:ext>
                </a:extLst>
              </a:tr>
              <a:tr h="405896">
                <a:tc>
                  <a:txBody>
                    <a:bodyPr/>
                    <a:lstStyle/>
                    <a:p>
                      <a:pPr algn="l" fontAlgn="b"/>
                      <a:r>
                        <a:rPr lang="en-ZA" sz="1800" b="1" i="0" u="none" strike="noStrike" dirty="0">
                          <a:solidFill>
                            <a:srgbClr val="000000"/>
                          </a:solidFill>
                          <a:effectLst/>
                          <a:latin typeface="Arial Narrow" panose="020B0606020202030204" pitchFamily="34" charset="0"/>
                        </a:rPr>
                        <a:t>LIMPOPO</a:t>
                      </a:r>
                    </a:p>
                  </a:txBody>
                  <a:tcPr marL="9525" marR="9525" marT="9525" marB="0" anchor="b"/>
                </a:tc>
                <a:tc>
                  <a:txBody>
                    <a:bodyPr/>
                    <a:lstStyle/>
                    <a:p>
                      <a:pPr algn="l" fontAlgn="b"/>
                      <a:r>
                        <a:rPr lang="en-ZA" sz="1800" b="1" i="0" u="none" strike="noStrike" dirty="0" smtClean="0">
                          <a:solidFill>
                            <a:srgbClr val="000000"/>
                          </a:solidFill>
                          <a:effectLst/>
                          <a:latin typeface="Arial Narrow" panose="020B0606020202030204" pitchFamily="34" charset="0"/>
                        </a:rPr>
                        <a:t>CAPRICORN NORTH</a:t>
                      </a:r>
                      <a:endParaRPr lang="en-ZA" sz="1800" b="1" i="0" u="none" strike="noStrike" dirty="0">
                        <a:solidFill>
                          <a:srgbClr val="000000"/>
                        </a:solidFill>
                        <a:effectLst/>
                        <a:latin typeface="Arial Narrow" panose="020B0606020202030204" pitchFamily="34" charset="0"/>
                      </a:endParaRPr>
                    </a:p>
                  </a:txBody>
                  <a:tcPr marL="9525" marR="9525" marT="9525" marB="0" anchor="b"/>
                </a:tc>
                <a:tc>
                  <a:txBody>
                    <a:bodyPr/>
                    <a:lstStyle/>
                    <a:p>
                      <a:pPr algn="ctr" fontAlgn="b"/>
                      <a:r>
                        <a:rPr lang="en-ZA" sz="2000" b="0" i="0" u="none" strike="noStrike" dirty="0">
                          <a:solidFill>
                            <a:srgbClr val="000000"/>
                          </a:solidFill>
                          <a:effectLst/>
                          <a:latin typeface="Arial Narrow" panose="020B0606020202030204" pitchFamily="34" charset="0"/>
                        </a:rPr>
                        <a:t>7 874</a:t>
                      </a:r>
                    </a:p>
                  </a:txBody>
                  <a:tcPr marL="9525" marR="9525" marT="9525" marB="0" anchor="b"/>
                </a:tc>
                <a:tc>
                  <a:txBody>
                    <a:bodyPr/>
                    <a:lstStyle/>
                    <a:p>
                      <a:pPr algn="ctr" fontAlgn="b"/>
                      <a:r>
                        <a:rPr lang="en-ZA" sz="2000" b="0" i="0" u="none" strike="noStrike" dirty="0">
                          <a:solidFill>
                            <a:srgbClr val="000000"/>
                          </a:solidFill>
                          <a:effectLst/>
                          <a:latin typeface="Arial Narrow" panose="020B0606020202030204" pitchFamily="34" charset="0"/>
                        </a:rPr>
                        <a:t>5 065</a:t>
                      </a:r>
                    </a:p>
                  </a:txBody>
                  <a:tcPr marL="9525" marR="9525" marT="9525" marB="0" anchor="b"/>
                </a:tc>
                <a:tc>
                  <a:txBody>
                    <a:bodyPr/>
                    <a:lstStyle/>
                    <a:p>
                      <a:pPr algn="ctr" fontAlgn="b"/>
                      <a:r>
                        <a:rPr lang="en-ZA" sz="2000" b="0" i="0" u="none" strike="noStrike" dirty="0">
                          <a:solidFill>
                            <a:srgbClr val="000000"/>
                          </a:solidFill>
                          <a:effectLst/>
                          <a:latin typeface="Arial Narrow" panose="020B0606020202030204" pitchFamily="34" charset="0"/>
                        </a:rPr>
                        <a:t>64.3</a:t>
                      </a:r>
                    </a:p>
                  </a:txBody>
                  <a:tcPr marL="9525" marR="9525" marT="9525" marB="0" anchor="b"/>
                </a:tc>
                <a:extLst>
                  <a:ext uri="{0D108BD9-81ED-4DB2-BD59-A6C34878D82A}">
                    <a16:rowId xmlns:a16="http://schemas.microsoft.com/office/drawing/2014/main" val="10004"/>
                  </a:ext>
                </a:extLst>
              </a:tr>
              <a:tr h="405896">
                <a:tc>
                  <a:txBody>
                    <a:bodyPr/>
                    <a:lstStyle/>
                    <a:p>
                      <a:pPr algn="l" fontAlgn="b"/>
                      <a:r>
                        <a:rPr lang="en-ZA" sz="1800" b="1" i="0" u="none" strike="noStrike" dirty="0">
                          <a:solidFill>
                            <a:srgbClr val="000000"/>
                          </a:solidFill>
                          <a:effectLst/>
                          <a:latin typeface="Arial Narrow" panose="020B0606020202030204" pitchFamily="34" charset="0"/>
                        </a:rPr>
                        <a:t>EASTERN CAPE</a:t>
                      </a:r>
                    </a:p>
                  </a:txBody>
                  <a:tcPr marL="9525" marR="9525" marT="9525" marB="0" anchor="b"/>
                </a:tc>
                <a:tc>
                  <a:txBody>
                    <a:bodyPr/>
                    <a:lstStyle/>
                    <a:p>
                      <a:pPr algn="l" fontAlgn="b"/>
                      <a:r>
                        <a:rPr lang="en-ZA" sz="1800" b="1" i="0" u="none" strike="noStrike" dirty="0" smtClean="0">
                          <a:solidFill>
                            <a:srgbClr val="000000"/>
                          </a:solidFill>
                          <a:effectLst/>
                          <a:latin typeface="Arial Narrow" panose="020B0606020202030204" pitchFamily="34" charset="0"/>
                        </a:rPr>
                        <a:t>AMATHOLE WEST</a:t>
                      </a:r>
                      <a:endParaRPr lang="en-ZA" sz="1800" b="1" i="0" u="none" strike="noStrike" dirty="0">
                        <a:solidFill>
                          <a:srgbClr val="000000"/>
                        </a:solidFill>
                        <a:effectLst/>
                        <a:latin typeface="Arial Narrow" panose="020B0606020202030204" pitchFamily="34" charset="0"/>
                      </a:endParaRPr>
                    </a:p>
                  </a:txBody>
                  <a:tcPr marL="9525" marR="9525" marT="9525" marB="0" anchor="b"/>
                </a:tc>
                <a:tc>
                  <a:txBody>
                    <a:bodyPr/>
                    <a:lstStyle/>
                    <a:p>
                      <a:pPr algn="ctr" fontAlgn="b"/>
                      <a:r>
                        <a:rPr lang="en-ZA" sz="2000" b="0" i="0" u="none" strike="noStrike" dirty="0">
                          <a:solidFill>
                            <a:srgbClr val="000000"/>
                          </a:solidFill>
                          <a:effectLst/>
                          <a:latin typeface="Arial Narrow" panose="020B0606020202030204" pitchFamily="34" charset="0"/>
                        </a:rPr>
                        <a:t>3 065</a:t>
                      </a:r>
                    </a:p>
                  </a:txBody>
                  <a:tcPr marL="9525" marR="9525" marT="9525" marB="0" anchor="b"/>
                </a:tc>
                <a:tc>
                  <a:txBody>
                    <a:bodyPr/>
                    <a:lstStyle/>
                    <a:p>
                      <a:pPr algn="ctr" fontAlgn="b"/>
                      <a:r>
                        <a:rPr lang="en-ZA" sz="2000" b="0" i="0" u="none" strike="noStrike" dirty="0">
                          <a:solidFill>
                            <a:srgbClr val="000000"/>
                          </a:solidFill>
                          <a:effectLst/>
                          <a:latin typeface="Arial Narrow" panose="020B0606020202030204" pitchFamily="34" charset="0"/>
                        </a:rPr>
                        <a:t>1 936</a:t>
                      </a:r>
                    </a:p>
                  </a:txBody>
                  <a:tcPr marL="9525" marR="9525" marT="9525" marB="0" anchor="b"/>
                </a:tc>
                <a:tc>
                  <a:txBody>
                    <a:bodyPr/>
                    <a:lstStyle/>
                    <a:p>
                      <a:pPr algn="ctr" fontAlgn="b"/>
                      <a:r>
                        <a:rPr lang="en-ZA" sz="2000" b="0" i="0" u="none" strike="noStrike" dirty="0">
                          <a:solidFill>
                            <a:srgbClr val="000000"/>
                          </a:solidFill>
                          <a:effectLst/>
                          <a:latin typeface="Arial Narrow" panose="020B0606020202030204" pitchFamily="34" charset="0"/>
                        </a:rPr>
                        <a:t>63.2</a:t>
                      </a:r>
                    </a:p>
                  </a:txBody>
                  <a:tcPr marL="9525" marR="9525" marT="9525" marB="0" anchor="b"/>
                </a:tc>
                <a:extLst>
                  <a:ext uri="{0D108BD9-81ED-4DB2-BD59-A6C34878D82A}">
                    <a16:rowId xmlns:a16="http://schemas.microsoft.com/office/drawing/2014/main" val="10005"/>
                  </a:ext>
                </a:extLst>
              </a:tr>
              <a:tr h="405896">
                <a:tc>
                  <a:txBody>
                    <a:bodyPr/>
                    <a:lstStyle/>
                    <a:p>
                      <a:pPr algn="l" fontAlgn="b"/>
                      <a:r>
                        <a:rPr lang="en-ZA" sz="1800" b="1" i="0" u="none" strike="noStrike" dirty="0">
                          <a:solidFill>
                            <a:srgbClr val="000000"/>
                          </a:solidFill>
                          <a:effectLst/>
                          <a:latin typeface="Arial Narrow" panose="020B0606020202030204" pitchFamily="34" charset="0"/>
                        </a:rPr>
                        <a:t>EASTERN CAPE</a:t>
                      </a:r>
                    </a:p>
                  </a:txBody>
                  <a:tcPr marL="9525" marR="9525" marT="9525" marB="0" anchor="b"/>
                </a:tc>
                <a:tc>
                  <a:txBody>
                    <a:bodyPr/>
                    <a:lstStyle/>
                    <a:p>
                      <a:pPr algn="l" fontAlgn="b"/>
                      <a:r>
                        <a:rPr lang="en-ZA" sz="1800" b="1" i="0" u="none" strike="noStrike" dirty="0" smtClean="0">
                          <a:solidFill>
                            <a:srgbClr val="000000"/>
                          </a:solidFill>
                          <a:effectLst/>
                          <a:latin typeface="Arial Narrow" panose="020B0606020202030204" pitchFamily="34" charset="0"/>
                        </a:rPr>
                        <a:t>CHRIS HANI EAST</a:t>
                      </a:r>
                      <a:endParaRPr lang="en-ZA" sz="1800" b="1" i="0" u="none" strike="noStrike" dirty="0">
                        <a:solidFill>
                          <a:srgbClr val="000000"/>
                        </a:solidFill>
                        <a:effectLst/>
                        <a:latin typeface="Arial Narrow" panose="020B0606020202030204" pitchFamily="34" charset="0"/>
                      </a:endParaRPr>
                    </a:p>
                  </a:txBody>
                  <a:tcPr marL="9525" marR="9525" marT="9525" marB="0" anchor="b"/>
                </a:tc>
                <a:tc>
                  <a:txBody>
                    <a:bodyPr/>
                    <a:lstStyle/>
                    <a:p>
                      <a:pPr algn="ctr" fontAlgn="b"/>
                      <a:r>
                        <a:rPr lang="en-ZA" sz="2000" b="0" i="0" u="none" strike="noStrike" dirty="0">
                          <a:solidFill>
                            <a:srgbClr val="000000"/>
                          </a:solidFill>
                          <a:effectLst/>
                          <a:latin typeface="Arial Narrow" panose="020B0606020202030204" pitchFamily="34" charset="0"/>
                        </a:rPr>
                        <a:t>4 118</a:t>
                      </a:r>
                    </a:p>
                  </a:txBody>
                  <a:tcPr marL="9525" marR="9525" marT="9525" marB="0" anchor="b"/>
                </a:tc>
                <a:tc>
                  <a:txBody>
                    <a:bodyPr/>
                    <a:lstStyle/>
                    <a:p>
                      <a:pPr algn="ctr" fontAlgn="b"/>
                      <a:r>
                        <a:rPr lang="en-ZA" sz="2000" b="0" i="0" u="none" strike="noStrike" dirty="0">
                          <a:solidFill>
                            <a:srgbClr val="000000"/>
                          </a:solidFill>
                          <a:effectLst/>
                          <a:latin typeface="Arial Narrow" panose="020B0606020202030204" pitchFamily="34" charset="0"/>
                        </a:rPr>
                        <a:t>2 562</a:t>
                      </a:r>
                    </a:p>
                  </a:txBody>
                  <a:tcPr marL="9525" marR="9525" marT="9525" marB="0" anchor="b"/>
                </a:tc>
                <a:tc>
                  <a:txBody>
                    <a:bodyPr/>
                    <a:lstStyle/>
                    <a:p>
                      <a:pPr algn="ctr" fontAlgn="b"/>
                      <a:r>
                        <a:rPr lang="en-ZA" sz="2000" b="0" i="0" u="none" strike="noStrike" dirty="0">
                          <a:solidFill>
                            <a:srgbClr val="000000"/>
                          </a:solidFill>
                          <a:effectLst/>
                          <a:latin typeface="Arial Narrow" panose="020B0606020202030204" pitchFamily="34" charset="0"/>
                        </a:rPr>
                        <a:t>62.2</a:t>
                      </a:r>
                    </a:p>
                  </a:txBody>
                  <a:tcPr marL="9525" marR="9525" marT="9525" marB="0" anchor="b"/>
                </a:tc>
                <a:extLst>
                  <a:ext uri="{0D108BD9-81ED-4DB2-BD59-A6C34878D82A}">
                    <a16:rowId xmlns:a16="http://schemas.microsoft.com/office/drawing/2014/main" val="10006"/>
                  </a:ext>
                </a:extLst>
              </a:tr>
              <a:tr h="405896">
                <a:tc>
                  <a:txBody>
                    <a:bodyPr/>
                    <a:lstStyle/>
                    <a:p>
                      <a:pPr algn="l" fontAlgn="b"/>
                      <a:r>
                        <a:rPr lang="en-ZA" sz="1800" b="1" i="0" u="none" strike="noStrike" dirty="0">
                          <a:solidFill>
                            <a:srgbClr val="000000"/>
                          </a:solidFill>
                          <a:effectLst/>
                          <a:latin typeface="Arial Narrow" panose="020B0606020202030204" pitchFamily="34" charset="0"/>
                        </a:rPr>
                        <a:t>EASTERN CAPE</a:t>
                      </a:r>
                    </a:p>
                  </a:txBody>
                  <a:tcPr marL="9525" marR="9525" marT="9525" marB="0" anchor="b"/>
                </a:tc>
                <a:tc>
                  <a:txBody>
                    <a:bodyPr/>
                    <a:lstStyle/>
                    <a:p>
                      <a:pPr algn="l" fontAlgn="b"/>
                      <a:r>
                        <a:rPr lang="en-ZA" sz="1800" b="1" i="0" u="none" strike="noStrike" dirty="0" smtClean="0">
                          <a:solidFill>
                            <a:srgbClr val="000000"/>
                          </a:solidFill>
                          <a:effectLst/>
                          <a:latin typeface="Arial Narrow" panose="020B0606020202030204" pitchFamily="34" charset="0"/>
                        </a:rPr>
                        <a:t>JOE GQABI</a:t>
                      </a:r>
                      <a:endParaRPr lang="en-ZA" sz="1800" b="1" i="0" u="none" strike="noStrike" dirty="0">
                        <a:solidFill>
                          <a:srgbClr val="000000"/>
                        </a:solidFill>
                        <a:effectLst/>
                        <a:latin typeface="Arial Narrow" panose="020B0606020202030204" pitchFamily="34" charset="0"/>
                      </a:endParaRPr>
                    </a:p>
                  </a:txBody>
                  <a:tcPr marL="9525" marR="9525" marT="9525" marB="0" anchor="b"/>
                </a:tc>
                <a:tc>
                  <a:txBody>
                    <a:bodyPr/>
                    <a:lstStyle/>
                    <a:p>
                      <a:pPr algn="ctr" fontAlgn="b"/>
                      <a:r>
                        <a:rPr lang="en-ZA" sz="2000" b="0" i="0" u="none" strike="noStrike" dirty="0">
                          <a:solidFill>
                            <a:srgbClr val="000000"/>
                          </a:solidFill>
                          <a:effectLst/>
                          <a:latin typeface="Arial Narrow" panose="020B0606020202030204" pitchFamily="34" charset="0"/>
                        </a:rPr>
                        <a:t>3 781</a:t>
                      </a:r>
                    </a:p>
                  </a:txBody>
                  <a:tcPr marL="9525" marR="9525" marT="9525" marB="0" anchor="b"/>
                </a:tc>
                <a:tc>
                  <a:txBody>
                    <a:bodyPr/>
                    <a:lstStyle/>
                    <a:p>
                      <a:pPr algn="ctr" fontAlgn="b"/>
                      <a:r>
                        <a:rPr lang="en-ZA" sz="2000" b="0" i="0" u="none" strike="noStrike" dirty="0">
                          <a:solidFill>
                            <a:srgbClr val="000000"/>
                          </a:solidFill>
                          <a:effectLst/>
                          <a:latin typeface="Arial Narrow" panose="020B0606020202030204" pitchFamily="34" charset="0"/>
                        </a:rPr>
                        <a:t>2 325</a:t>
                      </a:r>
                    </a:p>
                  </a:txBody>
                  <a:tcPr marL="9525" marR="9525" marT="9525" marB="0" anchor="b"/>
                </a:tc>
                <a:tc>
                  <a:txBody>
                    <a:bodyPr/>
                    <a:lstStyle/>
                    <a:p>
                      <a:pPr algn="ctr" fontAlgn="b"/>
                      <a:r>
                        <a:rPr lang="en-ZA" sz="2000" b="0" i="0" u="none" strike="noStrike" dirty="0">
                          <a:solidFill>
                            <a:srgbClr val="000000"/>
                          </a:solidFill>
                          <a:effectLst/>
                          <a:latin typeface="Arial Narrow" panose="020B0606020202030204" pitchFamily="34" charset="0"/>
                        </a:rPr>
                        <a:t>61.5</a:t>
                      </a:r>
                    </a:p>
                  </a:txBody>
                  <a:tcPr marL="9525" marR="9525" marT="9525" marB="0" anchor="b"/>
                </a:tc>
                <a:extLst>
                  <a:ext uri="{0D108BD9-81ED-4DB2-BD59-A6C34878D82A}">
                    <a16:rowId xmlns:a16="http://schemas.microsoft.com/office/drawing/2014/main" val="10007"/>
                  </a:ext>
                </a:extLst>
              </a:tr>
              <a:tr h="405896">
                <a:tc>
                  <a:txBody>
                    <a:bodyPr/>
                    <a:lstStyle/>
                    <a:p>
                      <a:pPr algn="l" fontAlgn="b"/>
                      <a:r>
                        <a:rPr lang="en-ZA" sz="1800" b="1" i="0" u="none" strike="noStrike" dirty="0">
                          <a:solidFill>
                            <a:srgbClr val="000000"/>
                          </a:solidFill>
                          <a:effectLst/>
                          <a:latin typeface="Arial Narrow" panose="020B0606020202030204" pitchFamily="34" charset="0"/>
                        </a:rPr>
                        <a:t>NORTHERN CAPE</a:t>
                      </a:r>
                    </a:p>
                  </a:txBody>
                  <a:tcPr marL="9525" marR="9525" marT="9525" marB="0" anchor="b"/>
                </a:tc>
                <a:tc>
                  <a:txBody>
                    <a:bodyPr/>
                    <a:lstStyle/>
                    <a:p>
                      <a:pPr algn="l" fontAlgn="b"/>
                      <a:r>
                        <a:rPr lang="en-ZA" sz="1800" b="1" i="0" u="none" strike="noStrike" dirty="0" smtClean="0">
                          <a:solidFill>
                            <a:srgbClr val="000000"/>
                          </a:solidFill>
                          <a:effectLst/>
                          <a:latin typeface="Arial Narrow" panose="020B0606020202030204" pitchFamily="34" charset="0"/>
                        </a:rPr>
                        <a:t>JOHN TAOLO GAETSEWE</a:t>
                      </a:r>
                      <a:endParaRPr lang="en-ZA" sz="1800" b="1" i="0" u="none" strike="noStrike" dirty="0">
                        <a:solidFill>
                          <a:srgbClr val="000000"/>
                        </a:solidFill>
                        <a:effectLst/>
                        <a:latin typeface="Arial Narrow" panose="020B0606020202030204" pitchFamily="34" charset="0"/>
                      </a:endParaRPr>
                    </a:p>
                  </a:txBody>
                  <a:tcPr marL="9525" marR="9525" marT="9525" marB="0" anchor="b"/>
                </a:tc>
                <a:tc>
                  <a:txBody>
                    <a:bodyPr/>
                    <a:lstStyle/>
                    <a:p>
                      <a:pPr algn="ctr" fontAlgn="b"/>
                      <a:r>
                        <a:rPr lang="en-ZA" sz="2000" b="0" i="0" u="none" strike="noStrike" dirty="0">
                          <a:solidFill>
                            <a:srgbClr val="000000"/>
                          </a:solidFill>
                          <a:effectLst/>
                          <a:latin typeface="Arial Narrow" panose="020B0606020202030204" pitchFamily="34" charset="0"/>
                        </a:rPr>
                        <a:t>3 166</a:t>
                      </a:r>
                    </a:p>
                  </a:txBody>
                  <a:tcPr marL="9525" marR="9525" marT="9525" marB="0" anchor="b"/>
                </a:tc>
                <a:tc>
                  <a:txBody>
                    <a:bodyPr/>
                    <a:lstStyle/>
                    <a:p>
                      <a:pPr algn="ctr" fontAlgn="b"/>
                      <a:r>
                        <a:rPr lang="en-ZA" sz="2000" b="0" i="0" u="none" strike="noStrike" dirty="0">
                          <a:solidFill>
                            <a:srgbClr val="000000"/>
                          </a:solidFill>
                          <a:effectLst/>
                          <a:latin typeface="Arial Narrow" panose="020B0606020202030204" pitchFamily="34" charset="0"/>
                        </a:rPr>
                        <a:t>1 900</a:t>
                      </a:r>
                    </a:p>
                  </a:txBody>
                  <a:tcPr marL="9525" marR="9525" marT="9525" marB="0" anchor="b"/>
                </a:tc>
                <a:tc>
                  <a:txBody>
                    <a:bodyPr/>
                    <a:lstStyle/>
                    <a:p>
                      <a:pPr algn="ctr" fontAlgn="b"/>
                      <a:r>
                        <a:rPr lang="en-ZA" sz="2000" b="0" i="0" u="none" strike="noStrike" dirty="0">
                          <a:solidFill>
                            <a:srgbClr val="000000"/>
                          </a:solidFill>
                          <a:effectLst/>
                          <a:latin typeface="Arial Narrow" panose="020B0606020202030204" pitchFamily="34" charset="0"/>
                        </a:rPr>
                        <a:t>60.0</a:t>
                      </a:r>
                    </a:p>
                  </a:txBody>
                  <a:tcPr marL="9525" marR="9525" marT="9525" marB="0" anchor="b"/>
                </a:tc>
                <a:extLst>
                  <a:ext uri="{0D108BD9-81ED-4DB2-BD59-A6C34878D82A}">
                    <a16:rowId xmlns:a16="http://schemas.microsoft.com/office/drawing/2014/main" val="10008"/>
                  </a:ext>
                </a:extLst>
              </a:tr>
              <a:tr h="405896">
                <a:tc>
                  <a:txBody>
                    <a:bodyPr/>
                    <a:lstStyle/>
                    <a:p>
                      <a:pPr algn="l" fontAlgn="b"/>
                      <a:r>
                        <a:rPr lang="en-ZA" sz="1800" b="1" i="0" u="none" strike="noStrike" dirty="0">
                          <a:solidFill>
                            <a:srgbClr val="000000"/>
                          </a:solidFill>
                          <a:effectLst/>
                          <a:latin typeface="Arial Narrow" panose="020B0606020202030204" pitchFamily="34" charset="0"/>
                        </a:rPr>
                        <a:t>LIMPOPO</a:t>
                      </a:r>
                    </a:p>
                  </a:txBody>
                  <a:tcPr marL="9525" marR="9525" marT="9525" marB="0" anchor="b"/>
                </a:tc>
                <a:tc>
                  <a:txBody>
                    <a:bodyPr/>
                    <a:lstStyle/>
                    <a:p>
                      <a:pPr algn="l" fontAlgn="b"/>
                      <a:r>
                        <a:rPr lang="en-ZA" sz="1800" b="1" i="0" u="none" strike="noStrike" dirty="0" smtClean="0">
                          <a:solidFill>
                            <a:srgbClr val="000000"/>
                          </a:solidFill>
                          <a:effectLst/>
                          <a:latin typeface="Arial Narrow" panose="020B0606020202030204" pitchFamily="34" charset="0"/>
                        </a:rPr>
                        <a:t>SEKHUKHUNE SOUTH</a:t>
                      </a:r>
                      <a:endParaRPr lang="en-ZA" sz="1800" b="1" i="0" u="none" strike="noStrike" dirty="0">
                        <a:solidFill>
                          <a:srgbClr val="000000"/>
                        </a:solidFill>
                        <a:effectLst/>
                        <a:latin typeface="Arial Narrow" panose="020B0606020202030204" pitchFamily="34" charset="0"/>
                      </a:endParaRPr>
                    </a:p>
                  </a:txBody>
                  <a:tcPr marL="9525" marR="9525" marT="9525" marB="0" anchor="b"/>
                </a:tc>
                <a:tc>
                  <a:txBody>
                    <a:bodyPr/>
                    <a:lstStyle/>
                    <a:p>
                      <a:pPr algn="ctr" fontAlgn="b"/>
                      <a:r>
                        <a:rPr lang="en-ZA" sz="2000" b="0" i="0" u="none" strike="noStrike" dirty="0">
                          <a:solidFill>
                            <a:srgbClr val="000000"/>
                          </a:solidFill>
                          <a:effectLst/>
                          <a:latin typeface="Arial Narrow" panose="020B0606020202030204" pitchFamily="34" charset="0"/>
                        </a:rPr>
                        <a:t>9 016</a:t>
                      </a:r>
                    </a:p>
                  </a:txBody>
                  <a:tcPr marL="9525" marR="9525" marT="9525" marB="0" anchor="b"/>
                </a:tc>
                <a:tc>
                  <a:txBody>
                    <a:bodyPr/>
                    <a:lstStyle/>
                    <a:p>
                      <a:pPr algn="ctr" fontAlgn="b"/>
                      <a:r>
                        <a:rPr lang="en-ZA" sz="2000" b="0" i="0" u="none" strike="noStrike" dirty="0">
                          <a:solidFill>
                            <a:srgbClr val="000000"/>
                          </a:solidFill>
                          <a:effectLst/>
                          <a:latin typeface="Arial Narrow" panose="020B0606020202030204" pitchFamily="34" charset="0"/>
                        </a:rPr>
                        <a:t>5 355</a:t>
                      </a:r>
                    </a:p>
                  </a:txBody>
                  <a:tcPr marL="9525" marR="9525" marT="9525" marB="0" anchor="b"/>
                </a:tc>
                <a:tc>
                  <a:txBody>
                    <a:bodyPr/>
                    <a:lstStyle/>
                    <a:p>
                      <a:pPr algn="ctr" fontAlgn="b"/>
                      <a:r>
                        <a:rPr lang="en-ZA" sz="2000" b="0" i="0" u="none" strike="noStrike" dirty="0">
                          <a:solidFill>
                            <a:srgbClr val="000000"/>
                          </a:solidFill>
                          <a:effectLst/>
                          <a:latin typeface="Arial Narrow" panose="020B0606020202030204" pitchFamily="34" charset="0"/>
                        </a:rPr>
                        <a:t>59.4</a:t>
                      </a:r>
                    </a:p>
                  </a:txBody>
                  <a:tcPr marL="9525" marR="9525" marT="9525" marB="0" anchor="b"/>
                </a:tc>
                <a:extLst>
                  <a:ext uri="{0D108BD9-81ED-4DB2-BD59-A6C34878D82A}">
                    <a16:rowId xmlns:a16="http://schemas.microsoft.com/office/drawing/2014/main" val="10009"/>
                  </a:ext>
                </a:extLst>
              </a:tr>
              <a:tr h="405896">
                <a:tc>
                  <a:txBody>
                    <a:bodyPr/>
                    <a:lstStyle/>
                    <a:p>
                      <a:pPr algn="l" fontAlgn="b"/>
                      <a:r>
                        <a:rPr lang="en-ZA" sz="1800" b="1" i="0" u="none" strike="noStrike" dirty="0">
                          <a:solidFill>
                            <a:srgbClr val="000000"/>
                          </a:solidFill>
                          <a:effectLst/>
                          <a:latin typeface="Arial Narrow" panose="020B0606020202030204" pitchFamily="34" charset="0"/>
                        </a:rPr>
                        <a:t>LIMPOPO</a:t>
                      </a:r>
                    </a:p>
                  </a:txBody>
                  <a:tcPr marL="9525" marR="9525" marT="9525" marB="0" anchor="b"/>
                </a:tc>
                <a:tc>
                  <a:txBody>
                    <a:bodyPr/>
                    <a:lstStyle/>
                    <a:p>
                      <a:pPr algn="l" fontAlgn="b"/>
                      <a:r>
                        <a:rPr lang="en-ZA" sz="1800" b="1" i="0" u="none" strike="noStrike" dirty="0" smtClean="0">
                          <a:solidFill>
                            <a:srgbClr val="000000"/>
                          </a:solidFill>
                          <a:effectLst/>
                          <a:latin typeface="Arial Narrow" panose="020B0606020202030204" pitchFamily="34" charset="0"/>
                        </a:rPr>
                        <a:t>SEKHUKHUNE EAST</a:t>
                      </a:r>
                      <a:endParaRPr lang="en-ZA" sz="1800" b="1" i="0" u="none" strike="noStrike" dirty="0">
                        <a:solidFill>
                          <a:srgbClr val="000000"/>
                        </a:solidFill>
                        <a:effectLst/>
                        <a:latin typeface="Arial Narrow" panose="020B0606020202030204" pitchFamily="34" charset="0"/>
                      </a:endParaRPr>
                    </a:p>
                  </a:txBody>
                  <a:tcPr marL="9525" marR="9525" marT="9525" marB="0" anchor="b"/>
                </a:tc>
                <a:tc>
                  <a:txBody>
                    <a:bodyPr/>
                    <a:lstStyle/>
                    <a:p>
                      <a:pPr algn="ctr" fontAlgn="b"/>
                      <a:r>
                        <a:rPr lang="en-ZA" sz="2000" b="0" i="0" u="none" strike="noStrike" dirty="0">
                          <a:solidFill>
                            <a:srgbClr val="000000"/>
                          </a:solidFill>
                          <a:effectLst/>
                          <a:latin typeface="Arial Narrow" panose="020B0606020202030204" pitchFamily="34" charset="0"/>
                        </a:rPr>
                        <a:t>7 952</a:t>
                      </a:r>
                    </a:p>
                  </a:txBody>
                  <a:tcPr marL="9525" marR="9525" marT="9525" marB="0" anchor="b"/>
                </a:tc>
                <a:tc>
                  <a:txBody>
                    <a:bodyPr/>
                    <a:lstStyle/>
                    <a:p>
                      <a:pPr algn="ctr" fontAlgn="b"/>
                      <a:r>
                        <a:rPr lang="en-ZA" sz="2000" b="0" i="0" u="none" strike="noStrike" dirty="0">
                          <a:solidFill>
                            <a:srgbClr val="000000"/>
                          </a:solidFill>
                          <a:effectLst/>
                          <a:latin typeface="Arial Narrow" panose="020B0606020202030204" pitchFamily="34" charset="0"/>
                        </a:rPr>
                        <a:t>4 458</a:t>
                      </a:r>
                    </a:p>
                  </a:txBody>
                  <a:tcPr marL="9525" marR="9525" marT="9525" marB="0" anchor="b"/>
                </a:tc>
                <a:tc>
                  <a:txBody>
                    <a:bodyPr/>
                    <a:lstStyle/>
                    <a:p>
                      <a:pPr algn="ctr" fontAlgn="b"/>
                      <a:r>
                        <a:rPr lang="en-ZA" sz="2000" b="0" i="0" u="none" strike="noStrike" dirty="0">
                          <a:solidFill>
                            <a:srgbClr val="000000"/>
                          </a:solidFill>
                          <a:effectLst/>
                          <a:latin typeface="Arial Narrow" panose="020B0606020202030204" pitchFamily="34" charset="0"/>
                        </a:rPr>
                        <a:t>56.1</a:t>
                      </a:r>
                    </a:p>
                  </a:txBody>
                  <a:tcPr marL="9525" marR="9525" marT="9525" marB="0" anchor="b"/>
                </a:tc>
                <a:extLst>
                  <a:ext uri="{0D108BD9-81ED-4DB2-BD59-A6C34878D82A}">
                    <a16:rowId xmlns:a16="http://schemas.microsoft.com/office/drawing/2014/main" val="10010"/>
                  </a:ext>
                </a:extLst>
              </a:tr>
            </a:tbl>
          </a:graphicData>
        </a:graphic>
      </p:graphicFrame>
      <p:sp>
        <p:nvSpPr>
          <p:cNvPr id="4" name="TextBox 3"/>
          <p:cNvSpPr txBox="1"/>
          <p:nvPr/>
        </p:nvSpPr>
        <p:spPr>
          <a:xfrm>
            <a:off x="5076056" y="6309320"/>
            <a:ext cx="4608512" cy="253916"/>
          </a:xfrm>
          <a:prstGeom prst="rect">
            <a:avLst/>
          </a:prstGeom>
          <a:noFill/>
        </p:spPr>
        <p:txBody>
          <a:bodyPr wrap="square" rtlCol="0">
            <a:spAutoFit/>
          </a:bodyPr>
          <a:lstStyle/>
          <a:p>
            <a:pPr algn="ctr"/>
            <a:r>
              <a:rPr lang="en-US" sz="1050" dirty="0"/>
              <a:t>70</a:t>
            </a:r>
            <a:endParaRPr lang="en-ZA" sz="1050" dirty="0"/>
          </a:p>
        </p:txBody>
      </p:sp>
      <p:pic>
        <p:nvPicPr>
          <p:cNvPr id="5" name="Picture 4"/>
          <p:cNvPicPr>
            <a:picLocks noChangeAspect="1"/>
          </p:cNvPicPr>
          <p:nvPr/>
        </p:nvPicPr>
        <p:blipFill>
          <a:blip r:embed="rId2"/>
          <a:stretch>
            <a:fillRect/>
          </a:stretch>
        </p:blipFill>
        <p:spPr>
          <a:xfrm>
            <a:off x="145812" y="6300351"/>
            <a:ext cx="1329844" cy="466433"/>
          </a:xfrm>
          <a:prstGeom prst="rect">
            <a:avLst/>
          </a:prstGeom>
        </p:spPr>
      </p:pic>
      <p:sp>
        <p:nvSpPr>
          <p:cNvPr id="2" name="Slide Number Placeholder 1"/>
          <p:cNvSpPr>
            <a:spLocks noGrp="1"/>
          </p:cNvSpPr>
          <p:nvPr>
            <p:ph type="sldNum" sz="quarter" idx="4"/>
          </p:nvPr>
        </p:nvSpPr>
        <p:spPr/>
        <p:txBody>
          <a:bodyPr/>
          <a:lstStyle/>
          <a:p>
            <a:pPr>
              <a:defRPr/>
            </a:pPr>
            <a:fld id="{9281EBB6-D164-4A7A-83B0-06A5CFC35E17}" type="slidenum">
              <a:rPr lang="en-ZA" altLang="en-US" smtClean="0"/>
              <a:pPr>
                <a:defRPr/>
              </a:pPr>
              <a:t>100</a:t>
            </a:fld>
            <a:endParaRPr lang="en-ZA" altLang="en-US"/>
          </a:p>
        </p:txBody>
      </p:sp>
    </p:spTree>
    <p:extLst>
      <p:ext uri="{BB962C8B-B14F-4D97-AF65-F5344CB8AC3E}">
        <p14:creationId xmlns:p14="http://schemas.microsoft.com/office/powerpoint/2010/main" val="219898626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418058"/>
          </a:xfrm>
        </p:spPr>
        <p:txBody>
          <a:bodyPr/>
          <a:lstStyle/>
          <a:p>
            <a:r>
              <a:rPr lang="en-US" b="1" dirty="0" smtClean="0">
                <a:solidFill>
                  <a:schemeClr val="accent2">
                    <a:lumMod val="50000"/>
                  </a:schemeClr>
                </a:solidFill>
                <a:latin typeface="Arial Narrow" panose="020B0606020202030204" pitchFamily="34" charset="0"/>
              </a:rPr>
              <a:t>TOP 10 DISTRICTS BY FEE STATUS</a:t>
            </a:r>
            <a:endParaRPr lang="en-ZA" b="1" dirty="0">
              <a:solidFill>
                <a:schemeClr val="accent2">
                  <a:lumMod val="50000"/>
                </a:schemeClr>
              </a:solidFill>
              <a:latin typeface="Arial Narrow" panose="020B0606020202030204" pitchFamily="34" charset="0"/>
            </a:endParaRPr>
          </a:p>
        </p:txBody>
      </p:sp>
      <p:graphicFrame>
        <p:nvGraphicFramePr>
          <p:cNvPr id="4" name="Content Placeholder 3"/>
          <p:cNvGraphicFramePr>
            <a:graphicFrameLocks noGrp="1"/>
          </p:cNvGraphicFramePr>
          <p:nvPr>
            <p:ph idx="1"/>
            <p:extLst/>
          </p:nvPr>
        </p:nvGraphicFramePr>
        <p:xfrm>
          <a:off x="107502" y="476672"/>
          <a:ext cx="8928996" cy="5795133"/>
        </p:xfrm>
        <a:graphic>
          <a:graphicData uri="http://schemas.openxmlformats.org/drawingml/2006/table">
            <a:tbl>
              <a:tblPr/>
              <a:tblGrid>
                <a:gridCol w="3251525">
                  <a:extLst>
                    <a:ext uri="{9D8B030D-6E8A-4147-A177-3AD203B41FA5}">
                      <a16:colId xmlns:a16="http://schemas.microsoft.com/office/drawing/2014/main" val="1503205346"/>
                    </a:ext>
                  </a:extLst>
                </a:gridCol>
                <a:gridCol w="495350">
                  <a:extLst>
                    <a:ext uri="{9D8B030D-6E8A-4147-A177-3AD203B41FA5}">
                      <a16:colId xmlns:a16="http://schemas.microsoft.com/office/drawing/2014/main" val="3432210635"/>
                    </a:ext>
                  </a:extLst>
                </a:gridCol>
                <a:gridCol w="495350">
                  <a:extLst>
                    <a:ext uri="{9D8B030D-6E8A-4147-A177-3AD203B41FA5}">
                      <a16:colId xmlns:a16="http://schemas.microsoft.com/office/drawing/2014/main" val="2771818076"/>
                    </a:ext>
                  </a:extLst>
                </a:gridCol>
                <a:gridCol w="558856">
                  <a:extLst>
                    <a:ext uri="{9D8B030D-6E8A-4147-A177-3AD203B41FA5}">
                      <a16:colId xmlns:a16="http://schemas.microsoft.com/office/drawing/2014/main" val="2317987674"/>
                    </a:ext>
                  </a:extLst>
                </a:gridCol>
                <a:gridCol w="292130">
                  <a:extLst>
                    <a:ext uri="{9D8B030D-6E8A-4147-A177-3AD203B41FA5}">
                      <a16:colId xmlns:a16="http://schemas.microsoft.com/office/drawing/2014/main" val="3426100732"/>
                    </a:ext>
                  </a:extLst>
                </a:gridCol>
                <a:gridCol w="495350">
                  <a:extLst>
                    <a:ext uri="{9D8B030D-6E8A-4147-A177-3AD203B41FA5}">
                      <a16:colId xmlns:a16="http://schemas.microsoft.com/office/drawing/2014/main" val="1440497617"/>
                    </a:ext>
                  </a:extLst>
                </a:gridCol>
                <a:gridCol w="495350">
                  <a:extLst>
                    <a:ext uri="{9D8B030D-6E8A-4147-A177-3AD203B41FA5}">
                      <a16:colId xmlns:a16="http://schemas.microsoft.com/office/drawing/2014/main" val="2818704937"/>
                    </a:ext>
                  </a:extLst>
                </a:gridCol>
                <a:gridCol w="558856">
                  <a:extLst>
                    <a:ext uri="{9D8B030D-6E8A-4147-A177-3AD203B41FA5}">
                      <a16:colId xmlns:a16="http://schemas.microsoft.com/office/drawing/2014/main" val="2872897931"/>
                    </a:ext>
                  </a:extLst>
                </a:gridCol>
                <a:gridCol w="292130">
                  <a:extLst>
                    <a:ext uri="{9D8B030D-6E8A-4147-A177-3AD203B41FA5}">
                      <a16:colId xmlns:a16="http://schemas.microsoft.com/office/drawing/2014/main" val="1410812748"/>
                    </a:ext>
                  </a:extLst>
                </a:gridCol>
                <a:gridCol w="355635">
                  <a:extLst>
                    <a:ext uri="{9D8B030D-6E8A-4147-A177-3AD203B41FA5}">
                      <a16:colId xmlns:a16="http://schemas.microsoft.com/office/drawing/2014/main" val="16862496"/>
                    </a:ext>
                  </a:extLst>
                </a:gridCol>
                <a:gridCol w="355635">
                  <a:extLst>
                    <a:ext uri="{9D8B030D-6E8A-4147-A177-3AD203B41FA5}">
                      <a16:colId xmlns:a16="http://schemas.microsoft.com/office/drawing/2014/main" val="2864364157"/>
                    </a:ext>
                  </a:extLst>
                </a:gridCol>
                <a:gridCol w="558856">
                  <a:extLst>
                    <a:ext uri="{9D8B030D-6E8A-4147-A177-3AD203B41FA5}">
                      <a16:colId xmlns:a16="http://schemas.microsoft.com/office/drawing/2014/main" val="2046233487"/>
                    </a:ext>
                  </a:extLst>
                </a:gridCol>
                <a:gridCol w="292130">
                  <a:extLst>
                    <a:ext uri="{9D8B030D-6E8A-4147-A177-3AD203B41FA5}">
                      <a16:colId xmlns:a16="http://schemas.microsoft.com/office/drawing/2014/main" val="2871472250"/>
                    </a:ext>
                  </a:extLst>
                </a:gridCol>
                <a:gridCol w="431843">
                  <a:extLst>
                    <a:ext uri="{9D8B030D-6E8A-4147-A177-3AD203B41FA5}">
                      <a16:colId xmlns:a16="http://schemas.microsoft.com/office/drawing/2014/main" val="646437756"/>
                    </a:ext>
                  </a:extLst>
                </a:gridCol>
              </a:tblGrid>
              <a:tr h="230788">
                <a:tc>
                  <a:txBody>
                    <a:bodyPr/>
                    <a:lstStyle/>
                    <a:p>
                      <a:pPr algn="l" fontAlgn="b"/>
                      <a:r>
                        <a:rPr lang="en-ZA" sz="2000" b="0" i="0" u="none" strike="noStrike" dirty="0">
                          <a:solidFill>
                            <a:srgbClr val="000000"/>
                          </a:solidFill>
                          <a:effectLst/>
                          <a:latin typeface="Arial Narrow" panose="020B060602020203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gridSpan="12">
                  <a:txBody>
                    <a:bodyPr/>
                    <a:lstStyle/>
                    <a:p>
                      <a:pPr algn="ctr" fontAlgn="b"/>
                      <a:r>
                        <a:rPr lang="en-ZA" sz="1600" b="1" i="0" u="none" strike="noStrike" dirty="0">
                          <a:solidFill>
                            <a:srgbClr val="000000"/>
                          </a:solidFill>
                          <a:effectLst/>
                          <a:latin typeface="Arial Narrow" panose="020B0606020202030204" pitchFamily="34" charset="0"/>
                        </a:rPr>
                        <a:t>2020 TOP 10 DISTRICTS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a:txBody>
                    <a:bodyPr/>
                    <a:lstStyle/>
                    <a:p>
                      <a:pPr algn="l" fontAlgn="b"/>
                      <a:r>
                        <a:rPr lang="en-ZA" sz="2000" b="0" i="0" u="none" strike="noStrike" dirty="0">
                          <a:solidFill>
                            <a:srgbClr val="000000"/>
                          </a:solidFill>
                          <a:effectLst/>
                          <a:latin typeface="Arial Narrow" panose="020B060602020203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val="2473237771"/>
                  </a:ext>
                </a:extLst>
              </a:tr>
              <a:tr h="230788">
                <a:tc>
                  <a:txBody>
                    <a:bodyPr/>
                    <a:lstStyle/>
                    <a:p>
                      <a:pPr algn="l" fontAlgn="b"/>
                      <a:r>
                        <a:rPr lang="en-ZA" sz="2000" b="0" i="0" u="none" strike="noStrike" dirty="0">
                          <a:solidFill>
                            <a:srgbClr val="000000"/>
                          </a:solidFill>
                          <a:effectLst/>
                          <a:latin typeface="Arial Narrow" panose="020B060602020203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gridSpan="4">
                  <a:txBody>
                    <a:bodyPr/>
                    <a:lstStyle/>
                    <a:p>
                      <a:pPr algn="ctr" fontAlgn="b"/>
                      <a:r>
                        <a:rPr lang="en-ZA" sz="1600" b="1" i="0" u="none" strike="noStrike" dirty="0">
                          <a:solidFill>
                            <a:srgbClr val="000000"/>
                          </a:solidFill>
                          <a:effectLst/>
                          <a:latin typeface="Arial Narrow" panose="020B0606020202030204" pitchFamily="34" charset="0"/>
                        </a:rPr>
                        <a:t>Fee Paying</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hMerge="1">
                  <a:txBody>
                    <a:bodyPr/>
                    <a:lstStyle/>
                    <a:p>
                      <a:endParaRPr lang="en-ZA"/>
                    </a:p>
                  </a:txBody>
                  <a:tcPr/>
                </a:tc>
                <a:tc hMerge="1">
                  <a:txBody>
                    <a:bodyPr/>
                    <a:lstStyle/>
                    <a:p>
                      <a:endParaRPr lang="en-ZA"/>
                    </a:p>
                  </a:txBody>
                  <a:tcPr/>
                </a:tc>
                <a:tc hMerge="1">
                  <a:txBody>
                    <a:bodyPr/>
                    <a:lstStyle/>
                    <a:p>
                      <a:endParaRPr lang="en-ZA"/>
                    </a:p>
                  </a:txBody>
                  <a:tcPr/>
                </a:tc>
                <a:tc gridSpan="4">
                  <a:txBody>
                    <a:bodyPr/>
                    <a:lstStyle/>
                    <a:p>
                      <a:pPr algn="ctr" fontAlgn="b"/>
                      <a:r>
                        <a:rPr lang="en-ZA" sz="1600" b="1" i="0" u="none" strike="noStrike" dirty="0">
                          <a:solidFill>
                            <a:srgbClr val="000000"/>
                          </a:solidFill>
                          <a:effectLst/>
                          <a:latin typeface="Arial Narrow" panose="020B0606020202030204" pitchFamily="34" charset="0"/>
                        </a:rPr>
                        <a:t>No Fee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hMerge="1">
                  <a:txBody>
                    <a:bodyPr/>
                    <a:lstStyle/>
                    <a:p>
                      <a:endParaRPr lang="en-ZA"/>
                    </a:p>
                  </a:txBody>
                  <a:tcPr/>
                </a:tc>
                <a:tc hMerge="1">
                  <a:txBody>
                    <a:bodyPr/>
                    <a:lstStyle/>
                    <a:p>
                      <a:endParaRPr lang="en-ZA"/>
                    </a:p>
                  </a:txBody>
                  <a:tcPr/>
                </a:tc>
                <a:tc hMerge="1">
                  <a:txBody>
                    <a:bodyPr/>
                    <a:lstStyle/>
                    <a:p>
                      <a:endParaRPr lang="en-ZA"/>
                    </a:p>
                  </a:txBody>
                  <a:tcPr/>
                </a:tc>
                <a:tc gridSpan="4">
                  <a:txBody>
                    <a:bodyPr/>
                    <a:lstStyle/>
                    <a:p>
                      <a:pPr algn="ctr" fontAlgn="b"/>
                      <a:r>
                        <a:rPr lang="en-ZA" sz="1600" b="1" i="0" u="none" strike="noStrike" dirty="0">
                          <a:solidFill>
                            <a:srgbClr val="000000"/>
                          </a:solidFill>
                          <a:effectLst/>
                          <a:latin typeface="Arial Narrow" panose="020B0606020202030204" pitchFamily="34" charset="0"/>
                        </a:rPr>
                        <a:t>Independent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hMerge="1">
                  <a:txBody>
                    <a:bodyPr/>
                    <a:lstStyle/>
                    <a:p>
                      <a:endParaRPr lang="en-ZA"/>
                    </a:p>
                  </a:txBody>
                  <a:tcPr/>
                </a:tc>
                <a:tc hMerge="1">
                  <a:txBody>
                    <a:bodyPr/>
                    <a:lstStyle/>
                    <a:p>
                      <a:endParaRPr lang="en-ZA"/>
                    </a:p>
                  </a:txBody>
                  <a:tcPr/>
                </a:tc>
                <a:tc hMerge="1">
                  <a:txBody>
                    <a:bodyPr/>
                    <a:lstStyle/>
                    <a:p>
                      <a:endParaRPr lang="en-ZA"/>
                    </a:p>
                  </a:txBody>
                  <a:tcPr/>
                </a:tc>
                <a:tc>
                  <a:txBody>
                    <a:bodyPr/>
                    <a:lstStyle/>
                    <a:p>
                      <a:pPr algn="l" fontAlgn="b"/>
                      <a:r>
                        <a:rPr lang="en-ZA" sz="2000" b="0" i="0" u="none" strike="noStrike" dirty="0">
                          <a:solidFill>
                            <a:srgbClr val="000000"/>
                          </a:solidFill>
                          <a:effectLst/>
                          <a:latin typeface="Arial Narrow" panose="020B060602020203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val="3379764617"/>
                  </a:ext>
                </a:extLst>
              </a:tr>
              <a:tr h="1273313">
                <a:tc>
                  <a:txBody>
                    <a:bodyPr/>
                    <a:lstStyle/>
                    <a:p>
                      <a:pPr algn="l" fontAlgn="b"/>
                      <a:r>
                        <a:rPr lang="en-ZA" sz="1600" b="1" i="0" u="none" strike="noStrike" dirty="0">
                          <a:solidFill>
                            <a:srgbClr val="000000"/>
                          </a:solidFill>
                          <a:effectLst/>
                          <a:latin typeface="Arial Narrow" panose="020B0606020202030204" pitchFamily="34" charset="0"/>
                        </a:rPr>
                        <a:t>Province Districts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ZA" sz="1600" b="1" i="0" u="none" strike="noStrike" dirty="0">
                          <a:solidFill>
                            <a:srgbClr val="000000"/>
                          </a:solidFill>
                          <a:effectLst/>
                          <a:latin typeface="Arial Narrow" panose="020B0606020202030204" pitchFamily="34" charset="0"/>
                        </a:rPr>
                        <a:t>Total Wrote</a:t>
                      </a:r>
                    </a:p>
                  </a:txBody>
                  <a:tcPr marL="6350" marR="6350" marT="635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600" b="1" i="0" u="none" strike="noStrike" dirty="0">
                          <a:solidFill>
                            <a:srgbClr val="000000"/>
                          </a:solidFill>
                          <a:effectLst/>
                          <a:latin typeface="Arial Narrow" panose="020B0606020202030204" pitchFamily="34" charset="0"/>
                        </a:rPr>
                        <a:t>Total Achieved</a:t>
                      </a:r>
                    </a:p>
                  </a:txBody>
                  <a:tcPr marL="6350" marR="6350" marT="635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600" b="1" i="0" u="none" strike="noStrike" dirty="0">
                          <a:solidFill>
                            <a:srgbClr val="000000"/>
                          </a:solidFill>
                          <a:effectLst/>
                          <a:latin typeface="Arial Narrow" panose="020B0606020202030204" pitchFamily="34" charset="0"/>
                        </a:rPr>
                        <a:t>% Achieved</a:t>
                      </a:r>
                    </a:p>
                  </a:txBody>
                  <a:tcPr marL="6350" marR="6350" marT="635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600" b="1" i="0" u="none" strike="noStrike" dirty="0">
                          <a:solidFill>
                            <a:srgbClr val="000000"/>
                          </a:solidFill>
                          <a:effectLst/>
                          <a:latin typeface="Arial Narrow" panose="020B0606020202030204" pitchFamily="34" charset="0"/>
                        </a:rPr>
                        <a:t>RANK</a:t>
                      </a:r>
                    </a:p>
                  </a:txBody>
                  <a:tcPr marL="6350" marR="6350" marT="635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ZA" sz="1600" b="1" i="0" u="none" strike="noStrike" dirty="0">
                          <a:solidFill>
                            <a:srgbClr val="000000"/>
                          </a:solidFill>
                          <a:effectLst/>
                          <a:latin typeface="Arial Narrow" panose="020B0606020202030204" pitchFamily="34" charset="0"/>
                        </a:rPr>
                        <a:t>Total Wrote</a:t>
                      </a:r>
                    </a:p>
                  </a:txBody>
                  <a:tcPr marL="6350" marR="6350" marT="635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600" b="1" i="0" u="none" strike="noStrike" dirty="0">
                          <a:solidFill>
                            <a:srgbClr val="000000"/>
                          </a:solidFill>
                          <a:effectLst/>
                          <a:latin typeface="Arial Narrow" panose="020B0606020202030204" pitchFamily="34" charset="0"/>
                        </a:rPr>
                        <a:t>Total Achieved</a:t>
                      </a:r>
                    </a:p>
                  </a:txBody>
                  <a:tcPr marL="6350" marR="6350" marT="635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600" b="1" i="0" u="none" strike="noStrike" dirty="0">
                          <a:solidFill>
                            <a:srgbClr val="000000"/>
                          </a:solidFill>
                          <a:effectLst/>
                          <a:latin typeface="Arial Narrow" panose="020B0606020202030204" pitchFamily="34" charset="0"/>
                        </a:rPr>
                        <a:t>% Achieved</a:t>
                      </a:r>
                    </a:p>
                  </a:txBody>
                  <a:tcPr marL="6350" marR="6350" marT="635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600" b="1" i="0" u="none" strike="noStrike" dirty="0">
                          <a:solidFill>
                            <a:srgbClr val="000000"/>
                          </a:solidFill>
                          <a:effectLst/>
                          <a:latin typeface="Arial Narrow" panose="020B0606020202030204" pitchFamily="34" charset="0"/>
                        </a:rPr>
                        <a:t>RANK</a:t>
                      </a:r>
                    </a:p>
                  </a:txBody>
                  <a:tcPr marL="6350" marR="6350" marT="635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b"/>
                      <a:r>
                        <a:rPr lang="en-ZA" sz="1600" b="1" i="0" u="none" strike="noStrike" dirty="0">
                          <a:solidFill>
                            <a:srgbClr val="000000"/>
                          </a:solidFill>
                          <a:effectLst/>
                          <a:latin typeface="Arial Narrow" panose="020B0606020202030204" pitchFamily="34" charset="0"/>
                        </a:rPr>
                        <a:t>Total Wrote</a:t>
                      </a:r>
                    </a:p>
                  </a:txBody>
                  <a:tcPr marL="6350" marR="6350" marT="635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600" b="1" i="0" u="none" strike="noStrike" dirty="0">
                          <a:solidFill>
                            <a:srgbClr val="000000"/>
                          </a:solidFill>
                          <a:effectLst/>
                          <a:latin typeface="Arial Narrow" panose="020B0606020202030204" pitchFamily="34" charset="0"/>
                        </a:rPr>
                        <a:t>Total Achieved</a:t>
                      </a:r>
                    </a:p>
                  </a:txBody>
                  <a:tcPr marL="6350" marR="6350" marT="635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600" b="1" i="0" u="none" strike="noStrike" dirty="0">
                          <a:solidFill>
                            <a:srgbClr val="000000"/>
                          </a:solidFill>
                          <a:effectLst/>
                          <a:latin typeface="Arial Narrow" panose="020B0606020202030204" pitchFamily="34" charset="0"/>
                        </a:rPr>
                        <a:t>% Achieved</a:t>
                      </a:r>
                    </a:p>
                  </a:txBody>
                  <a:tcPr marL="6350" marR="6350" marT="635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600" b="1" i="0" u="none" strike="noStrike" dirty="0">
                          <a:solidFill>
                            <a:srgbClr val="000000"/>
                          </a:solidFill>
                          <a:effectLst/>
                          <a:latin typeface="Arial Narrow" panose="020B0606020202030204" pitchFamily="34" charset="0"/>
                        </a:rPr>
                        <a:t>RANK</a:t>
                      </a:r>
                    </a:p>
                  </a:txBody>
                  <a:tcPr marL="6350" marR="6350" marT="635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n-ZA" sz="1600" b="1" i="0" u="none" strike="noStrike" dirty="0">
                          <a:solidFill>
                            <a:srgbClr val="000000"/>
                          </a:solidFill>
                          <a:effectLst/>
                          <a:latin typeface="Arial Narrow" panose="020B0606020202030204" pitchFamily="34" charset="0"/>
                        </a:rPr>
                        <a:t>Overall Ranking</a:t>
                      </a:r>
                    </a:p>
                  </a:txBody>
                  <a:tcPr marL="6350" marR="6350" marT="6350"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1213967203"/>
                  </a:ext>
                </a:extLst>
              </a:tr>
              <a:tr h="389952">
                <a:tc>
                  <a:txBody>
                    <a:bodyPr/>
                    <a:lstStyle/>
                    <a:p>
                      <a:pPr algn="l" fontAlgn="t"/>
                      <a:r>
                        <a:rPr lang="en-ZA" sz="1600" b="1" i="0" u="none" strike="noStrike" dirty="0">
                          <a:solidFill>
                            <a:srgbClr val="000000"/>
                          </a:solidFill>
                          <a:effectLst/>
                          <a:latin typeface="Arial Narrow" panose="020B0606020202030204" pitchFamily="34" charset="0"/>
                        </a:rPr>
                        <a:t>TSHWANE SOUTH</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ZA" sz="1600" b="0" i="0" u="none" strike="noStrike" dirty="0">
                          <a:solidFill>
                            <a:srgbClr val="000000"/>
                          </a:solidFill>
                          <a:effectLst/>
                          <a:latin typeface="Arial Narrow" panose="020B0606020202030204" pitchFamily="34" charset="0"/>
                        </a:rPr>
                        <a:t>8 082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dirty="0">
                          <a:solidFill>
                            <a:srgbClr val="000000"/>
                          </a:solidFill>
                          <a:effectLst/>
                          <a:latin typeface="Arial Narrow" panose="020B0606020202030204" pitchFamily="34" charset="0"/>
                        </a:rPr>
                        <a:t>7 368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dirty="0">
                          <a:solidFill>
                            <a:srgbClr val="000000"/>
                          </a:solidFill>
                          <a:effectLst/>
                          <a:latin typeface="Arial Narrow" panose="020B0606020202030204" pitchFamily="34" charset="0"/>
                        </a:rPr>
                        <a:t>91.2%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1" i="0" u="none" strike="noStrike" dirty="0">
                          <a:solidFill>
                            <a:srgbClr val="000000"/>
                          </a:solidFill>
                          <a:effectLst/>
                          <a:latin typeface="Arial Narrow" panose="020B0606020202030204" pitchFamily="34" charset="0"/>
                        </a:rPr>
                        <a:t>10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ZA" sz="1600" b="0" i="0" u="none" strike="noStrike" dirty="0">
                          <a:solidFill>
                            <a:srgbClr val="000000"/>
                          </a:solidFill>
                          <a:effectLst/>
                          <a:latin typeface="Arial Narrow" panose="020B0606020202030204" pitchFamily="34" charset="0"/>
                        </a:rPr>
                        <a:t>1 958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dirty="0">
                          <a:solidFill>
                            <a:srgbClr val="000000"/>
                          </a:solidFill>
                          <a:effectLst/>
                          <a:latin typeface="Arial Narrow" panose="020B0606020202030204" pitchFamily="34" charset="0"/>
                        </a:rPr>
                        <a:t>1 579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dirty="0">
                          <a:solidFill>
                            <a:srgbClr val="000000"/>
                          </a:solidFill>
                          <a:effectLst/>
                          <a:latin typeface="Arial Narrow" panose="020B0606020202030204" pitchFamily="34" charset="0"/>
                        </a:rPr>
                        <a:t>80.6%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1" i="0" u="none" strike="noStrike" dirty="0">
                          <a:solidFill>
                            <a:srgbClr val="000000"/>
                          </a:solidFill>
                          <a:effectLst/>
                          <a:latin typeface="Arial Narrow" panose="020B0606020202030204" pitchFamily="34" charset="0"/>
                        </a:rPr>
                        <a:t>11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ZA" sz="1600" b="0" i="0" u="none" strike="noStrike" dirty="0">
                          <a:solidFill>
                            <a:srgbClr val="000000"/>
                          </a:solidFill>
                          <a:effectLst/>
                          <a:latin typeface="Arial Narrow" panose="020B0606020202030204" pitchFamily="34" charset="0"/>
                        </a:rPr>
                        <a:t>953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dirty="0">
                          <a:solidFill>
                            <a:srgbClr val="000000"/>
                          </a:solidFill>
                          <a:effectLst/>
                          <a:latin typeface="Arial Narrow" panose="020B0606020202030204" pitchFamily="34" charset="0"/>
                        </a:rPr>
                        <a:t>901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dirty="0">
                          <a:solidFill>
                            <a:srgbClr val="000000"/>
                          </a:solidFill>
                          <a:effectLst/>
                          <a:latin typeface="Arial Narrow" panose="020B0606020202030204" pitchFamily="34" charset="0"/>
                        </a:rPr>
                        <a:t>94.5%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dirty="0">
                          <a:solidFill>
                            <a:srgbClr val="000000"/>
                          </a:solidFill>
                          <a:effectLst/>
                          <a:latin typeface="Arial Narrow" panose="020B0606020202030204" pitchFamily="34" charset="0"/>
                        </a:rPr>
                        <a:t>18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n-ZA" sz="2000" b="0" i="0" u="none" strike="noStrike" dirty="0">
                          <a:solidFill>
                            <a:srgbClr val="000000"/>
                          </a:solidFill>
                          <a:effectLst/>
                          <a:latin typeface="Arial Narrow" panose="020B0606020202030204" pitchFamily="34" charset="0"/>
                        </a:rPr>
                        <a:t>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2215661785"/>
                  </a:ext>
                </a:extLst>
              </a:tr>
              <a:tr h="389952">
                <a:tc>
                  <a:txBody>
                    <a:bodyPr/>
                    <a:lstStyle/>
                    <a:p>
                      <a:pPr algn="l" fontAlgn="t"/>
                      <a:r>
                        <a:rPr lang="en-ZA" sz="1600" b="1" i="0" u="none" strike="noStrike" dirty="0">
                          <a:solidFill>
                            <a:srgbClr val="000000"/>
                          </a:solidFill>
                          <a:effectLst/>
                          <a:latin typeface="Arial Narrow" panose="020B0606020202030204" pitchFamily="34" charset="0"/>
                        </a:rPr>
                        <a:t>JOHANNESBURG WEST</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ZA" sz="1600" b="0" i="0" u="none" strike="noStrike" dirty="0">
                          <a:solidFill>
                            <a:srgbClr val="000000"/>
                          </a:solidFill>
                          <a:effectLst/>
                          <a:latin typeface="Arial Narrow" panose="020B0606020202030204" pitchFamily="34" charset="0"/>
                        </a:rPr>
                        <a:t>2 883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dirty="0">
                          <a:solidFill>
                            <a:srgbClr val="000000"/>
                          </a:solidFill>
                          <a:effectLst/>
                          <a:latin typeface="Arial Narrow" panose="020B0606020202030204" pitchFamily="34" charset="0"/>
                        </a:rPr>
                        <a:t>2 605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dirty="0">
                          <a:solidFill>
                            <a:srgbClr val="000000"/>
                          </a:solidFill>
                          <a:effectLst/>
                          <a:latin typeface="Arial Narrow" panose="020B0606020202030204" pitchFamily="34" charset="0"/>
                        </a:rPr>
                        <a:t>90.4%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1" i="0" u="none" strike="noStrike" dirty="0">
                          <a:solidFill>
                            <a:srgbClr val="000000"/>
                          </a:solidFill>
                          <a:effectLst/>
                          <a:latin typeface="Arial Narrow" panose="020B0606020202030204" pitchFamily="34" charset="0"/>
                        </a:rPr>
                        <a:t>14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ZA" sz="1600" b="0" i="0" u="none" strike="noStrike" dirty="0">
                          <a:solidFill>
                            <a:srgbClr val="000000"/>
                          </a:solidFill>
                          <a:effectLst/>
                          <a:latin typeface="Arial Narrow" panose="020B0606020202030204" pitchFamily="34" charset="0"/>
                        </a:rPr>
                        <a:t>2 384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dirty="0">
                          <a:solidFill>
                            <a:srgbClr val="000000"/>
                          </a:solidFill>
                          <a:effectLst/>
                          <a:latin typeface="Arial Narrow" panose="020B0606020202030204" pitchFamily="34" charset="0"/>
                        </a:rPr>
                        <a:t>2 017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dirty="0">
                          <a:solidFill>
                            <a:srgbClr val="000000"/>
                          </a:solidFill>
                          <a:effectLst/>
                          <a:latin typeface="Arial Narrow" panose="020B0606020202030204" pitchFamily="34" charset="0"/>
                        </a:rPr>
                        <a:t>84.6%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1" i="0" u="none" strike="noStrike" dirty="0">
                          <a:solidFill>
                            <a:srgbClr val="000000"/>
                          </a:solidFill>
                          <a:effectLst/>
                          <a:latin typeface="Arial Narrow" panose="020B0606020202030204" pitchFamily="34" charset="0"/>
                        </a:rPr>
                        <a:t>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ZA" sz="1600" b="0" i="0" u="none" strike="noStrike" dirty="0">
                          <a:solidFill>
                            <a:srgbClr val="000000"/>
                          </a:solidFill>
                          <a:effectLst/>
                          <a:latin typeface="Arial Narrow" panose="020B0606020202030204" pitchFamily="34" charset="0"/>
                        </a:rPr>
                        <a:t>348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dirty="0">
                          <a:solidFill>
                            <a:srgbClr val="000000"/>
                          </a:solidFill>
                          <a:effectLst/>
                          <a:latin typeface="Arial Narrow" panose="020B0606020202030204" pitchFamily="34" charset="0"/>
                        </a:rPr>
                        <a:t>324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dirty="0">
                          <a:solidFill>
                            <a:srgbClr val="000000"/>
                          </a:solidFill>
                          <a:effectLst/>
                          <a:latin typeface="Arial Narrow" panose="020B0606020202030204" pitchFamily="34" charset="0"/>
                        </a:rPr>
                        <a:t>93.1%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dirty="0">
                          <a:solidFill>
                            <a:srgbClr val="000000"/>
                          </a:solidFill>
                          <a:effectLst/>
                          <a:latin typeface="Arial Narrow" panose="020B0606020202030204" pitchFamily="34" charset="0"/>
                        </a:rPr>
                        <a:t>22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n-ZA" sz="2000" b="0" i="0" u="none" strike="noStrike" dirty="0">
                          <a:solidFill>
                            <a:srgbClr val="000000"/>
                          </a:solidFill>
                          <a:effectLst/>
                          <a:latin typeface="Arial Narrow" panose="020B0606020202030204" pitchFamily="34" charset="0"/>
                        </a:rPr>
                        <a:t>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87279604"/>
                  </a:ext>
                </a:extLst>
              </a:tr>
              <a:tr h="389952">
                <a:tc>
                  <a:txBody>
                    <a:bodyPr/>
                    <a:lstStyle/>
                    <a:p>
                      <a:pPr algn="l" fontAlgn="t"/>
                      <a:r>
                        <a:rPr lang="en-ZA" sz="1600" b="1" i="0" u="none" strike="noStrike" dirty="0">
                          <a:solidFill>
                            <a:srgbClr val="000000"/>
                          </a:solidFill>
                          <a:effectLst/>
                          <a:latin typeface="Arial Narrow" panose="020B0606020202030204" pitchFamily="34" charset="0"/>
                        </a:rPr>
                        <a:t>GAUTENG NORTH</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ZA" sz="1600" b="0" i="0" u="none" strike="noStrike" dirty="0">
                          <a:solidFill>
                            <a:srgbClr val="000000"/>
                          </a:solidFill>
                          <a:effectLst/>
                          <a:latin typeface="Arial Narrow" panose="020B0606020202030204" pitchFamily="34" charset="0"/>
                        </a:rPr>
                        <a:t>585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dirty="0">
                          <a:solidFill>
                            <a:srgbClr val="000000"/>
                          </a:solidFill>
                          <a:effectLst/>
                          <a:latin typeface="Arial Narrow" panose="020B0606020202030204" pitchFamily="34" charset="0"/>
                        </a:rPr>
                        <a:t>492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dirty="0">
                          <a:solidFill>
                            <a:srgbClr val="000000"/>
                          </a:solidFill>
                          <a:effectLst/>
                          <a:latin typeface="Arial Narrow" panose="020B0606020202030204" pitchFamily="34" charset="0"/>
                        </a:rPr>
                        <a:t>84.1%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1" i="0" u="none" strike="noStrike" dirty="0">
                          <a:solidFill>
                            <a:srgbClr val="000000"/>
                          </a:solidFill>
                          <a:effectLst/>
                          <a:latin typeface="Arial Narrow" panose="020B0606020202030204" pitchFamily="34" charset="0"/>
                        </a:rPr>
                        <a:t>49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ZA" sz="1600" b="0" i="0" u="none" strike="noStrike" dirty="0">
                          <a:solidFill>
                            <a:srgbClr val="000000"/>
                          </a:solidFill>
                          <a:effectLst/>
                          <a:latin typeface="Arial Narrow" panose="020B0606020202030204" pitchFamily="34" charset="0"/>
                        </a:rPr>
                        <a:t>1 046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dirty="0">
                          <a:solidFill>
                            <a:srgbClr val="000000"/>
                          </a:solidFill>
                          <a:effectLst/>
                          <a:latin typeface="Arial Narrow" panose="020B0606020202030204" pitchFamily="34" charset="0"/>
                        </a:rPr>
                        <a:t>910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dirty="0">
                          <a:solidFill>
                            <a:srgbClr val="000000"/>
                          </a:solidFill>
                          <a:effectLst/>
                          <a:latin typeface="Arial Narrow" panose="020B0606020202030204" pitchFamily="34" charset="0"/>
                        </a:rPr>
                        <a:t>87.0%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1" i="0" u="none" strike="noStrike" dirty="0">
                          <a:solidFill>
                            <a:srgbClr val="000000"/>
                          </a:solidFill>
                          <a:effectLst/>
                          <a:latin typeface="Arial Narrow" panose="020B0606020202030204" pitchFamily="34" charset="0"/>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ZA" sz="1600" b="0" i="0" u="none" strike="noStrike" dirty="0">
                          <a:solidFill>
                            <a:srgbClr val="000000"/>
                          </a:solidFill>
                          <a:effectLst/>
                          <a:latin typeface="Arial Narrow" panose="020B0606020202030204" pitchFamily="34" charset="0"/>
                        </a:rPr>
                        <a:t>206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dirty="0">
                          <a:solidFill>
                            <a:srgbClr val="000000"/>
                          </a:solidFill>
                          <a:effectLst/>
                          <a:latin typeface="Arial Narrow" panose="020B0606020202030204" pitchFamily="34" charset="0"/>
                        </a:rPr>
                        <a:t>196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dirty="0">
                          <a:solidFill>
                            <a:srgbClr val="000000"/>
                          </a:solidFill>
                          <a:effectLst/>
                          <a:latin typeface="Arial Narrow" panose="020B0606020202030204" pitchFamily="34" charset="0"/>
                        </a:rPr>
                        <a:t>95.1%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dirty="0">
                          <a:solidFill>
                            <a:srgbClr val="000000"/>
                          </a:solidFill>
                          <a:effectLst/>
                          <a:latin typeface="Arial Narrow" panose="020B0606020202030204" pitchFamily="34" charset="0"/>
                        </a:rPr>
                        <a:t>13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n-ZA" sz="2000" b="0" i="0" u="none" strike="noStrike" dirty="0">
                          <a:solidFill>
                            <a:srgbClr val="000000"/>
                          </a:solidFill>
                          <a:effectLst/>
                          <a:latin typeface="Arial Narrow" panose="020B0606020202030204" pitchFamily="34" charset="0"/>
                        </a:rPr>
                        <a:t>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1674212162"/>
                  </a:ext>
                </a:extLst>
              </a:tr>
              <a:tr h="389952">
                <a:tc>
                  <a:txBody>
                    <a:bodyPr/>
                    <a:lstStyle/>
                    <a:p>
                      <a:pPr algn="l" fontAlgn="t"/>
                      <a:r>
                        <a:rPr lang="en-ZA" sz="1600" b="1" i="0" u="none" strike="noStrike" dirty="0">
                          <a:solidFill>
                            <a:srgbClr val="000000"/>
                          </a:solidFill>
                          <a:effectLst/>
                          <a:latin typeface="Arial Narrow" panose="020B0606020202030204" pitchFamily="34" charset="0"/>
                        </a:rPr>
                        <a:t>JOHANNESBURG NORTH</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ZA" sz="1600" b="0" i="0" u="none" strike="noStrike" dirty="0">
                          <a:solidFill>
                            <a:srgbClr val="000000"/>
                          </a:solidFill>
                          <a:effectLst/>
                          <a:latin typeface="Arial Narrow" panose="020B0606020202030204" pitchFamily="34" charset="0"/>
                        </a:rPr>
                        <a:t>3 469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dirty="0">
                          <a:solidFill>
                            <a:srgbClr val="000000"/>
                          </a:solidFill>
                          <a:effectLst/>
                          <a:latin typeface="Arial Narrow" panose="020B0606020202030204" pitchFamily="34" charset="0"/>
                        </a:rPr>
                        <a:t>3 135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dirty="0">
                          <a:solidFill>
                            <a:srgbClr val="000000"/>
                          </a:solidFill>
                          <a:effectLst/>
                          <a:latin typeface="Arial Narrow" panose="020B0606020202030204" pitchFamily="34" charset="0"/>
                        </a:rPr>
                        <a:t>90.4%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1" i="0" u="none" strike="noStrike" dirty="0">
                          <a:solidFill>
                            <a:srgbClr val="000000"/>
                          </a:solidFill>
                          <a:effectLst/>
                          <a:latin typeface="Arial Narrow" panose="020B0606020202030204" pitchFamily="34" charset="0"/>
                        </a:rPr>
                        <a:t>13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ZA" sz="1600" b="0" i="0" u="none" strike="noStrike" dirty="0">
                          <a:solidFill>
                            <a:srgbClr val="000000"/>
                          </a:solidFill>
                          <a:effectLst/>
                          <a:latin typeface="Arial Narrow" panose="020B0606020202030204" pitchFamily="34" charset="0"/>
                        </a:rPr>
                        <a:t>3 135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dirty="0">
                          <a:solidFill>
                            <a:srgbClr val="000000"/>
                          </a:solidFill>
                          <a:effectLst/>
                          <a:latin typeface="Arial Narrow" panose="020B0606020202030204" pitchFamily="34" charset="0"/>
                        </a:rPr>
                        <a:t>2 594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dirty="0">
                          <a:solidFill>
                            <a:srgbClr val="000000"/>
                          </a:solidFill>
                          <a:effectLst/>
                          <a:latin typeface="Arial Narrow" panose="020B0606020202030204" pitchFamily="34" charset="0"/>
                        </a:rPr>
                        <a:t>82.7%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1" i="0" u="none" strike="noStrike" dirty="0">
                          <a:solidFill>
                            <a:srgbClr val="000000"/>
                          </a:solidFill>
                          <a:effectLst/>
                          <a:latin typeface="Arial Narrow" panose="020B0606020202030204" pitchFamily="34" charset="0"/>
                        </a:rPr>
                        <a:t>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ZA" sz="1600" b="0" i="0" u="none" strike="noStrike" dirty="0">
                          <a:solidFill>
                            <a:srgbClr val="000000"/>
                          </a:solidFill>
                          <a:effectLst/>
                          <a:latin typeface="Arial Narrow" panose="020B0606020202030204" pitchFamily="34" charset="0"/>
                        </a:rPr>
                        <a:t>841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dirty="0">
                          <a:solidFill>
                            <a:srgbClr val="000000"/>
                          </a:solidFill>
                          <a:effectLst/>
                          <a:latin typeface="Arial Narrow" panose="020B0606020202030204" pitchFamily="34" charset="0"/>
                        </a:rPr>
                        <a:t>744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dirty="0">
                          <a:solidFill>
                            <a:srgbClr val="000000"/>
                          </a:solidFill>
                          <a:effectLst/>
                          <a:latin typeface="Arial Narrow" panose="020B0606020202030204" pitchFamily="34" charset="0"/>
                        </a:rPr>
                        <a:t>88.5%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dirty="0">
                          <a:solidFill>
                            <a:srgbClr val="000000"/>
                          </a:solidFill>
                          <a:effectLst/>
                          <a:latin typeface="Arial Narrow" panose="020B0606020202030204" pitchFamily="34" charset="0"/>
                        </a:rPr>
                        <a:t>37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n-ZA" sz="2000" b="0" i="0" u="none" strike="noStrike" dirty="0">
                          <a:solidFill>
                            <a:srgbClr val="000000"/>
                          </a:solidFill>
                          <a:effectLst/>
                          <a:latin typeface="Arial Narrow" panose="020B0606020202030204" pitchFamily="34" charset="0"/>
                        </a:rPr>
                        <a:t>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3625144033"/>
                  </a:ext>
                </a:extLst>
              </a:tr>
              <a:tr h="389952">
                <a:tc>
                  <a:txBody>
                    <a:bodyPr/>
                    <a:lstStyle/>
                    <a:p>
                      <a:pPr algn="l" fontAlgn="t"/>
                      <a:r>
                        <a:rPr lang="en-ZA" sz="1600" b="1" i="0" u="none" strike="noStrike" dirty="0">
                          <a:solidFill>
                            <a:srgbClr val="000000"/>
                          </a:solidFill>
                          <a:effectLst/>
                          <a:latin typeface="Arial Narrow" panose="020B0606020202030204" pitchFamily="34" charset="0"/>
                        </a:rPr>
                        <a:t>SEDIBENG EAST</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ZA" sz="1600" b="0" i="0" u="none" strike="noStrike" dirty="0">
                          <a:solidFill>
                            <a:srgbClr val="000000"/>
                          </a:solidFill>
                          <a:effectLst/>
                          <a:latin typeface="Arial Narrow" panose="020B0606020202030204" pitchFamily="34" charset="0"/>
                        </a:rPr>
                        <a:t>1 991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dirty="0">
                          <a:solidFill>
                            <a:srgbClr val="000000"/>
                          </a:solidFill>
                          <a:effectLst/>
                          <a:latin typeface="Arial Narrow" panose="020B0606020202030204" pitchFamily="34" charset="0"/>
                        </a:rPr>
                        <a:t>1 734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dirty="0">
                          <a:solidFill>
                            <a:srgbClr val="000000"/>
                          </a:solidFill>
                          <a:effectLst/>
                          <a:latin typeface="Arial Narrow" panose="020B0606020202030204" pitchFamily="34" charset="0"/>
                        </a:rPr>
                        <a:t>87.1%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1" i="0" u="none" strike="noStrike" dirty="0">
                          <a:solidFill>
                            <a:srgbClr val="000000"/>
                          </a:solidFill>
                          <a:effectLst/>
                          <a:latin typeface="Arial Narrow" panose="020B0606020202030204" pitchFamily="34" charset="0"/>
                        </a:rPr>
                        <a:t>35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ZA" sz="1600" b="0" i="0" u="none" strike="noStrike" dirty="0">
                          <a:solidFill>
                            <a:srgbClr val="000000"/>
                          </a:solidFill>
                          <a:effectLst/>
                          <a:latin typeface="Arial Narrow" panose="020B0606020202030204" pitchFamily="34" charset="0"/>
                        </a:rPr>
                        <a:t>769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dirty="0">
                          <a:solidFill>
                            <a:srgbClr val="000000"/>
                          </a:solidFill>
                          <a:effectLst/>
                          <a:latin typeface="Arial Narrow" panose="020B0606020202030204" pitchFamily="34" charset="0"/>
                        </a:rPr>
                        <a:t>648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dirty="0">
                          <a:solidFill>
                            <a:srgbClr val="000000"/>
                          </a:solidFill>
                          <a:effectLst/>
                          <a:latin typeface="Arial Narrow" panose="020B0606020202030204" pitchFamily="34" charset="0"/>
                        </a:rPr>
                        <a:t>84.3%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1" i="0" u="none" strike="noStrike" dirty="0">
                          <a:solidFill>
                            <a:srgbClr val="000000"/>
                          </a:solidFill>
                          <a:effectLst/>
                          <a:latin typeface="Arial Narrow" panose="020B0606020202030204" pitchFamily="34" charset="0"/>
                        </a:rPr>
                        <a:t>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ZA" sz="1600" b="0" i="0" u="none" strike="noStrike" dirty="0">
                          <a:solidFill>
                            <a:srgbClr val="000000"/>
                          </a:solidFill>
                          <a:effectLst/>
                          <a:latin typeface="Arial Narrow" panose="020B0606020202030204" pitchFamily="34" charset="0"/>
                        </a:rPr>
                        <a:t>183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dirty="0">
                          <a:solidFill>
                            <a:srgbClr val="000000"/>
                          </a:solidFill>
                          <a:effectLst/>
                          <a:latin typeface="Arial Narrow" panose="020B0606020202030204" pitchFamily="34" charset="0"/>
                        </a:rPr>
                        <a:t>173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dirty="0">
                          <a:solidFill>
                            <a:srgbClr val="000000"/>
                          </a:solidFill>
                          <a:effectLst/>
                          <a:latin typeface="Arial Narrow" panose="020B0606020202030204" pitchFamily="34" charset="0"/>
                        </a:rPr>
                        <a:t>94.5%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dirty="0">
                          <a:solidFill>
                            <a:srgbClr val="000000"/>
                          </a:solidFill>
                          <a:effectLst/>
                          <a:latin typeface="Arial Narrow" panose="020B0606020202030204" pitchFamily="34" charset="0"/>
                        </a:rPr>
                        <a:t>19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n-ZA" sz="2000" b="0" i="0" u="none" strike="noStrike" dirty="0">
                          <a:solidFill>
                            <a:srgbClr val="000000"/>
                          </a:solidFill>
                          <a:effectLst/>
                          <a:latin typeface="Arial Narrow" panose="020B0606020202030204" pitchFamily="34" charset="0"/>
                        </a:rPr>
                        <a:t>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1651495027"/>
                  </a:ext>
                </a:extLst>
              </a:tr>
              <a:tr h="389952">
                <a:tc>
                  <a:txBody>
                    <a:bodyPr/>
                    <a:lstStyle/>
                    <a:p>
                      <a:pPr algn="l" fontAlgn="t"/>
                      <a:r>
                        <a:rPr lang="en-ZA" sz="1600" b="1" i="0" u="none" strike="noStrike" dirty="0" err="1">
                          <a:solidFill>
                            <a:srgbClr val="000000"/>
                          </a:solidFill>
                          <a:effectLst/>
                          <a:latin typeface="Arial Narrow" panose="020B0606020202030204" pitchFamily="34" charset="0"/>
                        </a:rPr>
                        <a:t>Fezile</a:t>
                      </a:r>
                      <a:r>
                        <a:rPr lang="en-ZA" sz="1600" b="1" i="0" u="none" strike="noStrike" dirty="0">
                          <a:solidFill>
                            <a:srgbClr val="000000"/>
                          </a:solidFill>
                          <a:effectLst/>
                          <a:latin typeface="Arial Narrow" panose="020B0606020202030204" pitchFamily="34" charset="0"/>
                        </a:rPr>
                        <a:t> </a:t>
                      </a:r>
                      <a:r>
                        <a:rPr lang="en-ZA" sz="1600" b="1" i="0" u="none" strike="noStrike" dirty="0" err="1">
                          <a:solidFill>
                            <a:srgbClr val="000000"/>
                          </a:solidFill>
                          <a:effectLst/>
                          <a:latin typeface="Arial Narrow" panose="020B0606020202030204" pitchFamily="34" charset="0"/>
                        </a:rPr>
                        <a:t>Dabi</a:t>
                      </a:r>
                      <a:endParaRPr lang="en-ZA" sz="1600" b="1" i="0" u="none" strike="noStrike" dirty="0">
                        <a:solidFill>
                          <a:srgbClr val="000000"/>
                        </a:solidFill>
                        <a:effectLst/>
                        <a:latin typeface="Arial Narrow" panose="020B0606020202030204" pitchFamily="34" charset="0"/>
                      </a:endParaRP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ZA" sz="1600" b="0" i="0" u="none" strike="noStrike">
                          <a:solidFill>
                            <a:srgbClr val="000000"/>
                          </a:solidFill>
                          <a:effectLst/>
                          <a:latin typeface="Arial Narrow" panose="020B0606020202030204" pitchFamily="34" charset="0"/>
                        </a:rPr>
                        <a:t>823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a:solidFill>
                            <a:srgbClr val="000000"/>
                          </a:solidFill>
                          <a:effectLst/>
                          <a:latin typeface="Arial Narrow" panose="020B0606020202030204" pitchFamily="34" charset="0"/>
                        </a:rPr>
                        <a:t>750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a:solidFill>
                            <a:srgbClr val="000000"/>
                          </a:solidFill>
                          <a:effectLst/>
                          <a:latin typeface="Arial Narrow" panose="020B0606020202030204" pitchFamily="34" charset="0"/>
                        </a:rPr>
                        <a:t>91.1%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1" i="0" u="none" strike="noStrike">
                          <a:solidFill>
                            <a:srgbClr val="000000"/>
                          </a:solidFill>
                          <a:effectLst/>
                          <a:latin typeface="Arial Narrow" panose="020B0606020202030204" pitchFamily="34" charset="0"/>
                        </a:rPr>
                        <a:t>11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ZA" sz="1600" b="0" i="0" u="none" strike="noStrike" dirty="0">
                          <a:solidFill>
                            <a:srgbClr val="000000"/>
                          </a:solidFill>
                          <a:effectLst/>
                          <a:latin typeface="Arial Narrow" panose="020B0606020202030204" pitchFamily="34" charset="0"/>
                        </a:rPr>
                        <a:t>3 719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dirty="0">
                          <a:solidFill>
                            <a:srgbClr val="000000"/>
                          </a:solidFill>
                          <a:effectLst/>
                          <a:latin typeface="Arial Narrow" panose="020B0606020202030204" pitchFamily="34" charset="0"/>
                        </a:rPr>
                        <a:t>3 171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a:solidFill>
                            <a:srgbClr val="000000"/>
                          </a:solidFill>
                          <a:effectLst/>
                          <a:latin typeface="Arial Narrow" panose="020B0606020202030204" pitchFamily="34" charset="0"/>
                        </a:rPr>
                        <a:t>85.3%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1" i="0" u="none" strike="noStrike">
                          <a:solidFill>
                            <a:srgbClr val="000000"/>
                          </a:solidFill>
                          <a:effectLst/>
                          <a:latin typeface="Arial Narrow" panose="020B0606020202030204" pitchFamily="34" charset="0"/>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ZA" sz="1600" b="0" i="0" u="none" strike="noStrike" dirty="0">
                          <a:solidFill>
                            <a:srgbClr val="000000"/>
                          </a:solidFill>
                          <a:effectLst/>
                          <a:latin typeface="Arial Narrow" panose="020B0606020202030204" pitchFamily="34" charset="0"/>
                        </a:rPr>
                        <a:t>96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a:solidFill>
                            <a:srgbClr val="000000"/>
                          </a:solidFill>
                          <a:effectLst/>
                          <a:latin typeface="Arial Narrow" panose="020B0606020202030204" pitchFamily="34" charset="0"/>
                        </a:rPr>
                        <a:t>91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a:solidFill>
                            <a:srgbClr val="000000"/>
                          </a:solidFill>
                          <a:effectLst/>
                          <a:latin typeface="Arial Narrow" panose="020B0606020202030204" pitchFamily="34" charset="0"/>
                        </a:rPr>
                        <a:t>94.8%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a:solidFill>
                            <a:srgbClr val="000000"/>
                          </a:solidFill>
                          <a:effectLst/>
                          <a:latin typeface="Arial Narrow" panose="020B0606020202030204" pitchFamily="34" charset="0"/>
                        </a:rPr>
                        <a:t>14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n-ZA" sz="2000" b="0" i="0" u="none" strike="noStrike" dirty="0">
                          <a:solidFill>
                            <a:srgbClr val="000000"/>
                          </a:solidFill>
                          <a:effectLst/>
                          <a:latin typeface="Arial Narrow" panose="020B0606020202030204" pitchFamily="34" charset="0"/>
                        </a:rPr>
                        <a:t>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2591884325"/>
                  </a:ext>
                </a:extLst>
              </a:tr>
              <a:tr h="389952">
                <a:tc>
                  <a:txBody>
                    <a:bodyPr/>
                    <a:lstStyle/>
                    <a:p>
                      <a:pPr algn="l" fontAlgn="t"/>
                      <a:r>
                        <a:rPr lang="en-ZA" sz="1600" b="1" i="0" u="none" strike="noStrike">
                          <a:solidFill>
                            <a:srgbClr val="000000"/>
                          </a:solidFill>
                          <a:effectLst/>
                          <a:latin typeface="Arial Narrow" panose="020B0606020202030204" pitchFamily="34" charset="0"/>
                        </a:rPr>
                        <a:t>Thabo Mofutsanyana</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ZA" sz="1600" b="0" i="0" u="none" strike="noStrike">
                          <a:solidFill>
                            <a:srgbClr val="000000"/>
                          </a:solidFill>
                          <a:effectLst/>
                          <a:latin typeface="Arial Narrow" panose="020B0606020202030204" pitchFamily="34" charset="0"/>
                        </a:rPr>
                        <a:t>1 128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a:solidFill>
                            <a:srgbClr val="000000"/>
                          </a:solidFill>
                          <a:effectLst/>
                          <a:latin typeface="Arial Narrow" panose="020B0606020202030204" pitchFamily="34" charset="0"/>
                        </a:rPr>
                        <a:t>1 059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a:solidFill>
                            <a:srgbClr val="000000"/>
                          </a:solidFill>
                          <a:effectLst/>
                          <a:latin typeface="Arial Narrow" panose="020B0606020202030204" pitchFamily="34" charset="0"/>
                        </a:rPr>
                        <a:t>93.9%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1" i="0" u="none" strike="noStrike">
                          <a:solidFill>
                            <a:srgbClr val="000000"/>
                          </a:solidFill>
                          <a:effectLst/>
                          <a:latin typeface="Arial Narrow" panose="020B0606020202030204" pitchFamily="34" charset="0"/>
                        </a:rPr>
                        <a:t>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ZA" sz="1600" b="0" i="0" u="none" strike="noStrike">
                          <a:solidFill>
                            <a:srgbClr val="000000"/>
                          </a:solidFill>
                          <a:effectLst/>
                          <a:latin typeface="Arial Narrow" panose="020B0606020202030204" pitchFamily="34" charset="0"/>
                        </a:rPr>
                        <a:t>6 351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dirty="0">
                          <a:solidFill>
                            <a:srgbClr val="000000"/>
                          </a:solidFill>
                          <a:effectLst/>
                          <a:latin typeface="Arial Narrow" panose="020B0606020202030204" pitchFamily="34" charset="0"/>
                        </a:rPr>
                        <a:t>5 339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dirty="0">
                          <a:solidFill>
                            <a:srgbClr val="000000"/>
                          </a:solidFill>
                          <a:effectLst/>
                          <a:latin typeface="Arial Narrow" panose="020B0606020202030204" pitchFamily="34" charset="0"/>
                        </a:rPr>
                        <a:t>84.1%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1" i="0" u="none" strike="noStrike">
                          <a:solidFill>
                            <a:srgbClr val="000000"/>
                          </a:solidFill>
                          <a:effectLst/>
                          <a:latin typeface="Arial Narrow" panose="020B0606020202030204" pitchFamily="34" charset="0"/>
                        </a:rPr>
                        <a:t>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ZA" sz="1600" b="0" i="0" u="none" strike="noStrike">
                          <a:solidFill>
                            <a:srgbClr val="000000"/>
                          </a:solidFill>
                          <a:effectLst/>
                          <a:latin typeface="Arial Narrow" panose="020B0606020202030204" pitchFamily="34" charset="0"/>
                        </a:rPr>
                        <a:t>178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dirty="0">
                          <a:solidFill>
                            <a:srgbClr val="000000"/>
                          </a:solidFill>
                          <a:effectLst/>
                          <a:latin typeface="Arial Narrow" panose="020B0606020202030204" pitchFamily="34" charset="0"/>
                        </a:rPr>
                        <a:t>174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a:solidFill>
                            <a:srgbClr val="000000"/>
                          </a:solidFill>
                          <a:effectLst/>
                          <a:latin typeface="Arial Narrow" panose="020B0606020202030204" pitchFamily="34" charset="0"/>
                        </a:rPr>
                        <a:t>97.8%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a:solidFill>
                            <a:srgbClr val="000000"/>
                          </a:solidFill>
                          <a:effectLst/>
                          <a:latin typeface="Arial Narrow" panose="020B0606020202030204" pitchFamily="34" charset="0"/>
                        </a:rPr>
                        <a:t>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n-ZA" sz="2000" b="0" i="0" u="none" strike="noStrike" dirty="0">
                          <a:solidFill>
                            <a:srgbClr val="000000"/>
                          </a:solidFill>
                          <a:effectLst/>
                          <a:latin typeface="Arial Narrow" panose="020B0606020202030204" pitchFamily="34" charset="0"/>
                        </a:rPr>
                        <a:t>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3197720655"/>
                  </a:ext>
                </a:extLst>
              </a:tr>
              <a:tr h="389952">
                <a:tc>
                  <a:txBody>
                    <a:bodyPr/>
                    <a:lstStyle/>
                    <a:p>
                      <a:pPr algn="l" fontAlgn="t"/>
                      <a:r>
                        <a:rPr lang="en-ZA" sz="1600" b="1" i="0" u="none" strike="noStrike">
                          <a:solidFill>
                            <a:srgbClr val="000000"/>
                          </a:solidFill>
                          <a:effectLst/>
                          <a:latin typeface="Arial Narrow" panose="020B0606020202030204" pitchFamily="34" charset="0"/>
                        </a:rPr>
                        <a:t>EKURHULENI SOUTH</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ZA" sz="1600" b="0" i="0" u="none" strike="noStrike">
                          <a:solidFill>
                            <a:srgbClr val="000000"/>
                          </a:solidFill>
                          <a:effectLst/>
                          <a:latin typeface="Arial Narrow" panose="020B0606020202030204" pitchFamily="34" charset="0"/>
                        </a:rPr>
                        <a:t>6 801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a:solidFill>
                            <a:srgbClr val="000000"/>
                          </a:solidFill>
                          <a:effectLst/>
                          <a:latin typeface="Arial Narrow" panose="020B0606020202030204" pitchFamily="34" charset="0"/>
                        </a:rPr>
                        <a:t>5 999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a:solidFill>
                            <a:srgbClr val="000000"/>
                          </a:solidFill>
                          <a:effectLst/>
                          <a:latin typeface="Arial Narrow" panose="020B0606020202030204" pitchFamily="34" charset="0"/>
                        </a:rPr>
                        <a:t>88.2%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1" i="0" u="none" strike="noStrike">
                          <a:solidFill>
                            <a:srgbClr val="000000"/>
                          </a:solidFill>
                          <a:effectLst/>
                          <a:latin typeface="Arial Narrow" panose="020B0606020202030204" pitchFamily="34" charset="0"/>
                        </a:rPr>
                        <a:t>28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ZA" sz="1600" b="0" i="0" u="none" strike="noStrike">
                          <a:solidFill>
                            <a:srgbClr val="000000"/>
                          </a:solidFill>
                          <a:effectLst/>
                          <a:latin typeface="Arial Narrow" panose="020B0606020202030204" pitchFamily="34" charset="0"/>
                        </a:rPr>
                        <a:t>4 150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a:solidFill>
                            <a:srgbClr val="000000"/>
                          </a:solidFill>
                          <a:effectLst/>
                          <a:latin typeface="Arial Narrow" panose="020B0606020202030204" pitchFamily="34" charset="0"/>
                        </a:rPr>
                        <a:t>3 337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dirty="0">
                          <a:solidFill>
                            <a:srgbClr val="000000"/>
                          </a:solidFill>
                          <a:effectLst/>
                          <a:latin typeface="Arial Narrow" panose="020B0606020202030204" pitchFamily="34" charset="0"/>
                        </a:rPr>
                        <a:t>80.4%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1" i="0" u="none" strike="noStrike" dirty="0">
                          <a:solidFill>
                            <a:srgbClr val="000000"/>
                          </a:solidFill>
                          <a:effectLst/>
                          <a:latin typeface="Arial Narrow" panose="020B0606020202030204" pitchFamily="34" charset="0"/>
                        </a:rPr>
                        <a:t>12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ZA" sz="1600" b="0" i="0" u="none" strike="noStrike">
                          <a:solidFill>
                            <a:srgbClr val="000000"/>
                          </a:solidFill>
                          <a:effectLst/>
                          <a:latin typeface="Arial Narrow" panose="020B0606020202030204" pitchFamily="34" charset="0"/>
                        </a:rPr>
                        <a:t>780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dirty="0">
                          <a:solidFill>
                            <a:srgbClr val="000000"/>
                          </a:solidFill>
                          <a:effectLst/>
                          <a:latin typeface="Arial Narrow" panose="020B0606020202030204" pitchFamily="34" charset="0"/>
                        </a:rPr>
                        <a:t>686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dirty="0">
                          <a:solidFill>
                            <a:srgbClr val="000000"/>
                          </a:solidFill>
                          <a:effectLst/>
                          <a:latin typeface="Arial Narrow" panose="020B0606020202030204" pitchFamily="34" charset="0"/>
                        </a:rPr>
                        <a:t>87.9%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a:solidFill>
                            <a:srgbClr val="000000"/>
                          </a:solidFill>
                          <a:effectLst/>
                          <a:latin typeface="Arial Narrow" panose="020B0606020202030204" pitchFamily="34" charset="0"/>
                        </a:rPr>
                        <a:t>39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n-ZA" sz="2000" b="0" i="0" u="none" strike="noStrike" dirty="0">
                          <a:solidFill>
                            <a:srgbClr val="000000"/>
                          </a:solidFill>
                          <a:effectLst/>
                          <a:latin typeface="Arial Narrow" panose="020B0606020202030204" pitchFamily="34" charset="0"/>
                        </a:rPr>
                        <a:t>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3559883185"/>
                  </a:ext>
                </a:extLst>
              </a:tr>
              <a:tr h="389952">
                <a:tc>
                  <a:txBody>
                    <a:bodyPr/>
                    <a:lstStyle/>
                    <a:p>
                      <a:pPr algn="l" fontAlgn="t"/>
                      <a:r>
                        <a:rPr lang="en-ZA" sz="1600" b="1" i="0" u="none" strike="noStrike">
                          <a:solidFill>
                            <a:srgbClr val="000000"/>
                          </a:solidFill>
                          <a:effectLst/>
                          <a:latin typeface="Arial Narrow" panose="020B0606020202030204" pitchFamily="34" charset="0"/>
                        </a:rPr>
                        <a:t>METRO NORTH</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ZA" sz="1600" b="0" i="0" u="none" strike="noStrike">
                          <a:solidFill>
                            <a:srgbClr val="000000"/>
                          </a:solidFill>
                          <a:effectLst/>
                          <a:latin typeface="Arial Narrow" panose="020B0606020202030204" pitchFamily="34" charset="0"/>
                        </a:rPr>
                        <a:t>6 621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a:solidFill>
                            <a:srgbClr val="000000"/>
                          </a:solidFill>
                          <a:effectLst/>
                          <a:latin typeface="Arial Narrow" panose="020B0606020202030204" pitchFamily="34" charset="0"/>
                        </a:rPr>
                        <a:t>5 742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a:solidFill>
                            <a:srgbClr val="000000"/>
                          </a:solidFill>
                          <a:effectLst/>
                          <a:latin typeface="Arial Narrow" panose="020B0606020202030204" pitchFamily="34" charset="0"/>
                        </a:rPr>
                        <a:t>86.7%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1" i="0" u="none" strike="noStrike">
                          <a:solidFill>
                            <a:srgbClr val="000000"/>
                          </a:solidFill>
                          <a:effectLst/>
                          <a:latin typeface="Arial Narrow" panose="020B0606020202030204" pitchFamily="34" charset="0"/>
                        </a:rPr>
                        <a:t>39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ZA" sz="1600" b="0" i="0" u="none" strike="noStrike">
                          <a:solidFill>
                            <a:srgbClr val="000000"/>
                          </a:solidFill>
                          <a:effectLst/>
                          <a:latin typeface="Arial Narrow" panose="020B0606020202030204" pitchFamily="34" charset="0"/>
                        </a:rPr>
                        <a:t>1 121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a:solidFill>
                            <a:srgbClr val="000000"/>
                          </a:solidFill>
                          <a:effectLst/>
                          <a:latin typeface="Arial Narrow" panose="020B0606020202030204" pitchFamily="34" charset="0"/>
                        </a:rPr>
                        <a:t>864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a:solidFill>
                            <a:srgbClr val="000000"/>
                          </a:solidFill>
                          <a:effectLst/>
                          <a:latin typeface="Arial Narrow" panose="020B0606020202030204" pitchFamily="34" charset="0"/>
                        </a:rPr>
                        <a:t>77.1%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1" i="0" u="none" strike="noStrike" dirty="0">
                          <a:solidFill>
                            <a:srgbClr val="000000"/>
                          </a:solidFill>
                          <a:effectLst/>
                          <a:latin typeface="Arial Narrow" panose="020B0606020202030204" pitchFamily="34" charset="0"/>
                        </a:rPr>
                        <a:t>21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ZA" sz="1600" b="0" i="0" u="none" strike="noStrike" dirty="0">
                          <a:solidFill>
                            <a:srgbClr val="000000"/>
                          </a:solidFill>
                          <a:effectLst/>
                          <a:latin typeface="Arial Narrow" panose="020B0606020202030204" pitchFamily="34" charset="0"/>
                        </a:rPr>
                        <a:t>143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dirty="0">
                          <a:solidFill>
                            <a:srgbClr val="000000"/>
                          </a:solidFill>
                          <a:effectLst/>
                          <a:latin typeface="Arial Narrow" panose="020B0606020202030204" pitchFamily="34" charset="0"/>
                        </a:rPr>
                        <a:t>130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dirty="0">
                          <a:solidFill>
                            <a:srgbClr val="000000"/>
                          </a:solidFill>
                          <a:effectLst/>
                          <a:latin typeface="Arial Narrow" panose="020B0606020202030204" pitchFamily="34" charset="0"/>
                        </a:rPr>
                        <a:t>90.9%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dirty="0">
                          <a:solidFill>
                            <a:srgbClr val="000000"/>
                          </a:solidFill>
                          <a:effectLst/>
                          <a:latin typeface="Arial Narrow" panose="020B0606020202030204" pitchFamily="34" charset="0"/>
                        </a:rPr>
                        <a:t>30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n-ZA" sz="2000" b="0" i="0" u="none" strike="noStrike" dirty="0">
                          <a:solidFill>
                            <a:srgbClr val="000000"/>
                          </a:solidFill>
                          <a:effectLst/>
                          <a:latin typeface="Arial Narrow" panose="020B0606020202030204" pitchFamily="34" charset="0"/>
                        </a:rPr>
                        <a:t>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3574484479"/>
                  </a:ext>
                </a:extLst>
              </a:tr>
              <a:tr h="389952">
                <a:tc>
                  <a:txBody>
                    <a:bodyPr/>
                    <a:lstStyle/>
                    <a:p>
                      <a:pPr algn="l" fontAlgn="t"/>
                      <a:r>
                        <a:rPr lang="en-ZA" sz="1600" b="1" i="0" u="none" strike="noStrike">
                          <a:solidFill>
                            <a:srgbClr val="000000"/>
                          </a:solidFill>
                          <a:effectLst/>
                          <a:latin typeface="Arial Narrow" panose="020B0606020202030204" pitchFamily="34" charset="0"/>
                        </a:rPr>
                        <a:t>Motheo</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ZA" sz="1600" b="0" i="0" u="none" strike="noStrike">
                          <a:solidFill>
                            <a:srgbClr val="000000"/>
                          </a:solidFill>
                          <a:effectLst/>
                          <a:latin typeface="Arial Narrow" panose="020B0606020202030204" pitchFamily="34" charset="0"/>
                        </a:rPr>
                        <a:t>3 172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a:solidFill>
                            <a:srgbClr val="000000"/>
                          </a:solidFill>
                          <a:effectLst/>
                          <a:latin typeface="Arial Narrow" panose="020B0606020202030204" pitchFamily="34" charset="0"/>
                        </a:rPr>
                        <a:t>2 836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a:solidFill>
                            <a:srgbClr val="000000"/>
                          </a:solidFill>
                          <a:effectLst/>
                          <a:latin typeface="Arial Narrow" panose="020B0606020202030204" pitchFamily="34" charset="0"/>
                        </a:rPr>
                        <a:t>89.4%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1" i="0" u="none" strike="noStrike">
                          <a:solidFill>
                            <a:srgbClr val="000000"/>
                          </a:solidFill>
                          <a:effectLst/>
                          <a:latin typeface="Arial Narrow" panose="020B0606020202030204" pitchFamily="34" charset="0"/>
                        </a:rPr>
                        <a:t>19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ZA" sz="1600" b="0" i="0" u="none" strike="noStrike">
                          <a:solidFill>
                            <a:srgbClr val="000000"/>
                          </a:solidFill>
                          <a:effectLst/>
                          <a:latin typeface="Arial Narrow" panose="020B0606020202030204" pitchFamily="34" charset="0"/>
                        </a:rPr>
                        <a:t>5 110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a:solidFill>
                            <a:srgbClr val="000000"/>
                          </a:solidFill>
                          <a:effectLst/>
                          <a:latin typeface="Arial Narrow" panose="020B0606020202030204" pitchFamily="34" charset="0"/>
                        </a:rPr>
                        <a:t>4 190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a:solidFill>
                            <a:srgbClr val="000000"/>
                          </a:solidFill>
                          <a:effectLst/>
                          <a:latin typeface="Arial Narrow" panose="020B0606020202030204" pitchFamily="34" charset="0"/>
                        </a:rPr>
                        <a:t>82.0%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1" i="0" u="none" strike="noStrike">
                          <a:solidFill>
                            <a:srgbClr val="000000"/>
                          </a:solidFill>
                          <a:effectLst/>
                          <a:latin typeface="Arial Narrow" panose="020B0606020202030204" pitchFamily="34" charset="0"/>
                        </a:rPr>
                        <a:t>10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ZA" sz="1600" b="0" i="0" u="none" strike="noStrike">
                          <a:solidFill>
                            <a:srgbClr val="000000"/>
                          </a:solidFill>
                          <a:effectLst/>
                          <a:latin typeface="Arial Narrow" panose="020B0606020202030204" pitchFamily="34" charset="0"/>
                        </a:rPr>
                        <a:t>311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dirty="0">
                          <a:solidFill>
                            <a:srgbClr val="000000"/>
                          </a:solidFill>
                          <a:effectLst/>
                          <a:latin typeface="Arial Narrow" panose="020B0606020202030204" pitchFamily="34" charset="0"/>
                        </a:rPr>
                        <a:t>298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dirty="0">
                          <a:solidFill>
                            <a:srgbClr val="000000"/>
                          </a:solidFill>
                          <a:effectLst/>
                          <a:latin typeface="Arial Narrow" panose="020B0606020202030204" pitchFamily="34" charset="0"/>
                        </a:rPr>
                        <a:t>95.8%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dirty="0">
                          <a:solidFill>
                            <a:srgbClr val="000000"/>
                          </a:solidFill>
                          <a:effectLst/>
                          <a:latin typeface="Arial Narrow" panose="020B0606020202030204" pitchFamily="34" charset="0"/>
                        </a:rPr>
                        <a:t>11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n-ZA" sz="2000" b="0" i="0" u="none" strike="noStrike" dirty="0">
                          <a:solidFill>
                            <a:srgbClr val="000000"/>
                          </a:solidFill>
                          <a:effectLst/>
                          <a:latin typeface="Arial Narrow" panose="020B0606020202030204" pitchFamily="34" charset="0"/>
                        </a:rPr>
                        <a:t>10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3175505996"/>
                  </a:ext>
                </a:extLst>
              </a:tr>
            </a:tbl>
          </a:graphicData>
        </a:graphic>
      </p:graphicFrame>
      <p:sp>
        <p:nvSpPr>
          <p:cNvPr id="3" name="Slide Number Placeholder 2"/>
          <p:cNvSpPr>
            <a:spLocks noGrp="1"/>
          </p:cNvSpPr>
          <p:nvPr>
            <p:ph type="sldNum" sz="quarter" idx="4"/>
          </p:nvPr>
        </p:nvSpPr>
        <p:spPr/>
        <p:txBody>
          <a:bodyPr/>
          <a:lstStyle/>
          <a:p>
            <a:pPr>
              <a:defRPr/>
            </a:pPr>
            <a:fld id="{9281EBB6-D164-4A7A-83B0-06A5CFC35E17}" type="slidenum">
              <a:rPr lang="en-ZA" altLang="en-US" smtClean="0"/>
              <a:pPr>
                <a:defRPr/>
              </a:pPr>
              <a:t>101</a:t>
            </a:fld>
            <a:endParaRPr lang="en-ZA" altLang="en-US"/>
          </a:p>
        </p:txBody>
      </p:sp>
    </p:spTree>
    <p:extLst>
      <p:ext uri="{BB962C8B-B14F-4D97-AF65-F5344CB8AC3E}">
        <p14:creationId xmlns:p14="http://schemas.microsoft.com/office/powerpoint/2010/main" val="187912097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400"/>
            <a:ext cx="8229600" cy="490066"/>
          </a:xfrm>
        </p:spPr>
        <p:txBody>
          <a:bodyPr/>
          <a:lstStyle/>
          <a:p>
            <a:r>
              <a:rPr lang="en-US" sz="4000" b="1" dirty="0" smtClean="0">
                <a:solidFill>
                  <a:schemeClr val="accent2">
                    <a:lumMod val="50000"/>
                  </a:schemeClr>
                </a:solidFill>
                <a:latin typeface="Arial Narrow" panose="020B0606020202030204" pitchFamily="34" charset="0"/>
              </a:rPr>
              <a:t>BOTTOM 10 DISTRICT BY FEE STATUS</a:t>
            </a:r>
            <a:endParaRPr lang="en-ZA" sz="4000" b="1" dirty="0">
              <a:solidFill>
                <a:schemeClr val="accent2">
                  <a:lumMod val="50000"/>
                </a:schemeClr>
              </a:solidFill>
              <a:latin typeface="Arial Narrow" panose="020B0606020202030204" pitchFamily="34"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80804294"/>
              </p:ext>
            </p:extLst>
          </p:nvPr>
        </p:nvGraphicFramePr>
        <p:xfrm>
          <a:off x="107502" y="548685"/>
          <a:ext cx="9001001" cy="5729020"/>
        </p:xfrm>
        <a:graphic>
          <a:graphicData uri="http://schemas.openxmlformats.org/drawingml/2006/table">
            <a:tbl>
              <a:tblPr/>
              <a:tblGrid>
                <a:gridCol w="2973783">
                  <a:extLst>
                    <a:ext uri="{9D8B030D-6E8A-4147-A177-3AD203B41FA5}">
                      <a16:colId xmlns:a16="http://schemas.microsoft.com/office/drawing/2014/main" val="1473198322"/>
                    </a:ext>
                  </a:extLst>
                </a:gridCol>
                <a:gridCol w="517757">
                  <a:extLst>
                    <a:ext uri="{9D8B030D-6E8A-4147-A177-3AD203B41FA5}">
                      <a16:colId xmlns:a16="http://schemas.microsoft.com/office/drawing/2014/main" val="2915539235"/>
                    </a:ext>
                  </a:extLst>
                </a:gridCol>
                <a:gridCol w="517757">
                  <a:extLst>
                    <a:ext uri="{9D8B030D-6E8A-4147-A177-3AD203B41FA5}">
                      <a16:colId xmlns:a16="http://schemas.microsoft.com/office/drawing/2014/main" val="2045708078"/>
                    </a:ext>
                  </a:extLst>
                </a:gridCol>
                <a:gridCol w="584135">
                  <a:extLst>
                    <a:ext uri="{9D8B030D-6E8A-4147-A177-3AD203B41FA5}">
                      <a16:colId xmlns:a16="http://schemas.microsoft.com/office/drawing/2014/main" val="881156788"/>
                    </a:ext>
                  </a:extLst>
                </a:gridCol>
                <a:gridCol w="305343">
                  <a:extLst>
                    <a:ext uri="{9D8B030D-6E8A-4147-A177-3AD203B41FA5}">
                      <a16:colId xmlns:a16="http://schemas.microsoft.com/office/drawing/2014/main" val="48673315"/>
                    </a:ext>
                  </a:extLst>
                </a:gridCol>
                <a:gridCol w="517757">
                  <a:extLst>
                    <a:ext uri="{9D8B030D-6E8A-4147-A177-3AD203B41FA5}">
                      <a16:colId xmlns:a16="http://schemas.microsoft.com/office/drawing/2014/main" val="2695344177"/>
                    </a:ext>
                  </a:extLst>
                </a:gridCol>
                <a:gridCol w="517757">
                  <a:extLst>
                    <a:ext uri="{9D8B030D-6E8A-4147-A177-3AD203B41FA5}">
                      <a16:colId xmlns:a16="http://schemas.microsoft.com/office/drawing/2014/main" val="2998719502"/>
                    </a:ext>
                  </a:extLst>
                </a:gridCol>
                <a:gridCol w="584135">
                  <a:extLst>
                    <a:ext uri="{9D8B030D-6E8A-4147-A177-3AD203B41FA5}">
                      <a16:colId xmlns:a16="http://schemas.microsoft.com/office/drawing/2014/main" val="2661725550"/>
                    </a:ext>
                  </a:extLst>
                </a:gridCol>
                <a:gridCol w="305343">
                  <a:extLst>
                    <a:ext uri="{9D8B030D-6E8A-4147-A177-3AD203B41FA5}">
                      <a16:colId xmlns:a16="http://schemas.microsoft.com/office/drawing/2014/main" val="259178975"/>
                    </a:ext>
                  </a:extLst>
                </a:gridCol>
                <a:gridCol w="371724">
                  <a:extLst>
                    <a:ext uri="{9D8B030D-6E8A-4147-A177-3AD203B41FA5}">
                      <a16:colId xmlns:a16="http://schemas.microsoft.com/office/drawing/2014/main" val="734833042"/>
                    </a:ext>
                  </a:extLst>
                </a:gridCol>
                <a:gridCol w="371724">
                  <a:extLst>
                    <a:ext uri="{9D8B030D-6E8A-4147-A177-3AD203B41FA5}">
                      <a16:colId xmlns:a16="http://schemas.microsoft.com/office/drawing/2014/main" val="4029189901"/>
                    </a:ext>
                  </a:extLst>
                </a:gridCol>
                <a:gridCol w="677066">
                  <a:extLst>
                    <a:ext uri="{9D8B030D-6E8A-4147-A177-3AD203B41FA5}">
                      <a16:colId xmlns:a16="http://schemas.microsoft.com/office/drawing/2014/main" val="3881338424"/>
                    </a:ext>
                  </a:extLst>
                </a:gridCol>
                <a:gridCol w="305343">
                  <a:extLst>
                    <a:ext uri="{9D8B030D-6E8A-4147-A177-3AD203B41FA5}">
                      <a16:colId xmlns:a16="http://schemas.microsoft.com/office/drawing/2014/main" val="3487551416"/>
                    </a:ext>
                  </a:extLst>
                </a:gridCol>
                <a:gridCol w="451377">
                  <a:extLst>
                    <a:ext uri="{9D8B030D-6E8A-4147-A177-3AD203B41FA5}">
                      <a16:colId xmlns:a16="http://schemas.microsoft.com/office/drawing/2014/main" val="3316565752"/>
                    </a:ext>
                  </a:extLst>
                </a:gridCol>
              </a:tblGrid>
              <a:tr h="227838">
                <a:tc>
                  <a:txBody>
                    <a:bodyPr/>
                    <a:lstStyle/>
                    <a:p>
                      <a:pPr algn="l" fontAlgn="b"/>
                      <a:r>
                        <a:rPr lang="en-ZA" sz="2000" b="0" i="0" u="none" strike="noStrike" dirty="0">
                          <a:solidFill>
                            <a:srgbClr val="000000"/>
                          </a:solidFill>
                          <a:effectLst/>
                          <a:latin typeface="Arial Narrow" panose="020B060602020203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gridSpan="12">
                  <a:txBody>
                    <a:bodyPr/>
                    <a:lstStyle/>
                    <a:p>
                      <a:pPr algn="ctr" fontAlgn="b"/>
                      <a:r>
                        <a:rPr lang="en-ZA" sz="1600" b="1" i="0" u="none" strike="noStrike">
                          <a:solidFill>
                            <a:srgbClr val="000000"/>
                          </a:solidFill>
                          <a:effectLst/>
                          <a:latin typeface="Arial Narrow" panose="020B0606020202030204" pitchFamily="34" charset="0"/>
                        </a:rPr>
                        <a:t>2020 BOTTOM 10 DISTRICTS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a:txBody>
                    <a:bodyPr/>
                    <a:lstStyle/>
                    <a:p>
                      <a:pPr algn="l" fontAlgn="b"/>
                      <a:r>
                        <a:rPr lang="en-ZA" sz="2000" b="0" i="0" u="none" strike="noStrike">
                          <a:solidFill>
                            <a:srgbClr val="000000"/>
                          </a:solidFill>
                          <a:effectLst/>
                          <a:latin typeface="Arial Narrow" panose="020B060602020203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465623071"/>
                  </a:ext>
                </a:extLst>
              </a:tr>
              <a:tr h="227838">
                <a:tc>
                  <a:txBody>
                    <a:bodyPr/>
                    <a:lstStyle/>
                    <a:p>
                      <a:pPr algn="l" fontAlgn="b"/>
                      <a:r>
                        <a:rPr lang="en-ZA" sz="2000" b="0" i="0" u="none" strike="noStrike" dirty="0">
                          <a:solidFill>
                            <a:srgbClr val="000000"/>
                          </a:solidFill>
                          <a:effectLst/>
                          <a:latin typeface="Arial Narrow" panose="020B060602020203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gridSpan="4">
                  <a:txBody>
                    <a:bodyPr/>
                    <a:lstStyle/>
                    <a:p>
                      <a:pPr algn="ctr" fontAlgn="b"/>
                      <a:r>
                        <a:rPr lang="en-ZA" sz="1600" b="1" i="0" u="none" strike="noStrike" dirty="0">
                          <a:solidFill>
                            <a:srgbClr val="000000"/>
                          </a:solidFill>
                          <a:effectLst/>
                          <a:latin typeface="Arial Narrow" panose="020B0606020202030204" pitchFamily="34" charset="0"/>
                        </a:rPr>
                        <a:t>Fee Paying</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hMerge="1">
                  <a:txBody>
                    <a:bodyPr/>
                    <a:lstStyle/>
                    <a:p>
                      <a:endParaRPr lang="en-ZA"/>
                    </a:p>
                  </a:txBody>
                  <a:tcPr/>
                </a:tc>
                <a:tc hMerge="1">
                  <a:txBody>
                    <a:bodyPr/>
                    <a:lstStyle/>
                    <a:p>
                      <a:endParaRPr lang="en-ZA"/>
                    </a:p>
                  </a:txBody>
                  <a:tcPr/>
                </a:tc>
                <a:tc hMerge="1">
                  <a:txBody>
                    <a:bodyPr/>
                    <a:lstStyle/>
                    <a:p>
                      <a:endParaRPr lang="en-ZA"/>
                    </a:p>
                  </a:txBody>
                  <a:tcPr/>
                </a:tc>
                <a:tc gridSpan="4">
                  <a:txBody>
                    <a:bodyPr/>
                    <a:lstStyle/>
                    <a:p>
                      <a:pPr algn="ctr" fontAlgn="b"/>
                      <a:r>
                        <a:rPr lang="en-ZA" sz="1600" b="1" i="0" u="none" strike="noStrike">
                          <a:solidFill>
                            <a:srgbClr val="000000"/>
                          </a:solidFill>
                          <a:effectLst/>
                          <a:latin typeface="Arial Narrow" panose="020B0606020202030204" pitchFamily="34" charset="0"/>
                        </a:rPr>
                        <a:t>No Fee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hMerge="1">
                  <a:txBody>
                    <a:bodyPr/>
                    <a:lstStyle/>
                    <a:p>
                      <a:endParaRPr lang="en-ZA"/>
                    </a:p>
                  </a:txBody>
                  <a:tcPr/>
                </a:tc>
                <a:tc hMerge="1">
                  <a:txBody>
                    <a:bodyPr/>
                    <a:lstStyle/>
                    <a:p>
                      <a:endParaRPr lang="en-ZA"/>
                    </a:p>
                  </a:txBody>
                  <a:tcPr/>
                </a:tc>
                <a:tc hMerge="1">
                  <a:txBody>
                    <a:bodyPr/>
                    <a:lstStyle/>
                    <a:p>
                      <a:endParaRPr lang="en-ZA"/>
                    </a:p>
                  </a:txBody>
                  <a:tcPr/>
                </a:tc>
                <a:tc gridSpan="4">
                  <a:txBody>
                    <a:bodyPr/>
                    <a:lstStyle/>
                    <a:p>
                      <a:pPr algn="ctr" fontAlgn="b"/>
                      <a:r>
                        <a:rPr lang="en-ZA" sz="1600" b="1" i="0" u="none" strike="noStrike">
                          <a:solidFill>
                            <a:srgbClr val="000000"/>
                          </a:solidFill>
                          <a:effectLst/>
                          <a:latin typeface="Arial Narrow" panose="020B0606020202030204" pitchFamily="34" charset="0"/>
                        </a:rPr>
                        <a:t>Independent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hMerge="1">
                  <a:txBody>
                    <a:bodyPr/>
                    <a:lstStyle/>
                    <a:p>
                      <a:endParaRPr lang="en-ZA"/>
                    </a:p>
                  </a:txBody>
                  <a:tcPr/>
                </a:tc>
                <a:tc hMerge="1">
                  <a:txBody>
                    <a:bodyPr/>
                    <a:lstStyle/>
                    <a:p>
                      <a:endParaRPr lang="en-ZA"/>
                    </a:p>
                  </a:txBody>
                  <a:tcPr/>
                </a:tc>
                <a:tc hMerge="1">
                  <a:txBody>
                    <a:bodyPr/>
                    <a:lstStyle/>
                    <a:p>
                      <a:endParaRPr lang="en-ZA"/>
                    </a:p>
                  </a:txBody>
                  <a:tcPr/>
                </a:tc>
                <a:tc>
                  <a:txBody>
                    <a:bodyPr/>
                    <a:lstStyle/>
                    <a:p>
                      <a:pPr algn="l" fontAlgn="b"/>
                      <a:r>
                        <a:rPr lang="en-ZA" sz="2000" b="0" i="0" u="none" strike="noStrike">
                          <a:solidFill>
                            <a:srgbClr val="000000"/>
                          </a:solidFill>
                          <a:effectLst/>
                          <a:latin typeface="Arial Narrow" panose="020B060602020203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3917120337"/>
                  </a:ext>
                </a:extLst>
              </a:tr>
              <a:tr h="1257040">
                <a:tc>
                  <a:txBody>
                    <a:bodyPr/>
                    <a:lstStyle/>
                    <a:p>
                      <a:pPr algn="l" fontAlgn="b"/>
                      <a:r>
                        <a:rPr lang="en-ZA" sz="1600" b="1" i="0" u="none" strike="noStrike" dirty="0">
                          <a:solidFill>
                            <a:srgbClr val="000000"/>
                          </a:solidFill>
                          <a:effectLst/>
                          <a:latin typeface="Arial Narrow" panose="020B0606020202030204" pitchFamily="34" charset="0"/>
                        </a:rPr>
                        <a:t>Province Districts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ZA" sz="1600" b="1" i="0" u="none" strike="noStrike" dirty="0">
                          <a:solidFill>
                            <a:srgbClr val="000000"/>
                          </a:solidFill>
                          <a:effectLst/>
                          <a:latin typeface="Arial Narrow" panose="020B0606020202030204" pitchFamily="34" charset="0"/>
                        </a:rPr>
                        <a:t>Total Wrote</a:t>
                      </a:r>
                    </a:p>
                  </a:txBody>
                  <a:tcPr marL="6350" marR="6350" marT="635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600" b="1" i="0" u="none" strike="noStrike" dirty="0">
                          <a:solidFill>
                            <a:srgbClr val="000000"/>
                          </a:solidFill>
                          <a:effectLst/>
                          <a:latin typeface="Arial Narrow" panose="020B0606020202030204" pitchFamily="34" charset="0"/>
                        </a:rPr>
                        <a:t>Total Achieved</a:t>
                      </a:r>
                    </a:p>
                  </a:txBody>
                  <a:tcPr marL="6350" marR="6350" marT="635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600" b="1" i="0" u="none" strike="noStrike" dirty="0">
                          <a:solidFill>
                            <a:srgbClr val="000000"/>
                          </a:solidFill>
                          <a:effectLst/>
                          <a:latin typeface="Arial Narrow" panose="020B0606020202030204" pitchFamily="34" charset="0"/>
                        </a:rPr>
                        <a:t>% Achieved</a:t>
                      </a:r>
                    </a:p>
                  </a:txBody>
                  <a:tcPr marL="6350" marR="6350" marT="635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600" b="1" i="0" u="none" strike="noStrike" dirty="0">
                          <a:solidFill>
                            <a:srgbClr val="000000"/>
                          </a:solidFill>
                          <a:effectLst/>
                          <a:latin typeface="Arial Narrow" panose="020B0606020202030204" pitchFamily="34" charset="0"/>
                        </a:rPr>
                        <a:t>RANK</a:t>
                      </a:r>
                    </a:p>
                  </a:txBody>
                  <a:tcPr marL="6350" marR="6350" marT="635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ZA" sz="1600" b="1" i="0" u="none" strike="noStrike" dirty="0">
                          <a:solidFill>
                            <a:srgbClr val="000000"/>
                          </a:solidFill>
                          <a:effectLst/>
                          <a:latin typeface="Arial Narrow" panose="020B0606020202030204" pitchFamily="34" charset="0"/>
                        </a:rPr>
                        <a:t>Total Wrote</a:t>
                      </a:r>
                    </a:p>
                  </a:txBody>
                  <a:tcPr marL="6350" marR="6350" marT="635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600" b="1" i="0" u="none" strike="noStrike" dirty="0">
                          <a:solidFill>
                            <a:srgbClr val="000000"/>
                          </a:solidFill>
                          <a:effectLst/>
                          <a:latin typeface="Arial Narrow" panose="020B0606020202030204" pitchFamily="34" charset="0"/>
                        </a:rPr>
                        <a:t>Total Achieved</a:t>
                      </a:r>
                    </a:p>
                  </a:txBody>
                  <a:tcPr marL="6350" marR="6350" marT="635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600" b="1" i="0" u="none" strike="noStrike" dirty="0">
                          <a:solidFill>
                            <a:srgbClr val="000000"/>
                          </a:solidFill>
                          <a:effectLst/>
                          <a:latin typeface="Arial Narrow" panose="020B0606020202030204" pitchFamily="34" charset="0"/>
                        </a:rPr>
                        <a:t>% Achieved</a:t>
                      </a:r>
                    </a:p>
                  </a:txBody>
                  <a:tcPr marL="6350" marR="6350" marT="635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600" b="1" i="0" u="none" strike="noStrike">
                          <a:solidFill>
                            <a:srgbClr val="000000"/>
                          </a:solidFill>
                          <a:effectLst/>
                          <a:latin typeface="Arial Narrow" panose="020B0606020202030204" pitchFamily="34" charset="0"/>
                        </a:rPr>
                        <a:t>RANK</a:t>
                      </a:r>
                    </a:p>
                  </a:txBody>
                  <a:tcPr marL="6350" marR="6350" marT="635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b"/>
                      <a:r>
                        <a:rPr lang="en-ZA" sz="1600" b="1" i="0" u="none" strike="noStrike" dirty="0">
                          <a:solidFill>
                            <a:srgbClr val="000000"/>
                          </a:solidFill>
                          <a:effectLst/>
                          <a:latin typeface="Arial Narrow" panose="020B0606020202030204" pitchFamily="34" charset="0"/>
                        </a:rPr>
                        <a:t>Total Wrote</a:t>
                      </a:r>
                    </a:p>
                  </a:txBody>
                  <a:tcPr marL="6350" marR="6350" marT="635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600" b="1" i="0" u="none" strike="noStrike" dirty="0">
                          <a:solidFill>
                            <a:srgbClr val="000000"/>
                          </a:solidFill>
                          <a:effectLst/>
                          <a:latin typeface="Arial Narrow" panose="020B0606020202030204" pitchFamily="34" charset="0"/>
                        </a:rPr>
                        <a:t>Total Achieved</a:t>
                      </a:r>
                    </a:p>
                  </a:txBody>
                  <a:tcPr marL="6350" marR="6350" marT="635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600" b="0" i="0" u="none" strike="noStrike" dirty="0">
                          <a:solidFill>
                            <a:srgbClr val="000000"/>
                          </a:solidFill>
                          <a:effectLst/>
                          <a:latin typeface="Arial Narrow" panose="020B0606020202030204" pitchFamily="34" charset="0"/>
                        </a:rPr>
                        <a:t>% Achieved</a:t>
                      </a:r>
                    </a:p>
                  </a:txBody>
                  <a:tcPr marL="6350" marR="6350" marT="635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600" b="1" i="0" u="none" strike="noStrike">
                          <a:solidFill>
                            <a:srgbClr val="000000"/>
                          </a:solidFill>
                          <a:effectLst/>
                          <a:latin typeface="Arial Narrow" panose="020B0606020202030204" pitchFamily="34" charset="0"/>
                        </a:rPr>
                        <a:t>RANK</a:t>
                      </a:r>
                    </a:p>
                  </a:txBody>
                  <a:tcPr marL="6350" marR="6350" marT="635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ZA" sz="1600" b="1" i="0" u="none" strike="noStrike">
                          <a:solidFill>
                            <a:srgbClr val="000000"/>
                          </a:solidFill>
                          <a:effectLst/>
                          <a:latin typeface="Arial Narrow" panose="020B0606020202030204" pitchFamily="34" charset="0"/>
                        </a:rPr>
                        <a:t>Overall Ranking</a:t>
                      </a:r>
                    </a:p>
                  </a:txBody>
                  <a:tcPr marL="6350" marR="6350" marT="635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3913870065"/>
                  </a:ext>
                </a:extLst>
              </a:tr>
              <a:tr h="384968">
                <a:tc>
                  <a:txBody>
                    <a:bodyPr/>
                    <a:lstStyle/>
                    <a:p>
                      <a:pPr algn="l" fontAlgn="t"/>
                      <a:r>
                        <a:rPr lang="en-ZA" sz="1600" b="1" i="0" u="none" strike="noStrike" dirty="0">
                          <a:solidFill>
                            <a:srgbClr val="000000"/>
                          </a:solidFill>
                          <a:effectLst/>
                          <a:latin typeface="Arial Narrow" panose="020B0606020202030204" pitchFamily="34" charset="0"/>
                        </a:rPr>
                        <a:t>OR TAMBO INLAND</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ZA" sz="1600" b="0" i="0" u="none" strike="noStrike">
                          <a:solidFill>
                            <a:srgbClr val="000000"/>
                          </a:solidFill>
                          <a:effectLst/>
                          <a:latin typeface="Arial Narrow" panose="020B0606020202030204" pitchFamily="34" charset="0"/>
                        </a:rPr>
                        <a:t>1 235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a:solidFill>
                            <a:srgbClr val="000000"/>
                          </a:solidFill>
                          <a:effectLst/>
                          <a:latin typeface="Arial Narrow" panose="020B0606020202030204" pitchFamily="34" charset="0"/>
                        </a:rPr>
                        <a:t>991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a:solidFill>
                            <a:srgbClr val="000000"/>
                          </a:solidFill>
                          <a:effectLst/>
                          <a:latin typeface="Arial Narrow" panose="020B0606020202030204" pitchFamily="34" charset="0"/>
                        </a:rPr>
                        <a:t>80.2%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1" i="0" u="none" strike="noStrike">
                          <a:solidFill>
                            <a:srgbClr val="000000"/>
                          </a:solidFill>
                          <a:effectLst/>
                          <a:latin typeface="Arial Narrow" panose="020B0606020202030204" pitchFamily="34" charset="0"/>
                        </a:rPr>
                        <a:t>61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ZA" sz="1600" b="0" i="0" u="none" strike="noStrike">
                          <a:solidFill>
                            <a:srgbClr val="000000"/>
                          </a:solidFill>
                          <a:effectLst/>
                          <a:latin typeface="Arial Narrow" panose="020B0606020202030204" pitchFamily="34" charset="0"/>
                        </a:rPr>
                        <a:t>7 023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a:solidFill>
                            <a:srgbClr val="000000"/>
                          </a:solidFill>
                          <a:effectLst/>
                          <a:latin typeface="Arial Narrow" panose="020B0606020202030204" pitchFamily="34" charset="0"/>
                        </a:rPr>
                        <a:t>4 284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dirty="0">
                          <a:solidFill>
                            <a:srgbClr val="000000"/>
                          </a:solidFill>
                          <a:effectLst/>
                          <a:latin typeface="Arial Narrow" panose="020B0606020202030204" pitchFamily="34" charset="0"/>
                        </a:rPr>
                        <a:t>61.0%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1" i="0" u="none" strike="noStrike">
                          <a:solidFill>
                            <a:srgbClr val="000000"/>
                          </a:solidFill>
                          <a:effectLst/>
                          <a:latin typeface="Arial Narrow" panose="020B0606020202030204" pitchFamily="34" charset="0"/>
                        </a:rPr>
                        <a:t>68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ZA" sz="1600" b="0" i="0" u="none" strike="noStrike">
                          <a:solidFill>
                            <a:srgbClr val="000000"/>
                          </a:solidFill>
                          <a:effectLst/>
                          <a:latin typeface="Arial Narrow" panose="020B0606020202030204" pitchFamily="34" charset="0"/>
                        </a:rPr>
                        <a:t>675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a:solidFill>
                            <a:srgbClr val="000000"/>
                          </a:solidFill>
                          <a:effectLst/>
                          <a:latin typeface="Arial Narrow" panose="020B0606020202030204" pitchFamily="34" charset="0"/>
                        </a:rPr>
                        <a:t>548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dirty="0">
                          <a:solidFill>
                            <a:srgbClr val="000000"/>
                          </a:solidFill>
                          <a:effectLst/>
                          <a:latin typeface="Arial Narrow" panose="020B0606020202030204" pitchFamily="34" charset="0"/>
                        </a:rPr>
                        <a:t>81.2%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1" i="0" u="none" strike="noStrike" dirty="0">
                          <a:solidFill>
                            <a:srgbClr val="000000"/>
                          </a:solidFill>
                          <a:effectLst/>
                          <a:latin typeface="Arial Narrow" panose="020B0606020202030204" pitchFamily="34" charset="0"/>
                        </a:rPr>
                        <a:t>54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ZA" sz="2000" b="1" i="0" u="none" strike="noStrike">
                          <a:solidFill>
                            <a:srgbClr val="000000"/>
                          </a:solidFill>
                          <a:effectLst/>
                          <a:latin typeface="Arial Narrow" panose="020B0606020202030204" pitchFamily="34" charset="0"/>
                        </a:rPr>
                        <a:t>66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941886247"/>
                  </a:ext>
                </a:extLst>
              </a:tr>
              <a:tr h="384968">
                <a:tc>
                  <a:txBody>
                    <a:bodyPr/>
                    <a:lstStyle/>
                    <a:p>
                      <a:pPr algn="l" fontAlgn="t"/>
                      <a:r>
                        <a:rPr lang="en-ZA" sz="1600" b="1" i="0" u="none" strike="noStrike">
                          <a:solidFill>
                            <a:srgbClr val="000000"/>
                          </a:solidFill>
                          <a:effectLst/>
                          <a:latin typeface="Arial Narrow" panose="020B0606020202030204" pitchFamily="34" charset="0"/>
                        </a:rPr>
                        <a:t>OR Tambo Coastal</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ZA" sz="1600" b="0" i="0" u="none" strike="noStrike">
                          <a:solidFill>
                            <a:srgbClr val="000000"/>
                          </a:solidFill>
                          <a:effectLst/>
                          <a:latin typeface="Arial Narrow" panose="020B060602020203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a:solidFill>
                            <a:srgbClr val="000000"/>
                          </a:solidFill>
                          <a:effectLst/>
                          <a:latin typeface="Arial Narrow" panose="020B060602020203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a:solidFill>
                            <a:srgbClr val="000000"/>
                          </a:solidFill>
                          <a:effectLst/>
                          <a:latin typeface="Arial Narrow" panose="020B060602020203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1" i="0" u="none" strike="noStrike">
                          <a:solidFill>
                            <a:srgbClr val="000000"/>
                          </a:solidFill>
                          <a:effectLst/>
                          <a:latin typeface="Arial Narrow" panose="020B060602020203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ZA" sz="1600" b="0" i="0" u="none" strike="noStrike">
                          <a:solidFill>
                            <a:srgbClr val="000000"/>
                          </a:solidFill>
                          <a:effectLst/>
                          <a:latin typeface="Arial Narrow" panose="020B0606020202030204" pitchFamily="34" charset="0"/>
                        </a:rPr>
                        <a:t>9 082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a:solidFill>
                            <a:srgbClr val="000000"/>
                          </a:solidFill>
                          <a:effectLst/>
                          <a:latin typeface="Arial Narrow" panose="020B0606020202030204" pitchFamily="34" charset="0"/>
                        </a:rPr>
                        <a:t>5 923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a:solidFill>
                            <a:srgbClr val="000000"/>
                          </a:solidFill>
                          <a:effectLst/>
                          <a:latin typeface="Arial Narrow" panose="020B0606020202030204" pitchFamily="34" charset="0"/>
                        </a:rPr>
                        <a:t>65.2%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1" i="0" u="none" strike="noStrike" dirty="0">
                          <a:solidFill>
                            <a:srgbClr val="000000"/>
                          </a:solidFill>
                          <a:effectLst/>
                          <a:latin typeface="Arial Narrow" panose="020B0606020202030204" pitchFamily="34" charset="0"/>
                        </a:rPr>
                        <a:t>61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ZA" sz="1600" b="0" i="0" u="none" strike="noStrike" dirty="0">
                          <a:solidFill>
                            <a:srgbClr val="000000"/>
                          </a:solidFill>
                          <a:effectLst/>
                          <a:latin typeface="Arial Narrow" panose="020B0606020202030204" pitchFamily="34" charset="0"/>
                        </a:rPr>
                        <a:t>45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a:solidFill>
                            <a:srgbClr val="000000"/>
                          </a:solidFill>
                          <a:effectLst/>
                          <a:latin typeface="Arial Narrow" panose="020B0606020202030204" pitchFamily="34" charset="0"/>
                        </a:rPr>
                        <a:t>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a:solidFill>
                            <a:srgbClr val="000000"/>
                          </a:solidFill>
                          <a:effectLst/>
                          <a:latin typeface="Arial Narrow" panose="020B0606020202030204" pitchFamily="34" charset="0"/>
                        </a:rPr>
                        <a:t>53.3%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1" i="0" u="none" strike="noStrike" dirty="0">
                          <a:solidFill>
                            <a:srgbClr val="000000"/>
                          </a:solidFill>
                          <a:effectLst/>
                          <a:latin typeface="Arial Narrow" panose="020B0606020202030204" pitchFamily="34" charset="0"/>
                        </a:rPr>
                        <a:t>67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ZA" sz="2000" b="1" i="0" u="none" strike="noStrike" dirty="0">
                          <a:solidFill>
                            <a:srgbClr val="000000"/>
                          </a:solidFill>
                          <a:effectLst/>
                          <a:latin typeface="Arial Narrow" panose="020B0606020202030204" pitchFamily="34" charset="0"/>
                        </a:rPr>
                        <a:t>67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3638773604"/>
                  </a:ext>
                </a:extLst>
              </a:tr>
              <a:tr h="384968">
                <a:tc>
                  <a:txBody>
                    <a:bodyPr/>
                    <a:lstStyle/>
                    <a:p>
                      <a:pPr algn="l" fontAlgn="t"/>
                      <a:r>
                        <a:rPr lang="en-ZA" sz="1600" b="1" i="0" u="none" strike="noStrike">
                          <a:solidFill>
                            <a:srgbClr val="000000"/>
                          </a:solidFill>
                          <a:effectLst/>
                          <a:latin typeface="Arial Narrow" panose="020B0606020202030204" pitchFamily="34" charset="0"/>
                        </a:rPr>
                        <a:t>Frances Baard</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ZA" sz="1600" b="0" i="0" u="none" strike="noStrike">
                          <a:solidFill>
                            <a:srgbClr val="000000"/>
                          </a:solidFill>
                          <a:effectLst/>
                          <a:latin typeface="Arial Narrow" panose="020B0606020202030204" pitchFamily="34" charset="0"/>
                        </a:rPr>
                        <a:t>1 247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a:solidFill>
                            <a:srgbClr val="000000"/>
                          </a:solidFill>
                          <a:effectLst/>
                          <a:latin typeface="Arial Narrow" panose="020B0606020202030204" pitchFamily="34" charset="0"/>
                        </a:rPr>
                        <a:t>1 099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a:solidFill>
                            <a:srgbClr val="000000"/>
                          </a:solidFill>
                          <a:effectLst/>
                          <a:latin typeface="Arial Narrow" panose="020B0606020202030204" pitchFamily="34" charset="0"/>
                        </a:rPr>
                        <a:t>88.1%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1" i="0" u="none" strike="noStrike">
                          <a:solidFill>
                            <a:srgbClr val="000000"/>
                          </a:solidFill>
                          <a:effectLst/>
                          <a:latin typeface="Arial Narrow" panose="020B0606020202030204" pitchFamily="34" charset="0"/>
                        </a:rPr>
                        <a:t>31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ZA" sz="1600" b="0" i="0" u="none" strike="noStrike">
                          <a:solidFill>
                            <a:srgbClr val="000000"/>
                          </a:solidFill>
                          <a:effectLst/>
                          <a:latin typeface="Arial Narrow" panose="020B0606020202030204" pitchFamily="34" charset="0"/>
                        </a:rPr>
                        <a:t>2 571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a:solidFill>
                            <a:srgbClr val="000000"/>
                          </a:solidFill>
                          <a:effectLst/>
                          <a:latin typeface="Arial Narrow" panose="020B0606020202030204" pitchFamily="34" charset="0"/>
                        </a:rPr>
                        <a:t>1 345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a:solidFill>
                            <a:srgbClr val="000000"/>
                          </a:solidFill>
                          <a:effectLst/>
                          <a:latin typeface="Arial Narrow" panose="020B0606020202030204" pitchFamily="34" charset="0"/>
                        </a:rPr>
                        <a:t>52.3%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1" i="0" u="none" strike="noStrike">
                          <a:solidFill>
                            <a:srgbClr val="000000"/>
                          </a:solidFill>
                          <a:effectLst/>
                          <a:latin typeface="Arial Narrow" panose="020B0606020202030204" pitchFamily="34" charset="0"/>
                        </a:rPr>
                        <a:t>75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ZA" sz="1600" b="0" i="0" u="none" strike="noStrike" dirty="0">
                          <a:solidFill>
                            <a:srgbClr val="000000"/>
                          </a:solidFill>
                          <a:effectLst/>
                          <a:latin typeface="Arial Narrow" panose="020B0606020202030204" pitchFamily="34" charset="0"/>
                        </a:rPr>
                        <a:t>192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a:solidFill>
                            <a:srgbClr val="000000"/>
                          </a:solidFill>
                          <a:effectLst/>
                          <a:latin typeface="Arial Narrow" panose="020B0606020202030204" pitchFamily="34" charset="0"/>
                        </a:rPr>
                        <a:t>161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a:solidFill>
                            <a:srgbClr val="000000"/>
                          </a:solidFill>
                          <a:effectLst/>
                          <a:latin typeface="Arial Narrow" panose="020B0606020202030204" pitchFamily="34" charset="0"/>
                        </a:rPr>
                        <a:t>83.9%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1" i="0" u="none" strike="noStrike">
                          <a:solidFill>
                            <a:srgbClr val="000000"/>
                          </a:solidFill>
                          <a:effectLst/>
                          <a:latin typeface="Arial Narrow" panose="020B0606020202030204" pitchFamily="34" charset="0"/>
                        </a:rPr>
                        <a:t>47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ZA" sz="2000" b="1" i="0" u="none" strike="noStrike" dirty="0">
                          <a:solidFill>
                            <a:srgbClr val="000000"/>
                          </a:solidFill>
                          <a:effectLst/>
                          <a:latin typeface="Arial Narrow" panose="020B0606020202030204" pitchFamily="34" charset="0"/>
                        </a:rPr>
                        <a:t>68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3012457209"/>
                  </a:ext>
                </a:extLst>
              </a:tr>
              <a:tr h="384968">
                <a:tc>
                  <a:txBody>
                    <a:bodyPr/>
                    <a:lstStyle/>
                    <a:p>
                      <a:pPr algn="l" fontAlgn="t"/>
                      <a:r>
                        <a:rPr lang="en-ZA" sz="1600" b="1" i="0" u="none" strike="noStrike">
                          <a:solidFill>
                            <a:srgbClr val="000000"/>
                          </a:solidFill>
                          <a:effectLst/>
                          <a:latin typeface="Arial Narrow" panose="020B0606020202030204" pitchFamily="34" charset="0"/>
                        </a:rPr>
                        <a:t>CAPRICORN NORTH</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ZA" sz="1600" b="0" i="0" u="none" strike="noStrike">
                          <a:solidFill>
                            <a:srgbClr val="000000"/>
                          </a:solidFill>
                          <a:effectLst/>
                          <a:latin typeface="Arial Narrow" panose="020B0606020202030204" pitchFamily="34" charset="0"/>
                        </a:rPr>
                        <a:t>98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a:solidFill>
                            <a:srgbClr val="000000"/>
                          </a:solidFill>
                          <a:effectLst/>
                          <a:latin typeface="Arial Narrow" panose="020B0606020202030204" pitchFamily="34" charset="0"/>
                        </a:rPr>
                        <a:t>85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a:solidFill>
                            <a:srgbClr val="000000"/>
                          </a:solidFill>
                          <a:effectLst/>
                          <a:latin typeface="Arial Narrow" panose="020B0606020202030204" pitchFamily="34" charset="0"/>
                        </a:rPr>
                        <a:t>86.7%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1" i="0" u="none" strike="noStrike">
                          <a:solidFill>
                            <a:srgbClr val="000000"/>
                          </a:solidFill>
                          <a:effectLst/>
                          <a:latin typeface="Arial Narrow" panose="020B0606020202030204" pitchFamily="34" charset="0"/>
                        </a:rPr>
                        <a:t>38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ZA" sz="1600" b="0" i="0" u="none" strike="noStrike">
                          <a:solidFill>
                            <a:srgbClr val="000000"/>
                          </a:solidFill>
                          <a:effectLst/>
                          <a:latin typeface="Arial Narrow" panose="020B0606020202030204" pitchFamily="34" charset="0"/>
                        </a:rPr>
                        <a:t>7 769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a:solidFill>
                            <a:srgbClr val="000000"/>
                          </a:solidFill>
                          <a:effectLst/>
                          <a:latin typeface="Arial Narrow" panose="020B0606020202030204" pitchFamily="34" charset="0"/>
                        </a:rPr>
                        <a:t>4 973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a:solidFill>
                            <a:srgbClr val="000000"/>
                          </a:solidFill>
                          <a:effectLst/>
                          <a:latin typeface="Arial Narrow" panose="020B0606020202030204" pitchFamily="34" charset="0"/>
                        </a:rPr>
                        <a:t>64.0%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1" i="0" u="none" strike="noStrike">
                          <a:solidFill>
                            <a:srgbClr val="000000"/>
                          </a:solidFill>
                          <a:effectLst/>
                          <a:latin typeface="Arial Narrow" panose="020B0606020202030204" pitchFamily="34" charset="0"/>
                        </a:rPr>
                        <a:t>65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ZA" sz="1600" b="0" i="0" u="none" strike="noStrike">
                          <a:solidFill>
                            <a:srgbClr val="000000"/>
                          </a:solidFill>
                          <a:effectLst/>
                          <a:latin typeface="Arial Narrow" panose="020B0606020202030204" pitchFamily="34" charset="0"/>
                        </a:rPr>
                        <a:t>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dirty="0">
                          <a:solidFill>
                            <a:srgbClr val="000000"/>
                          </a:solidFill>
                          <a:effectLst/>
                          <a:latin typeface="Arial Narrow" panose="020B0606020202030204" pitchFamily="34" charset="0"/>
                        </a:rPr>
                        <a:t>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a:solidFill>
                            <a:srgbClr val="000000"/>
                          </a:solidFill>
                          <a:effectLst/>
                          <a:latin typeface="Arial Narrow" panose="020B0606020202030204" pitchFamily="34" charset="0"/>
                        </a:rPr>
                        <a:t>100.0%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1" i="0" u="none" strike="noStrike">
                          <a:solidFill>
                            <a:srgbClr val="000000"/>
                          </a:solidFill>
                          <a:effectLst/>
                          <a:latin typeface="Arial Narrow" panose="020B0606020202030204" pitchFamily="34" charset="0"/>
                        </a:rPr>
                        <a:t>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ZA" sz="2000" b="1" i="0" u="none" strike="noStrike" dirty="0">
                          <a:solidFill>
                            <a:srgbClr val="000000"/>
                          </a:solidFill>
                          <a:effectLst/>
                          <a:latin typeface="Arial Narrow" panose="020B0606020202030204" pitchFamily="34" charset="0"/>
                        </a:rPr>
                        <a:t>69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2936908155"/>
                  </a:ext>
                </a:extLst>
              </a:tr>
              <a:tr h="384968">
                <a:tc>
                  <a:txBody>
                    <a:bodyPr/>
                    <a:lstStyle/>
                    <a:p>
                      <a:pPr algn="l" fontAlgn="t"/>
                      <a:r>
                        <a:rPr lang="en-ZA" sz="1600" b="1" i="0" u="none" strike="noStrike">
                          <a:solidFill>
                            <a:srgbClr val="000000"/>
                          </a:solidFill>
                          <a:effectLst/>
                          <a:latin typeface="Arial Narrow" panose="020B0606020202030204" pitchFamily="34" charset="0"/>
                        </a:rPr>
                        <a:t>AMATHOLE WEST</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ZA" sz="1600" b="0" i="0" u="none" strike="noStrike">
                          <a:solidFill>
                            <a:srgbClr val="000000"/>
                          </a:solidFill>
                          <a:effectLst/>
                          <a:latin typeface="Arial Narrow" panose="020B0606020202030204" pitchFamily="34" charset="0"/>
                        </a:rPr>
                        <a:t>318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a:solidFill>
                            <a:srgbClr val="000000"/>
                          </a:solidFill>
                          <a:effectLst/>
                          <a:latin typeface="Arial Narrow" panose="020B0606020202030204" pitchFamily="34" charset="0"/>
                        </a:rPr>
                        <a:t>253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a:solidFill>
                            <a:srgbClr val="000000"/>
                          </a:solidFill>
                          <a:effectLst/>
                          <a:latin typeface="Arial Narrow" panose="020B0606020202030204" pitchFamily="34" charset="0"/>
                        </a:rPr>
                        <a:t>79.6%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1" i="0" u="none" strike="noStrike">
                          <a:solidFill>
                            <a:srgbClr val="000000"/>
                          </a:solidFill>
                          <a:effectLst/>
                          <a:latin typeface="Arial Narrow" panose="020B0606020202030204" pitchFamily="34" charset="0"/>
                        </a:rPr>
                        <a:t>64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ZA" sz="1600" b="0" i="0" u="none" strike="noStrike">
                          <a:solidFill>
                            <a:srgbClr val="000000"/>
                          </a:solidFill>
                          <a:effectLst/>
                          <a:latin typeface="Arial Narrow" panose="020B0606020202030204" pitchFamily="34" charset="0"/>
                        </a:rPr>
                        <a:t>2 729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a:solidFill>
                            <a:srgbClr val="000000"/>
                          </a:solidFill>
                          <a:effectLst/>
                          <a:latin typeface="Arial Narrow" panose="020B0606020202030204" pitchFamily="34" charset="0"/>
                        </a:rPr>
                        <a:t>1 675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a:solidFill>
                            <a:srgbClr val="000000"/>
                          </a:solidFill>
                          <a:effectLst/>
                          <a:latin typeface="Arial Narrow" panose="020B0606020202030204" pitchFamily="34" charset="0"/>
                        </a:rPr>
                        <a:t>61.4%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1" i="0" u="none" strike="noStrike">
                          <a:solidFill>
                            <a:srgbClr val="000000"/>
                          </a:solidFill>
                          <a:effectLst/>
                          <a:latin typeface="Arial Narrow" panose="020B0606020202030204" pitchFamily="34" charset="0"/>
                        </a:rPr>
                        <a:t>67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ZA" sz="1600" b="0" i="0" u="none" strike="noStrike">
                          <a:solidFill>
                            <a:srgbClr val="000000"/>
                          </a:solidFill>
                          <a:effectLst/>
                          <a:latin typeface="Arial Narrow" panose="020B0606020202030204" pitchFamily="34" charset="0"/>
                        </a:rPr>
                        <a:t>18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dirty="0">
                          <a:solidFill>
                            <a:srgbClr val="000000"/>
                          </a:solidFill>
                          <a:effectLst/>
                          <a:latin typeface="Arial Narrow" panose="020B0606020202030204" pitchFamily="34" charset="0"/>
                        </a:rPr>
                        <a:t>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a:solidFill>
                            <a:srgbClr val="000000"/>
                          </a:solidFill>
                          <a:effectLst/>
                          <a:latin typeface="Arial Narrow" panose="020B0606020202030204" pitchFamily="34" charset="0"/>
                        </a:rPr>
                        <a:t>44.4%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1" i="0" u="none" strike="noStrike">
                          <a:solidFill>
                            <a:srgbClr val="000000"/>
                          </a:solidFill>
                          <a:effectLst/>
                          <a:latin typeface="Arial Narrow" panose="020B0606020202030204" pitchFamily="34" charset="0"/>
                        </a:rPr>
                        <a:t>68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ZA" sz="2000" b="1" i="0" u="none" strike="noStrike" dirty="0">
                          <a:solidFill>
                            <a:srgbClr val="000000"/>
                          </a:solidFill>
                          <a:effectLst/>
                          <a:latin typeface="Arial Narrow" panose="020B0606020202030204" pitchFamily="34" charset="0"/>
                        </a:rPr>
                        <a:t>70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131945326"/>
                  </a:ext>
                </a:extLst>
              </a:tr>
              <a:tr h="384968">
                <a:tc>
                  <a:txBody>
                    <a:bodyPr/>
                    <a:lstStyle/>
                    <a:p>
                      <a:pPr algn="l" fontAlgn="t"/>
                      <a:r>
                        <a:rPr lang="en-ZA" sz="1600" b="1" i="0" u="none" strike="noStrike">
                          <a:solidFill>
                            <a:srgbClr val="000000"/>
                          </a:solidFill>
                          <a:effectLst/>
                          <a:latin typeface="Arial Narrow" panose="020B0606020202030204" pitchFamily="34" charset="0"/>
                        </a:rPr>
                        <a:t>CHRIS HANI EAST</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ZA" sz="1600" b="0" i="0" u="none" strike="noStrike">
                          <a:solidFill>
                            <a:srgbClr val="000000"/>
                          </a:solidFill>
                          <a:effectLst/>
                          <a:latin typeface="Arial Narrow" panose="020B0606020202030204" pitchFamily="34" charset="0"/>
                        </a:rPr>
                        <a:t>25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a:solidFill>
                            <a:srgbClr val="000000"/>
                          </a:solidFill>
                          <a:effectLst/>
                          <a:latin typeface="Arial Narrow" panose="020B0606020202030204" pitchFamily="34" charset="0"/>
                        </a:rPr>
                        <a:t>22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a:solidFill>
                            <a:srgbClr val="000000"/>
                          </a:solidFill>
                          <a:effectLst/>
                          <a:latin typeface="Arial Narrow" panose="020B0606020202030204" pitchFamily="34" charset="0"/>
                        </a:rPr>
                        <a:t>88.0%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1" i="0" u="none" strike="noStrike">
                          <a:solidFill>
                            <a:srgbClr val="000000"/>
                          </a:solidFill>
                          <a:effectLst/>
                          <a:latin typeface="Arial Narrow" panose="020B0606020202030204" pitchFamily="34" charset="0"/>
                        </a:rPr>
                        <a:t>32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ZA" sz="1600" b="0" i="0" u="none" strike="noStrike">
                          <a:solidFill>
                            <a:srgbClr val="000000"/>
                          </a:solidFill>
                          <a:effectLst/>
                          <a:latin typeface="Arial Narrow" panose="020B0606020202030204" pitchFamily="34" charset="0"/>
                        </a:rPr>
                        <a:t>4 093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a:solidFill>
                            <a:srgbClr val="000000"/>
                          </a:solidFill>
                          <a:effectLst/>
                          <a:latin typeface="Arial Narrow" panose="020B0606020202030204" pitchFamily="34" charset="0"/>
                        </a:rPr>
                        <a:t>2 540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a:solidFill>
                            <a:srgbClr val="000000"/>
                          </a:solidFill>
                          <a:effectLst/>
                          <a:latin typeface="Arial Narrow" panose="020B0606020202030204" pitchFamily="34" charset="0"/>
                        </a:rPr>
                        <a:t>62.1%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1" i="0" u="none" strike="noStrike">
                          <a:solidFill>
                            <a:srgbClr val="000000"/>
                          </a:solidFill>
                          <a:effectLst/>
                          <a:latin typeface="Arial Narrow" panose="020B0606020202030204" pitchFamily="34" charset="0"/>
                        </a:rPr>
                        <a:t>66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ZA" sz="1600" b="0" i="0" u="none" strike="noStrike">
                          <a:solidFill>
                            <a:srgbClr val="000000"/>
                          </a:solidFill>
                          <a:effectLst/>
                          <a:latin typeface="Arial Narrow" panose="020B060602020203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a:solidFill>
                            <a:srgbClr val="000000"/>
                          </a:solidFill>
                          <a:effectLst/>
                          <a:latin typeface="Arial Narrow" panose="020B060602020203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dirty="0">
                          <a:solidFill>
                            <a:srgbClr val="000000"/>
                          </a:solidFill>
                          <a:effectLst/>
                          <a:latin typeface="Arial Narrow" panose="020B060602020203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1" i="0" u="none" strike="noStrike">
                          <a:solidFill>
                            <a:srgbClr val="000000"/>
                          </a:solidFill>
                          <a:effectLst/>
                          <a:latin typeface="Arial Narrow" panose="020B060602020203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ZA" sz="2000" b="1" i="0" u="none" strike="noStrike" dirty="0">
                          <a:solidFill>
                            <a:srgbClr val="000000"/>
                          </a:solidFill>
                          <a:effectLst/>
                          <a:latin typeface="Arial Narrow" panose="020B0606020202030204" pitchFamily="34" charset="0"/>
                        </a:rPr>
                        <a:t>71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2635743355"/>
                  </a:ext>
                </a:extLst>
              </a:tr>
              <a:tr h="384968">
                <a:tc>
                  <a:txBody>
                    <a:bodyPr/>
                    <a:lstStyle/>
                    <a:p>
                      <a:pPr algn="l" fontAlgn="t"/>
                      <a:r>
                        <a:rPr lang="en-ZA" sz="1600" b="1" i="0" u="none" strike="noStrike">
                          <a:solidFill>
                            <a:srgbClr val="000000"/>
                          </a:solidFill>
                          <a:effectLst/>
                          <a:latin typeface="Arial Narrow" panose="020B0606020202030204" pitchFamily="34" charset="0"/>
                        </a:rPr>
                        <a:t>JOE GQABI</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ZA" sz="1600" b="0" i="0" u="none" strike="noStrike">
                          <a:solidFill>
                            <a:srgbClr val="000000"/>
                          </a:solidFill>
                          <a:effectLst/>
                          <a:latin typeface="Arial Narrow" panose="020B0606020202030204" pitchFamily="34" charset="0"/>
                        </a:rPr>
                        <a:t>288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a:solidFill>
                            <a:srgbClr val="000000"/>
                          </a:solidFill>
                          <a:effectLst/>
                          <a:latin typeface="Arial Narrow" panose="020B0606020202030204" pitchFamily="34" charset="0"/>
                        </a:rPr>
                        <a:t>254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a:solidFill>
                            <a:srgbClr val="000000"/>
                          </a:solidFill>
                          <a:effectLst/>
                          <a:latin typeface="Arial Narrow" panose="020B0606020202030204" pitchFamily="34" charset="0"/>
                        </a:rPr>
                        <a:t>88.2%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1" i="0" u="none" strike="noStrike">
                          <a:solidFill>
                            <a:srgbClr val="000000"/>
                          </a:solidFill>
                          <a:effectLst/>
                          <a:latin typeface="Arial Narrow" panose="020B0606020202030204" pitchFamily="34" charset="0"/>
                        </a:rPr>
                        <a:t>29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ZA" sz="1600" b="0" i="0" u="none" strike="noStrike">
                          <a:solidFill>
                            <a:srgbClr val="000000"/>
                          </a:solidFill>
                          <a:effectLst/>
                          <a:latin typeface="Arial Narrow" panose="020B0606020202030204" pitchFamily="34" charset="0"/>
                        </a:rPr>
                        <a:t>3 471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a:solidFill>
                            <a:srgbClr val="000000"/>
                          </a:solidFill>
                          <a:effectLst/>
                          <a:latin typeface="Arial Narrow" panose="020B0606020202030204" pitchFamily="34" charset="0"/>
                        </a:rPr>
                        <a:t>2 051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a:solidFill>
                            <a:srgbClr val="000000"/>
                          </a:solidFill>
                          <a:effectLst/>
                          <a:latin typeface="Arial Narrow" panose="020B0606020202030204" pitchFamily="34" charset="0"/>
                        </a:rPr>
                        <a:t>59.1%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1" i="0" u="none" strike="noStrike">
                          <a:solidFill>
                            <a:srgbClr val="000000"/>
                          </a:solidFill>
                          <a:effectLst/>
                          <a:latin typeface="Arial Narrow" panose="020B0606020202030204" pitchFamily="34" charset="0"/>
                        </a:rPr>
                        <a:t>71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ZA" sz="1600" b="0" i="0" u="none" strike="noStrike">
                          <a:solidFill>
                            <a:srgbClr val="000000"/>
                          </a:solidFill>
                          <a:effectLst/>
                          <a:latin typeface="Arial Narrow" panose="020B0606020202030204" pitchFamily="34" charset="0"/>
                        </a:rPr>
                        <a:t>22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a:solidFill>
                            <a:srgbClr val="000000"/>
                          </a:solidFill>
                          <a:effectLst/>
                          <a:latin typeface="Arial Narrow" panose="020B0606020202030204" pitchFamily="34" charset="0"/>
                        </a:rPr>
                        <a:t>20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dirty="0">
                          <a:solidFill>
                            <a:srgbClr val="000000"/>
                          </a:solidFill>
                          <a:effectLst/>
                          <a:latin typeface="Arial Narrow" panose="020B0606020202030204" pitchFamily="34" charset="0"/>
                        </a:rPr>
                        <a:t>90.9%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1" i="0" u="none" strike="noStrike">
                          <a:solidFill>
                            <a:srgbClr val="000000"/>
                          </a:solidFill>
                          <a:effectLst/>
                          <a:latin typeface="Arial Narrow" panose="020B0606020202030204" pitchFamily="34" charset="0"/>
                        </a:rPr>
                        <a:t>32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ZA" sz="2000" b="1" i="0" u="none" strike="noStrike" dirty="0">
                          <a:solidFill>
                            <a:srgbClr val="000000"/>
                          </a:solidFill>
                          <a:effectLst/>
                          <a:latin typeface="Arial Narrow" panose="020B0606020202030204" pitchFamily="34" charset="0"/>
                        </a:rPr>
                        <a:t>72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1175604997"/>
                  </a:ext>
                </a:extLst>
              </a:tr>
              <a:tr h="384968">
                <a:tc>
                  <a:txBody>
                    <a:bodyPr/>
                    <a:lstStyle/>
                    <a:p>
                      <a:pPr algn="l" fontAlgn="t"/>
                      <a:r>
                        <a:rPr lang="en-ZA" sz="1600" b="1" i="0" u="none" strike="noStrike">
                          <a:solidFill>
                            <a:srgbClr val="000000"/>
                          </a:solidFill>
                          <a:effectLst/>
                          <a:latin typeface="Arial Narrow" panose="020B0606020202030204" pitchFamily="34" charset="0"/>
                        </a:rPr>
                        <a:t>John Taolo Gaetsewe</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ZA" sz="1600" b="0" i="0" u="none" strike="noStrike">
                          <a:solidFill>
                            <a:srgbClr val="000000"/>
                          </a:solidFill>
                          <a:effectLst/>
                          <a:latin typeface="Arial Narrow" panose="020B0606020202030204" pitchFamily="34" charset="0"/>
                        </a:rPr>
                        <a:t>366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a:solidFill>
                            <a:srgbClr val="000000"/>
                          </a:solidFill>
                          <a:effectLst/>
                          <a:latin typeface="Arial Narrow" panose="020B0606020202030204" pitchFamily="34" charset="0"/>
                        </a:rPr>
                        <a:t>300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a:solidFill>
                            <a:srgbClr val="000000"/>
                          </a:solidFill>
                          <a:effectLst/>
                          <a:latin typeface="Arial Narrow" panose="020B0606020202030204" pitchFamily="34" charset="0"/>
                        </a:rPr>
                        <a:t>82.0%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1" i="0" u="none" strike="noStrike">
                          <a:solidFill>
                            <a:srgbClr val="000000"/>
                          </a:solidFill>
                          <a:effectLst/>
                          <a:latin typeface="Arial Narrow" panose="020B0606020202030204" pitchFamily="34" charset="0"/>
                        </a:rPr>
                        <a:t>55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ZA" sz="1600" b="0" i="0" u="none" strike="noStrike">
                          <a:solidFill>
                            <a:srgbClr val="000000"/>
                          </a:solidFill>
                          <a:effectLst/>
                          <a:latin typeface="Arial Narrow" panose="020B0606020202030204" pitchFamily="34" charset="0"/>
                        </a:rPr>
                        <a:t>2 800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a:solidFill>
                            <a:srgbClr val="000000"/>
                          </a:solidFill>
                          <a:effectLst/>
                          <a:latin typeface="Arial Narrow" panose="020B0606020202030204" pitchFamily="34" charset="0"/>
                        </a:rPr>
                        <a:t>1 600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a:solidFill>
                            <a:srgbClr val="000000"/>
                          </a:solidFill>
                          <a:effectLst/>
                          <a:latin typeface="Arial Narrow" panose="020B0606020202030204" pitchFamily="34" charset="0"/>
                        </a:rPr>
                        <a:t>57.1%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1" i="0" u="none" strike="noStrike">
                          <a:solidFill>
                            <a:srgbClr val="000000"/>
                          </a:solidFill>
                          <a:effectLst/>
                          <a:latin typeface="Arial Narrow" panose="020B0606020202030204" pitchFamily="34" charset="0"/>
                        </a:rPr>
                        <a:t>73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ZA" sz="1600" b="0" i="0" u="none" strike="noStrike">
                          <a:solidFill>
                            <a:srgbClr val="000000"/>
                          </a:solidFill>
                          <a:effectLst/>
                          <a:latin typeface="Arial Narrow" panose="020B060602020203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a:solidFill>
                            <a:srgbClr val="000000"/>
                          </a:solidFill>
                          <a:effectLst/>
                          <a:latin typeface="Arial Narrow" panose="020B060602020203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dirty="0">
                          <a:solidFill>
                            <a:srgbClr val="000000"/>
                          </a:solidFill>
                          <a:effectLst/>
                          <a:latin typeface="Arial Narrow" panose="020B060602020203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1" i="0" u="none" strike="noStrike">
                          <a:solidFill>
                            <a:srgbClr val="000000"/>
                          </a:solidFill>
                          <a:effectLst/>
                          <a:latin typeface="Arial Narrow" panose="020B060602020203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ZA" sz="2000" b="1" i="0" u="none" strike="noStrike" dirty="0">
                          <a:solidFill>
                            <a:srgbClr val="000000"/>
                          </a:solidFill>
                          <a:effectLst/>
                          <a:latin typeface="Arial Narrow" panose="020B0606020202030204" pitchFamily="34" charset="0"/>
                        </a:rPr>
                        <a:t>73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3742797747"/>
                  </a:ext>
                </a:extLst>
              </a:tr>
              <a:tr h="384968">
                <a:tc>
                  <a:txBody>
                    <a:bodyPr/>
                    <a:lstStyle/>
                    <a:p>
                      <a:pPr algn="l" fontAlgn="t"/>
                      <a:r>
                        <a:rPr lang="en-ZA" sz="1600" b="1" i="0" u="none" strike="noStrike">
                          <a:solidFill>
                            <a:srgbClr val="000000"/>
                          </a:solidFill>
                          <a:effectLst/>
                          <a:latin typeface="Arial Narrow" panose="020B0606020202030204" pitchFamily="34" charset="0"/>
                        </a:rPr>
                        <a:t>SEKHUKHUNE SOUTH</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ZA" sz="1600" b="0" i="0" u="none" strike="noStrike">
                          <a:solidFill>
                            <a:srgbClr val="000000"/>
                          </a:solidFill>
                          <a:effectLst/>
                          <a:latin typeface="Arial Narrow" panose="020B0606020202030204" pitchFamily="34" charset="0"/>
                        </a:rPr>
                        <a:t>239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a:solidFill>
                            <a:srgbClr val="000000"/>
                          </a:solidFill>
                          <a:effectLst/>
                          <a:latin typeface="Arial Narrow" panose="020B0606020202030204" pitchFamily="34" charset="0"/>
                        </a:rPr>
                        <a:t>222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a:solidFill>
                            <a:srgbClr val="000000"/>
                          </a:solidFill>
                          <a:effectLst/>
                          <a:latin typeface="Arial Narrow" panose="020B0606020202030204" pitchFamily="34" charset="0"/>
                        </a:rPr>
                        <a:t>92.9%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1" i="0" u="none" strike="noStrike">
                          <a:solidFill>
                            <a:srgbClr val="000000"/>
                          </a:solidFill>
                          <a:effectLst/>
                          <a:latin typeface="Arial Narrow" panose="020B0606020202030204" pitchFamily="34" charset="0"/>
                        </a:rPr>
                        <a:t>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ZA" sz="1600" b="0" i="0" u="none" strike="noStrike">
                          <a:solidFill>
                            <a:srgbClr val="000000"/>
                          </a:solidFill>
                          <a:effectLst/>
                          <a:latin typeface="Arial Narrow" panose="020B0606020202030204" pitchFamily="34" charset="0"/>
                        </a:rPr>
                        <a:t>8 533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a:solidFill>
                            <a:srgbClr val="000000"/>
                          </a:solidFill>
                          <a:effectLst/>
                          <a:latin typeface="Arial Narrow" panose="020B0606020202030204" pitchFamily="34" charset="0"/>
                        </a:rPr>
                        <a:t>4 917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a:solidFill>
                            <a:srgbClr val="000000"/>
                          </a:solidFill>
                          <a:effectLst/>
                          <a:latin typeface="Arial Narrow" panose="020B0606020202030204" pitchFamily="34" charset="0"/>
                        </a:rPr>
                        <a:t>57.6%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1" i="0" u="none" strike="noStrike">
                          <a:solidFill>
                            <a:srgbClr val="000000"/>
                          </a:solidFill>
                          <a:effectLst/>
                          <a:latin typeface="Arial Narrow" panose="020B0606020202030204" pitchFamily="34" charset="0"/>
                        </a:rPr>
                        <a:t>72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ZA" sz="1600" b="0" i="0" u="none" strike="noStrike">
                          <a:solidFill>
                            <a:srgbClr val="000000"/>
                          </a:solidFill>
                          <a:effectLst/>
                          <a:latin typeface="Arial Narrow" panose="020B0606020202030204" pitchFamily="34" charset="0"/>
                        </a:rPr>
                        <a:t>244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a:solidFill>
                            <a:srgbClr val="000000"/>
                          </a:solidFill>
                          <a:effectLst/>
                          <a:latin typeface="Arial Narrow" panose="020B0606020202030204" pitchFamily="34" charset="0"/>
                        </a:rPr>
                        <a:t>216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a:solidFill>
                            <a:srgbClr val="000000"/>
                          </a:solidFill>
                          <a:effectLst/>
                          <a:latin typeface="Arial Narrow" panose="020B0606020202030204" pitchFamily="34" charset="0"/>
                        </a:rPr>
                        <a:t>88.5%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1" i="0" u="none" strike="noStrike" dirty="0">
                          <a:solidFill>
                            <a:srgbClr val="000000"/>
                          </a:solidFill>
                          <a:effectLst/>
                          <a:latin typeface="Arial Narrow" panose="020B0606020202030204" pitchFamily="34" charset="0"/>
                        </a:rPr>
                        <a:t>36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ZA" sz="2000" b="1" i="0" u="none" strike="noStrike" dirty="0">
                          <a:solidFill>
                            <a:srgbClr val="000000"/>
                          </a:solidFill>
                          <a:effectLst/>
                          <a:latin typeface="Arial Narrow" panose="020B0606020202030204" pitchFamily="34" charset="0"/>
                        </a:rPr>
                        <a:t>74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871834432"/>
                  </a:ext>
                </a:extLst>
              </a:tr>
              <a:tr h="384968">
                <a:tc>
                  <a:txBody>
                    <a:bodyPr/>
                    <a:lstStyle/>
                    <a:p>
                      <a:pPr algn="l" fontAlgn="t"/>
                      <a:r>
                        <a:rPr lang="en-ZA" sz="1600" b="1" i="0" u="none" strike="noStrike">
                          <a:solidFill>
                            <a:srgbClr val="000000"/>
                          </a:solidFill>
                          <a:effectLst/>
                          <a:latin typeface="Arial Narrow" panose="020B0606020202030204" pitchFamily="34" charset="0"/>
                        </a:rPr>
                        <a:t>SEKHUKHUNE EAST</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ZA" sz="1600" b="0" i="0" u="none" strike="noStrike">
                          <a:solidFill>
                            <a:srgbClr val="000000"/>
                          </a:solidFill>
                          <a:effectLst/>
                          <a:latin typeface="Arial Narrow" panose="020B0606020202030204" pitchFamily="34" charset="0"/>
                        </a:rPr>
                        <a:t>257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a:solidFill>
                            <a:srgbClr val="000000"/>
                          </a:solidFill>
                          <a:effectLst/>
                          <a:latin typeface="Arial Narrow" panose="020B0606020202030204" pitchFamily="34" charset="0"/>
                        </a:rPr>
                        <a:t>174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a:solidFill>
                            <a:srgbClr val="000000"/>
                          </a:solidFill>
                          <a:effectLst/>
                          <a:latin typeface="Arial Narrow" panose="020B0606020202030204" pitchFamily="34" charset="0"/>
                        </a:rPr>
                        <a:t>67.7%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1" i="0" u="none" strike="noStrike">
                          <a:solidFill>
                            <a:srgbClr val="000000"/>
                          </a:solidFill>
                          <a:effectLst/>
                          <a:latin typeface="Arial Narrow" panose="020B0606020202030204" pitchFamily="34" charset="0"/>
                        </a:rPr>
                        <a:t>72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ZA" sz="1600" b="0" i="0" u="none" strike="noStrike">
                          <a:solidFill>
                            <a:srgbClr val="000000"/>
                          </a:solidFill>
                          <a:effectLst/>
                          <a:latin typeface="Arial Narrow" panose="020B0606020202030204" pitchFamily="34" charset="0"/>
                        </a:rPr>
                        <a:t>7 394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a:solidFill>
                            <a:srgbClr val="000000"/>
                          </a:solidFill>
                          <a:effectLst/>
                          <a:latin typeface="Arial Narrow" panose="020B0606020202030204" pitchFamily="34" charset="0"/>
                        </a:rPr>
                        <a:t>4 033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a:solidFill>
                            <a:srgbClr val="000000"/>
                          </a:solidFill>
                          <a:effectLst/>
                          <a:latin typeface="Arial Narrow" panose="020B0606020202030204" pitchFamily="34" charset="0"/>
                        </a:rPr>
                        <a:t>54.5%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1" i="0" u="none" strike="noStrike">
                          <a:solidFill>
                            <a:srgbClr val="000000"/>
                          </a:solidFill>
                          <a:effectLst/>
                          <a:latin typeface="Arial Narrow" panose="020B0606020202030204" pitchFamily="34" charset="0"/>
                        </a:rPr>
                        <a:t>74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ZA" sz="1600" b="0" i="0" u="none" strike="noStrike">
                          <a:solidFill>
                            <a:srgbClr val="000000"/>
                          </a:solidFill>
                          <a:effectLst/>
                          <a:latin typeface="Arial Narrow" panose="020B0606020202030204" pitchFamily="34" charset="0"/>
                        </a:rPr>
                        <a:t>301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a:solidFill>
                            <a:srgbClr val="000000"/>
                          </a:solidFill>
                          <a:effectLst/>
                          <a:latin typeface="Arial Narrow" panose="020B0606020202030204" pitchFamily="34" charset="0"/>
                        </a:rPr>
                        <a:t>251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0" i="0" u="none" strike="noStrike">
                          <a:solidFill>
                            <a:srgbClr val="000000"/>
                          </a:solidFill>
                          <a:effectLst/>
                          <a:latin typeface="Arial Narrow" panose="020B0606020202030204" pitchFamily="34" charset="0"/>
                        </a:rPr>
                        <a:t>83.4%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600" b="1" i="0" u="none" strike="noStrike">
                          <a:solidFill>
                            <a:srgbClr val="000000"/>
                          </a:solidFill>
                          <a:effectLst/>
                          <a:latin typeface="Arial Narrow" panose="020B0606020202030204" pitchFamily="34" charset="0"/>
                        </a:rPr>
                        <a:t>51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ZA" sz="2000" b="1" i="0" u="none" strike="noStrike" dirty="0">
                          <a:solidFill>
                            <a:srgbClr val="000000"/>
                          </a:solidFill>
                          <a:effectLst/>
                          <a:latin typeface="Arial Narrow" panose="020B0606020202030204" pitchFamily="34" charset="0"/>
                        </a:rPr>
                        <a:t>75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3667220816"/>
                  </a:ext>
                </a:extLst>
              </a:tr>
            </a:tbl>
          </a:graphicData>
        </a:graphic>
      </p:graphicFrame>
      <p:sp>
        <p:nvSpPr>
          <p:cNvPr id="3" name="Slide Number Placeholder 2"/>
          <p:cNvSpPr>
            <a:spLocks noGrp="1"/>
          </p:cNvSpPr>
          <p:nvPr>
            <p:ph type="sldNum" sz="quarter" idx="4"/>
          </p:nvPr>
        </p:nvSpPr>
        <p:spPr/>
        <p:txBody>
          <a:bodyPr/>
          <a:lstStyle/>
          <a:p>
            <a:pPr>
              <a:defRPr/>
            </a:pPr>
            <a:fld id="{9281EBB6-D164-4A7A-83B0-06A5CFC35E17}" type="slidenum">
              <a:rPr lang="en-ZA" altLang="en-US" smtClean="0"/>
              <a:pPr>
                <a:defRPr/>
              </a:pPr>
              <a:t>102</a:t>
            </a:fld>
            <a:endParaRPr lang="en-ZA" altLang="en-US"/>
          </a:p>
        </p:txBody>
      </p:sp>
    </p:spTree>
    <p:extLst>
      <p:ext uri="{BB962C8B-B14F-4D97-AF65-F5344CB8AC3E}">
        <p14:creationId xmlns:p14="http://schemas.microsoft.com/office/powerpoint/2010/main" val="342332435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3148"/>
            <a:ext cx="9144000" cy="6844852"/>
          </a:xfrm>
          <a:prstGeom prst="rect">
            <a:avLst/>
          </a:prstGeom>
        </p:spPr>
      </p:pic>
      <p:sp>
        <p:nvSpPr>
          <p:cNvPr id="51202" name="Title 1"/>
          <p:cNvSpPr>
            <a:spLocks noGrp="1"/>
          </p:cNvSpPr>
          <p:nvPr>
            <p:ph type="title"/>
          </p:nvPr>
        </p:nvSpPr>
        <p:spPr>
          <a:xfrm>
            <a:off x="395288" y="1196975"/>
            <a:ext cx="8229600" cy="3857625"/>
          </a:xfrm>
        </p:spPr>
        <p:txBody>
          <a:bodyPr/>
          <a:lstStyle/>
          <a:p>
            <a:pPr eaLnBrk="1" hangingPunct="1">
              <a:defRPr/>
            </a:pPr>
            <a:r>
              <a:rPr lang="en-US" altLang="en-US" sz="4800" b="1" dirty="0">
                <a:solidFill>
                  <a:srgbClr val="CC9900"/>
                </a:solidFill>
                <a:effectLst>
                  <a:outerShdw blurRad="50800" dist="50800" dir="5400000" algn="ctr" rotWithShape="0">
                    <a:schemeClr val="tx1"/>
                  </a:outerShdw>
                </a:effectLst>
                <a:latin typeface="Arial Narrow" pitchFamily="34" charset="0"/>
                <a:cs typeface="Tahoma" pitchFamily="34" charset="0"/>
              </a:rPr>
              <a:t>SPECIAL NEEDS EDUCATION </a:t>
            </a:r>
            <a:endParaRPr lang="en-US" altLang="en-US" sz="4000" b="1" dirty="0">
              <a:solidFill>
                <a:srgbClr val="CC9900"/>
              </a:solidFill>
              <a:effectLst>
                <a:outerShdw blurRad="50800" dist="50800" dir="5400000" algn="ctr" rotWithShape="0">
                  <a:schemeClr val="tx1"/>
                </a:outerShdw>
              </a:effectLst>
              <a:latin typeface="Arial Narrow" pitchFamily="34" charset="0"/>
              <a:cs typeface="Tahoma" pitchFamily="34" charset="0"/>
            </a:endParaRPr>
          </a:p>
        </p:txBody>
      </p:sp>
      <p:sp>
        <p:nvSpPr>
          <p:cNvPr id="51204"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9BB3D28C-EEA9-4031-A897-421455B1CC7A}" type="slidenum">
              <a:rPr lang="en-ZA" altLang="en-US" sz="1600" smtClean="0">
                <a:solidFill>
                  <a:srgbClr val="898989"/>
                </a:solidFill>
                <a:latin typeface="Calibri" pitchFamily="34" charset="0"/>
              </a:rPr>
              <a:pPr/>
              <a:t>103</a:t>
            </a:fld>
            <a:endParaRPr lang="en-ZA" altLang="en-US" sz="1600" dirty="0">
              <a:solidFill>
                <a:srgbClr val="898989"/>
              </a:solidFill>
              <a:latin typeface="Calibri" pitchFamily="34" charset="0"/>
            </a:endParaRPr>
          </a:p>
        </p:txBody>
      </p:sp>
    </p:spTree>
    <p:extLst>
      <p:ext uri="{BB962C8B-B14F-4D97-AF65-F5344CB8AC3E}">
        <p14:creationId xmlns:p14="http://schemas.microsoft.com/office/powerpoint/2010/main" val="344394350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5656" y="0"/>
            <a:ext cx="6172200" cy="529568"/>
          </a:xfrm>
        </p:spPr>
        <p:txBody>
          <a:bodyPr/>
          <a:lstStyle/>
          <a:p>
            <a:r>
              <a:rPr lang="en-ZA" sz="2700" b="1" dirty="0">
                <a:solidFill>
                  <a:schemeClr val="accent2">
                    <a:lumMod val="50000"/>
                  </a:schemeClr>
                </a:solidFill>
                <a:latin typeface="Arial Narrow" pitchFamily="34" charset="0"/>
              </a:rPr>
              <a:t>SNE LEARNERS BY QUALIFICATION TYPE</a:t>
            </a:r>
          </a:p>
        </p:txBody>
      </p:sp>
      <p:graphicFrame>
        <p:nvGraphicFramePr>
          <p:cNvPr id="5" name="Table 4"/>
          <p:cNvGraphicFramePr>
            <a:graphicFrameLocks noGrp="1"/>
          </p:cNvGraphicFramePr>
          <p:nvPr>
            <p:extLst>
              <p:ext uri="{D42A27DB-BD31-4B8C-83A1-F6EECF244321}">
                <p14:modId xmlns:p14="http://schemas.microsoft.com/office/powerpoint/2010/main" val="4092126619"/>
              </p:ext>
            </p:extLst>
          </p:nvPr>
        </p:nvGraphicFramePr>
        <p:xfrm>
          <a:off x="107513" y="529572"/>
          <a:ext cx="9000996" cy="5563723"/>
        </p:xfrm>
        <a:graphic>
          <a:graphicData uri="http://schemas.openxmlformats.org/drawingml/2006/table">
            <a:tbl>
              <a:tblPr/>
              <a:tblGrid>
                <a:gridCol w="2235092">
                  <a:extLst>
                    <a:ext uri="{9D8B030D-6E8A-4147-A177-3AD203B41FA5}">
                      <a16:colId xmlns:a16="http://schemas.microsoft.com/office/drawing/2014/main" val="1554750965"/>
                    </a:ext>
                  </a:extLst>
                </a:gridCol>
                <a:gridCol w="399791">
                  <a:extLst>
                    <a:ext uri="{9D8B030D-6E8A-4147-A177-3AD203B41FA5}">
                      <a16:colId xmlns:a16="http://schemas.microsoft.com/office/drawing/2014/main" val="2408790823"/>
                    </a:ext>
                  </a:extLst>
                </a:gridCol>
                <a:gridCol w="226479">
                  <a:extLst>
                    <a:ext uri="{9D8B030D-6E8A-4147-A177-3AD203B41FA5}">
                      <a16:colId xmlns:a16="http://schemas.microsoft.com/office/drawing/2014/main" val="3136427013"/>
                    </a:ext>
                  </a:extLst>
                </a:gridCol>
                <a:gridCol w="226479">
                  <a:extLst>
                    <a:ext uri="{9D8B030D-6E8A-4147-A177-3AD203B41FA5}">
                      <a16:colId xmlns:a16="http://schemas.microsoft.com/office/drawing/2014/main" val="3757022510"/>
                    </a:ext>
                  </a:extLst>
                </a:gridCol>
                <a:gridCol w="313135">
                  <a:extLst>
                    <a:ext uri="{9D8B030D-6E8A-4147-A177-3AD203B41FA5}">
                      <a16:colId xmlns:a16="http://schemas.microsoft.com/office/drawing/2014/main" val="3418253349"/>
                    </a:ext>
                  </a:extLst>
                </a:gridCol>
                <a:gridCol w="204730">
                  <a:extLst>
                    <a:ext uri="{9D8B030D-6E8A-4147-A177-3AD203B41FA5}">
                      <a16:colId xmlns:a16="http://schemas.microsoft.com/office/drawing/2014/main" val="1426441833"/>
                    </a:ext>
                  </a:extLst>
                </a:gridCol>
                <a:gridCol w="204730">
                  <a:extLst>
                    <a:ext uri="{9D8B030D-6E8A-4147-A177-3AD203B41FA5}">
                      <a16:colId xmlns:a16="http://schemas.microsoft.com/office/drawing/2014/main" val="3683859766"/>
                    </a:ext>
                  </a:extLst>
                </a:gridCol>
                <a:gridCol w="226479">
                  <a:extLst>
                    <a:ext uri="{9D8B030D-6E8A-4147-A177-3AD203B41FA5}">
                      <a16:colId xmlns:a16="http://schemas.microsoft.com/office/drawing/2014/main" val="3825643031"/>
                    </a:ext>
                  </a:extLst>
                </a:gridCol>
                <a:gridCol w="226479">
                  <a:extLst>
                    <a:ext uri="{9D8B030D-6E8A-4147-A177-3AD203B41FA5}">
                      <a16:colId xmlns:a16="http://schemas.microsoft.com/office/drawing/2014/main" val="1639696185"/>
                    </a:ext>
                  </a:extLst>
                </a:gridCol>
                <a:gridCol w="226479">
                  <a:extLst>
                    <a:ext uri="{9D8B030D-6E8A-4147-A177-3AD203B41FA5}">
                      <a16:colId xmlns:a16="http://schemas.microsoft.com/office/drawing/2014/main" val="4059520738"/>
                    </a:ext>
                  </a:extLst>
                </a:gridCol>
                <a:gridCol w="204730">
                  <a:extLst>
                    <a:ext uri="{9D8B030D-6E8A-4147-A177-3AD203B41FA5}">
                      <a16:colId xmlns:a16="http://schemas.microsoft.com/office/drawing/2014/main" val="1956925583"/>
                    </a:ext>
                  </a:extLst>
                </a:gridCol>
                <a:gridCol w="226479">
                  <a:extLst>
                    <a:ext uri="{9D8B030D-6E8A-4147-A177-3AD203B41FA5}">
                      <a16:colId xmlns:a16="http://schemas.microsoft.com/office/drawing/2014/main" val="4280671808"/>
                    </a:ext>
                  </a:extLst>
                </a:gridCol>
                <a:gridCol w="204730">
                  <a:extLst>
                    <a:ext uri="{9D8B030D-6E8A-4147-A177-3AD203B41FA5}">
                      <a16:colId xmlns:a16="http://schemas.microsoft.com/office/drawing/2014/main" val="1577412571"/>
                    </a:ext>
                  </a:extLst>
                </a:gridCol>
                <a:gridCol w="226479">
                  <a:extLst>
                    <a:ext uri="{9D8B030D-6E8A-4147-A177-3AD203B41FA5}">
                      <a16:colId xmlns:a16="http://schemas.microsoft.com/office/drawing/2014/main" val="575287425"/>
                    </a:ext>
                  </a:extLst>
                </a:gridCol>
                <a:gridCol w="226479">
                  <a:extLst>
                    <a:ext uri="{9D8B030D-6E8A-4147-A177-3AD203B41FA5}">
                      <a16:colId xmlns:a16="http://schemas.microsoft.com/office/drawing/2014/main" val="199471803"/>
                    </a:ext>
                  </a:extLst>
                </a:gridCol>
                <a:gridCol w="226479">
                  <a:extLst>
                    <a:ext uri="{9D8B030D-6E8A-4147-A177-3AD203B41FA5}">
                      <a16:colId xmlns:a16="http://schemas.microsoft.com/office/drawing/2014/main" val="2014873785"/>
                    </a:ext>
                  </a:extLst>
                </a:gridCol>
                <a:gridCol w="313135">
                  <a:extLst>
                    <a:ext uri="{9D8B030D-6E8A-4147-A177-3AD203B41FA5}">
                      <a16:colId xmlns:a16="http://schemas.microsoft.com/office/drawing/2014/main" val="1244949449"/>
                    </a:ext>
                  </a:extLst>
                </a:gridCol>
                <a:gridCol w="226479">
                  <a:extLst>
                    <a:ext uri="{9D8B030D-6E8A-4147-A177-3AD203B41FA5}">
                      <a16:colId xmlns:a16="http://schemas.microsoft.com/office/drawing/2014/main" val="563431819"/>
                    </a:ext>
                  </a:extLst>
                </a:gridCol>
                <a:gridCol w="226479">
                  <a:extLst>
                    <a:ext uri="{9D8B030D-6E8A-4147-A177-3AD203B41FA5}">
                      <a16:colId xmlns:a16="http://schemas.microsoft.com/office/drawing/2014/main" val="3182631738"/>
                    </a:ext>
                  </a:extLst>
                </a:gridCol>
                <a:gridCol w="204730">
                  <a:extLst>
                    <a:ext uri="{9D8B030D-6E8A-4147-A177-3AD203B41FA5}">
                      <a16:colId xmlns:a16="http://schemas.microsoft.com/office/drawing/2014/main" val="1776343734"/>
                    </a:ext>
                  </a:extLst>
                </a:gridCol>
                <a:gridCol w="313135">
                  <a:extLst>
                    <a:ext uri="{9D8B030D-6E8A-4147-A177-3AD203B41FA5}">
                      <a16:colId xmlns:a16="http://schemas.microsoft.com/office/drawing/2014/main" val="2683143343"/>
                    </a:ext>
                  </a:extLst>
                </a:gridCol>
                <a:gridCol w="204730">
                  <a:extLst>
                    <a:ext uri="{9D8B030D-6E8A-4147-A177-3AD203B41FA5}">
                      <a16:colId xmlns:a16="http://schemas.microsoft.com/office/drawing/2014/main" val="2598212920"/>
                    </a:ext>
                  </a:extLst>
                </a:gridCol>
                <a:gridCol w="313135">
                  <a:extLst>
                    <a:ext uri="{9D8B030D-6E8A-4147-A177-3AD203B41FA5}">
                      <a16:colId xmlns:a16="http://schemas.microsoft.com/office/drawing/2014/main" val="3472479598"/>
                    </a:ext>
                  </a:extLst>
                </a:gridCol>
                <a:gridCol w="313135">
                  <a:extLst>
                    <a:ext uri="{9D8B030D-6E8A-4147-A177-3AD203B41FA5}">
                      <a16:colId xmlns:a16="http://schemas.microsoft.com/office/drawing/2014/main" val="2057933075"/>
                    </a:ext>
                  </a:extLst>
                </a:gridCol>
                <a:gridCol w="226479">
                  <a:extLst>
                    <a:ext uri="{9D8B030D-6E8A-4147-A177-3AD203B41FA5}">
                      <a16:colId xmlns:a16="http://schemas.microsoft.com/office/drawing/2014/main" val="3694145851"/>
                    </a:ext>
                  </a:extLst>
                </a:gridCol>
                <a:gridCol w="226479">
                  <a:extLst>
                    <a:ext uri="{9D8B030D-6E8A-4147-A177-3AD203B41FA5}">
                      <a16:colId xmlns:a16="http://schemas.microsoft.com/office/drawing/2014/main" val="3644784954"/>
                    </a:ext>
                  </a:extLst>
                </a:gridCol>
                <a:gridCol w="204730">
                  <a:extLst>
                    <a:ext uri="{9D8B030D-6E8A-4147-A177-3AD203B41FA5}">
                      <a16:colId xmlns:a16="http://schemas.microsoft.com/office/drawing/2014/main" val="2004216149"/>
                    </a:ext>
                  </a:extLst>
                </a:gridCol>
                <a:gridCol w="204730">
                  <a:extLst>
                    <a:ext uri="{9D8B030D-6E8A-4147-A177-3AD203B41FA5}">
                      <a16:colId xmlns:a16="http://schemas.microsoft.com/office/drawing/2014/main" val="1837567793"/>
                    </a:ext>
                  </a:extLst>
                </a:gridCol>
                <a:gridCol w="218371">
                  <a:extLst>
                    <a:ext uri="{9D8B030D-6E8A-4147-A177-3AD203B41FA5}">
                      <a16:colId xmlns:a16="http://schemas.microsoft.com/office/drawing/2014/main" val="1143004116"/>
                    </a:ext>
                  </a:extLst>
                </a:gridCol>
              </a:tblGrid>
              <a:tr h="387594">
                <a:tc>
                  <a:txBody>
                    <a:bodyPr/>
                    <a:lstStyle/>
                    <a:p>
                      <a:pPr algn="l" fontAlgn="b"/>
                      <a:r>
                        <a:rPr lang="en-ZA" sz="1200" b="1" i="0" u="none" strike="noStrike" dirty="0">
                          <a:solidFill>
                            <a:srgbClr val="000000"/>
                          </a:solidFill>
                          <a:effectLst/>
                          <a:latin typeface="Arial Narrow" panose="020B0606020202030204" pitchFamily="34" charset="0"/>
                        </a:rPr>
                        <a:t> </a:t>
                      </a:r>
                    </a:p>
                  </a:txBody>
                  <a:tcPr marL="4199" marR="4199" marT="41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ZA" sz="1200" b="1" i="0" u="none" strike="noStrike" dirty="0">
                          <a:solidFill>
                            <a:srgbClr val="000000"/>
                          </a:solidFill>
                          <a:effectLst/>
                          <a:latin typeface="Arial Narrow" panose="020B0606020202030204" pitchFamily="34" charset="0"/>
                        </a:rPr>
                        <a:t> </a:t>
                      </a:r>
                    </a:p>
                  </a:txBody>
                  <a:tcPr marL="4199" marR="4199" marT="41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gridSpan="27">
                  <a:txBody>
                    <a:bodyPr/>
                    <a:lstStyle/>
                    <a:p>
                      <a:pPr algn="ctr" fontAlgn="ctr"/>
                      <a:r>
                        <a:rPr lang="fr-FR" sz="1400" b="1" i="0" u="none" strike="noStrike" dirty="0" smtClean="0">
                          <a:solidFill>
                            <a:srgbClr val="000000"/>
                          </a:solidFill>
                          <a:effectLst/>
                          <a:latin typeface="Arial Narrow" panose="020B0606020202030204" pitchFamily="34" charset="0"/>
                        </a:rPr>
                        <a:t>SNE Type</a:t>
                      </a:r>
                      <a:endParaRPr lang="fr-FR" sz="1400" b="1" i="0" u="none" strike="noStrike" dirty="0">
                        <a:solidFill>
                          <a:srgbClr val="000000"/>
                        </a:solidFill>
                        <a:effectLst/>
                        <a:latin typeface="Arial Narrow" panose="020B0606020202030204" pitchFamily="34" charset="0"/>
                      </a:endParaRP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val="1684253733"/>
                  </a:ext>
                </a:extLst>
              </a:tr>
              <a:tr h="123432">
                <a:tc>
                  <a:txBody>
                    <a:bodyPr/>
                    <a:lstStyle/>
                    <a:p>
                      <a:pPr algn="l" fontAlgn="b"/>
                      <a:endParaRPr lang="en-ZA" sz="600" b="1" i="0" u="none" strike="noStrike" dirty="0">
                        <a:solidFill>
                          <a:srgbClr val="000000"/>
                        </a:solidFill>
                        <a:effectLst/>
                        <a:latin typeface="Arial Narrow" panose="020B0606020202030204" pitchFamily="34" charset="0"/>
                      </a:endParaRPr>
                    </a:p>
                  </a:txBody>
                  <a:tcPr marL="4199" marR="4199" marT="41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endParaRPr lang="en-ZA" sz="600" b="1" i="0" u="none" strike="noStrike" dirty="0">
                        <a:solidFill>
                          <a:srgbClr val="000000"/>
                        </a:solidFill>
                        <a:effectLst/>
                        <a:latin typeface="Arial Narrow" panose="020B0606020202030204" pitchFamily="34" charset="0"/>
                      </a:endParaRPr>
                    </a:p>
                  </a:txBody>
                  <a:tcPr marL="4199" marR="4199" marT="41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gridSpan="27">
                  <a:txBody>
                    <a:bodyPr/>
                    <a:lstStyle/>
                    <a:p>
                      <a:pPr algn="ctr" fontAlgn="b"/>
                      <a:endParaRPr lang="en-ZA" sz="600" b="1" i="0" u="none" strike="noStrike" dirty="0">
                        <a:solidFill>
                          <a:srgbClr val="000000"/>
                        </a:solidFill>
                        <a:effectLst/>
                        <a:latin typeface="Arial Narrow" panose="020B0606020202030204" pitchFamily="34" charset="0"/>
                      </a:endParaRPr>
                    </a:p>
                  </a:txBody>
                  <a:tcPr marL="4199" marR="4199" marT="41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val="1690712270"/>
                  </a:ext>
                </a:extLst>
              </a:tr>
              <a:tr h="2339539">
                <a:tc>
                  <a:txBody>
                    <a:bodyPr/>
                    <a:lstStyle/>
                    <a:p>
                      <a:pPr algn="ctr" fontAlgn="b"/>
                      <a:r>
                        <a:rPr lang="en-ZA" sz="1400" b="1" i="0" u="none" strike="noStrike" dirty="0">
                          <a:solidFill>
                            <a:srgbClr val="000000"/>
                          </a:solidFill>
                          <a:effectLst/>
                          <a:latin typeface="Arial Narrow" panose="020B0606020202030204" pitchFamily="34" charset="0"/>
                        </a:rPr>
                        <a:t>Result Status</a:t>
                      </a:r>
                    </a:p>
                  </a:txBody>
                  <a:tcPr marL="4199" marR="4199" marT="41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ZA" sz="1200" b="1" i="0" u="none" strike="noStrike" dirty="0">
                          <a:solidFill>
                            <a:srgbClr val="000000"/>
                          </a:solidFill>
                          <a:effectLst/>
                          <a:latin typeface="Arial Narrow" panose="020B0606020202030204" pitchFamily="34" charset="0"/>
                        </a:rPr>
                        <a:t>Total Achieved</a:t>
                      </a:r>
                    </a:p>
                  </a:txBody>
                  <a:tcPr marL="4199" marR="4199" marT="4199"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ZA" sz="1200" b="1" i="0" u="none" strike="noStrike" dirty="0">
                          <a:solidFill>
                            <a:srgbClr val="000000"/>
                          </a:solidFill>
                          <a:effectLst/>
                          <a:latin typeface="Arial Narrow" panose="020B0606020202030204" pitchFamily="34" charset="0"/>
                        </a:rPr>
                        <a:t>ANXIETY</a:t>
                      </a:r>
                    </a:p>
                  </a:txBody>
                  <a:tcPr marL="4199" marR="4199" marT="4199"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ZA" sz="1200" b="1" i="0" u="none" strike="noStrike" dirty="0">
                          <a:solidFill>
                            <a:srgbClr val="000000"/>
                          </a:solidFill>
                          <a:effectLst/>
                          <a:latin typeface="Arial Narrow" panose="020B0606020202030204" pitchFamily="34" charset="0"/>
                        </a:rPr>
                        <a:t>ATTENTION DEFICIT DI</a:t>
                      </a:r>
                    </a:p>
                  </a:txBody>
                  <a:tcPr marL="4199" marR="4199" marT="4199"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ZA" sz="1200" b="1" i="0" u="none" strike="noStrike" dirty="0">
                          <a:solidFill>
                            <a:srgbClr val="000000"/>
                          </a:solidFill>
                          <a:effectLst/>
                          <a:latin typeface="Arial Narrow" panose="020B0606020202030204" pitchFamily="34" charset="0"/>
                        </a:rPr>
                        <a:t>ATTENTION DEFICIT HY</a:t>
                      </a:r>
                    </a:p>
                  </a:txBody>
                  <a:tcPr marL="4199" marR="4199" marT="4199"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ZA" sz="1200" b="1" i="0" u="none" strike="noStrike" dirty="0">
                          <a:solidFill>
                            <a:srgbClr val="000000"/>
                          </a:solidFill>
                          <a:effectLst/>
                          <a:latin typeface="Arial Narrow" panose="020B0606020202030204" pitchFamily="34" charset="0"/>
                        </a:rPr>
                        <a:t>AUTISM</a:t>
                      </a:r>
                    </a:p>
                  </a:txBody>
                  <a:tcPr marL="4199" marR="4199" marT="4199"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ZA" sz="1200" b="1" i="0" u="none" strike="noStrike" dirty="0">
                          <a:solidFill>
                            <a:srgbClr val="000000"/>
                          </a:solidFill>
                          <a:effectLst/>
                          <a:latin typeface="Arial Narrow" panose="020B0606020202030204" pitchFamily="34" charset="0"/>
                        </a:rPr>
                        <a:t>BIPOLAR</a:t>
                      </a:r>
                    </a:p>
                  </a:txBody>
                  <a:tcPr marL="4199" marR="4199" marT="4199"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ZA" sz="1200" b="1" i="0" u="none" strike="noStrike" dirty="0">
                          <a:solidFill>
                            <a:srgbClr val="000000"/>
                          </a:solidFill>
                          <a:effectLst/>
                          <a:latin typeface="Arial Narrow" panose="020B0606020202030204" pitchFamily="34" charset="0"/>
                        </a:rPr>
                        <a:t>BLIND</a:t>
                      </a:r>
                    </a:p>
                  </a:txBody>
                  <a:tcPr marL="4199" marR="4199" marT="4199"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ZA" sz="1200" b="1" i="0" u="none" strike="noStrike" dirty="0">
                          <a:solidFill>
                            <a:srgbClr val="000000"/>
                          </a:solidFill>
                          <a:effectLst/>
                          <a:latin typeface="Arial Narrow" panose="020B0606020202030204" pitchFamily="34" charset="0"/>
                        </a:rPr>
                        <a:t>CELEBRAL PALSY</a:t>
                      </a:r>
                    </a:p>
                  </a:txBody>
                  <a:tcPr marL="4199" marR="4199" marT="4199"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ZA" sz="1200" b="1" i="0" u="none" strike="noStrike" dirty="0">
                          <a:solidFill>
                            <a:srgbClr val="000000"/>
                          </a:solidFill>
                          <a:effectLst/>
                          <a:latin typeface="Arial Narrow" panose="020B0606020202030204" pitchFamily="34" charset="0"/>
                        </a:rPr>
                        <a:t>CHRONIC</a:t>
                      </a:r>
                    </a:p>
                  </a:txBody>
                  <a:tcPr marL="4199" marR="4199" marT="4199"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ZA" sz="1200" b="1" i="0" u="none" strike="noStrike">
                          <a:solidFill>
                            <a:srgbClr val="000000"/>
                          </a:solidFill>
                          <a:effectLst/>
                          <a:latin typeface="Arial Narrow" panose="020B0606020202030204" pitchFamily="34" charset="0"/>
                        </a:rPr>
                        <a:t>CONDUCT DISORDER</a:t>
                      </a:r>
                    </a:p>
                  </a:txBody>
                  <a:tcPr marL="4199" marR="4199" marT="4199"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ZA" sz="1200" b="1" i="0" u="none" strike="noStrike" dirty="0">
                          <a:solidFill>
                            <a:srgbClr val="000000"/>
                          </a:solidFill>
                          <a:effectLst/>
                          <a:latin typeface="Arial Narrow" panose="020B0606020202030204" pitchFamily="34" charset="0"/>
                        </a:rPr>
                        <a:t>DEAF</a:t>
                      </a:r>
                    </a:p>
                  </a:txBody>
                  <a:tcPr marL="4199" marR="4199" marT="4199"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ZA" sz="1200" b="1" i="0" u="none" strike="noStrike" dirty="0">
                          <a:solidFill>
                            <a:srgbClr val="000000"/>
                          </a:solidFill>
                          <a:effectLst/>
                          <a:latin typeface="Arial Narrow" panose="020B0606020202030204" pitchFamily="34" charset="0"/>
                        </a:rPr>
                        <a:t>DEAF-BLINDNESS</a:t>
                      </a:r>
                    </a:p>
                  </a:txBody>
                  <a:tcPr marL="4199" marR="4199" marT="4199"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ZA" sz="1200" b="1" i="0" u="none" strike="noStrike" dirty="0">
                          <a:solidFill>
                            <a:srgbClr val="000000"/>
                          </a:solidFill>
                          <a:effectLst/>
                          <a:latin typeface="Arial Narrow" panose="020B0606020202030204" pitchFamily="34" charset="0"/>
                        </a:rPr>
                        <a:t>DEPRESSION</a:t>
                      </a:r>
                    </a:p>
                  </a:txBody>
                  <a:tcPr marL="4199" marR="4199" marT="4199"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ZA" sz="1200" b="1" i="0" u="none" strike="noStrike" dirty="0">
                          <a:solidFill>
                            <a:srgbClr val="000000"/>
                          </a:solidFill>
                          <a:effectLst/>
                          <a:latin typeface="Arial Narrow" panose="020B0606020202030204" pitchFamily="34" charset="0"/>
                        </a:rPr>
                        <a:t>DYSCALCULIA</a:t>
                      </a:r>
                    </a:p>
                  </a:txBody>
                  <a:tcPr marL="4199" marR="4199" marT="4199"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ZA" sz="1200" b="1" i="0" u="none" strike="noStrike" dirty="0">
                          <a:solidFill>
                            <a:srgbClr val="000000"/>
                          </a:solidFill>
                          <a:effectLst/>
                          <a:latin typeface="Arial Narrow" panose="020B0606020202030204" pitchFamily="34" charset="0"/>
                        </a:rPr>
                        <a:t>DYSGRAPHIA</a:t>
                      </a:r>
                    </a:p>
                  </a:txBody>
                  <a:tcPr marL="4199" marR="4199" marT="4199"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ZA" sz="1200" b="1" i="0" u="none" strike="noStrike">
                          <a:solidFill>
                            <a:srgbClr val="000000"/>
                          </a:solidFill>
                          <a:effectLst/>
                          <a:latin typeface="Arial Narrow" panose="020B0606020202030204" pitchFamily="34" charset="0"/>
                        </a:rPr>
                        <a:t>DYSLEXIA</a:t>
                      </a:r>
                    </a:p>
                  </a:txBody>
                  <a:tcPr marL="4199" marR="4199" marT="4199"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ZA" sz="1200" b="1" i="0" u="none" strike="noStrike" dirty="0">
                          <a:solidFill>
                            <a:srgbClr val="000000"/>
                          </a:solidFill>
                          <a:effectLst/>
                          <a:latin typeface="Arial Narrow" panose="020B0606020202030204" pitchFamily="34" charset="0"/>
                        </a:rPr>
                        <a:t>EPILEPSY</a:t>
                      </a:r>
                    </a:p>
                  </a:txBody>
                  <a:tcPr marL="4199" marR="4199" marT="4199"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ZA" sz="1200" b="1" i="0" u="none" strike="noStrike" dirty="0">
                          <a:solidFill>
                            <a:srgbClr val="000000"/>
                          </a:solidFill>
                          <a:effectLst/>
                          <a:latin typeface="Arial Narrow" panose="020B0606020202030204" pitchFamily="34" charset="0"/>
                        </a:rPr>
                        <a:t>HARD OF HEARING</a:t>
                      </a:r>
                    </a:p>
                  </a:txBody>
                  <a:tcPr marL="4199" marR="4199" marT="4199"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ZA" sz="1200" b="1" i="0" u="none" strike="noStrike" dirty="0">
                          <a:solidFill>
                            <a:srgbClr val="000000"/>
                          </a:solidFill>
                          <a:effectLst/>
                          <a:latin typeface="Arial Narrow" panose="020B0606020202030204" pitchFamily="34" charset="0"/>
                        </a:rPr>
                        <a:t>LANGUAGE DISORDER/ A</a:t>
                      </a:r>
                    </a:p>
                  </a:txBody>
                  <a:tcPr marL="4199" marR="4199" marT="4199"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ZA" sz="1200" b="1" i="0" u="none" strike="noStrike" dirty="0">
                          <a:solidFill>
                            <a:srgbClr val="000000"/>
                          </a:solidFill>
                          <a:effectLst/>
                          <a:latin typeface="Arial Narrow" panose="020B0606020202030204" pitchFamily="34" charset="0"/>
                        </a:rPr>
                        <a:t>LEARNING DISABILITY</a:t>
                      </a:r>
                    </a:p>
                  </a:txBody>
                  <a:tcPr marL="4199" marR="4199" marT="4199"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ZA" sz="1200" b="1" i="0" u="none" strike="noStrike" dirty="0">
                          <a:solidFill>
                            <a:srgbClr val="000000"/>
                          </a:solidFill>
                          <a:effectLst/>
                          <a:latin typeface="Arial Narrow" panose="020B0606020202030204" pitchFamily="34" charset="0"/>
                        </a:rPr>
                        <a:t>MENTAL ILLNESS</a:t>
                      </a:r>
                    </a:p>
                  </a:txBody>
                  <a:tcPr marL="4199" marR="4199" marT="4199"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ZA" sz="1200" b="1" i="0" u="none" strike="noStrike" dirty="0">
                          <a:solidFill>
                            <a:srgbClr val="000000"/>
                          </a:solidFill>
                          <a:effectLst/>
                          <a:latin typeface="Arial Narrow" panose="020B0606020202030204" pitchFamily="34" charset="0"/>
                        </a:rPr>
                        <a:t>MILD INTELLECTUAL DI</a:t>
                      </a:r>
                    </a:p>
                  </a:txBody>
                  <a:tcPr marL="4199" marR="4199" marT="4199"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ZA" sz="1200" b="1" i="0" u="none" strike="noStrike" dirty="0">
                          <a:solidFill>
                            <a:srgbClr val="000000"/>
                          </a:solidFill>
                          <a:effectLst/>
                          <a:latin typeface="Arial Narrow" panose="020B0606020202030204" pitchFamily="34" charset="0"/>
                        </a:rPr>
                        <a:t>PARTIALLY|SIGHTED</a:t>
                      </a:r>
                    </a:p>
                  </a:txBody>
                  <a:tcPr marL="4199" marR="4199" marT="4199"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ZA" sz="1200" b="1" i="0" u="none" strike="noStrike" dirty="0">
                          <a:solidFill>
                            <a:srgbClr val="000000"/>
                          </a:solidFill>
                          <a:effectLst/>
                          <a:latin typeface="Arial Narrow" panose="020B0606020202030204" pitchFamily="34" charset="0"/>
                        </a:rPr>
                        <a:t>PHYSICAL DISABILITY</a:t>
                      </a:r>
                    </a:p>
                  </a:txBody>
                  <a:tcPr marL="4199" marR="4199" marT="4199"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ZA" sz="1200" b="1" i="0" u="none" strike="noStrike" dirty="0">
                          <a:solidFill>
                            <a:srgbClr val="000000"/>
                          </a:solidFill>
                          <a:effectLst/>
                          <a:latin typeface="Arial Narrow" panose="020B0606020202030204" pitchFamily="34" charset="0"/>
                        </a:rPr>
                        <a:t>SEVERE INTELLECTUAL</a:t>
                      </a:r>
                    </a:p>
                  </a:txBody>
                  <a:tcPr marL="4199" marR="4199" marT="4199"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ZA" sz="1200" b="1" i="0" u="none" strike="noStrike" dirty="0">
                          <a:solidFill>
                            <a:srgbClr val="000000"/>
                          </a:solidFill>
                          <a:effectLst/>
                          <a:latin typeface="Arial Narrow" panose="020B0606020202030204" pitchFamily="34" charset="0"/>
                        </a:rPr>
                        <a:t>SOCIAL COMMUNICATION</a:t>
                      </a:r>
                    </a:p>
                  </a:txBody>
                  <a:tcPr marL="4199" marR="4199" marT="4199"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ZA" sz="1200" b="1" i="0" u="none" strike="noStrike" dirty="0">
                          <a:solidFill>
                            <a:srgbClr val="000000"/>
                          </a:solidFill>
                          <a:effectLst/>
                          <a:latin typeface="Arial Narrow" panose="020B0606020202030204" pitchFamily="34" charset="0"/>
                        </a:rPr>
                        <a:t>SPEECH SOUND DISORDE</a:t>
                      </a:r>
                    </a:p>
                  </a:txBody>
                  <a:tcPr marL="4199" marR="4199" marT="4199"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ZA" sz="1200" b="1" i="0" u="none" strike="noStrike" dirty="0">
                          <a:solidFill>
                            <a:srgbClr val="000000"/>
                          </a:solidFill>
                          <a:effectLst/>
                          <a:latin typeface="Arial Narrow" panose="020B0606020202030204" pitchFamily="34" charset="0"/>
                        </a:rPr>
                        <a:t>TRAUMATIC HEAD INJUR</a:t>
                      </a:r>
                    </a:p>
                  </a:txBody>
                  <a:tcPr marL="4199" marR="4199" marT="4199"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val="2171096757"/>
                  </a:ext>
                </a:extLst>
              </a:tr>
              <a:tr h="387594">
                <a:tc>
                  <a:txBody>
                    <a:bodyPr/>
                    <a:lstStyle/>
                    <a:p>
                      <a:pPr algn="l" fontAlgn="t"/>
                      <a:r>
                        <a:rPr lang="en-ZA" sz="1200" b="1" i="0" u="none" strike="noStrike" dirty="0">
                          <a:solidFill>
                            <a:srgbClr val="000000"/>
                          </a:solidFill>
                          <a:effectLst/>
                          <a:latin typeface="Arial Narrow" panose="020B0606020202030204" pitchFamily="34" charset="0"/>
                        </a:rPr>
                        <a:t>A/BACH - Achieved - Bachelors</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t"/>
                      <a:r>
                        <a:rPr lang="en-ZA" sz="1400" b="1" i="0" u="none" strike="noStrike" dirty="0">
                          <a:solidFill>
                            <a:srgbClr val="000000"/>
                          </a:solidFill>
                          <a:effectLst/>
                          <a:latin typeface="Arial Narrow" panose="020B0606020202030204" pitchFamily="34" charset="0"/>
                        </a:rPr>
                        <a:t>943</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dirty="0">
                          <a:solidFill>
                            <a:srgbClr val="000000"/>
                          </a:solidFill>
                          <a:effectLst/>
                          <a:latin typeface="Arial Narrow" panose="020B0606020202030204" pitchFamily="34" charset="0"/>
                        </a:rPr>
                        <a:t>29</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dirty="0">
                          <a:solidFill>
                            <a:srgbClr val="000000"/>
                          </a:solidFill>
                          <a:effectLst/>
                          <a:latin typeface="Arial Narrow" panose="020B0606020202030204" pitchFamily="34" charset="0"/>
                        </a:rPr>
                        <a:t>39</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dirty="0">
                          <a:solidFill>
                            <a:srgbClr val="000000"/>
                          </a:solidFill>
                          <a:effectLst/>
                          <a:latin typeface="Arial Narrow" panose="020B0606020202030204" pitchFamily="34" charset="0"/>
                        </a:rPr>
                        <a:t>63</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a:solidFill>
                            <a:srgbClr val="000000"/>
                          </a:solidFill>
                          <a:effectLst/>
                          <a:latin typeface="Arial Narrow" panose="020B0606020202030204" pitchFamily="34" charset="0"/>
                        </a:rPr>
                        <a:t>6</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a:solidFill>
                            <a:srgbClr val="000000"/>
                          </a:solidFill>
                          <a:effectLst/>
                          <a:latin typeface="Arial Narrow" panose="020B0606020202030204" pitchFamily="34" charset="0"/>
                        </a:rPr>
                        <a:t>3</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a:solidFill>
                            <a:srgbClr val="000000"/>
                          </a:solidFill>
                          <a:effectLst/>
                          <a:latin typeface="Arial Narrow" panose="020B0606020202030204" pitchFamily="34" charset="0"/>
                        </a:rPr>
                        <a:t>14</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dirty="0">
                          <a:solidFill>
                            <a:srgbClr val="000000"/>
                          </a:solidFill>
                          <a:effectLst/>
                          <a:latin typeface="Arial Narrow" panose="020B0606020202030204" pitchFamily="34" charset="0"/>
                        </a:rPr>
                        <a:t>11</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a:solidFill>
                            <a:srgbClr val="000000"/>
                          </a:solidFill>
                          <a:effectLst/>
                          <a:latin typeface="Arial Narrow" panose="020B0606020202030204" pitchFamily="34" charset="0"/>
                        </a:rPr>
                        <a:t>46</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dirty="0">
                          <a:solidFill>
                            <a:srgbClr val="000000"/>
                          </a:solidFill>
                          <a:effectLst/>
                          <a:latin typeface="Arial Narrow" panose="020B0606020202030204" pitchFamily="34" charset="0"/>
                        </a:rPr>
                        <a:t>3</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dirty="0">
                          <a:solidFill>
                            <a:srgbClr val="000000"/>
                          </a:solidFill>
                          <a:effectLst/>
                          <a:latin typeface="Arial Narrow" panose="020B0606020202030204" pitchFamily="34" charset="0"/>
                        </a:rPr>
                        <a:t>17</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0" i="0" u="none" strike="noStrike">
                          <a:solidFill>
                            <a:srgbClr val="000000"/>
                          </a:solidFill>
                          <a:effectLst/>
                          <a:latin typeface="Arial Narrow" panose="020B0606020202030204" pitchFamily="34" charset="0"/>
                        </a:rPr>
                        <a:t> </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dirty="0">
                          <a:solidFill>
                            <a:srgbClr val="000000"/>
                          </a:solidFill>
                          <a:effectLst/>
                          <a:latin typeface="Arial Narrow" panose="020B0606020202030204" pitchFamily="34" charset="0"/>
                        </a:rPr>
                        <a:t>12</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a:solidFill>
                            <a:srgbClr val="000000"/>
                          </a:solidFill>
                          <a:effectLst/>
                          <a:latin typeface="Arial Narrow" panose="020B0606020202030204" pitchFamily="34" charset="0"/>
                        </a:rPr>
                        <a:t>13</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dirty="0">
                          <a:solidFill>
                            <a:srgbClr val="000000"/>
                          </a:solidFill>
                          <a:effectLst/>
                          <a:latin typeface="Arial Narrow" panose="020B0606020202030204" pitchFamily="34" charset="0"/>
                        </a:rPr>
                        <a:t>12</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dirty="0">
                          <a:solidFill>
                            <a:srgbClr val="000000"/>
                          </a:solidFill>
                          <a:effectLst/>
                          <a:latin typeface="Arial Narrow" panose="020B0606020202030204" pitchFamily="34" charset="0"/>
                        </a:rPr>
                        <a:t>75</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dirty="0">
                          <a:solidFill>
                            <a:srgbClr val="000000"/>
                          </a:solidFill>
                          <a:effectLst/>
                          <a:latin typeface="Arial Narrow" panose="020B0606020202030204" pitchFamily="34" charset="0"/>
                        </a:rPr>
                        <a:t>13</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a:solidFill>
                            <a:srgbClr val="000000"/>
                          </a:solidFill>
                          <a:effectLst/>
                          <a:latin typeface="Arial Narrow" panose="020B0606020202030204" pitchFamily="34" charset="0"/>
                        </a:rPr>
                        <a:t>8</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dirty="0">
                          <a:solidFill>
                            <a:srgbClr val="000000"/>
                          </a:solidFill>
                          <a:effectLst/>
                          <a:latin typeface="Arial Narrow" panose="020B0606020202030204" pitchFamily="34" charset="0"/>
                        </a:rPr>
                        <a:t>3</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dirty="0">
                          <a:solidFill>
                            <a:srgbClr val="000000"/>
                          </a:solidFill>
                          <a:effectLst/>
                          <a:latin typeface="Arial Narrow" panose="020B0606020202030204" pitchFamily="34" charset="0"/>
                        </a:rPr>
                        <a:t>379</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0" i="0" u="none" strike="noStrike" dirty="0">
                          <a:solidFill>
                            <a:srgbClr val="000000"/>
                          </a:solidFill>
                          <a:effectLst/>
                          <a:latin typeface="Arial Narrow" panose="020B0606020202030204" pitchFamily="34" charset="0"/>
                        </a:rPr>
                        <a:t> </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a:solidFill>
                            <a:srgbClr val="000000"/>
                          </a:solidFill>
                          <a:effectLst/>
                          <a:latin typeface="Arial Narrow" panose="020B0606020202030204" pitchFamily="34" charset="0"/>
                        </a:rPr>
                        <a:t>78</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dirty="0">
                          <a:solidFill>
                            <a:srgbClr val="000000"/>
                          </a:solidFill>
                          <a:effectLst/>
                          <a:latin typeface="Arial Narrow" panose="020B0606020202030204" pitchFamily="34" charset="0"/>
                        </a:rPr>
                        <a:t>73</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a:solidFill>
                            <a:srgbClr val="000000"/>
                          </a:solidFill>
                          <a:effectLst/>
                          <a:latin typeface="Arial Narrow" panose="020B0606020202030204" pitchFamily="34" charset="0"/>
                        </a:rPr>
                        <a:t>28</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a:solidFill>
                            <a:srgbClr val="000000"/>
                          </a:solidFill>
                          <a:effectLst/>
                          <a:latin typeface="Arial Narrow" panose="020B0606020202030204" pitchFamily="34" charset="0"/>
                        </a:rPr>
                        <a:t>13</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a:solidFill>
                            <a:srgbClr val="000000"/>
                          </a:solidFill>
                          <a:effectLst/>
                          <a:latin typeface="Arial Narrow" panose="020B0606020202030204" pitchFamily="34" charset="0"/>
                        </a:rPr>
                        <a:t>1</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a:solidFill>
                            <a:srgbClr val="000000"/>
                          </a:solidFill>
                          <a:effectLst/>
                          <a:latin typeface="Arial Narrow" panose="020B0606020202030204" pitchFamily="34" charset="0"/>
                        </a:rPr>
                        <a:t>1</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dirty="0">
                          <a:solidFill>
                            <a:srgbClr val="000000"/>
                          </a:solidFill>
                          <a:effectLst/>
                          <a:latin typeface="Arial Narrow" panose="020B0606020202030204" pitchFamily="34" charset="0"/>
                        </a:rPr>
                        <a:t>3</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56723634"/>
                  </a:ext>
                </a:extLst>
              </a:tr>
              <a:tr h="387594">
                <a:tc>
                  <a:txBody>
                    <a:bodyPr/>
                    <a:lstStyle/>
                    <a:p>
                      <a:pPr algn="l" fontAlgn="t"/>
                      <a:r>
                        <a:rPr lang="en-ZA" sz="1200" b="1" i="0" u="none" strike="noStrike" dirty="0">
                          <a:solidFill>
                            <a:srgbClr val="000000"/>
                          </a:solidFill>
                          <a:effectLst/>
                          <a:latin typeface="Arial Narrow" panose="020B0606020202030204" pitchFamily="34" charset="0"/>
                        </a:rPr>
                        <a:t>A/DIP - Achieved - Diploma</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t"/>
                      <a:r>
                        <a:rPr lang="en-ZA" sz="1400" b="1" i="0" u="none" strike="noStrike">
                          <a:solidFill>
                            <a:srgbClr val="000000"/>
                          </a:solidFill>
                          <a:effectLst/>
                          <a:latin typeface="Arial Narrow" panose="020B0606020202030204" pitchFamily="34" charset="0"/>
                        </a:rPr>
                        <a:t>582</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dirty="0">
                          <a:solidFill>
                            <a:srgbClr val="000000"/>
                          </a:solidFill>
                          <a:effectLst/>
                          <a:latin typeface="Arial Narrow" panose="020B0606020202030204" pitchFamily="34" charset="0"/>
                        </a:rPr>
                        <a:t>11</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a:solidFill>
                            <a:srgbClr val="000000"/>
                          </a:solidFill>
                          <a:effectLst/>
                          <a:latin typeface="Arial Narrow" panose="020B0606020202030204" pitchFamily="34" charset="0"/>
                        </a:rPr>
                        <a:t>16</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a:solidFill>
                            <a:srgbClr val="000000"/>
                          </a:solidFill>
                          <a:effectLst/>
                          <a:latin typeface="Arial Narrow" panose="020B0606020202030204" pitchFamily="34" charset="0"/>
                        </a:rPr>
                        <a:t>28</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dirty="0">
                          <a:solidFill>
                            <a:srgbClr val="000000"/>
                          </a:solidFill>
                          <a:effectLst/>
                          <a:latin typeface="Arial Narrow" panose="020B0606020202030204" pitchFamily="34" charset="0"/>
                        </a:rPr>
                        <a:t>2</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0" i="0" u="none" strike="noStrike" dirty="0">
                          <a:solidFill>
                            <a:srgbClr val="000000"/>
                          </a:solidFill>
                          <a:effectLst/>
                          <a:latin typeface="Arial Narrow" panose="020B0606020202030204" pitchFamily="34" charset="0"/>
                        </a:rPr>
                        <a:t> </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a:solidFill>
                            <a:srgbClr val="000000"/>
                          </a:solidFill>
                          <a:effectLst/>
                          <a:latin typeface="Arial Narrow" panose="020B0606020202030204" pitchFamily="34" charset="0"/>
                        </a:rPr>
                        <a:t>6</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a:solidFill>
                            <a:srgbClr val="000000"/>
                          </a:solidFill>
                          <a:effectLst/>
                          <a:latin typeface="Arial Narrow" panose="020B0606020202030204" pitchFamily="34" charset="0"/>
                        </a:rPr>
                        <a:t>11</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a:solidFill>
                            <a:srgbClr val="000000"/>
                          </a:solidFill>
                          <a:effectLst/>
                          <a:latin typeface="Arial Narrow" panose="020B0606020202030204" pitchFamily="34" charset="0"/>
                        </a:rPr>
                        <a:t>23</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dirty="0">
                          <a:solidFill>
                            <a:srgbClr val="000000"/>
                          </a:solidFill>
                          <a:effectLst/>
                          <a:latin typeface="Arial Narrow" panose="020B0606020202030204" pitchFamily="34" charset="0"/>
                        </a:rPr>
                        <a:t>2</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dirty="0">
                          <a:solidFill>
                            <a:srgbClr val="000000"/>
                          </a:solidFill>
                          <a:effectLst/>
                          <a:latin typeface="Arial Narrow" panose="020B0606020202030204" pitchFamily="34" charset="0"/>
                        </a:rPr>
                        <a:t>19</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a:solidFill>
                            <a:srgbClr val="000000"/>
                          </a:solidFill>
                          <a:effectLst/>
                          <a:latin typeface="Arial Narrow" panose="020B0606020202030204" pitchFamily="34" charset="0"/>
                        </a:rPr>
                        <a:t>1</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a:solidFill>
                            <a:srgbClr val="000000"/>
                          </a:solidFill>
                          <a:effectLst/>
                          <a:latin typeface="Arial Narrow" panose="020B0606020202030204" pitchFamily="34" charset="0"/>
                        </a:rPr>
                        <a:t>2</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a:solidFill>
                            <a:srgbClr val="000000"/>
                          </a:solidFill>
                          <a:effectLst/>
                          <a:latin typeface="Arial Narrow" panose="020B0606020202030204" pitchFamily="34" charset="0"/>
                        </a:rPr>
                        <a:t>4</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a:solidFill>
                            <a:srgbClr val="000000"/>
                          </a:solidFill>
                          <a:effectLst/>
                          <a:latin typeface="Arial Narrow" panose="020B0606020202030204" pitchFamily="34" charset="0"/>
                        </a:rPr>
                        <a:t>7</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dirty="0">
                          <a:solidFill>
                            <a:srgbClr val="000000"/>
                          </a:solidFill>
                          <a:effectLst/>
                          <a:latin typeface="Arial Narrow" panose="020B0606020202030204" pitchFamily="34" charset="0"/>
                        </a:rPr>
                        <a:t>35</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dirty="0">
                          <a:solidFill>
                            <a:srgbClr val="000000"/>
                          </a:solidFill>
                          <a:effectLst/>
                          <a:latin typeface="Arial Narrow" panose="020B0606020202030204" pitchFamily="34" charset="0"/>
                        </a:rPr>
                        <a:t>6</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a:solidFill>
                            <a:srgbClr val="000000"/>
                          </a:solidFill>
                          <a:effectLst/>
                          <a:latin typeface="Arial Narrow" panose="020B0606020202030204" pitchFamily="34" charset="0"/>
                        </a:rPr>
                        <a:t>2</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a:solidFill>
                            <a:srgbClr val="000000"/>
                          </a:solidFill>
                          <a:effectLst/>
                          <a:latin typeface="Arial Narrow" panose="020B0606020202030204" pitchFamily="34" charset="0"/>
                        </a:rPr>
                        <a:t>3</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a:solidFill>
                            <a:srgbClr val="000000"/>
                          </a:solidFill>
                          <a:effectLst/>
                          <a:latin typeface="Arial Narrow" panose="020B0606020202030204" pitchFamily="34" charset="0"/>
                        </a:rPr>
                        <a:t>268</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0" i="0" u="none" strike="noStrike" dirty="0">
                          <a:solidFill>
                            <a:srgbClr val="000000"/>
                          </a:solidFill>
                          <a:effectLst/>
                          <a:latin typeface="Arial Narrow" panose="020B0606020202030204" pitchFamily="34" charset="0"/>
                        </a:rPr>
                        <a:t> </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a:solidFill>
                            <a:srgbClr val="000000"/>
                          </a:solidFill>
                          <a:effectLst/>
                          <a:latin typeface="Arial Narrow" panose="020B0606020202030204" pitchFamily="34" charset="0"/>
                        </a:rPr>
                        <a:t>84</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a:solidFill>
                            <a:srgbClr val="000000"/>
                          </a:solidFill>
                          <a:effectLst/>
                          <a:latin typeface="Arial Narrow" panose="020B0606020202030204" pitchFamily="34" charset="0"/>
                        </a:rPr>
                        <a:t>36</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dirty="0">
                          <a:solidFill>
                            <a:srgbClr val="000000"/>
                          </a:solidFill>
                          <a:effectLst/>
                          <a:latin typeface="Arial Narrow" panose="020B0606020202030204" pitchFamily="34" charset="0"/>
                        </a:rPr>
                        <a:t>12</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dirty="0">
                          <a:solidFill>
                            <a:srgbClr val="000000"/>
                          </a:solidFill>
                          <a:effectLst/>
                          <a:latin typeface="Arial Narrow" panose="020B0606020202030204" pitchFamily="34" charset="0"/>
                        </a:rPr>
                        <a:t>2</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0" i="0" u="none" strike="noStrike" dirty="0">
                          <a:solidFill>
                            <a:srgbClr val="000000"/>
                          </a:solidFill>
                          <a:effectLst/>
                          <a:latin typeface="Arial Narrow" panose="020B0606020202030204" pitchFamily="34" charset="0"/>
                        </a:rPr>
                        <a:t> </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dirty="0">
                          <a:solidFill>
                            <a:srgbClr val="000000"/>
                          </a:solidFill>
                          <a:effectLst/>
                          <a:latin typeface="Arial Narrow" panose="020B0606020202030204" pitchFamily="34" charset="0"/>
                        </a:rPr>
                        <a:t>1</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a:solidFill>
                            <a:srgbClr val="000000"/>
                          </a:solidFill>
                          <a:effectLst/>
                          <a:latin typeface="Arial Narrow" panose="020B0606020202030204" pitchFamily="34" charset="0"/>
                        </a:rPr>
                        <a:t>1</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45691239"/>
                  </a:ext>
                </a:extLst>
              </a:tr>
              <a:tr h="387594">
                <a:tc>
                  <a:txBody>
                    <a:bodyPr/>
                    <a:lstStyle/>
                    <a:p>
                      <a:pPr algn="l" fontAlgn="t"/>
                      <a:r>
                        <a:rPr lang="en-ZA" sz="1200" b="1" i="0" u="none" strike="noStrike" dirty="0">
                          <a:solidFill>
                            <a:srgbClr val="000000"/>
                          </a:solidFill>
                          <a:effectLst/>
                          <a:latin typeface="Arial Narrow" panose="020B0606020202030204" pitchFamily="34" charset="0"/>
                        </a:rPr>
                        <a:t>A/HC - Achieved - Higher Certificate</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t"/>
                      <a:r>
                        <a:rPr lang="en-ZA" sz="1400" b="1" i="0" u="none" strike="noStrike">
                          <a:solidFill>
                            <a:srgbClr val="000000"/>
                          </a:solidFill>
                          <a:effectLst/>
                          <a:latin typeface="Arial Narrow" panose="020B0606020202030204" pitchFamily="34" charset="0"/>
                        </a:rPr>
                        <a:t>204</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a:solidFill>
                            <a:srgbClr val="000000"/>
                          </a:solidFill>
                          <a:effectLst/>
                          <a:latin typeface="Arial Narrow" panose="020B0606020202030204" pitchFamily="34" charset="0"/>
                        </a:rPr>
                        <a:t>1</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a:solidFill>
                            <a:srgbClr val="000000"/>
                          </a:solidFill>
                          <a:effectLst/>
                          <a:latin typeface="Arial Narrow" panose="020B0606020202030204" pitchFamily="34" charset="0"/>
                        </a:rPr>
                        <a:t>3</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0" i="0" u="none" strike="noStrike">
                          <a:solidFill>
                            <a:srgbClr val="000000"/>
                          </a:solidFill>
                          <a:effectLst/>
                          <a:latin typeface="Arial Narrow" panose="020B0606020202030204" pitchFamily="34" charset="0"/>
                        </a:rPr>
                        <a:t> </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a:solidFill>
                            <a:srgbClr val="000000"/>
                          </a:solidFill>
                          <a:effectLst/>
                          <a:latin typeface="Arial Narrow" panose="020B0606020202030204" pitchFamily="34" charset="0"/>
                        </a:rPr>
                        <a:t>1</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0" i="0" u="none" strike="noStrike">
                          <a:solidFill>
                            <a:srgbClr val="000000"/>
                          </a:solidFill>
                          <a:effectLst/>
                          <a:latin typeface="Arial Narrow" panose="020B0606020202030204" pitchFamily="34" charset="0"/>
                        </a:rPr>
                        <a:t> </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a:solidFill>
                            <a:srgbClr val="000000"/>
                          </a:solidFill>
                          <a:effectLst/>
                          <a:latin typeface="Arial Narrow" panose="020B0606020202030204" pitchFamily="34" charset="0"/>
                        </a:rPr>
                        <a:t>1</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a:solidFill>
                            <a:srgbClr val="000000"/>
                          </a:solidFill>
                          <a:effectLst/>
                          <a:latin typeface="Arial Narrow" panose="020B0606020202030204" pitchFamily="34" charset="0"/>
                        </a:rPr>
                        <a:t>1</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dirty="0">
                          <a:solidFill>
                            <a:srgbClr val="000000"/>
                          </a:solidFill>
                          <a:effectLst/>
                          <a:latin typeface="Arial Narrow" panose="020B0606020202030204" pitchFamily="34" charset="0"/>
                        </a:rPr>
                        <a:t>7</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dirty="0">
                          <a:solidFill>
                            <a:srgbClr val="000000"/>
                          </a:solidFill>
                          <a:effectLst/>
                          <a:latin typeface="Arial Narrow" panose="020B0606020202030204" pitchFamily="34" charset="0"/>
                        </a:rPr>
                        <a:t>1</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dirty="0">
                          <a:solidFill>
                            <a:srgbClr val="000000"/>
                          </a:solidFill>
                          <a:effectLst/>
                          <a:latin typeface="Arial Narrow" panose="020B0606020202030204" pitchFamily="34" charset="0"/>
                        </a:rPr>
                        <a:t>9</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a:solidFill>
                            <a:srgbClr val="000000"/>
                          </a:solidFill>
                          <a:effectLst/>
                          <a:latin typeface="Arial Narrow" panose="020B0606020202030204" pitchFamily="34" charset="0"/>
                        </a:rPr>
                        <a:t>1</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a:solidFill>
                            <a:srgbClr val="000000"/>
                          </a:solidFill>
                          <a:effectLst/>
                          <a:latin typeface="Arial Narrow" panose="020B0606020202030204" pitchFamily="34" charset="0"/>
                        </a:rPr>
                        <a:t>1</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a:solidFill>
                            <a:srgbClr val="000000"/>
                          </a:solidFill>
                          <a:effectLst/>
                          <a:latin typeface="Arial Narrow" panose="020B0606020202030204" pitchFamily="34" charset="0"/>
                        </a:rPr>
                        <a:t>2</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a:solidFill>
                            <a:srgbClr val="000000"/>
                          </a:solidFill>
                          <a:effectLst/>
                          <a:latin typeface="Arial Narrow" panose="020B0606020202030204" pitchFamily="34" charset="0"/>
                        </a:rPr>
                        <a:t>2</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a:solidFill>
                            <a:srgbClr val="000000"/>
                          </a:solidFill>
                          <a:effectLst/>
                          <a:latin typeface="Arial Narrow" panose="020B0606020202030204" pitchFamily="34" charset="0"/>
                        </a:rPr>
                        <a:t>10</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dirty="0">
                          <a:solidFill>
                            <a:srgbClr val="000000"/>
                          </a:solidFill>
                          <a:effectLst/>
                          <a:latin typeface="Arial Narrow" panose="020B0606020202030204" pitchFamily="34" charset="0"/>
                        </a:rPr>
                        <a:t>2</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0" i="0" u="none" strike="noStrike" dirty="0">
                          <a:solidFill>
                            <a:srgbClr val="000000"/>
                          </a:solidFill>
                          <a:effectLst/>
                          <a:latin typeface="Arial Narrow" panose="020B0606020202030204" pitchFamily="34" charset="0"/>
                        </a:rPr>
                        <a:t> </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0" i="0" u="none" strike="noStrike" dirty="0">
                          <a:solidFill>
                            <a:srgbClr val="000000"/>
                          </a:solidFill>
                          <a:effectLst/>
                          <a:latin typeface="Arial Narrow" panose="020B0606020202030204" pitchFamily="34" charset="0"/>
                        </a:rPr>
                        <a:t> </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a:solidFill>
                            <a:srgbClr val="000000"/>
                          </a:solidFill>
                          <a:effectLst/>
                          <a:latin typeface="Arial Narrow" panose="020B0606020202030204" pitchFamily="34" charset="0"/>
                        </a:rPr>
                        <a:t>110</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0" i="0" u="none" strike="noStrike">
                          <a:solidFill>
                            <a:srgbClr val="000000"/>
                          </a:solidFill>
                          <a:effectLst/>
                          <a:latin typeface="Arial Narrow" panose="020B0606020202030204" pitchFamily="34" charset="0"/>
                        </a:rPr>
                        <a:t> </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a:solidFill>
                            <a:srgbClr val="000000"/>
                          </a:solidFill>
                          <a:effectLst/>
                          <a:latin typeface="Arial Narrow" panose="020B0606020202030204" pitchFamily="34" charset="0"/>
                        </a:rPr>
                        <a:t>36</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a:solidFill>
                            <a:srgbClr val="000000"/>
                          </a:solidFill>
                          <a:effectLst/>
                          <a:latin typeface="Arial Narrow" panose="020B0606020202030204" pitchFamily="34" charset="0"/>
                        </a:rPr>
                        <a:t>13</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a:solidFill>
                            <a:srgbClr val="000000"/>
                          </a:solidFill>
                          <a:effectLst/>
                          <a:latin typeface="Arial Narrow" panose="020B0606020202030204" pitchFamily="34" charset="0"/>
                        </a:rPr>
                        <a:t>2</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0" i="0" u="none" strike="noStrike">
                          <a:solidFill>
                            <a:srgbClr val="000000"/>
                          </a:solidFill>
                          <a:effectLst/>
                          <a:latin typeface="Arial Narrow" panose="020B0606020202030204" pitchFamily="34" charset="0"/>
                        </a:rPr>
                        <a:t> </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0" i="0" u="none" strike="noStrike">
                          <a:solidFill>
                            <a:srgbClr val="000000"/>
                          </a:solidFill>
                          <a:effectLst/>
                          <a:latin typeface="Arial Narrow" panose="020B0606020202030204" pitchFamily="34" charset="0"/>
                        </a:rPr>
                        <a:t> </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0" i="0" u="none" strike="noStrike" dirty="0">
                          <a:solidFill>
                            <a:srgbClr val="000000"/>
                          </a:solidFill>
                          <a:effectLst/>
                          <a:latin typeface="Arial Narrow" panose="020B0606020202030204" pitchFamily="34" charset="0"/>
                        </a:rPr>
                        <a:t> </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dirty="0">
                          <a:solidFill>
                            <a:srgbClr val="000000"/>
                          </a:solidFill>
                          <a:effectLst/>
                          <a:latin typeface="Arial Narrow" panose="020B0606020202030204" pitchFamily="34" charset="0"/>
                        </a:rPr>
                        <a:t>1</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2503516"/>
                  </a:ext>
                </a:extLst>
              </a:tr>
              <a:tr h="387594">
                <a:tc>
                  <a:txBody>
                    <a:bodyPr/>
                    <a:lstStyle/>
                    <a:p>
                      <a:pPr algn="l" fontAlgn="t"/>
                      <a:r>
                        <a:rPr lang="en-ZA" sz="1200" b="1" i="0" u="none" strike="noStrike" dirty="0">
                          <a:solidFill>
                            <a:srgbClr val="000000"/>
                          </a:solidFill>
                          <a:effectLst/>
                          <a:latin typeface="Arial Narrow" panose="020B0606020202030204" pitchFamily="34" charset="0"/>
                        </a:rPr>
                        <a:t>A/SNE - Achieved - SNE NSC</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t"/>
                      <a:r>
                        <a:rPr lang="en-ZA" sz="1400" b="1" i="0" u="none" strike="noStrike">
                          <a:solidFill>
                            <a:srgbClr val="000000"/>
                          </a:solidFill>
                          <a:effectLst/>
                          <a:latin typeface="Arial Narrow" panose="020B0606020202030204" pitchFamily="34" charset="0"/>
                        </a:rPr>
                        <a:t>28</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0" i="0" u="none" strike="noStrike">
                          <a:solidFill>
                            <a:srgbClr val="000000"/>
                          </a:solidFill>
                          <a:effectLst/>
                          <a:latin typeface="Arial Narrow" panose="020B0606020202030204" pitchFamily="34" charset="0"/>
                        </a:rPr>
                        <a:t> </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0" i="0" u="none" strike="noStrike">
                          <a:solidFill>
                            <a:srgbClr val="000000"/>
                          </a:solidFill>
                          <a:effectLst/>
                          <a:latin typeface="Arial Narrow" panose="020B0606020202030204" pitchFamily="34" charset="0"/>
                        </a:rPr>
                        <a:t> </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a:solidFill>
                            <a:srgbClr val="000000"/>
                          </a:solidFill>
                          <a:effectLst/>
                          <a:latin typeface="Arial Narrow" panose="020B0606020202030204" pitchFamily="34" charset="0"/>
                        </a:rPr>
                        <a:t>4</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0" i="0" u="none" strike="noStrike">
                          <a:solidFill>
                            <a:srgbClr val="000000"/>
                          </a:solidFill>
                          <a:effectLst/>
                          <a:latin typeface="Arial Narrow" panose="020B0606020202030204" pitchFamily="34" charset="0"/>
                        </a:rPr>
                        <a:t> </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0" i="0" u="none" strike="noStrike">
                          <a:solidFill>
                            <a:srgbClr val="000000"/>
                          </a:solidFill>
                          <a:effectLst/>
                          <a:latin typeface="Arial Narrow" panose="020B0606020202030204" pitchFamily="34" charset="0"/>
                        </a:rPr>
                        <a:t> </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a:solidFill>
                            <a:srgbClr val="000000"/>
                          </a:solidFill>
                          <a:effectLst/>
                          <a:latin typeface="Arial Narrow" panose="020B0606020202030204" pitchFamily="34" charset="0"/>
                        </a:rPr>
                        <a:t>2</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a:solidFill>
                            <a:srgbClr val="000000"/>
                          </a:solidFill>
                          <a:effectLst/>
                          <a:latin typeface="Arial Narrow" panose="020B0606020202030204" pitchFamily="34" charset="0"/>
                        </a:rPr>
                        <a:t>1</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0" i="0" u="none" strike="noStrike">
                          <a:solidFill>
                            <a:srgbClr val="000000"/>
                          </a:solidFill>
                          <a:effectLst/>
                          <a:latin typeface="Arial Narrow" panose="020B0606020202030204" pitchFamily="34" charset="0"/>
                        </a:rPr>
                        <a:t> </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0" i="0" u="none" strike="noStrike">
                          <a:solidFill>
                            <a:srgbClr val="000000"/>
                          </a:solidFill>
                          <a:effectLst/>
                          <a:latin typeface="Arial Narrow" panose="020B0606020202030204" pitchFamily="34" charset="0"/>
                        </a:rPr>
                        <a:t> </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0" i="0" u="none" strike="noStrike" dirty="0">
                          <a:solidFill>
                            <a:srgbClr val="000000"/>
                          </a:solidFill>
                          <a:effectLst/>
                          <a:latin typeface="Arial Narrow" panose="020B0606020202030204" pitchFamily="34" charset="0"/>
                        </a:rPr>
                        <a:t> </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0" i="0" u="none" strike="noStrike" dirty="0">
                          <a:solidFill>
                            <a:srgbClr val="000000"/>
                          </a:solidFill>
                          <a:effectLst/>
                          <a:latin typeface="Arial Narrow" panose="020B0606020202030204" pitchFamily="34" charset="0"/>
                        </a:rPr>
                        <a:t> </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0" i="0" u="none" strike="noStrike" dirty="0">
                          <a:solidFill>
                            <a:srgbClr val="000000"/>
                          </a:solidFill>
                          <a:effectLst/>
                          <a:latin typeface="Arial Narrow" panose="020B0606020202030204" pitchFamily="34" charset="0"/>
                        </a:rPr>
                        <a:t> </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dirty="0">
                          <a:solidFill>
                            <a:srgbClr val="000000"/>
                          </a:solidFill>
                          <a:effectLst/>
                          <a:latin typeface="Arial Narrow" panose="020B0606020202030204" pitchFamily="34" charset="0"/>
                        </a:rPr>
                        <a:t>6</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dirty="0">
                          <a:solidFill>
                            <a:srgbClr val="000000"/>
                          </a:solidFill>
                          <a:effectLst/>
                          <a:latin typeface="Arial Narrow" panose="020B0606020202030204" pitchFamily="34" charset="0"/>
                        </a:rPr>
                        <a:t>1</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0" i="0" u="none" strike="noStrike" dirty="0">
                          <a:solidFill>
                            <a:srgbClr val="000000"/>
                          </a:solidFill>
                          <a:effectLst/>
                          <a:latin typeface="Arial Narrow" panose="020B0606020202030204" pitchFamily="34" charset="0"/>
                        </a:rPr>
                        <a:t> </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a:solidFill>
                            <a:srgbClr val="000000"/>
                          </a:solidFill>
                          <a:effectLst/>
                          <a:latin typeface="Arial Narrow" panose="020B0606020202030204" pitchFamily="34" charset="0"/>
                        </a:rPr>
                        <a:t>1</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0" i="0" u="none" strike="noStrike">
                          <a:solidFill>
                            <a:srgbClr val="000000"/>
                          </a:solidFill>
                          <a:effectLst/>
                          <a:latin typeface="Arial Narrow" panose="020B0606020202030204" pitchFamily="34" charset="0"/>
                        </a:rPr>
                        <a:t> </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0" i="0" u="none" strike="noStrike" dirty="0">
                          <a:solidFill>
                            <a:srgbClr val="000000"/>
                          </a:solidFill>
                          <a:effectLst/>
                          <a:latin typeface="Arial Narrow" panose="020B0606020202030204" pitchFamily="34" charset="0"/>
                        </a:rPr>
                        <a:t> </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dirty="0">
                          <a:solidFill>
                            <a:srgbClr val="000000"/>
                          </a:solidFill>
                          <a:effectLst/>
                          <a:latin typeface="Arial Narrow" panose="020B0606020202030204" pitchFamily="34" charset="0"/>
                        </a:rPr>
                        <a:t>10</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0" i="0" u="none" strike="noStrike" dirty="0">
                          <a:solidFill>
                            <a:srgbClr val="000000"/>
                          </a:solidFill>
                          <a:effectLst/>
                          <a:latin typeface="Arial Narrow" panose="020B0606020202030204" pitchFamily="34" charset="0"/>
                        </a:rPr>
                        <a:t> </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a:solidFill>
                            <a:srgbClr val="000000"/>
                          </a:solidFill>
                          <a:effectLst/>
                          <a:latin typeface="Arial Narrow" panose="020B0606020202030204" pitchFamily="34" charset="0"/>
                        </a:rPr>
                        <a:t>1</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a:solidFill>
                            <a:srgbClr val="000000"/>
                          </a:solidFill>
                          <a:effectLst/>
                          <a:latin typeface="Arial Narrow" panose="020B0606020202030204" pitchFamily="34" charset="0"/>
                        </a:rPr>
                        <a:t>1</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0" i="0" u="none" strike="noStrike">
                          <a:solidFill>
                            <a:srgbClr val="000000"/>
                          </a:solidFill>
                          <a:effectLst/>
                          <a:latin typeface="Arial Narrow" panose="020B0606020202030204" pitchFamily="34" charset="0"/>
                        </a:rPr>
                        <a:t> </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a:solidFill>
                            <a:srgbClr val="000000"/>
                          </a:solidFill>
                          <a:effectLst/>
                          <a:latin typeface="Arial Narrow" panose="020B0606020202030204" pitchFamily="34" charset="0"/>
                        </a:rPr>
                        <a:t>1</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0" i="0" u="none" strike="noStrike">
                          <a:solidFill>
                            <a:srgbClr val="000000"/>
                          </a:solidFill>
                          <a:effectLst/>
                          <a:latin typeface="Arial Narrow" panose="020B0606020202030204" pitchFamily="34" charset="0"/>
                        </a:rPr>
                        <a:t> </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0" i="0" u="none" strike="noStrike">
                          <a:solidFill>
                            <a:srgbClr val="000000"/>
                          </a:solidFill>
                          <a:effectLst/>
                          <a:latin typeface="Arial Narrow" panose="020B0606020202030204" pitchFamily="34" charset="0"/>
                        </a:rPr>
                        <a:t> </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0" i="0" u="none" strike="noStrike" dirty="0">
                          <a:solidFill>
                            <a:srgbClr val="000000"/>
                          </a:solidFill>
                          <a:effectLst/>
                          <a:latin typeface="Arial Narrow" panose="020B0606020202030204" pitchFamily="34" charset="0"/>
                        </a:rPr>
                        <a:t> </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02397736"/>
                  </a:ext>
                </a:extLst>
              </a:tr>
              <a:tr h="387594">
                <a:tc>
                  <a:txBody>
                    <a:bodyPr/>
                    <a:lstStyle/>
                    <a:p>
                      <a:pPr algn="l" fontAlgn="t"/>
                      <a:r>
                        <a:rPr lang="en-ZA" sz="1200" b="1" i="0" u="none" strike="noStrike" dirty="0">
                          <a:solidFill>
                            <a:srgbClr val="000000"/>
                          </a:solidFill>
                          <a:effectLst/>
                          <a:latin typeface="Arial Narrow" panose="020B0606020202030204" pitchFamily="34" charset="0"/>
                        </a:rPr>
                        <a:t>A/SNE - did not achieve</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t"/>
                      <a:r>
                        <a:rPr lang="en-ZA" sz="1400" b="1" i="0" u="none" strike="noStrike">
                          <a:solidFill>
                            <a:srgbClr val="000000"/>
                          </a:solidFill>
                          <a:effectLst/>
                          <a:latin typeface="Arial Narrow" panose="020B0606020202030204" pitchFamily="34" charset="0"/>
                        </a:rPr>
                        <a:t>14</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0" i="0" u="none" strike="noStrike">
                          <a:solidFill>
                            <a:srgbClr val="000000"/>
                          </a:solidFill>
                          <a:effectLst/>
                          <a:latin typeface="Arial Narrow" panose="020B0606020202030204" pitchFamily="34" charset="0"/>
                        </a:rPr>
                        <a:t> </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0" i="0" u="none" strike="noStrike">
                          <a:solidFill>
                            <a:srgbClr val="000000"/>
                          </a:solidFill>
                          <a:effectLst/>
                          <a:latin typeface="Arial Narrow" panose="020B0606020202030204" pitchFamily="34" charset="0"/>
                        </a:rPr>
                        <a:t> </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0" i="0" u="none" strike="noStrike">
                          <a:solidFill>
                            <a:srgbClr val="000000"/>
                          </a:solidFill>
                          <a:effectLst/>
                          <a:latin typeface="Arial Narrow" panose="020B0606020202030204" pitchFamily="34" charset="0"/>
                        </a:rPr>
                        <a:t> </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0" i="0" u="none" strike="noStrike">
                          <a:solidFill>
                            <a:srgbClr val="000000"/>
                          </a:solidFill>
                          <a:effectLst/>
                          <a:latin typeface="Arial Narrow" panose="020B0606020202030204" pitchFamily="34" charset="0"/>
                        </a:rPr>
                        <a:t> </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0" i="0" u="none" strike="noStrike">
                          <a:solidFill>
                            <a:srgbClr val="000000"/>
                          </a:solidFill>
                          <a:effectLst/>
                          <a:latin typeface="Arial Narrow" panose="020B0606020202030204" pitchFamily="34" charset="0"/>
                        </a:rPr>
                        <a:t> </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0" i="0" u="none" strike="noStrike">
                          <a:solidFill>
                            <a:srgbClr val="000000"/>
                          </a:solidFill>
                          <a:effectLst/>
                          <a:latin typeface="Arial Narrow" panose="020B0606020202030204" pitchFamily="34" charset="0"/>
                        </a:rPr>
                        <a:t> </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0" i="0" u="none" strike="noStrike">
                          <a:solidFill>
                            <a:srgbClr val="000000"/>
                          </a:solidFill>
                          <a:effectLst/>
                          <a:latin typeface="Arial Narrow" panose="020B0606020202030204" pitchFamily="34" charset="0"/>
                        </a:rPr>
                        <a:t> </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0" i="0" u="none" strike="noStrike">
                          <a:solidFill>
                            <a:srgbClr val="000000"/>
                          </a:solidFill>
                          <a:effectLst/>
                          <a:latin typeface="Arial Narrow" panose="020B0606020202030204" pitchFamily="34" charset="0"/>
                        </a:rPr>
                        <a:t> </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0" i="0" u="none" strike="noStrike">
                          <a:solidFill>
                            <a:srgbClr val="000000"/>
                          </a:solidFill>
                          <a:effectLst/>
                          <a:latin typeface="Arial Narrow" panose="020B0606020202030204" pitchFamily="34" charset="0"/>
                        </a:rPr>
                        <a:t> </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a:solidFill>
                            <a:srgbClr val="000000"/>
                          </a:solidFill>
                          <a:effectLst/>
                          <a:latin typeface="Arial Narrow" panose="020B0606020202030204" pitchFamily="34" charset="0"/>
                        </a:rPr>
                        <a:t>1</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0" i="0" u="none" strike="noStrike">
                          <a:solidFill>
                            <a:srgbClr val="000000"/>
                          </a:solidFill>
                          <a:effectLst/>
                          <a:latin typeface="Arial Narrow" panose="020B0606020202030204" pitchFamily="34" charset="0"/>
                        </a:rPr>
                        <a:t> </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0" i="0" u="none" strike="noStrike">
                          <a:solidFill>
                            <a:srgbClr val="000000"/>
                          </a:solidFill>
                          <a:effectLst/>
                          <a:latin typeface="Arial Narrow" panose="020B0606020202030204" pitchFamily="34" charset="0"/>
                        </a:rPr>
                        <a:t> </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dirty="0">
                          <a:solidFill>
                            <a:srgbClr val="000000"/>
                          </a:solidFill>
                          <a:effectLst/>
                          <a:latin typeface="Arial Narrow" panose="020B0606020202030204" pitchFamily="34" charset="0"/>
                        </a:rPr>
                        <a:t>1</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0" i="0" u="none" strike="noStrike" dirty="0">
                          <a:solidFill>
                            <a:srgbClr val="000000"/>
                          </a:solidFill>
                          <a:effectLst/>
                          <a:latin typeface="Arial Narrow" panose="020B0606020202030204" pitchFamily="34" charset="0"/>
                        </a:rPr>
                        <a:t> </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dirty="0">
                          <a:solidFill>
                            <a:srgbClr val="000000"/>
                          </a:solidFill>
                          <a:effectLst/>
                          <a:latin typeface="Arial Narrow" panose="020B0606020202030204" pitchFamily="34" charset="0"/>
                        </a:rPr>
                        <a:t>1</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0" i="0" u="none" strike="noStrike" dirty="0">
                          <a:solidFill>
                            <a:srgbClr val="000000"/>
                          </a:solidFill>
                          <a:effectLst/>
                          <a:latin typeface="Arial Narrow" panose="020B0606020202030204" pitchFamily="34" charset="0"/>
                        </a:rPr>
                        <a:t> </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0" i="0" u="none" strike="noStrike" dirty="0">
                          <a:solidFill>
                            <a:srgbClr val="000000"/>
                          </a:solidFill>
                          <a:effectLst/>
                          <a:latin typeface="Arial Narrow" panose="020B0606020202030204" pitchFamily="34" charset="0"/>
                        </a:rPr>
                        <a:t> </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0" i="0" u="none" strike="noStrike" dirty="0">
                          <a:solidFill>
                            <a:srgbClr val="000000"/>
                          </a:solidFill>
                          <a:effectLst/>
                          <a:latin typeface="Arial Narrow" panose="020B0606020202030204" pitchFamily="34" charset="0"/>
                        </a:rPr>
                        <a:t> </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dirty="0">
                          <a:solidFill>
                            <a:srgbClr val="000000"/>
                          </a:solidFill>
                          <a:effectLst/>
                          <a:latin typeface="Arial Narrow" panose="020B0606020202030204" pitchFamily="34" charset="0"/>
                        </a:rPr>
                        <a:t>8</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0" i="0" u="none" strike="noStrike" dirty="0">
                          <a:solidFill>
                            <a:srgbClr val="000000"/>
                          </a:solidFill>
                          <a:effectLst/>
                          <a:latin typeface="Arial Narrow" panose="020B0606020202030204" pitchFamily="34" charset="0"/>
                        </a:rPr>
                        <a:t> </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dirty="0">
                          <a:solidFill>
                            <a:srgbClr val="000000"/>
                          </a:solidFill>
                          <a:effectLst/>
                          <a:latin typeface="Arial Narrow" panose="020B0606020202030204" pitchFamily="34" charset="0"/>
                        </a:rPr>
                        <a:t>3</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0" i="0" u="none" strike="noStrike" dirty="0">
                          <a:solidFill>
                            <a:srgbClr val="000000"/>
                          </a:solidFill>
                          <a:effectLst/>
                          <a:latin typeface="Arial Narrow" panose="020B0606020202030204" pitchFamily="34" charset="0"/>
                        </a:rPr>
                        <a:t> </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0" i="0" u="none" strike="noStrike" dirty="0">
                          <a:solidFill>
                            <a:srgbClr val="000000"/>
                          </a:solidFill>
                          <a:effectLst/>
                          <a:latin typeface="Arial Narrow" panose="020B0606020202030204" pitchFamily="34" charset="0"/>
                        </a:rPr>
                        <a:t> </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0" i="0" u="none" strike="noStrike" dirty="0">
                          <a:solidFill>
                            <a:srgbClr val="000000"/>
                          </a:solidFill>
                          <a:effectLst/>
                          <a:latin typeface="Arial Narrow" panose="020B0606020202030204" pitchFamily="34" charset="0"/>
                        </a:rPr>
                        <a:t> </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0" i="0" u="none" strike="noStrike">
                          <a:solidFill>
                            <a:srgbClr val="000000"/>
                          </a:solidFill>
                          <a:effectLst/>
                          <a:latin typeface="Arial Narrow" panose="020B0606020202030204" pitchFamily="34" charset="0"/>
                        </a:rPr>
                        <a:t> </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0" i="0" u="none" strike="noStrike">
                          <a:solidFill>
                            <a:srgbClr val="000000"/>
                          </a:solidFill>
                          <a:effectLst/>
                          <a:latin typeface="Arial Narrow" panose="020B0606020202030204" pitchFamily="34" charset="0"/>
                        </a:rPr>
                        <a:t> </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0" i="0" u="none" strike="noStrike" dirty="0">
                          <a:solidFill>
                            <a:srgbClr val="000000"/>
                          </a:solidFill>
                          <a:effectLst/>
                          <a:latin typeface="Arial Narrow" panose="020B0606020202030204" pitchFamily="34" charset="0"/>
                        </a:rPr>
                        <a:t> </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0246932"/>
                  </a:ext>
                </a:extLst>
              </a:tr>
              <a:tr h="387594">
                <a:tc>
                  <a:txBody>
                    <a:bodyPr/>
                    <a:lstStyle/>
                    <a:p>
                      <a:pPr algn="l" fontAlgn="t"/>
                      <a:r>
                        <a:rPr lang="en-ZA" sz="1200" b="1" i="0" u="none" strike="noStrike" dirty="0">
                          <a:solidFill>
                            <a:srgbClr val="000000"/>
                          </a:solidFill>
                          <a:effectLst/>
                          <a:latin typeface="Arial Narrow" panose="020B0606020202030204" pitchFamily="34" charset="0"/>
                        </a:rPr>
                        <a:t>DNA - did not achieve</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t"/>
                      <a:r>
                        <a:rPr lang="en-ZA" sz="1400" b="1" i="0" u="none" strike="noStrike">
                          <a:solidFill>
                            <a:srgbClr val="000000"/>
                          </a:solidFill>
                          <a:effectLst/>
                          <a:latin typeface="Arial Narrow" panose="020B0606020202030204" pitchFamily="34" charset="0"/>
                        </a:rPr>
                        <a:t>287</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a:solidFill>
                            <a:srgbClr val="000000"/>
                          </a:solidFill>
                          <a:effectLst/>
                          <a:latin typeface="Arial Narrow" panose="020B0606020202030204" pitchFamily="34" charset="0"/>
                        </a:rPr>
                        <a:t>4</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a:solidFill>
                            <a:srgbClr val="000000"/>
                          </a:solidFill>
                          <a:effectLst/>
                          <a:latin typeface="Arial Narrow" panose="020B0606020202030204" pitchFamily="34" charset="0"/>
                        </a:rPr>
                        <a:t>2</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a:solidFill>
                            <a:srgbClr val="000000"/>
                          </a:solidFill>
                          <a:effectLst/>
                          <a:latin typeface="Arial Narrow" panose="020B0606020202030204" pitchFamily="34" charset="0"/>
                        </a:rPr>
                        <a:t>5</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0" i="0" u="none" strike="noStrike">
                          <a:solidFill>
                            <a:srgbClr val="000000"/>
                          </a:solidFill>
                          <a:effectLst/>
                          <a:latin typeface="Arial Narrow" panose="020B0606020202030204" pitchFamily="34" charset="0"/>
                        </a:rPr>
                        <a:t> </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0" i="0" u="none" strike="noStrike">
                          <a:solidFill>
                            <a:srgbClr val="000000"/>
                          </a:solidFill>
                          <a:effectLst/>
                          <a:latin typeface="Arial Narrow" panose="020B0606020202030204" pitchFamily="34" charset="0"/>
                        </a:rPr>
                        <a:t> </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a:solidFill>
                            <a:srgbClr val="000000"/>
                          </a:solidFill>
                          <a:effectLst/>
                          <a:latin typeface="Arial Narrow" panose="020B0606020202030204" pitchFamily="34" charset="0"/>
                        </a:rPr>
                        <a:t>4</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a:solidFill>
                            <a:srgbClr val="000000"/>
                          </a:solidFill>
                          <a:effectLst/>
                          <a:latin typeface="Arial Narrow" panose="020B0606020202030204" pitchFamily="34" charset="0"/>
                        </a:rPr>
                        <a:t>2</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a:solidFill>
                            <a:srgbClr val="000000"/>
                          </a:solidFill>
                          <a:effectLst/>
                          <a:latin typeface="Arial Narrow" panose="020B0606020202030204" pitchFamily="34" charset="0"/>
                        </a:rPr>
                        <a:t>6</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0" i="0" u="none" strike="noStrike">
                          <a:solidFill>
                            <a:srgbClr val="000000"/>
                          </a:solidFill>
                          <a:effectLst/>
                          <a:latin typeface="Arial Narrow" panose="020B0606020202030204" pitchFamily="34" charset="0"/>
                        </a:rPr>
                        <a:t> </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a:solidFill>
                            <a:srgbClr val="000000"/>
                          </a:solidFill>
                          <a:effectLst/>
                          <a:latin typeface="Arial Narrow" panose="020B0606020202030204" pitchFamily="34" charset="0"/>
                        </a:rPr>
                        <a:t>20</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a:solidFill>
                            <a:srgbClr val="000000"/>
                          </a:solidFill>
                          <a:effectLst/>
                          <a:latin typeface="Arial Narrow" panose="020B0606020202030204" pitchFamily="34" charset="0"/>
                        </a:rPr>
                        <a:t>3</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0" i="0" u="none" strike="noStrike">
                          <a:solidFill>
                            <a:srgbClr val="000000"/>
                          </a:solidFill>
                          <a:effectLst/>
                          <a:latin typeface="Arial Narrow" panose="020B0606020202030204" pitchFamily="34" charset="0"/>
                        </a:rPr>
                        <a:t> </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a:solidFill>
                            <a:srgbClr val="000000"/>
                          </a:solidFill>
                          <a:effectLst/>
                          <a:latin typeface="Arial Narrow" panose="020B0606020202030204" pitchFamily="34" charset="0"/>
                        </a:rPr>
                        <a:t>3</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a:solidFill>
                            <a:srgbClr val="000000"/>
                          </a:solidFill>
                          <a:effectLst/>
                          <a:latin typeface="Arial Narrow" panose="020B0606020202030204" pitchFamily="34" charset="0"/>
                        </a:rPr>
                        <a:t>2</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a:solidFill>
                            <a:srgbClr val="000000"/>
                          </a:solidFill>
                          <a:effectLst/>
                          <a:latin typeface="Arial Narrow" panose="020B0606020202030204" pitchFamily="34" charset="0"/>
                        </a:rPr>
                        <a:t>3</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dirty="0">
                          <a:solidFill>
                            <a:srgbClr val="000000"/>
                          </a:solidFill>
                          <a:effectLst/>
                          <a:latin typeface="Arial Narrow" panose="020B0606020202030204" pitchFamily="34" charset="0"/>
                        </a:rPr>
                        <a:t>4</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dirty="0">
                          <a:solidFill>
                            <a:srgbClr val="000000"/>
                          </a:solidFill>
                          <a:effectLst/>
                          <a:latin typeface="Arial Narrow" panose="020B0606020202030204" pitchFamily="34" charset="0"/>
                        </a:rPr>
                        <a:t>2</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0" i="0" u="none" strike="noStrike" dirty="0">
                          <a:solidFill>
                            <a:srgbClr val="000000"/>
                          </a:solidFill>
                          <a:effectLst/>
                          <a:latin typeface="Arial Narrow" panose="020B0606020202030204" pitchFamily="34" charset="0"/>
                        </a:rPr>
                        <a:t> </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dirty="0">
                          <a:solidFill>
                            <a:srgbClr val="000000"/>
                          </a:solidFill>
                          <a:effectLst/>
                          <a:latin typeface="Arial Narrow" panose="020B0606020202030204" pitchFamily="34" charset="0"/>
                        </a:rPr>
                        <a:t>136</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0" i="0" u="none" strike="noStrike" dirty="0">
                          <a:solidFill>
                            <a:srgbClr val="000000"/>
                          </a:solidFill>
                          <a:effectLst/>
                          <a:latin typeface="Arial Narrow" panose="020B0606020202030204" pitchFamily="34" charset="0"/>
                        </a:rPr>
                        <a:t> </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dirty="0">
                          <a:solidFill>
                            <a:srgbClr val="000000"/>
                          </a:solidFill>
                          <a:effectLst/>
                          <a:latin typeface="Arial Narrow" panose="020B0606020202030204" pitchFamily="34" charset="0"/>
                        </a:rPr>
                        <a:t>66</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dirty="0">
                          <a:solidFill>
                            <a:srgbClr val="000000"/>
                          </a:solidFill>
                          <a:effectLst/>
                          <a:latin typeface="Arial Narrow" panose="020B0606020202030204" pitchFamily="34" charset="0"/>
                        </a:rPr>
                        <a:t>15</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dirty="0">
                          <a:solidFill>
                            <a:srgbClr val="000000"/>
                          </a:solidFill>
                          <a:effectLst/>
                          <a:latin typeface="Arial Narrow" panose="020B0606020202030204" pitchFamily="34" charset="0"/>
                        </a:rPr>
                        <a:t>5</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dirty="0">
                          <a:solidFill>
                            <a:srgbClr val="000000"/>
                          </a:solidFill>
                          <a:effectLst/>
                          <a:latin typeface="Arial Narrow" panose="020B0606020202030204" pitchFamily="34" charset="0"/>
                        </a:rPr>
                        <a:t>4</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0" i="0" u="none" strike="noStrike" dirty="0">
                          <a:solidFill>
                            <a:srgbClr val="000000"/>
                          </a:solidFill>
                          <a:effectLst/>
                          <a:latin typeface="Arial Narrow" panose="020B0606020202030204" pitchFamily="34" charset="0"/>
                        </a:rPr>
                        <a:t> </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0" i="0" u="none" strike="noStrike" dirty="0">
                          <a:solidFill>
                            <a:srgbClr val="000000"/>
                          </a:solidFill>
                          <a:effectLst/>
                          <a:latin typeface="Arial Narrow" panose="020B0606020202030204" pitchFamily="34" charset="0"/>
                        </a:rPr>
                        <a:t> </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dirty="0">
                          <a:solidFill>
                            <a:srgbClr val="000000"/>
                          </a:solidFill>
                          <a:effectLst/>
                          <a:latin typeface="Arial Narrow" panose="020B0606020202030204" pitchFamily="34" charset="0"/>
                        </a:rPr>
                        <a:t>1</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3670362"/>
                  </a:ext>
                </a:extLst>
              </a:tr>
              <a:tr h="387594">
                <a:tc>
                  <a:txBody>
                    <a:bodyPr/>
                    <a:lstStyle/>
                    <a:p>
                      <a:pPr algn="l" fontAlgn="t"/>
                      <a:r>
                        <a:rPr lang="en-ZA" sz="1200" b="1" i="0" u="none" strike="noStrike" dirty="0">
                          <a:solidFill>
                            <a:srgbClr val="000000"/>
                          </a:solidFill>
                          <a:effectLst/>
                          <a:latin typeface="Arial Narrow" panose="020B0606020202030204" pitchFamily="34" charset="0"/>
                        </a:rPr>
                        <a:t>Total Achieved</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t"/>
                      <a:r>
                        <a:rPr lang="en-ZA" sz="1400" b="1" i="0" u="none" strike="noStrike">
                          <a:solidFill>
                            <a:srgbClr val="000000"/>
                          </a:solidFill>
                          <a:effectLst/>
                          <a:latin typeface="Arial Narrow" panose="020B0606020202030204" pitchFamily="34" charset="0"/>
                        </a:rPr>
                        <a:t>2058</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0" i="0" u="none" strike="noStrike">
                          <a:solidFill>
                            <a:srgbClr val="000000"/>
                          </a:solidFill>
                          <a:effectLst/>
                          <a:latin typeface="Arial Narrow" panose="020B0606020202030204" pitchFamily="34" charset="0"/>
                        </a:rPr>
                        <a:t>45</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0" i="0" u="none" strike="noStrike">
                          <a:solidFill>
                            <a:srgbClr val="000000"/>
                          </a:solidFill>
                          <a:effectLst/>
                          <a:latin typeface="Arial Narrow" panose="020B0606020202030204" pitchFamily="34" charset="0"/>
                        </a:rPr>
                        <a:t>60</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0" i="0" u="none" strike="noStrike">
                          <a:solidFill>
                            <a:srgbClr val="000000"/>
                          </a:solidFill>
                          <a:effectLst/>
                          <a:latin typeface="Arial Narrow" panose="020B0606020202030204" pitchFamily="34" charset="0"/>
                        </a:rPr>
                        <a:t>100</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0" i="0" u="none" strike="noStrike">
                          <a:solidFill>
                            <a:srgbClr val="000000"/>
                          </a:solidFill>
                          <a:effectLst/>
                          <a:latin typeface="Arial Narrow" panose="020B0606020202030204" pitchFamily="34" charset="0"/>
                        </a:rPr>
                        <a:t>9</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0" i="0" u="none" strike="noStrike">
                          <a:solidFill>
                            <a:srgbClr val="000000"/>
                          </a:solidFill>
                          <a:effectLst/>
                          <a:latin typeface="Arial Narrow" panose="020B0606020202030204" pitchFamily="34" charset="0"/>
                        </a:rPr>
                        <a:t>3</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0" i="0" u="none" strike="noStrike">
                          <a:solidFill>
                            <a:srgbClr val="000000"/>
                          </a:solidFill>
                          <a:effectLst/>
                          <a:latin typeface="Arial Narrow" panose="020B0606020202030204" pitchFamily="34" charset="0"/>
                        </a:rPr>
                        <a:t>27</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0" i="0" u="none" strike="noStrike">
                          <a:solidFill>
                            <a:srgbClr val="000000"/>
                          </a:solidFill>
                          <a:effectLst/>
                          <a:latin typeface="Arial Narrow" panose="020B0606020202030204" pitchFamily="34" charset="0"/>
                        </a:rPr>
                        <a:t>26</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0" i="0" u="none" strike="noStrike">
                          <a:solidFill>
                            <a:srgbClr val="000000"/>
                          </a:solidFill>
                          <a:effectLst/>
                          <a:latin typeface="Arial Narrow" panose="020B0606020202030204" pitchFamily="34" charset="0"/>
                        </a:rPr>
                        <a:t>82</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0" i="0" u="none" strike="noStrike">
                          <a:solidFill>
                            <a:srgbClr val="000000"/>
                          </a:solidFill>
                          <a:effectLst/>
                          <a:latin typeface="Arial Narrow" panose="020B0606020202030204" pitchFamily="34" charset="0"/>
                        </a:rPr>
                        <a:t>6</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0" i="0" u="none" strike="noStrike">
                          <a:solidFill>
                            <a:srgbClr val="000000"/>
                          </a:solidFill>
                          <a:effectLst/>
                          <a:latin typeface="Arial Narrow" panose="020B0606020202030204" pitchFamily="34" charset="0"/>
                        </a:rPr>
                        <a:t>66</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0" i="0" u="none" strike="noStrike">
                          <a:solidFill>
                            <a:srgbClr val="000000"/>
                          </a:solidFill>
                          <a:effectLst/>
                          <a:latin typeface="Arial Narrow" panose="020B0606020202030204" pitchFamily="34" charset="0"/>
                        </a:rPr>
                        <a:t>5</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0" i="0" u="none" strike="noStrike">
                          <a:solidFill>
                            <a:srgbClr val="000000"/>
                          </a:solidFill>
                          <a:effectLst/>
                          <a:latin typeface="Arial Narrow" panose="020B0606020202030204" pitchFamily="34" charset="0"/>
                        </a:rPr>
                        <a:t>15</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0" i="0" u="none" strike="noStrike">
                          <a:solidFill>
                            <a:srgbClr val="000000"/>
                          </a:solidFill>
                          <a:effectLst/>
                          <a:latin typeface="Arial Narrow" panose="020B0606020202030204" pitchFamily="34" charset="0"/>
                        </a:rPr>
                        <a:t>29</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0" i="0" u="none" strike="noStrike">
                          <a:solidFill>
                            <a:srgbClr val="000000"/>
                          </a:solidFill>
                          <a:effectLst/>
                          <a:latin typeface="Arial Narrow" panose="020B0606020202030204" pitchFamily="34" charset="0"/>
                        </a:rPr>
                        <a:t>24</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0" i="0" u="none" strike="noStrike">
                          <a:solidFill>
                            <a:srgbClr val="000000"/>
                          </a:solidFill>
                          <a:effectLst/>
                          <a:latin typeface="Arial Narrow" panose="020B0606020202030204" pitchFamily="34" charset="0"/>
                        </a:rPr>
                        <a:t>124</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0" i="0" u="none" strike="noStrike">
                          <a:solidFill>
                            <a:srgbClr val="000000"/>
                          </a:solidFill>
                          <a:effectLst/>
                          <a:latin typeface="Arial Narrow" panose="020B0606020202030204" pitchFamily="34" charset="0"/>
                        </a:rPr>
                        <a:t>26</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0" i="0" u="none" strike="noStrike">
                          <a:solidFill>
                            <a:srgbClr val="000000"/>
                          </a:solidFill>
                          <a:effectLst/>
                          <a:latin typeface="Arial Narrow" panose="020B0606020202030204" pitchFamily="34" charset="0"/>
                        </a:rPr>
                        <a:t>12</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0" i="0" u="none" strike="noStrike">
                          <a:solidFill>
                            <a:srgbClr val="000000"/>
                          </a:solidFill>
                          <a:effectLst/>
                          <a:latin typeface="Arial Narrow" panose="020B0606020202030204" pitchFamily="34" charset="0"/>
                        </a:rPr>
                        <a:t>6</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0" i="0" u="none" strike="noStrike">
                          <a:solidFill>
                            <a:srgbClr val="000000"/>
                          </a:solidFill>
                          <a:effectLst/>
                          <a:latin typeface="Arial Narrow" panose="020B0606020202030204" pitchFamily="34" charset="0"/>
                        </a:rPr>
                        <a:t>911</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0" i="0" u="none" strike="noStrike">
                          <a:solidFill>
                            <a:srgbClr val="000000"/>
                          </a:solidFill>
                          <a:effectLst/>
                          <a:latin typeface="Arial Narrow" panose="020B0606020202030204" pitchFamily="34" charset="0"/>
                        </a:rPr>
                        <a:t>0</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0" i="0" u="none" strike="noStrike">
                          <a:solidFill>
                            <a:srgbClr val="000000"/>
                          </a:solidFill>
                          <a:effectLst/>
                          <a:latin typeface="Arial Narrow" panose="020B0606020202030204" pitchFamily="34" charset="0"/>
                        </a:rPr>
                        <a:t>268</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0" i="0" u="none" strike="noStrike">
                          <a:solidFill>
                            <a:srgbClr val="000000"/>
                          </a:solidFill>
                          <a:effectLst/>
                          <a:latin typeface="Arial Narrow" panose="020B0606020202030204" pitchFamily="34" charset="0"/>
                        </a:rPr>
                        <a:t>138</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0" i="0" u="none" strike="noStrike">
                          <a:solidFill>
                            <a:srgbClr val="000000"/>
                          </a:solidFill>
                          <a:effectLst/>
                          <a:latin typeface="Arial Narrow" panose="020B0606020202030204" pitchFamily="34" charset="0"/>
                        </a:rPr>
                        <a:t>47</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0" i="0" u="none" strike="noStrike" dirty="0">
                          <a:solidFill>
                            <a:srgbClr val="000000"/>
                          </a:solidFill>
                          <a:effectLst/>
                          <a:latin typeface="Arial Narrow" panose="020B0606020202030204" pitchFamily="34" charset="0"/>
                        </a:rPr>
                        <a:t>20</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0" i="0" u="none" strike="noStrike" dirty="0">
                          <a:solidFill>
                            <a:srgbClr val="000000"/>
                          </a:solidFill>
                          <a:effectLst/>
                          <a:latin typeface="Arial Narrow" panose="020B0606020202030204" pitchFamily="34" charset="0"/>
                        </a:rPr>
                        <a:t>1</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0" i="0" u="none" strike="noStrike" dirty="0">
                          <a:solidFill>
                            <a:srgbClr val="000000"/>
                          </a:solidFill>
                          <a:effectLst/>
                          <a:latin typeface="Arial Narrow" panose="020B0606020202030204" pitchFamily="34" charset="0"/>
                        </a:rPr>
                        <a:t>2</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0" i="0" u="none" strike="noStrike" dirty="0">
                          <a:solidFill>
                            <a:srgbClr val="000000"/>
                          </a:solidFill>
                          <a:effectLst/>
                          <a:latin typeface="Arial Narrow" panose="020B0606020202030204" pitchFamily="34" charset="0"/>
                        </a:rPr>
                        <a:t>6</a:t>
                      </a:r>
                    </a:p>
                  </a:txBody>
                  <a:tcPr marL="4199" marR="4199" marT="4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6730393"/>
                  </a:ext>
                </a:extLst>
              </a:tr>
            </a:tbl>
          </a:graphicData>
        </a:graphic>
      </p:graphicFrame>
      <p:sp>
        <p:nvSpPr>
          <p:cNvPr id="3" name="Slide Number Placeholder 2"/>
          <p:cNvSpPr>
            <a:spLocks noGrp="1"/>
          </p:cNvSpPr>
          <p:nvPr>
            <p:ph type="sldNum" sz="quarter" idx="4"/>
          </p:nvPr>
        </p:nvSpPr>
        <p:spPr/>
        <p:txBody>
          <a:bodyPr/>
          <a:lstStyle/>
          <a:p>
            <a:pPr>
              <a:defRPr/>
            </a:pPr>
            <a:fld id="{9281EBB6-D164-4A7A-83B0-06A5CFC35E17}" type="slidenum">
              <a:rPr lang="en-ZA" altLang="en-US" smtClean="0"/>
              <a:pPr>
                <a:defRPr/>
              </a:pPr>
              <a:t>104</a:t>
            </a:fld>
            <a:endParaRPr lang="en-ZA" altLang="en-US"/>
          </a:p>
        </p:txBody>
      </p:sp>
    </p:spTree>
    <p:extLst>
      <p:ext uri="{BB962C8B-B14F-4D97-AF65-F5344CB8AC3E}">
        <p14:creationId xmlns:p14="http://schemas.microsoft.com/office/powerpoint/2010/main" val="20600151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3148"/>
            <a:ext cx="9144000" cy="6844852"/>
          </a:xfrm>
          <a:prstGeom prst="rect">
            <a:avLst/>
          </a:prstGeom>
        </p:spPr>
      </p:pic>
      <p:sp>
        <p:nvSpPr>
          <p:cNvPr id="51202" name="Title 1"/>
          <p:cNvSpPr>
            <a:spLocks noGrp="1"/>
          </p:cNvSpPr>
          <p:nvPr>
            <p:ph type="title"/>
          </p:nvPr>
        </p:nvSpPr>
        <p:spPr>
          <a:xfrm>
            <a:off x="395288" y="1196975"/>
            <a:ext cx="8229600" cy="3857625"/>
          </a:xfrm>
        </p:spPr>
        <p:txBody>
          <a:bodyPr/>
          <a:lstStyle/>
          <a:p>
            <a:pPr eaLnBrk="1" hangingPunct="1">
              <a:defRPr/>
            </a:pPr>
            <a:r>
              <a:rPr lang="en-US" altLang="en-US" sz="4400" b="1" dirty="0">
                <a:solidFill>
                  <a:srgbClr val="CC9900"/>
                </a:solidFill>
                <a:effectLst>
                  <a:outerShdw blurRad="50800" dist="50800" dir="5400000" algn="ctr" rotWithShape="0">
                    <a:schemeClr val="tx1"/>
                  </a:outerShdw>
                </a:effectLst>
                <a:latin typeface="Arial Narrow" pitchFamily="34" charset="0"/>
                <a:cs typeface="Tahoma" pitchFamily="34" charset="0"/>
              </a:rPr>
              <a:t>PERFORMANCE </a:t>
            </a:r>
            <a:r>
              <a:rPr lang="en-US" altLang="en-US" sz="4400" b="1" dirty="0" smtClean="0">
                <a:solidFill>
                  <a:srgbClr val="CC9900"/>
                </a:solidFill>
                <a:effectLst>
                  <a:outerShdw blurRad="50800" dist="50800" dir="5400000" algn="ctr" rotWithShape="0">
                    <a:schemeClr val="tx1"/>
                  </a:outerShdw>
                </a:effectLst>
                <a:latin typeface="Arial Narrow" pitchFamily="34" charset="0"/>
                <a:cs typeface="Tahoma" pitchFamily="34" charset="0"/>
              </a:rPr>
              <a:t/>
            </a:r>
            <a:br>
              <a:rPr lang="en-US" altLang="en-US" sz="4400" b="1" dirty="0" smtClean="0">
                <a:solidFill>
                  <a:srgbClr val="CC9900"/>
                </a:solidFill>
                <a:effectLst>
                  <a:outerShdw blurRad="50800" dist="50800" dir="5400000" algn="ctr" rotWithShape="0">
                    <a:schemeClr val="tx1"/>
                  </a:outerShdw>
                </a:effectLst>
                <a:latin typeface="Arial Narrow" pitchFamily="34" charset="0"/>
                <a:cs typeface="Tahoma" pitchFamily="34" charset="0"/>
              </a:rPr>
            </a:br>
            <a:r>
              <a:rPr lang="en-US" altLang="en-US" sz="4400" b="1" dirty="0" smtClean="0">
                <a:solidFill>
                  <a:srgbClr val="CC9900"/>
                </a:solidFill>
                <a:effectLst>
                  <a:outerShdw blurRad="50800" dist="50800" dir="5400000" algn="ctr" rotWithShape="0">
                    <a:schemeClr val="tx1"/>
                  </a:outerShdw>
                </a:effectLst>
                <a:latin typeface="Arial Narrow" pitchFamily="34" charset="0"/>
                <a:cs typeface="Tahoma" pitchFamily="34" charset="0"/>
              </a:rPr>
              <a:t>OF </a:t>
            </a:r>
            <a:br>
              <a:rPr lang="en-US" altLang="en-US" sz="4400" b="1" dirty="0" smtClean="0">
                <a:solidFill>
                  <a:srgbClr val="CC9900"/>
                </a:solidFill>
                <a:effectLst>
                  <a:outerShdw blurRad="50800" dist="50800" dir="5400000" algn="ctr" rotWithShape="0">
                    <a:schemeClr val="tx1"/>
                  </a:outerShdw>
                </a:effectLst>
                <a:latin typeface="Arial Narrow" pitchFamily="34" charset="0"/>
                <a:cs typeface="Tahoma" pitchFamily="34" charset="0"/>
              </a:rPr>
            </a:br>
            <a:r>
              <a:rPr lang="en-US" altLang="en-US" sz="4400" b="1" dirty="0" smtClean="0">
                <a:solidFill>
                  <a:srgbClr val="CC9900"/>
                </a:solidFill>
                <a:effectLst>
                  <a:outerShdw blurRad="50800" dist="50800" dir="5400000" algn="ctr" rotWithShape="0">
                    <a:schemeClr val="tx1"/>
                  </a:outerShdw>
                </a:effectLst>
                <a:latin typeface="Arial Narrow" pitchFamily="34" charset="0"/>
                <a:cs typeface="Tahoma" pitchFamily="34" charset="0"/>
              </a:rPr>
              <a:t>PART-TIME </a:t>
            </a:r>
            <a:r>
              <a:rPr lang="en-US" altLang="en-US" sz="4400" b="1" dirty="0">
                <a:solidFill>
                  <a:srgbClr val="CC9900"/>
                </a:solidFill>
                <a:effectLst>
                  <a:outerShdw blurRad="50800" dist="50800" dir="5400000" algn="ctr" rotWithShape="0">
                    <a:schemeClr val="tx1"/>
                  </a:outerShdw>
                </a:effectLst>
                <a:latin typeface="Arial Narrow" pitchFamily="34" charset="0"/>
                <a:cs typeface="Tahoma" pitchFamily="34" charset="0"/>
              </a:rPr>
              <a:t>CANDIDATES  </a:t>
            </a:r>
          </a:p>
        </p:txBody>
      </p:sp>
      <p:sp>
        <p:nvSpPr>
          <p:cNvPr id="51204"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9BB3D28C-EEA9-4031-A897-421455B1CC7A}" type="slidenum">
              <a:rPr lang="en-ZA" altLang="en-US" sz="1600" smtClean="0">
                <a:solidFill>
                  <a:srgbClr val="898989"/>
                </a:solidFill>
                <a:latin typeface="Calibri" pitchFamily="34" charset="0"/>
              </a:rPr>
              <a:pPr/>
              <a:t>105</a:t>
            </a:fld>
            <a:endParaRPr lang="en-ZA" altLang="en-US" sz="1600" dirty="0">
              <a:solidFill>
                <a:srgbClr val="898989"/>
              </a:solidFill>
              <a:latin typeface="Calibri" pitchFamily="34" charset="0"/>
            </a:endParaRPr>
          </a:p>
        </p:txBody>
      </p:sp>
    </p:spTree>
    <p:extLst>
      <p:ext uri="{BB962C8B-B14F-4D97-AF65-F5344CB8AC3E}">
        <p14:creationId xmlns:p14="http://schemas.microsoft.com/office/powerpoint/2010/main" val="1772663146"/>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179181" y="-31804"/>
            <a:ext cx="7416824" cy="792163"/>
          </a:xfrm>
        </p:spPr>
        <p:txBody>
          <a:bodyPr>
            <a:normAutofit/>
          </a:bodyPr>
          <a:lstStyle/>
          <a:p>
            <a:r>
              <a:rPr lang="en-ZA" altLang="en-US" sz="2400" b="1" dirty="0">
                <a:solidFill>
                  <a:schemeClr val="accent2">
                    <a:lumMod val="50000"/>
                  </a:schemeClr>
                </a:solidFill>
                <a:latin typeface="Arial Narrow" pitchFamily="34" charset="0"/>
                <a:cs typeface="Tahoma" pitchFamily="34" charset="0"/>
              </a:rPr>
              <a:t>PERFORMANCE IN SELECTED SUBJECTS (PT): </a:t>
            </a:r>
            <a:r>
              <a:rPr lang="en-ZA" altLang="en-US" sz="2400" b="1" dirty="0" smtClean="0">
                <a:solidFill>
                  <a:schemeClr val="accent2">
                    <a:lumMod val="50000"/>
                  </a:schemeClr>
                </a:solidFill>
                <a:latin typeface="Arial Narrow" pitchFamily="34" charset="0"/>
                <a:cs typeface="Tahoma" pitchFamily="34" charset="0"/>
              </a:rPr>
              <a:t>2019 </a:t>
            </a:r>
            <a:r>
              <a:rPr lang="en-ZA" altLang="en-US" sz="2400" b="1" dirty="0">
                <a:solidFill>
                  <a:schemeClr val="accent2">
                    <a:lumMod val="50000"/>
                  </a:schemeClr>
                </a:solidFill>
                <a:latin typeface="Arial Narrow" pitchFamily="34" charset="0"/>
                <a:cs typeface="Tahoma" pitchFamily="34" charset="0"/>
              </a:rPr>
              <a:t>- </a:t>
            </a:r>
            <a:r>
              <a:rPr lang="en-ZA" altLang="en-US" sz="2400" b="1" dirty="0" smtClean="0">
                <a:solidFill>
                  <a:schemeClr val="accent2">
                    <a:lumMod val="50000"/>
                  </a:schemeClr>
                </a:solidFill>
                <a:latin typeface="Arial Narrow" pitchFamily="34" charset="0"/>
                <a:cs typeface="Tahoma" pitchFamily="34" charset="0"/>
              </a:rPr>
              <a:t>2020</a:t>
            </a:r>
            <a:endParaRPr lang="en-ZA" altLang="en-US" sz="2400" b="1" dirty="0">
              <a:solidFill>
                <a:schemeClr val="accent2">
                  <a:lumMod val="50000"/>
                </a:schemeClr>
              </a:solidFill>
              <a:latin typeface="Arial Narrow" pitchFamily="34" charset="0"/>
              <a:cs typeface="Arial" charset="0"/>
            </a:endParaRP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1646890185"/>
              </p:ext>
            </p:extLst>
          </p:nvPr>
        </p:nvGraphicFramePr>
        <p:xfrm>
          <a:off x="35494" y="692696"/>
          <a:ext cx="9073011" cy="5616029"/>
        </p:xfrm>
        <a:graphic>
          <a:graphicData uri="http://schemas.openxmlformats.org/drawingml/2006/table">
            <a:tbl>
              <a:tblPr/>
              <a:tblGrid>
                <a:gridCol w="2052406">
                  <a:extLst>
                    <a:ext uri="{9D8B030D-6E8A-4147-A177-3AD203B41FA5}">
                      <a16:colId xmlns:a16="http://schemas.microsoft.com/office/drawing/2014/main" val="20000"/>
                    </a:ext>
                  </a:extLst>
                </a:gridCol>
                <a:gridCol w="1258084">
                  <a:extLst>
                    <a:ext uri="{9D8B030D-6E8A-4147-A177-3AD203B41FA5}">
                      <a16:colId xmlns:a16="http://schemas.microsoft.com/office/drawing/2014/main" val="20001"/>
                    </a:ext>
                  </a:extLst>
                </a:gridCol>
                <a:gridCol w="1198880">
                  <a:extLst>
                    <a:ext uri="{9D8B030D-6E8A-4147-A177-3AD203B41FA5}">
                      <a16:colId xmlns:a16="http://schemas.microsoft.com/office/drawing/2014/main" val="20002"/>
                    </a:ext>
                  </a:extLst>
                </a:gridCol>
                <a:gridCol w="1021269">
                  <a:extLst>
                    <a:ext uri="{9D8B030D-6E8A-4147-A177-3AD203B41FA5}">
                      <a16:colId xmlns:a16="http://schemas.microsoft.com/office/drawing/2014/main" val="20003"/>
                    </a:ext>
                  </a:extLst>
                </a:gridCol>
                <a:gridCol w="1263019">
                  <a:extLst>
                    <a:ext uri="{9D8B030D-6E8A-4147-A177-3AD203B41FA5}">
                      <a16:colId xmlns:a16="http://schemas.microsoft.com/office/drawing/2014/main" val="20004"/>
                    </a:ext>
                  </a:extLst>
                </a:gridCol>
                <a:gridCol w="1258084">
                  <a:extLst>
                    <a:ext uri="{9D8B030D-6E8A-4147-A177-3AD203B41FA5}">
                      <a16:colId xmlns:a16="http://schemas.microsoft.com/office/drawing/2014/main" val="20005"/>
                    </a:ext>
                  </a:extLst>
                </a:gridCol>
                <a:gridCol w="1021269">
                  <a:extLst>
                    <a:ext uri="{9D8B030D-6E8A-4147-A177-3AD203B41FA5}">
                      <a16:colId xmlns:a16="http://schemas.microsoft.com/office/drawing/2014/main" val="20006"/>
                    </a:ext>
                  </a:extLst>
                </a:gridCol>
              </a:tblGrid>
              <a:tr h="348512">
                <a:tc rowSpan="2">
                  <a:txBody>
                    <a:bodyPr/>
                    <a:lstStyle/>
                    <a:p>
                      <a:pPr algn="ctr" fontAlgn="ctr"/>
                      <a:r>
                        <a:rPr lang="en-ZA" sz="1800" b="1" i="0" u="none" strike="noStrike" dirty="0">
                          <a:solidFill>
                            <a:srgbClr val="000000"/>
                          </a:solidFill>
                          <a:effectLst/>
                          <a:latin typeface="Arial Narrow" pitchFamily="34" charset="0"/>
                        </a:rPr>
                        <a:t>Subjects (Part-Time)</a:t>
                      </a:r>
                    </a:p>
                  </a:txBody>
                  <a:tcPr marL="6253" marR="6253" marT="62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gridSpan="3">
                  <a:txBody>
                    <a:bodyPr/>
                    <a:lstStyle/>
                    <a:p>
                      <a:pPr algn="ctr" fontAlgn="b"/>
                      <a:r>
                        <a:rPr lang="en-ZA" sz="1800" b="1" i="0" u="none" strike="noStrike" dirty="0" smtClean="0">
                          <a:solidFill>
                            <a:srgbClr val="000000"/>
                          </a:solidFill>
                          <a:effectLst/>
                          <a:latin typeface="Arial Narrow" pitchFamily="34" charset="0"/>
                        </a:rPr>
                        <a:t>2019</a:t>
                      </a:r>
                      <a:endParaRPr lang="en-ZA" sz="1800" b="1" i="0" u="none" strike="noStrike" dirty="0">
                        <a:solidFill>
                          <a:srgbClr val="000000"/>
                        </a:solidFill>
                        <a:effectLst/>
                        <a:latin typeface="Arial Narrow" pitchFamily="34" charset="0"/>
                      </a:endParaRPr>
                    </a:p>
                  </a:txBody>
                  <a:tcPr marL="6253" marR="6253" marT="625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hMerge="1">
                  <a:txBody>
                    <a:bodyPr/>
                    <a:lstStyle/>
                    <a:p>
                      <a:endParaRPr lang="en-ZA"/>
                    </a:p>
                  </a:txBody>
                  <a:tcPr/>
                </a:tc>
                <a:tc hMerge="1">
                  <a:txBody>
                    <a:bodyPr/>
                    <a:lstStyle/>
                    <a:p>
                      <a:endParaRPr lang="en-ZA"/>
                    </a:p>
                  </a:txBody>
                  <a:tcPr/>
                </a:tc>
                <a:tc gridSpan="3">
                  <a:txBody>
                    <a:bodyPr/>
                    <a:lstStyle/>
                    <a:p>
                      <a:pPr algn="ctr" fontAlgn="b"/>
                      <a:r>
                        <a:rPr lang="en-ZA" sz="1800" b="1" i="0" u="none" strike="noStrike" dirty="0" smtClean="0">
                          <a:solidFill>
                            <a:srgbClr val="000000"/>
                          </a:solidFill>
                          <a:effectLst/>
                          <a:latin typeface="Arial Narrow" pitchFamily="34" charset="0"/>
                        </a:rPr>
                        <a:t>2020</a:t>
                      </a:r>
                      <a:endParaRPr lang="en-ZA" sz="1800" b="1" i="0" u="none" strike="noStrike" dirty="0">
                        <a:solidFill>
                          <a:srgbClr val="000000"/>
                        </a:solidFill>
                        <a:effectLst/>
                        <a:latin typeface="Arial Narrow" pitchFamily="34" charset="0"/>
                      </a:endParaRPr>
                    </a:p>
                  </a:txBody>
                  <a:tcPr marL="6253" marR="6253" marT="625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val="10000"/>
                  </a:ext>
                </a:extLst>
              </a:tr>
              <a:tr h="1006942">
                <a:tc vMerge="1">
                  <a:txBody>
                    <a:bodyPr/>
                    <a:lstStyle/>
                    <a:p>
                      <a:endParaRPr lang="en-ZA"/>
                    </a:p>
                  </a:txBody>
                  <a:tcPr/>
                </a:tc>
                <a:tc>
                  <a:txBody>
                    <a:bodyPr/>
                    <a:lstStyle/>
                    <a:p>
                      <a:pPr algn="ctr" fontAlgn="ctr"/>
                      <a:r>
                        <a:rPr lang="en-ZA" sz="1800" b="1" i="0" u="none" strike="noStrike" dirty="0">
                          <a:solidFill>
                            <a:srgbClr val="000000"/>
                          </a:solidFill>
                          <a:effectLst/>
                          <a:latin typeface="Arial Narrow" pitchFamily="34" charset="0"/>
                        </a:rPr>
                        <a:t>Wrote</a:t>
                      </a:r>
                    </a:p>
                  </a:txBody>
                  <a:tcPr marL="6253" marR="6253" marT="62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gn="ctr" fontAlgn="ctr"/>
                      <a:r>
                        <a:rPr lang="en-ZA" sz="1800" b="1" i="0" u="none" strike="noStrike" dirty="0">
                          <a:solidFill>
                            <a:srgbClr val="000000"/>
                          </a:solidFill>
                          <a:effectLst/>
                          <a:latin typeface="Arial Narrow" pitchFamily="34" charset="0"/>
                        </a:rPr>
                        <a:t> Achieved 30% &amp; Above</a:t>
                      </a:r>
                    </a:p>
                  </a:txBody>
                  <a:tcPr marL="6253" marR="6253" marT="6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gn="ctr" fontAlgn="ctr"/>
                      <a:r>
                        <a:rPr lang="en-ZA" sz="1800" b="1" i="0" u="none" strike="noStrike" dirty="0">
                          <a:solidFill>
                            <a:srgbClr val="000000"/>
                          </a:solidFill>
                          <a:effectLst/>
                          <a:latin typeface="Arial Narrow" pitchFamily="34" charset="0"/>
                        </a:rPr>
                        <a:t>% Achieved</a:t>
                      </a:r>
                    </a:p>
                  </a:txBody>
                  <a:tcPr marL="6253" marR="6253" marT="62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gn="ctr" fontAlgn="ctr"/>
                      <a:r>
                        <a:rPr lang="en-ZA" sz="1800" b="1" i="0" u="none" strike="noStrike" dirty="0">
                          <a:solidFill>
                            <a:srgbClr val="000000"/>
                          </a:solidFill>
                          <a:effectLst/>
                          <a:latin typeface="Arial Narrow" pitchFamily="34" charset="0"/>
                        </a:rPr>
                        <a:t>Wrote</a:t>
                      </a:r>
                    </a:p>
                  </a:txBody>
                  <a:tcPr marL="6253" marR="6253" marT="62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gn="ctr" fontAlgn="ctr"/>
                      <a:r>
                        <a:rPr lang="en-ZA" sz="1800" b="1" i="0" u="none" strike="noStrike" dirty="0">
                          <a:solidFill>
                            <a:srgbClr val="000000"/>
                          </a:solidFill>
                          <a:effectLst/>
                          <a:latin typeface="Arial Narrow" pitchFamily="34" charset="0"/>
                        </a:rPr>
                        <a:t> Achieved 30% &amp; Above</a:t>
                      </a:r>
                    </a:p>
                  </a:txBody>
                  <a:tcPr marL="6253" marR="6253" marT="6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gn="ctr" fontAlgn="ctr"/>
                      <a:r>
                        <a:rPr lang="en-ZA" sz="1800" b="1" i="0" u="none" strike="noStrike" dirty="0">
                          <a:solidFill>
                            <a:srgbClr val="000000"/>
                          </a:solidFill>
                          <a:effectLst/>
                          <a:latin typeface="Arial Narrow" pitchFamily="34" charset="0"/>
                        </a:rPr>
                        <a:t>% Achieved</a:t>
                      </a:r>
                    </a:p>
                  </a:txBody>
                  <a:tcPr marL="6253" marR="6253" marT="62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extLst>
                  <a:ext uri="{0D108BD9-81ED-4DB2-BD59-A6C34878D82A}">
                    <a16:rowId xmlns:a16="http://schemas.microsoft.com/office/drawing/2014/main" val="10001"/>
                  </a:ext>
                </a:extLst>
              </a:tr>
              <a:tr h="411687">
                <a:tc>
                  <a:txBody>
                    <a:bodyPr/>
                    <a:lstStyle/>
                    <a:p>
                      <a:pPr algn="l" fontAlgn="b"/>
                      <a:r>
                        <a:rPr lang="en-ZA" sz="1800" b="0" i="0" u="none" strike="noStrike" dirty="0">
                          <a:solidFill>
                            <a:srgbClr val="000000"/>
                          </a:solidFill>
                          <a:effectLst/>
                          <a:latin typeface="Arial Narrow" pitchFamily="34" charset="0"/>
                        </a:rPr>
                        <a:t>Accounting</a:t>
                      </a:r>
                    </a:p>
                  </a:txBody>
                  <a:tcPr marL="6253" marR="6253" marT="62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800" b="0" i="0" u="none" strike="noStrike" dirty="0">
                          <a:solidFill>
                            <a:srgbClr val="000000"/>
                          </a:solidFill>
                          <a:effectLst/>
                          <a:latin typeface="Arial Narrow" panose="020B0606020202030204" pitchFamily="34" charset="0"/>
                        </a:rPr>
                        <a:t>11 264</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800" b="0" i="0" u="none" strike="noStrike" dirty="0">
                          <a:solidFill>
                            <a:srgbClr val="000000"/>
                          </a:solidFill>
                          <a:effectLst/>
                          <a:latin typeface="Arial Narrow" panose="020B0606020202030204" pitchFamily="34" charset="0"/>
                        </a:rPr>
                        <a:t>4 193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800" b="1" i="0" u="none" strike="noStrike" dirty="0">
                          <a:solidFill>
                            <a:srgbClr val="000000"/>
                          </a:solidFill>
                          <a:effectLst/>
                          <a:latin typeface="Arial Narrow" panose="020B0606020202030204" pitchFamily="34" charset="0"/>
                        </a:rPr>
                        <a:t>37.2</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800" b="0" i="0" u="none" strike="noStrike">
                          <a:solidFill>
                            <a:srgbClr val="000000"/>
                          </a:solidFill>
                          <a:effectLst/>
                          <a:latin typeface="Arial Narrow" panose="020B0606020202030204" pitchFamily="34" charset="0"/>
                        </a:rPr>
                        <a:t>6 199</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800" b="0" i="0" u="none" strike="noStrike">
                          <a:solidFill>
                            <a:srgbClr val="000000"/>
                          </a:solidFill>
                          <a:effectLst/>
                          <a:latin typeface="Arial Narrow" panose="020B0606020202030204" pitchFamily="34" charset="0"/>
                        </a:rPr>
                        <a:t>2 930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800" b="1" i="0" u="none" strike="noStrike">
                          <a:solidFill>
                            <a:srgbClr val="000000"/>
                          </a:solidFill>
                          <a:effectLst/>
                          <a:latin typeface="Arial Narrow" panose="020B0606020202030204" pitchFamily="34" charset="0"/>
                        </a:rPr>
                        <a:t>47.3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39454">
                <a:tc>
                  <a:txBody>
                    <a:bodyPr/>
                    <a:lstStyle/>
                    <a:p>
                      <a:pPr algn="l" fontAlgn="b"/>
                      <a:r>
                        <a:rPr lang="en-ZA" sz="1800" b="0" i="0" u="none" strike="noStrike" dirty="0">
                          <a:solidFill>
                            <a:srgbClr val="000000"/>
                          </a:solidFill>
                          <a:effectLst/>
                          <a:latin typeface="Arial Narrow" pitchFamily="34" charset="0"/>
                        </a:rPr>
                        <a:t>Agricultural Sciences</a:t>
                      </a:r>
                    </a:p>
                  </a:txBody>
                  <a:tcPr marL="6253" marR="6253" marT="62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800" b="0" i="0" u="none" strike="noStrike" dirty="0">
                          <a:solidFill>
                            <a:srgbClr val="000000"/>
                          </a:solidFill>
                          <a:effectLst/>
                          <a:latin typeface="Arial Narrow" panose="020B0606020202030204" pitchFamily="34" charset="0"/>
                        </a:rPr>
                        <a:t>10 061</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800" b="0" i="0" u="none" strike="noStrike" dirty="0">
                          <a:solidFill>
                            <a:srgbClr val="000000"/>
                          </a:solidFill>
                          <a:effectLst/>
                          <a:latin typeface="Arial Narrow" panose="020B0606020202030204" pitchFamily="34" charset="0"/>
                        </a:rPr>
                        <a:t>4 283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800" b="1" i="0" u="none" strike="noStrike" dirty="0">
                          <a:solidFill>
                            <a:srgbClr val="000000"/>
                          </a:solidFill>
                          <a:effectLst/>
                          <a:latin typeface="Arial Narrow" panose="020B0606020202030204" pitchFamily="34" charset="0"/>
                        </a:rPr>
                        <a:t>42.6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800" b="0" i="0" u="none" strike="noStrike">
                          <a:solidFill>
                            <a:srgbClr val="000000"/>
                          </a:solidFill>
                          <a:effectLst/>
                          <a:latin typeface="Arial Narrow" panose="020B0606020202030204" pitchFamily="34" charset="0"/>
                        </a:rPr>
                        <a:t>5 575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800" b="0" i="0" u="none" strike="noStrike">
                          <a:solidFill>
                            <a:srgbClr val="000000"/>
                          </a:solidFill>
                          <a:effectLst/>
                          <a:latin typeface="Arial Narrow" panose="020B0606020202030204" pitchFamily="34" charset="0"/>
                        </a:rPr>
                        <a:t>2 784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800" b="1" i="0" u="none" strike="noStrike">
                          <a:solidFill>
                            <a:srgbClr val="000000"/>
                          </a:solidFill>
                          <a:effectLst/>
                          <a:latin typeface="Arial Narrow" panose="020B0606020202030204" pitchFamily="34" charset="0"/>
                        </a:rPr>
                        <a:t>49.9</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39454">
                <a:tc>
                  <a:txBody>
                    <a:bodyPr/>
                    <a:lstStyle/>
                    <a:p>
                      <a:pPr algn="l" fontAlgn="b"/>
                      <a:r>
                        <a:rPr lang="en-ZA" sz="1800" b="0" i="0" u="none" strike="noStrike" dirty="0">
                          <a:solidFill>
                            <a:srgbClr val="000000"/>
                          </a:solidFill>
                          <a:effectLst/>
                          <a:latin typeface="Arial Narrow" pitchFamily="34" charset="0"/>
                        </a:rPr>
                        <a:t>Business Studies</a:t>
                      </a:r>
                    </a:p>
                  </a:txBody>
                  <a:tcPr marL="6253" marR="6253" marT="62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800" b="0" i="0" u="none" strike="noStrike">
                          <a:solidFill>
                            <a:srgbClr val="000000"/>
                          </a:solidFill>
                          <a:effectLst/>
                          <a:latin typeface="Arial Narrow" panose="020B0606020202030204" pitchFamily="34" charset="0"/>
                        </a:rPr>
                        <a:t>22 811</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800" b="0" i="0" u="none" strike="noStrike" dirty="0">
                          <a:solidFill>
                            <a:srgbClr val="000000"/>
                          </a:solidFill>
                          <a:effectLst/>
                          <a:latin typeface="Arial Narrow" panose="020B0606020202030204" pitchFamily="34" charset="0"/>
                        </a:rPr>
                        <a:t>7 766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800" b="1" i="0" u="none" strike="noStrike" dirty="0">
                          <a:solidFill>
                            <a:srgbClr val="000000"/>
                          </a:solidFill>
                          <a:effectLst/>
                          <a:latin typeface="Arial Narrow" panose="020B0606020202030204" pitchFamily="34" charset="0"/>
                        </a:rPr>
                        <a:t>34.0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800" b="0" i="0" u="none" strike="noStrike">
                          <a:solidFill>
                            <a:srgbClr val="000000"/>
                          </a:solidFill>
                          <a:effectLst/>
                          <a:latin typeface="Arial Narrow" panose="020B0606020202030204" pitchFamily="34" charset="0"/>
                        </a:rPr>
                        <a:t>13 129</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800" b="0" i="0" u="none" strike="noStrike">
                          <a:solidFill>
                            <a:srgbClr val="000000"/>
                          </a:solidFill>
                          <a:effectLst/>
                          <a:latin typeface="Arial Narrow" panose="020B0606020202030204" pitchFamily="34" charset="0"/>
                        </a:rPr>
                        <a:t>7 042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800" b="1" i="0" u="none" strike="noStrike">
                          <a:solidFill>
                            <a:srgbClr val="000000"/>
                          </a:solidFill>
                          <a:effectLst/>
                          <a:latin typeface="Arial Narrow" panose="020B0606020202030204" pitchFamily="34" charset="0"/>
                        </a:rPr>
                        <a:t>53.6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48512">
                <a:tc>
                  <a:txBody>
                    <a:bodyPr/>
                    <a:lstStyle/>
                    <a:p>
                      <a:pPr algn="l" fontAlgn="b"/>
                      <a:r>
                        <a:rPr lang="en-ZA" sz="1800" b="0" i="0" u="none" strike="noStrike">
                          <a:solidFill>
                            <a:srgbClr val="000000"/>
                          </a:solidFill>
                          <a:effectLst/>
                          <a:latin typeface="Arial Narrow" pitchFamily="34" charset="0"/>
                        </a:rPr>
                        <a:t>Economics</a:t>
                      </a:r>
                    </a:p>
                  </a:txBody>
                  <a:tcPr marL="6253" marR="6253" marT="62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800" b="0" i="0" u="none" strike="noStrike">
                          <a:solidFill>
                            <a:srgbClr val="000000"/>
                          </a:solidFill>
                          <a:effectLst/>
                          <a:latin typeface="Arial Narrow" panose="020B0606020202030204" pitchFamily="34" charset="0"/>
                        </a:rPr>
                        <a:t>14 926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800" b="0" i="0" u="none" strike="noStrike" dirty="0">
                          <a:solidFill>
                            <a:srgbClr val="000000"/>
                          </a:solidFill>
                          <a:effectLst/>
                          <a:latin typeface="Arial Narrow" panose="020B0606020202030204" pitchFamily="34" charset="0"/>
                        </a:rPr>
                        <a:t>4 439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800" b="1" i="0" u="none" strike="noStrike" dirty="0">
                          <a:solidFill>
                            <a:srgbClr val="000000"/>
                          </a:solidFill>
                          <a:effectLst/>
                          <a:latin typeface="Arial Narrow" panose="020B0606020202030204" pitchFamily="34" charset="0"/>
                        </a:rPr>
                        <a:t>29.7</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800" b="0" i="0" u="none" strike="noStrike">
                          <a:solidFill>
                            <a:srgbClr val="000000"/>
                          </a:solidFill>
                          <a:effectLst/>
                          <a:latin typeface="Arial Narrow" panose="020B0606020202030204" pitchFamily="34" charset="0"/>
                        </a:rPr>
                        <a:t>9 544</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800" b="0" i="0" u="none" strike="noStrike">
                          <a:solidFill>
                            <a:srgbClr val="000000"/>
                          </a:solidFill>
                          <a:effectLst/>
                          <a:latin typeface="Arial Narrow" panose="020B0606020202030204" pitchFamily="34" charset="0"/>
                        </a:rPr>
                        <a:t>3 974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800" b="1" i="0" u="none" strike="noStrike">
                          <a:solidFill>
                            <a:srgbClr val="000000"/>
                          </a:solidFill>
                          <a:effectLst/>
                          <a:latin typeface="Arial Narrow" panose="020B0606020202030204" pitchFamily="34" charset="0"/>
                        </a:rPr>
                        <a:t>41.6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48512">
                <a:tc>
                  <a:txBody>
                    <a:bodyPr/>
                    <a:lstStyle/>
                    <a:p>
                      <a:pPr algn="l" fontAlgn="b"/>
                      <a:r>
                        <a:rPr lang="en-ZA" sz="1800" b="0" i="0" u="none" strike="noStrike" dirty="0">
                          <a:solidFill>
                            <a:srgbClr val="000000"/>
                          </a:solidFill>
                          <a:effectLst/>
                          <a:latin typeface="Arial Narrow" pitchFamily="34" charset="0"/>
                        </a:rPr>
                        <a:t>Geography</a:t>
                      </a:r>
                    </a:p>
                  </a:txBody>
                  <a:tcPr marL="6253" marR="6253" marT="62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800" b="0" i="0" u="none" strike="noStrike">
                          <a:solidFill>
                            <a:srgbClr val="000000"/>
                          </a:solidFill>
                          <a:effectLst/>
                          <a:latin typeface="Arial Narrow" panose="020B0606020202030204" pitchFamily="34" charset="0"/>
                        </a:rPr>
                        <a:t>26 475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800" b="0" i="0" u="none" strike="noStrike" dirty="0">
                          <a:solidFill>
                            <a:srgbClr val="000000"/>
                          </a:solidFill>
                          <a:effectLst/>
                          <a:latin typeface="Arial Narrow" panose="020B0606020202030204" pitchFamily="34" charset="0"/>
                        </a:rPr>
                        <a:t>11 905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800" b="1" i="0" u="none" strike="noStrike" dirty="0">
                          <a:solidFill>
                            <a:srgbClr val="000000"/>
                          </a:solidFill>
                          <a:effectLst/>
                          <a:latin typeface="Arial Narrow" panose="020B0606020202030204" pitchFamily="34" charset="0"/>
                        </a:rPr>
                        <a:t>45.0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800" b="0" i="0" u="none" strike="noStrike">
                          <a:solidFill>
                            <a:srgbClr val="000000"/>
                          </a:solidFill>
                          <a:effectLst/>
                          <a:latin typeface="Arial Narrow" panose="020B0606020202030204" pitchFamily="34" charset="0"/>
                        </a:rPr>
                        <a:t>15 336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800" b="0" i="0" u="none" strike="noStrike">
                          <a:solidFill>
                            <a:srgbClr val="000000"/>
                          </a:solidFill>
                          <a:effectLst/>
                          <a:latin typeface="Arial Narrow" panose="020B0606020202030204" pitchFamily="34" charset="0"/>
                        </a:rPr>
                        <a:t>7 665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800" b="1" i="0" u="none" strike="noStrike">
                          <a:solidFill>
                            <a:srgbClr val="000000"/>
                          </a:solidFill>
                          <a:effectLst/>
                          <a:latin typeface="Arial Narrow" panose="020B0606020202030204" pitchFamily="34" charset="0"/>
                        </a:rPr>
                        <a:t>50.0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48512">
                <a:tc>
                  <a:txBody>
                    <a:bodyPr/>
                    <a:lstStyle/>
                    <a:p>
                      <a:pPr algn="l" fontAlgn="b"/>
                      <a:r>
                        <a:rPr lang="en-ZA" sz="1800" b="0" i="0" u="none" strike="noStrike">
                          <a:solidFill>
                            <a:srgbClr val="000000"/>
                          </a:solidFill>
                          <a:effectLst/>
                          <a:latin typeface="Arial Narrow" pitchFamily="34" charset="0"/>
                        </a:rPr>
                        <a:t>History</a:t>
                      </a:r>
                    </a:p>
                  </a:txBody>
                  <a:tcPr marL="6253" marR="6253" marT="62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800" b="0" i="0" u="none" strike="noStrike">
                          <a:solidFill>
                            <a:srgbClr val="000000"/>
                          </a:solidFill>
                          <a:effectLst/>
                          <a:latin typeface="Arial Narrow" panose="020B0606020202030204" pitchFamily="34" charset="0"/>
                        </a:rPr>
                        <a:t>4 843</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800" b="0" i="0" u="none" strike="noStrike" dirty="0">
                          <a:solidFill>
                            <a:srgbClr val="000000"/>
                          </a:solidFill>
                          <a:effectLst/>
                          <a:latin typeface="Arial Narrow" panose="020B0606020202030204" pitchFamily="34" charset="0"/>
                        </a:rPr>
                        <a:t>2 860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800" b="1" i="0" u="none" strike="noStrike" dirty="0">
                          <a:solidFill>
                            <a:srgbClr val="000000"/>
                          </a:solidFill>
                          <a:effectLst/>
                          <a:latin typeface="Arial Narrow" panose="020B0606020202030204" pitchFamily="34" charset="0"/>
                        </a:rPr>
                        <a:t>59.1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800" b="0" i="0" u="none" strike="noStrike">
                          <a:solidFill>
                            <a:srgbClr val="000000"/>
                          </a:solidFill>
                          <a:effectLst/>
                          <a:latin typeface="Arial Narrow" panose="020B0606020202030204" pitchFamily="34" charset="0"/>
                        </a:rPr>
                        <a:t>3 229</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800" b="0" i="0" u="none" strike="noStrike">
                          <a:solidFill>
                            <a:srgbClr val="000000"/>
                          </a:solidFill>
                          <a:effectLst/>
                          <a:latin typeface="Arial Narrow" panose="020B0606020202030204" pitchFamily="34" charset="0"/>
                        </a:rPr>
                        <a:t>2 269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800" b="1" i="0" u="none" strike="noStrike">
                          <a:solidFill>
                            <a:srgbClr val="000000"/>
                          </a:solidFill>
                          <a:effectLst/>
                          <a:latin typeface="Arial Narrow" panose="020B0606020202030204" pitchFamily="34" charset="0"/>
                        </a:rPr>
                        <a:t>70.3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48512">
                <a:tc>
                  <a:txBody>
                    <a:bodyPr/>
                    <a:lstStyle/>
                    <a:p>
                      <a:pPr algn="l" fontAlgn="b"/>
                      <a:r>
                        <a:rPr lang="en-ZA" sz="1800" b="0" i="0" u="none" strike="noStrike">
                          <a:solidFill>
                            <a:srgbClr val="000000"/>
                          </a:solidFill>
                          <a:effectLst/>
                          <a:latin typeface="Arial Narrow" pitchFamily="34" charset="0"/>
                        </a:rPr>
                        <a:t>Life Orientation</a:t>
                      </a:r>
                    </a:p>
                  </a:txBody>
                  <a:tcPr marL="6253" marR="6253" marT="62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800" b="0" i="0" u="none" strike="noStrike">
                          <a:solidFill>
                            <a:srgbClr val="000000"/>
                          </a:solidFill>
                          <a:effectLst/>
                          <a:latin typeface="Arial Narrow" panose="020B0606020202030204" pitchFamily="34" charset="0"/>
                        </a:rPr>
                        <a:t>853</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800" b="0" i="0" u="none" strike="noStrike" dirty="0">
                          <a:solidFill>
                            <a:srgbClr val="000000"/>
                          </a:solidFill>
                          <a:effectLst/>
                          <a:latin typeface="Arial Narrow" panose="020B0606020202030204" pitchFamily="34" charset="0"/>
                        </a:rPr>
                        <a:t>818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800" b="1" i="0" u="none" strike="noStrike" dirty="0">
                          <a:solidFill>
                            <a:srgbClr val="000000"/>
                          </a:solidFill>
                          <a:effectLst/>
                          <a:latin typeface="Arial Narrow" panose="020B0606020202030204" pitchFamily="34" charset="0"/>
                        </a:rPr>
                        <a:t>95.9</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800" b="0" i="0" u="none" strike="noStrike">
                          <a:solidFill>
                            <a:srgbClr val="000000"/>
                          </a:solidFill>
                          <a:effectLst/>
                          <a:latin typeface="Arial Narrow" panose="020B0606020202030204" pitchFamily="34" charset="0"/>
                        </a:rPr>
                        <a:t>522</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800" b="0" i="0" u="none" strike="noStrike">
                          <a:solidFill>
                            <a:srgbClr val="000000"/>
                          </a:solidFill>
                          <a:effectLst/>
                          <a:latin typeface="Arial Narrow" panose="020B0606020202030204" pitchFamily="34" charset="0"/>
                        </a:rPr>
                        <a:t>505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800" b="1" i="0" u="none" strike="noStrike">
                          <a:solidFill>
                            <a:srgbClr val="000000"/>
                          </a:solidFill>
                          <a:effectLst/>
                          <a:latin typeface="Arial Narrow" panose="020B0606020202030204" pitchFamily="34" charset="0"/>
                        </a:rPr>
                        <a:t>96.7</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348512">
                <a:tc>
                  <a:txBody>
                    <a:bodyPr/>
                    <a:lstStyle/>
                    <a:p>
                      <a:pPr algn="l" fontAlgn="b"/>
                      <a:r>
                        <a:rPr lang="en-ZA" sz="1800" b="0" i="0" u="none" strike="noStrike">
                          <a:solidFill>
                            <a:srgbClr val="000000"/>
                          </a:solidFill>
                          <a:effectLst/>
                          <a:latin typeface="Arial Narrow" pitchFamily="34" charset="0"/>
                        </a:rPr>
                        <a:t>Life Sciences</a:t>
                      </a:r>
                    </a:p>
                  </a:txBody>
                  <a:tcPr marL="6253" marR="6253" marT="62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800" b="0" i="0" u="none" strike="noStrike">
                          <a:solidFill>
                            <a:srgbClr val="000000"/>
                          </a:solidFill>
                          <a:effectLst/>
                          <a:latin typeface="Arial Narrow" panose="020B0606020202030204" pitchFamily="34" charset="0"/>
                        </a:rPr>
                        <a:t>40195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800" b="0" i="0" u="none" strike="noStrike" dirty="0">
                          <a:solidFill>
                            <a:srgbClr val="000000"/>
                          </a:solidFill>
                          <a:effectLst/>
                          <a:latin typeface="Arial Narrow" panose="020B0606020202030204" pitchFamily="34" charset="0"/>
                        </a:rPr>
                        <a:t>16306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800" b="1" i="0" u="none" strike="noStrike" dirty="0">
                          <a:solidFill>
                            <a:srgbClr val="000000"/>
                          </a:solidFill>
                          <a:effectLst/>
                          <a:latin typeface="Arial Narrow" panose="020B0606020202030204" pitchFamily="34" charset="0"/>
                        </a:rPr>
                        <a:t>40.6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800" b="0" i="0" u="none" strike="noStrike">
                          <a:solidFill>
                            <a:srgbClr val="000000"/>
                          </a:solidFill>
                          <a:effectLst/>
                          <a:latin typeface="Arial Narrow" panose="020B0606020202030204" pitchFamily="34" charset="0"/>
                        </a:rPr>
                        <a:t>26966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800" b="0" i="0" u="none" strike="noStrike">
                          <a:solidFill>
                            <a:srgbClr val="000000"/>
                          </a:solidFill>
                          <a:effectLst/>
                          <a:latin typeface="Arial Narrow" panose="020B0606020202030204" pitchFamily="34" charset="0"/>
                        </a:rPr>
                        <a:t>14335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800" b="1" i="0" u="none" strike="noStrike">
                          <a:solidFill>
                            <a:srgbClr val="000000"/>
                          </a:solidFill>
                          <a:effectLst/>
                          <a:latin typeface="Arial Narrow" panose="020B0606020202030204" pitchFamily="34" charset="0"/>
                        </a:rPr>
                        <a:t>53.2</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439454">
                <a:tc>
                  <a:txBody>
                    <a:bodyPr/>
                    <a:lstStyle/>
                    <a:p>
                      <a:pPr algn="l" fontAlgn="b"/>
                      <a:r>
                        <a:rPr lang="en-ZA" sz="1800" b="0" i="0" u="none" strike="noStrike" dirty="0">
                          <a:solidFill>
                            <a:srgbClr val="000000"/>
                          </a:solidFill>
                          <a:effectLst/>
                          <a:latin typeface="Arial Narrow" pitchFamily="34" charset="0"/>
                        </a:rPr>
                        <a:t>Mathematical Literacy</a:t>
                      </a:r>
                    </a:p>
                  </a:txBody>
                  <a:tcPr marL="6253" marR="6253" marT="62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800" b="0" i="0" u="none" strike="noStrike">
                          <a:solidFill>
                            <a:srgbClr val="000000"/>
                          </a:solidFill>
                          <a:effectLst/>
                          <a:latin typeface="Arial Narrow" panose="020B0606020202030204" pitchFamily="34" charset="0"/>
                        </a:rPr>
                        <a:t>32 686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800" b="0" i="0" u="none" strike="noStrike">
                          <a:solidFill>
                            <a:srgbClr val="000000"/>
                          </a:solidFill>
                          <a:effectLst/>
                          <a:latin typeface="Arial Narrow" panose="020B0606020202030204" pitchFamily="34" charset="0"/>
                        </a:rPr>
                        <a:t>14 635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800" b="1" i="0" u="none" strike="noStrike" dirty="0">
                          <a:solidFill>
                            <a:srgbClr val="000000"/>
                          </a:solidFill>
                          <a:effectLst/>
                          <a:latin typeface="Arial Narrow" panose="020B0606020202030204" pitchFamily="34" charset="0"/>
                        </a:rPr>
                        <a:t>44.8</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800" b="0" i="0" u="none" strike="noStrike">
                          <a:solidFill>
                            <a:srgbClr val="000000"/>
                          </a:solidFill>
                          <a:effectLst/>
                          <a:latin typeface="Arial Narrow" panose="020B0606020202030204" pitchFamily="34" charset="0"/>
                        </a:rPr>
                        <a:t>20 097</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800" b="0" i="0" u="none" strike="noStrike">
                          <a:solidFill>
                            <a:srgbClr val="000000"/>
                          </a:solidFill>
                          <a:effectLst/>
                          <a:latin typeface="Arial Narrow" panose="020B0606020202030204" pitchFamily="34" charset="0"/>
                        </a:rPr>
                        <a:t>11 369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800" b="1" i="0" u="none" strike="noStrike">
                          <a:solidFill>
                            <a:srgbClr val="000000"/>
                          </a:solidFill>
                          <a:effectLst/>
                          <a:latin typeface="Arial Narrow" panose="020B0606020202030204" pitchFamily="34" charset="0"/>
                        </a:rPr>
                        <a:t>56.6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348512">
                <a:tc>
                  <a:txBody>
                    <a:bodyPr/>
                    <a:lstStyle/>
                    <a:p>
                      <a:pPr algn="l" fontAlgn="b"/>
                      <a:r>
                        <a:rPr lang="en-ZA" sz="1800" b="0" i="0" u="none" strike="noStrike" dirty="0">
                          <a:solidFill>
                            <a:srgbClr val="000000"/>
                          </a:solidFill>
                          <a:effectLst/>
                          <a:latin typeface="Arial Narrow" pitchFamily="34" charset="0"/>
                        </a:rPr>
                        <a:t>Mathematics</a:t>
                      </a:r>
                    </a:p>
                  </a:txBody>
                  <a:tcPr marL="6253" marR="6253" marT="62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800" b="0" i="0" u="none" strike="noStrike">
                          <a:solidFill>
                            <a:srgbClr val="000000"/>
                          </a:solidFill>
                          <a:effectLst/>
                          <a:latin typeface="Arial Narrow" panose="020B0606020202030204" pitchFamily="34" charset="0"/>
                        </a:rPr>
                        <a:t>45 405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800" b="0" i="0" u="none" strike="noStrike">
                          <a:solidFill>
                            <a:srgbClr val="000000"/>
                          </a:solidFill>
                          <a:effectLst/>
                          <a:latin typeface="Arial Narrow" panose="020B0606020202030204" pitchFamily="34" charset="0"/>
                        </a:rPr>
                        <a:t>15 918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800" b="1" i="0" u="none" strike="noStrike" dirty="0">
                          <a:solidFill>
                            <a:srgbClr val="000000"/>
                          </a:solidFill>
                          <a:effectLst/>
                          <a:latin typeface="Arial Narrow" panose="020B0606020202030204" pitchFamily="34" charset="0"/>
                        </a:rPr>
                        <a:t>35.1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800" b="0" i="0" u="none" strike="noStrike">
                          <a:solidFill>
                            <a:srgbClr val="000000"/>
                          </a:solidFill>
                          <a:effectLst/>
                          <a:latin typeface="Arial Narrow" panose="020B0606020202030204" pitchFamily="34" charset="0"/>
                        </a:rPr>
                        <a:t>31 252</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800" b="0" i="0" u="none" strike="noStrike">
                          <a:solidFill>
                            <a:srgbClr val="000000"/>
                          </a:solidFill>
                          <a:effectLst/>
                          <a:latin typeface="Arial Narrow" panose="020B0606020202030204" pitchFamily="34" charset="0"/>
                        </a:rPr>
                        <a:t>14 211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800" b="1" i="0" u="none" strike="noStrike">
                          <a:solidFill>
                            <a:srgbClr val="000000"/>
                          </a:solidFill>
                          <a:effectLst/>
                          <a:latin typeface="Arial Narrow" panose="020B0606020202030204" pitchFamily="34" charset="0"/>
                        </a:rPr>
                        <a:t>45.5</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439454">
                <a:tc>
                  <a:txBody>
                    <a:bodyPr/>
                    <a:lstStyle/>
                    <a:p>
                      <a:pPr algn="l" fontAlgn="b"/>
                      <a:r>
                        <a:rPr lang="en-ZA" sz="1800" b="0" i="0" u="none" strike="noStrike" dirty="0">
                          <a:solidFill>
                            <a:srgbClr val="000000"/>
                          </a:solidFill>
                          <a:effectLst/>
                          <a:latin typeface="Arial Narrow" pitchFamily="34" charset="0"/>
                        </a:rPr>
                        <a:t>Physical Sciences</a:t>
                      </a:r>
                    </a:p>
                  </a:txBody>
                  <a:tcPr marL="6253" marR="6253" marT="62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ZA" sz="1800" b="0" i="0" u="none" strike="noStrike">
                          <a:solidFill>
                            <a:srgbClr val="000000"/>
                          </a:solidFill>
                          <a:effectLst/>
                          <a:latin typeface="Arial Narrow" panose="020B0606020202030204" pitchFamily="34" charset="0"/>
                        </a:rPr>
                        <a:t>32 904</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ZA" sz="1800" b="0" i="0" u="none" strike="noStrike">
                          <a:solidFill>
                            <a:srgbClr val="000000"/>
                          </a:solidFill>
                          <a:effectLst/>
                          <a:latin typeface="Arial Narrow" panose="020B0606020202030204" pitchFamily="34" charset="0"/>
                        </a:rPr>
                        <a:t>14 694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ZA" sz="1800" b="1" i="0" u="none" strike="noStrike" dirty="0">
                          <a:solidFill>
                            <a:srgbClr val="000000"/>
                          </a:solidFill>
                          <a:effectLst/>
                          <a:latin typeface="Arial Narrow" panose="020B0606020202030204" pitchFamily="34" charset="0"/>
                        </a:rPr>
                        <a:t>44.7</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ZA" sz="1800" b="0" i="0" u="none" strike="noStrike">
                          <a:solidFill>
                            <a:srgbClr val="000000"/>
                          </a:solidFill>
                          <a:effectLst/>
                          <a:latin typeface="Arial Narrow" panose="020B0606020202030204" pitchFamily="34" charset="0"/>
                        </a:rPr>
                        <a:t>21 318</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ZA" sz="1800" b="0" i="0" u="none" strike="noStrike">
                          <a:solidFill>
                            <a:srgbClr val="000000"/>
                          </a:solidFill>
                          <a:effectLst/>
                          <a:latin typeface="Arial Narrow" panose="020B0606020202030204" pitchFamily="34" charset="0"/>
                        </a:rPr>
                        <a:t>10 235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ZA" sz="1800" b="1" i="0" u="none" strike="noStrike" dirty="0">
                          <a:solidFill>
                            <a:srgbClr val="000000"/>
                          </a:solidFill>
                          <a:effectLst/>
                          <a:latin typeface="Arial Narrow" panose="020B0606020202030204" pitchFamily="34" charset="0"/>
                        </a:rPr>
                        <a:t>48.0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bl>
          </a:graphicData>
        </a:graphic>
      </p:graphicFrame>
      <p:sp>
        <p:nvSpPr>
          <p:cNvPr id="2" name="Slide Number Placeholder 1"/>
          <p:cNvSpPr>
            <a:spLocks noGrp="1"/>
          </p:cNvSpPr>
          <p:nvPr>
            <p:ph type="sldNum" sz="quarter" idx="4"/>
          </p:nvPr>
        </p:nvSpPr>
        <p:spPr/>
        <p:txBody>
          <a:bodyPr/>
          <a:lstStyle/>
          <a:p>
            <a:pPr>
              <a:defRPr/>
            </a:pPr>
            <a:fld id="{9281EBB6-D164-4A7A-83B0-06A5CFC35E17}" type="slidenum">
              <a:rPr lang="en-ZA" altLang="en-US" smtClean="0"/>
              <a:pPr>
                <a:defRPr/>
              </a:pPr>
              <a:t>106</a:t>
            </a:fld>
            <a:endParaRPr lang="en-ZA" altLang="en-US"/>
          </a:p>
        </p:txBody>
      </p:sp>
    </p:spTree>
    <p:extLst>
      <p:ext uri="{BB962C8B-B14F-4D97-AF65-F5344CB8AC3E}">
        <p14:creationId xmlns:p14="http://schemas.microsoft.com/office/powerpoint/2010/main" val="411847119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3148"/>
            <a:ext cx="9144000" cy="6844852"/>
          </a:xfrm>
          <a:prstGeom prst="rect">
            <a:avLst/>
          </a:prstGeom>
        </p:spPr>
      </p:pic>
      <p:sp>
        <p:nvSpPr>
          <p:cNvPr id="51202" name="Title 1"/>
          <p:cNvSpPr>
            <a:spLocks noGrp="1"/>
          </p:cNvSpPr>
          <p:nvPr>
            <p:ph type="title"/>
          </p:nvPr>
        </p:nvSpPr>
        <p:spPr>
          <a:xfrm>
            <a:off x="395288" y="1196975"/>
            <a:ext cx="8229600" cy="3857625"/>
          </a:xfrm>
        </p:spPr>
        <p:txBody>
          <a:bodyPr/>
          <a:lstStyle/>
          <a:p>
            <a:pPr eaLnBrk="1" hangingPunct="1">
              <a:defRPr/>
            </a:pPr>
            <a:r>
              <a:rPr lang="en-US" altLang="en-US" sz="6000" b="1" dirty="0">
                <a:solidFill>
                  <a:srgbClr val="CC9900"/>
                </a:solidFill>
                <a:effectLst>
                  <a:outerShdw blurRad="50800" dist="50800" dir="5400000" algn="ctr" rotWithShape="0">
                    <a:schemeClr val="tx1"/>
                  </a:outerShdw>
                </a:effectLst>
                <a:latin typeface="Arial Narrow" pitchFamily="34" charset="0"/>
                <a:cs typeface="Tahoma" pitchFamily="34" charset="0"/>
              </a:rPr>
              <a:t>DISTINCTIONS  </a:t>
            </a:r>
          </a:p>
        </p:txBody>
      </p:sp>
      <p:sp>
        <p:nvSpPr>
          <p:cNvPr id="51204"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9BB3D28C-EEA9-4031-A897-421455B1CC7A}" type="slidenum">
              <a:rPr lang="en-ZA" altLang="en-US" sz="1600" smtClean="0">
                <a:solidFill>
                  <a:srgbClr val="898989"/>
                </a:solidFill>
                <a:latin typeface="Calibri" pitchFamily="34" charset="0"/>
              </a:rPr>
              <a:pPr/>
              <a:t>107</a:t>
            </a:fld>
            <a:endParaRPr lang="en-ZA" altLang="en-US" sz="1600" dirty="0">
              <a:solidFill>
                <a:srgbClr val="898989"/>
              </a:solidFill>
              <a:latin typeface="Calibri" pitchFamily="34" charset="0"/>
            </a:endParaRPr>
          </a:p>
        </p:txBody>
      </p:sp>
    </p:spTree>
    <p:extLst>
      <p:ext uri="{BB962C8B-B14F-4D97-AF65-F5344CB8AC3E}">
        <p14:creationId xmlns:p14="http://schemas.microsoft.com/office/powerpoint/2010/main" val="2258683302"/>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680"/>
            <a:ext cx="8229600" cy="779456"/>
          </a:xfrm>
        </p:spPr>
        <p:txBody>
          <a:bodyPr/>
          <a:lstStyle/>
          <a:p>
            <a:r>
              <a:rPr lang="en-ZA" b="1" dirty="0">
                <a:solidFill>
                  <a:schemeClr val="accent2">
                    <a:lumMod val="50000"/>
                  </a:schemeClr>
                </a:solidFill>
                <a:latin typeface="Arial Narrow" pitchFamily="34" charset="0"/>
              </a:rPr>
              <a:t>DISTINCTIONS PER </a:t>
            </a:r>
            <a:r>
              <a:rPr lang="en-ZA" b="1" dirty="0" smtClean="0">
                <a:solidFill>
                  <a:schemeClr val="accent2">
                    <a:lumMod val="50000"/>
                  </a:schemeClr>
                </a:solidFill>
                <a:latin typeface="Arial Narrow" pitchFamily="34" charset="0"/>
              </a:rPr>
              <a:t>PROVINCE 2019 - 2020</a:t>
            </a:r>
            <a:endParaRPr lang="en-ZA" b="1" dirty="0">
              <a:solidFill>
                <a:schemeClr val="accent2">
                  <a:lumMod val="50000"/>
                </a:schemeClr>
              </a:solidFill>
              <a:latin typeface="Arial Narrow" pitchFamily="34" charset="0"/>
            </a:endParaRPr>
          </a:p>
        </p:txBody>
      </p:sp>
      <p:sp>
        <p:nvSpPr>
          <p:cNvPr id="4" name="Slide Number Placeholder 3"/>
          <p:cNvSpPr>
            <a:spLocks noGrp="1"/>
          </p:cNvSpPr>
          <p:nvPr>
            <p:ph type="sldNum" sz="quarter" idx="12"/>
          </p:nvPr>
        </p:nvSpPr>
        <p:spPr>
          <a:xfrm>
            <a:off x="8244408" y="6520259"/>
            <a:ext cx="442392" cy="365125"/>
          </a:xfrm>
        </p:spPr>
        <p:txBody>
          <a:bodyPr/>
          <a:lstStyle/>
          <a:p>
            <a:pPr>
              <a:defRPr/>
            </a:pPr>
            <a:fld id="{5D50A69F-0DB0-4229-A874-189A1B00A418}" type="slidenum">
              <a:rPr lang="en-ZA" altLang="en-US" sz="1600" smtClean="0"/>
              <a:pPr>
                <a:defRPr/>
              </a:pPr>
              <a:t>108</a:t>
            </a:fld>
            <a:endParaRPr lang="en-ZA" altLang="en-US" sz="1600" dirty="0"/>
          </a:p>
        </p:txBody>
      </p:sp>
      <p:graphicFrame>
        <p:nvGraphicFramePr>
          <p:cNvPr id="5" name="Table 4"/>
          <p:cNvGraphicFramePr>
            <a:graphicFrameLocks noGrp="1"/>
          </p:cNvGraphicFramePr>
          <p:nvPr>
            <p:extLst>
              <p:ext uri="{D42A27DB-BD31-4B8C-83A1-F6EECF244321}">
                <p14:modId xmlns:p14="http://schemas.microsoft.com/office/powerpoint/2010/main" val="2923741824"/>
              </p:ext>
            </p:extLst>
          </p:nvPr>
        </p:nvGraphicFramePr>
        <p:xfrm>
          <a:off x="107504" y="692697"/>
          <a:ext cx="8928993" cy="6048673"/>
        </p:xfrm>
        <a:graphic>
          <a:graphicData uri="http://schemas.openxmlformats.org/drawingml/2006/table">
            <a:tbl>
              <a:tblPr/>
              <a:tblGrid>
                <a:gridCol w="1492607">
                  <a:extLst>
                    <a:ext uri="{9D8B030D-6E8A-4147-A177-3AD203B41FA5}">
                      <a16:colId xmlns:a16="http://schemas.microsoft.com/office/drawing/2014/main" val="1958331408"/>
                    </a:ext>
                  </a:extLst>
                </a:gridCol>
                <a:gridCol w="1092803">
                  <a:extLst>
                    <a:ext uri="{9D8B030D-6E8A-4147-A177-3AD203B41FA5}">
                      <a16:colId xmlns:a16="http://schemas.microsoft.com/office/drawing/2014/main" val="2251964901"/>
                    </a:ext>
                  </a:extLst>
                </a:gridCol>
                <a:gridCol w="1199417">
                  <a:extLst>
                    <a:ext uri="{9D8B030D-6E8A-4147-A177-3AD203B41FA5}">
                      <a16:colId xmlns:a16="http://schemas.microsoft.com/office/drawing/2014/main" val="3644064018"/>
                    </a:ext>
                  </a:extLst>
                </a:gridCol>
                <a:gridCol w="1425973">
                  <a:extLst>
                    <a:ext uri="{9D8B030D-6E8A-4147-A177-3AD203B41FA5}">
                      <a16:colId xmlns:a16="http://schemas.microsoft.com/office/drawing/2014/main" val="2385913488"/>
                    </a:ext>
                  </a:extLst>
                </a:gridCol>
                <a:gridCol w="1092803">
                  <a:extLst>
                    <a:ext uri="{9D8B030D-6E8A-4147-A177-3AD203B41FA5}">
                      <a16:colId xmlns:a16="http://schemas.microsoft.com/office/drawing/2014/main" val="2007225842"/>
                    </a:ext>
                  </a:extLst>
                </a:gridCol>
                <a:gridCol w="1199417">
                  <a:extLst>
                    <a:ext uri="{9D8B030D-6E8A-4147-A177-3AD203B41FA5}">
                      <a16:colId xmlns:a16="http://schemas.microsoft.com/office/drawing/2014/main" val="2970400925"/>
                    </a:ext>
                  </a:extLst>
                </a:gridCol>
                <a:gridCol w="1425973">
                  <a:extLst>
                    <a:ext uri="{9D8B030D-6E8A-4147-A177-3AD203B41FA5}">
                      <a16:colId xmlns:a16="http://schemas.microsoft.com/office/drawing/2014/main" val="690538551"/>
                    </a:ext>
                  </a:extLst>
                </a:gridCol>
              </a:tblGrid>
              <a:tr h="436112">
                <a:tc>
                  <a:txBody>
                    <a:bodyPr/>
                    <a:lstStyle/>
                    <a:p>
                      <a:pPr algn="l" fontAlgn="b"/>
                      <a:r>
                        <a:rPr lang="en-ZA" sz="1100" b="0" i="0" u="none" strike="noStrike" dirty="0">
                          <a:solidFill>
                            <a:srgbClr val="000000"/>
                          </a:solidFill>
                          <a:effectLst/>
                          <a:latin typeface="Calibri" panose="020F0502020204030204" pitchFamily="34" charset="0"/>
                        </a:rPr>
                        <a:t> </a:t>
                      </a:r>
                    </a:p>
                  </a:txBody>
                  <a:tcPr marL="6141" marR="6141" marT="61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tc gridSpan="3">
                  <a:txBody>
                    <a:bodyPr/>
                    <a:lstStyle/>
                    <a:p>
                      <a:pPr algn="ctr" fontAlgn="b"/>
                      <a:r>
                        <a:rPr lang="en-ZA" sz="1700" b="1" i="0" u="none" strike="noStrike">
                          <a:solidFill>
                            <a:srgbClr val="000000"/>
                          </a:solidFill>
                          <a:effectLst/>
                          <a:latin typeface="Arial Narrow" panose="020B0606020202030204" pitchFamily="34" charset="0"/>
                        </a:rPr>
                        <a:t>2019</a:t>
                      </a:r>
                    </a:p>
                  </a:txBody>
                  <a:tcPr marL="6141" marR="6141" marT="6141"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hMerge="1">
                  <a:txBody>
                    <a:bodyPr/>
                    <a:lstStyle/>
                    <a:p>
                      <a:endParaRPr lang="en-ZA"/>
                    </a:p>
                  </a:txBody>
                  <a:tcPr/>
                </a:tc>
                <a:tc hMerge="1">
                  <a:txBody>
                    <a:bodyPr/>
                    <a:lstStyle/>
                    <a:p>
                      <a:endParaRPr lang="en-ZA"/>
                    </a:p>
                  </a:txBody>
                  <a:tcPr/>
                </a:tc>
                <a:tc gridSpan="3">
                  <a:txBody>
                    <a:bodyPr/>
                    <a:lstStyle/>
                    <a:p>
                      <a:pPr algn="ctr" fontAlgn="b"/>
                      <a:r>
                        <a:rPr lang="en-ZA" sz="1700" b="1" i="0" u="none" strike="noStrike">
                          <a:solidFill>
                            <a:srgbClr val="000000"/>
                          </a:solidFill>
                          <a:effectLst/>
                          <a:latin typeface="Arial Narrow" panose="020B0606020202030204" pitchFamily="34" charset="0"/>
                        </a:rPr>
                        <a:t>2020</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val="1611666900"/>
                  </a:ext>
                </a:extLst>
              </a:tr>
              <a:tr h="853261">
                <a:tc>
                  <a:txBody>
                    <a:bodyPr/>
                    <a:lstStyle/>
                    <a:p>
                      <a:pPr algn="ctr" rtl="0" fontAlgn="b"/>
                      <a:r>
                        <a:rPr lang="en-ZA" sz="1700" b="1" i="0" u="none" strike="noStrike">
                          <a:solidFill>
                            <a:srgbClr val="000000"/>
                          </a:solidFill>
                          <a:effectLst/>
                          <a:latin typeface="Arial Narrow" panose="020B0606020202030204" pitchFamily="34" charset="0"/>
                        </a:rPr>
                        <a:t>Province Name</a:t>
                      </a:r>
                    </a:p>
                  </a:txBody>
                  <a:tcPr marL="6141" marR="6141" marT="6141"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rtl="0" fontAlgn="b"/>
                      <a:r>
                        <a:rPr lang="en-ZA" sz="1700" b="1" i="0" u="none" strike="noStrike">
                          <a:solidFill>
                            <a:srgbClr val="000000"/>
                          </a:solidFill>
                          <a:effectLst/>
                          <a:latin typeface="Arial Narrow" panose="020B0606020202030204" pitchFamily="34" charset="0"/>
                        </a:rPr>
                        <a:t>Distinction Potential</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rtl="0" fontAlgn="b"/>
                      <a:r>
                        <a:rPr lang="en-ZA" sz="1700" b="1" i="0" u="none" strike="noStrike">
                          <a:solidFill>
                            <a:srgbClr val="000000"/>
                          </a:solidFill>
                          <a:effectLst/>
                          <a:latin typeface="Arial Narrow" panose="020B0606020202030204" pitchFamily="34" charset="0"/>
                        </a:rPr>
                        <a:t> Achieved Distinctions</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rtl="0" fontAlgn="b"/>
                      <a:r>
                        <a:rPr lang="en-ZA" sz="1700" b="1" i="0" u="none" strike="noStrike">
                          <a:solidFill>
                            <a:srgbClr val="000000"/>
                          </a:solidFill>
                          <a:effectLst/>
                          <a:latin typeface="Arial Narrow" panose="020B0606020202030204" pitchFamily="34" charset="0"/>
                        </a:rPr>
                        <a:t>% Distinctions</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rtl="0" fontAlgn="b"/>
                      <a:r>
                        <a:rPr lang="en-ZA" sz="1700" b="1" i="0" u="none" strike="noStrike">
                          <a:solidFill>
                            <a:srgbClr val="000000"/>
                          </a:solidFill>
                          <a:effectLst/>
                          <a:latin typeface="Arial Narrow" panose="020B0606020202030204" pitchFamily="34" charset="0"/>
                        </a:rPr>
                        <a:t>Distinction Potential</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rtl="0" fontAlgn="b"/>
                      <a:r>
                        <a:rPr lang="en-ZA" sz="1700" b="1" i="0" u="none" strike="noStrike">
                          <a:solidFill>
                            <a:srgbClr val="000000"/>
                          </a:solidFill>
                          <a:effectLst/>
                          <a:latin typeface="Arial Narrow" panose="020B0606020202030204" pitchFamily="34" charset="0"/>
                        </a:rPr>
                        <a:t> Achieved Distinctions</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rtl="0" fontAlgn="b"/>
                      <a:r>
                        <a:rPr lang="en-ZA" sz="1700" b="1" i="0" u="none" strike="noStrike">
                          <a:solidFill>
                            <a:srgbClr val="000000"/>
                          </a:solidFill>
                          <a:effectLst/>
                          <a:latin typeface="Arial Narrow" panose="020B0606020202030204" pitchFamily="34" charset="0"/>
                        </a:rPr>
                        <a:t>% Distinctions</a:t>
                      </a:r>
                    </a:p>
                  </a:txBody>
                  <a:tcPr marL="6141" marR="6141" marT="614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val="2497660423"/>
                  </a:ext>
                </a:extLst>
              </a:tr>
              <a:tr h="474034">
                <a:tc>
                  <a:txBody>
                    <a:bodyPr/>
                    <a:lstStyle/>
                    <a:p>
                      <a:pPr algn="l" rtl="0" fontAlgn="b"/>
                      <a:r>
                        <a:rPr lang="en-ZA" sz="1700" b="1" i="0" u="none" strike="noStrike">
                          <a:solidFill>
                            <a:srgbClr val="000000"/>
                          </a:solidFill>
                          <a:effectLst/>
                          <a:latin typeface="Arial Narrow" panose="020B0606020202030204" pitchFamily="34" charset="0"/>
                        </a:rPr>
                        <a:t>Eastern Cape</a:t>
                      </a:r>
                    </a:p>
                  </a:txBody>
                  <a:tcPr marL="6141" marR="6141" marT="6141"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5"/>
                    </a:solidFill>
                  </a:tcPr>
                </a:tc>
                <a:tc>
                  <a:txBody>
                    <a:bodyPr/>
                    <a:lstStyle/>
                    <a:p>
                      <a:pPr algn="ctr" rtl="0" fontAlgn="b"/>
                      <a:r>
                        <a:rPr lang="en-ZA" sz="1900" b="0" i="0" u="none" strike="noStrike">
                          <a:solidFill>
                            <a:srgbClr val="000000"/>
                          </a:solidFill>
                          <a:effectLst/>
                          <a:latin typeface="Arial Narrow" panose="020B0606020202030204" pitchFamily="34" charset="0"/>
                        </a:rPr>
                        <a:t>507 994</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1DA"/>
                    </a:solidFill>
                  </a:tcPr>
                </a:tc>
                <a:tc>
                  <a:txBody>
                    <a:bodyPr/>
                    <a:lstStyle/>
                    <a:p>
                      <a:pPr algn="ctr" rtl="0" fontAlgn="b"/>
                      <a:r>
                        <a:rPr lang="en-ZA" sz="1900" b="0" i="0" u="none" strike="noStrike">
                          <a:solidFill>
                            <a:srgbClr val="000000"/>
                          </a:solidFill>
                          <a:effectLst/>
                          <a:latin typeface="Arial Narrow" panose="020B0606020202030204" pitchFamily="34" charset="0"/>
                        </a:rPr>
                        <a:t>15 745</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1DA"/>
                    </a:solidFill>
                  </a:tcPr>
                </a:tc>
                <a:tc>
                  <a:txBody>
                    <a:bodyPr/>
                    <a:lstStyle/>
                    <a:p>
                      <a:pPr algn="ctr" rtl="0" fontAlgn="b"/>
                      <a:r>
                        <a:rPr lang="en-ZA" sz="1900" b="1" i="0" u="none" strike="noStrike" dirty="0">
                          <a:solidFill>
                            <a:srgbClr val="000000"/>
                          </a:solidFill>
                          <a:effectLst/>
                          <a:latin typeface="Arial Narrow" panose="020B0606020202030204" pitchFamily="34" charset="0"/>
                        </a:rPr>
                        <a:t>3.10%</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1DA"/>
                    </a:solidFill>
                  </a:tcPr>
                </a:tc>
                <a:tc>
                  <a:txBody>
                    <a:bodyPr/>
                    <a:lstStyle/>
                    <a:p>
                      <a:pPr algn="ctr" rtl="0" fontAlgn="b"/>
                      <a:r>
                        <a:rPr lang="en-ZA" sz="1900" b="0" i="0" u="none" strike="noStrike">
                          <a:solidFill>
                            <a:srgbClr val="000000"/>
                          </a:solidFill>
                          <a:effectLst/>
                          <a:latin typeface="Arial Narrow" panose="020B0606020202030204" pitchFamily="34" charset="0"/>
                        </a:rPr>
                        <a:t>521 327</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1DA"/>
                    </a:solidFill>
                  </a:tcPr>
                </a:tc>
                <a:tc>
                  <a:txBody>
                    <a:bodyPr/>
                    <a:lstStyle/>
                    <a:p>
                      <a:pPr algn="ctr" rtl="0" fontAlgn="b"/>
                      <a:r>
                        <a:rPr lang="en-ZA" sz="1900" b="0" i="0" u="none" strike="noStrike">
                          <a:solidFill>
                            <a:srgbClr val="000000"/>
                          </a:solidFill>
                          <a:effectLst/>
                          <a:latin typeface="Arial Narrow" panose="020B0606020202030204" pitchFamily="34" charset="0"/>
                        </a:rPr>
                        <a:t>17 099</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1DA"/>
                    </a:solidFill>
                  </a:tcPr>
                </a:tc>
                <a:tc>
                  <a:txBody>
                    <a:bodyPr/>
                    <a:lstStyle/>
                    <a:p>
                      <a:pPr algn="ctr" rtl="0" fontAlgn="b"/>
                      <a:r>
                        <a:rPr lang="en-ZA" sz="1900" b="1" i="0" u="none" strike="noStrike">
                          <a:solidFill>
                            <a:srgbClr val="000000"/>
                          </a:solidFill>
                          <a:effectLst/>
                          <a:latin typeface="Arial Narrow" panose="020B0606020202030204" pitchFamily="34" charset="0"/>
                        </a:rPr>
                        <a:t>3.30%</a:t>
                      </a:r>
                    </a:p>
                  </a:txBody>
                  <a:tcPr marL="6141" marR="6141" marT="614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1DA"/>
                    </a:solidFill>
                  </a:tcPr>
                </a:tc>
                <a:extLst>
                  <a:ext uri="{0D108BD9-81ED-4DB2-BD59-A6C34878D82A}">
                    <a16:rowId xmlns:a16="http://schemas.microsoft.com/office/drawing/2014/main" val="683811582"/>
                  </a:ext>
                </a:extLst>
              </a:tr>
              <a:tr h="474034">
                <a:tc>
                  <a:txBody>
                    <a:bodyPr/>
                    <a:lstStyle/>
                    <a:p>
                      <a:pPr algn="l" rtl="0" fontAlgn="b"/>
                      <a:r>
                        <a:rPr lang="en-ZA" sz="1700" b="1" i="0" u="none" strike="noStrike">
                          <a:solidFill>
                            <a:srgbClr val="000000"/>
                          </a:solidFill>
                          <a:effectLst/>
                          <a:latin typeface="Arial Narrow" panose="020B0606020202030204" pitchFamily="34" charset="0"/>
                        </a:rPr>
                        <a:t>Free State</a:t>
                      </a:r>
                    </a:p>
                  </a:txBody>
                  <a:tcPr marL="6141" marR="6141" marT="6141"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5"/>
                    </a:solidFill>
                  </a:tcPr>
                </a:tc>
                <a:tc>
                  <a:txBody>
                    <a:bodyPr/>
                    <a:lstStyle/>
                    <a:p>
                      <a:pPr algn="ctr" rtl="0" fontAlgn="b"/>
                      <a:r>
                        <a:rPr lang="en-ZA" sz="1900" b="0" i="0" u="none" strike="noStrike">
                          <a:solidFill>
                            <a:srgbClr val="000000"/>
                          </a:solidFill>
                          <a:effectLst/>
                          <a:latin typeface="Arial Narrow" panose="020B0606020202030204" pitchFamily="34" charset="0"/>
                        </a:rPr>
                        <a:t>202 391</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1DA"/>
                    </a:solidFill>
                  </a:tcPr>
                </a:tc>
                <a:tc>
                  <a:txBody>
                    <a:bodyPr/>
                    <a:lstStyle/>
                    <a:p>
                      <a:pPr algn="ctr" rtl="0" fontAlgn="b"/>
                      <a:r>
                        <a:rPr lang="en-ZA" sz="1900" b="0" i="0" u="none" strike="noStrike">
                          <a:solidFill>
                            <a:srgbClr val="000000"/>
                          </a:solidFill>
                          <a:effectLst/>
                          <a:latin typeface="Arial Narrow" panose="020B0606020202030204" pitchFamily="34" charset="0"/>
                        </a:rPr>
                        <a:t>6 284</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1DA"/>
                    </a:solidFill>
                  </a:tcPr>
                </a:tc>
                <a:tc>
                  <a:txBody>
                    <a:bodyPr/>
                    <a:lstStyle/>
                    <a:p>
                      <a:pPr algn="ctr" rtl="0" fontAlgn="b"/>
                      <a:r>
                        <a:rPr lang="en-ZA" sz="1900" b="1" i="0" u="none" strike="noStrike">
                          <a:solidFill>
                            <a:srgbClr val="000000"/>
                          </a:solidFill>
                          <a:effectLst/>
                          <a:latin typeface="Arial Narrow" panose="020B0606020202030204" pitchFamily="34" charset="0"/>
                        </a:rPr>
                        <a:t>3.10%</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1DA"/>
                    </a:solidFill>
                  </a:tcPr>
                </a:tc>
                <a:tc>
                  <a:txBody>
                    <a:bodyPr/>
                    <a:lstStyle/>
                    <a:p>
                      <a:pPr algn="ctr" rtl="0" fontAlgn="b"/>
                      <a:r>
                        <a:rPr lang="en-ZA" sz="1900" b="0" i="0" u="none" strike="noStrike">
                          <a:solidFill>
                            <a:srgbClr val="000000"/>
                          </a:solidFill>
                          <a:effectLst/>
                          <a:latin typeface="Arial Narrow" panose="020B0606020202030204" pitchFamily="34" charset="0"/>
                        </a:rPr>
                        <a:t>201 066</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1DA"/>
                    </a:solidFill>
                  </a:tcPr>
                </a:tc>
                <a:tc>
                  <a:txBody>
                    <a:bodyPr/>
                    <a:lstStyle/>
                    <a:p>
                      <a:pPr algn="ctr" rtl="0" fontAlgn="b"/>
                      <a:r>
                        <a:rPr lang="en-ZA" sz="1900" b="0" i="0" u="none" strike="noStrike">
                          <a:solidFill>
                            <a:srgbClr val="000000"/>
                          </a:solidFill>
                          <a:effectLst/>
                          <a:latin typeface="Arial Narrow" panose="020B0606020202030204" pitchFamily="34" charset="0"/>
                        </a:rPr>
                        <a:t>7 247</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1DA"/>
                    </a:solidFill>
                  </a:tcPr>
                </a:tc>
                <a:tc>
                  <a:txBody>
                    <a:bodyPr/>
                    <a:lstStyle/>
                    <a:p>
                      <a:pPr algn="ctr" rtl="0" fontAlgn="b"/>
                      <a:r>
                        <a:rPr lang="en-ZA" sz="1900" b="1" i="0" u="none" strike="noStrike">
                          <a:solidFill>
                            <a:srgbClr val="000000"/>
                          </a:solidFill>
                          <a:effectLst/>
                          <a:latin typeface="Arial Narrow" panose="020B0606020202030204" pitchFamily="34" charset="0"/>
                        </a:rPr>
                        <a:t>3.60%</a:t>
                      </a:r>
                    </a:p>
                  </a:txBody>
                  <a:tcPr marL="6141" marR="6141" marT="614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1DA"/>
                    </a:solidFill>
                  </a:tcPr>
                </a:tc>
                <a:extLst>
                  <a:ext uri="{0D108BD9-81ED-4DB2-BD59-A6C34878D82A}">
                    <a16:rowId xmlns:a16="http://schemas.microsoft.com/office/drawing/2014/main" val="3976315552"/>
                  </a:ext>
                </a:extLst>
              </a:tr>
              <a:tr h="474034">
                <a:tc>
                  <a:txBody>
                    <a:bodyPr/>
                    <a:lstStyle/>
                    <a:p>
                      <a:pPr algn="l" rtl="0" fontAlgn="b"/>
                      <a:r>
                        <a:rPr lang="en-ZA" sz="1700" b="1" i="0" u="none" strike="noStrike">
                          <a:solidFill>
                            <a:srgbClr val="000000"/>
                          </a:solidFill>
                          <a:effectLst/>
                          <a:latin typeface="Arial Narrow" panose="020B0606020202030204" pitchFamily="34" charset="0"/>
                        </a:rPr>
                        <a:t>Gauteng</a:t>
                      </a:r>
                    </a:p>
                  </a:txBody>
                  <a:tcPr marL="6141" marR="6141" marT="6141"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5"/>
                    </a:solidFill>
                  </a:tcPr>
                </a:tc>
                <a:tc>
                  <a:txBody>
                    <a:bodyPr/>
                    <a:lstStyle/>
                    <a:p>
                      <a:pPr algn="ctr" rtl="0" fontAlgn="b"/>
                      <a:r>
                        <a:rPr lang="en-ZA" sz="1900" b="0" i="0" u="none" strike="noStrike">
                          <a:solidFill>
                            <a:srgbClr val="000000"/>
                          </a:solidFill>
                          <a:effectLst/>
                          <a:latin typeface="Arial Narrow" panose="020B0606020202030204" pitchFamily="34" charset="0"/>
                        </a:rPr>
                        <a:t>744 634</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1DA"/>
                    </a:solidFill>
                  </a:tcPr>
                </a:tc>
                <a:tc>
                  <a:txBody>
                    <a:bodyPr/>
                    <a:lstStyle/>
                    <a:p>
                      <a:pPr algn="ctr" rtl="0" fontAlgn="b"/>
                      <a:r>
                        <a:rPr lang="en-ZA" sz="1900" b="0" i="0" u="none" strike="noStrike">
                          <a:solidFill>
                            <a:srgbClr val="000000"/>
                          </a:solidFill>
                          <a:effectLst/>
                          <a:latin typeface="Arial Narrow" panose="020B0606020202030204" pitchFamily="34" charset="0"/>
                        </a:rPr>
                        <a:t>37 422</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1DA"/>
                    </a:solidFill>
                  </a:tcPr>
                </a:tc>
                <a:tc>
                  <a:txBody>
                    <a:bodyPr/>
                    <a:lstStyle/>
                    <a:p>
                      <a:pPr algn="ctr" rtl="0" fontAlgn="b"/>
                      <a:r>
                        <a:rPr lang="en-ZA" sz="1900" b="1" i="0" u="none" strike="noStrike">
                          <a:solidFill>
                            <a:srgbClr val="000000"/>
                          </a:solidFill>
                          <a:effectLst/>
                          <a:latin typeface="Arial Narrow" panose="020B0606020202030204" pitchFamily="34" charset="0"/>
                        </a:rPr>
                        <a:t>5.00%</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1DA"/>
                    </a:solidFill>
                  </a:tcPr>
                </a:tc>
                <a:tc>
                  <a:txBody>
                    <a:bodyPr/>
                    <a:lstStyle/>
                    <a:p>
                      <a:pPr algn="ctr" rtl="0" fontAlgn="b"/>
                      <a:r>
                        <a:rPr lang="en-ZA" sz="1900" b="0" i="0" u="none" strike="noStrike">
                          <a:solidFill>
                            <a:srgbClr val="000000"/>
                          </a:solidFill>
                          <a:effectLst/>
                          <a:latin typeface="Arial Narrow" panose="020B0606020202030204" pitchFamily="34" charset="0"/>
                        </a:rPr>
                        <a:t>795 306</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1DA"/>
                    </a:solidFill>
                  </a:tcPr>
                </a:tc>
                <a:tc>
                  <a:txBody>
                    <a:bodyPr/>
                    <a:lstStyle/>
                    <a:p>
                      <a:pPr algn="ctr" rtl="0" fontAlgn="b"/>
                      <a:r>
                        <a:rPr lang="en-ZA" sz="1900" b="0" i="0" u="none" strike="noStrike">
                          <a:solidFill>
                            <a:srgbClr val="000000"/>
                          </a:solidFill>
                          <a:effectLst/>
                          <a:latin typeface="Arial Narrow" panose="020B0606020202030204" pitchFamily="34" charset="0"/>
                        </a:rPr>
                        <a:t>41 459</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1DA"/>
                    </a:solidFill>
                  </a:tcPr>
                </a:tc>
                <a:tc>
                  <a:txBody>
                    <a:bodyPr/>
                    <a:lstStyle/>
                    <a:p>
                      <a:pPr algn="ctr" rtl="0" fontAlgn="b"/>
                      <a:r>
                        <a:rPr lang="en-ZA" sz="1900" b="1" i="0" u="none" strike="noStrike">
                          <a:solidFill>
                            <a:srgbClr val="000000"/>
                          </a:solidFill>
                          <a:effectLst/>
                          <a:latin typeface="Arial Narrow" panose="020B0606020202030204" pitchFamily="34" charset="0"/>
                        </a:rPr>
                        <a:t>5.20%</a:t>
                      </a:r>
                    </a:p>
                  </a:txBody>
                  <a:tcPr marL="6141" marR="6141" marT="614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1DA"/>
                    </a:solidFill>
                  </a:tcPr>
                </a:tc>
                <a:extLst>
                  <a:ext uri="{0D108BD9-81ED-4DB2-BD59-A6C34878D82A}">
                    <a16:rowId xmlns:a16="http://schemas.microsoft.com/office/drawing/2014/main" val="2990267469"/>
                  </a:ext>
                </a:extLst>
              </a:tr>
              <a:tr h="474034">
                <a:tc>
                  <a:txBody>
                    <a:bodyPr/>
                    <a:lstStyle/>
                    <a:p>
                      <a:pPr algn="l" rtl="0" fontAlgn="b"/>
                      <a:r>
                        <a:rPr lang="en-ZA" sz="1700" b="1" i="0" u="none" strike="noStrike">
                          <a:solidFill>
                            <a:srgbClr val="000000"/>
                          </a:solidFill>
                          <a:effectLst/>
                          <a:latin typeface="Arial Narrow" panose="020B0606020202030204" pitchFamily="34" charset="0"/>
                        </a:rPr>
                        <a:t>KwaZulu-Natal</a:t>
                      </a:r>
                    </a:p>
                  </a:txBody>
                  <a:tcPr marL="6141" marR="6141" marT="6141"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5"/>
                    </a:solidFill>
                  </a:tcPr>
                </a:tc>
                <a:tc>
                  <a:txBody>
                    <a:bodyPr/>
                    <a:lstStyle/>
                    <a:p>
                      <a:pPr algn="ctr" rtl="0" fontAlgn="b"/>
                      <a:r>
                        <a:rPr lang="en-ZA" sz="1900" b="0" i="0" u="none" strike="noStrike">
                          <a:solidFill>
                            <a:srgbClr val="000000"/>
                          </a:solidFill>
                          <a:effectLst/>
                          <a:latin typeface="Arial Narrow" panose="020B0606020202030204" pitchFamily="34" charset="0"/>
                        </a:rPr>
                        <a:t>967 817</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1DA"/>
                    </a:solidFill>
                  </a:tcPr>
                </a:tc>
                <a:tc>
                  <a:txBody>
                    <a:bodyPr/>
                    <a:lstStyle/>
                    <a:p>
                      <a:pPr algn="ctr" rtl="0" fontAlgn="b"/>
                      <a:r>
                        <a:rPr lang="en-ZA" sz="1900" b="0" i="0" u="none" strike="noStrike">
                          <a:solidFill>
                            <a:srgbClr val="000000"/>
                          </a:solidFill>
                          <a:effectLst/>
                          <a:latin typeface="Arial Narrow" panose="020B0606020202030204" pitchFamily="34" charset="0"/>
                        </a:rPr>
                        <a:t>41 910</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1DA"/>
                    </a:solidFill>
                  </a:tcPr>
                </a:tc>
                <a:tc>
                  <a:txBody>
                    <a:bodyPr/>
                    <a:lstStyle/>
                    <a:p>
                      <a:pPr algn="ctr" rtl="0" fontAlgn="b"/>
                      <a:r>
                        <a:rPr lang="en-ZA" sz="1900" b="1" i="0" u="none" strike="noStrike">
                          <a:solidFill>
                            <a:srgbClr val="000000"/>
                          </a:solidFill>
                          <a:effectLst/>
                          <a:latin typeface="Arial Narrow" panose="020B0606020202030204" pitchFamily="34" charset="0"/>
                        </a:rPr>
                        <a:t>4.30%</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1DA"/>
                    </a:solidFill>
                  </a:tcPr>
                </a:tc>
                <a:tc>
                  <a:txBody>
                    <a:bodyPr/>
                    <a:lstStyle/>
                    <a:p>
                      <a:pPr algn="ctr" rtl="0" fontAlgn="b"/>
                      <a:r>
                        <a:rPr lang="en-ZA" sz="1900" b="0" i="0" u="none" strike="noStrike">
                          <a:solidFill>
                            <a:srgbClr val="000000"/>
                          </a:solidFill>
                          <a:effectLst/>
                          <a:latin typeface="Arial Narrow" panose="020B0606020202030204" pitchFamily="34" charset="0"/>
                        </a:rPr>
                        <a:t>994 544</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1DA"/>
                    </a:solidFill>
                  </a:tcPr>
                </a:tc>
                <a:tc>
                  <a:txBody>
                    <a:bodyPr/>
                    <a:lstStyle/>
                    <a:p>
                      <a:pPr algn="ctr" rtl="0" fontAlgn="b"/>
                      <a:r>
                        <a:rPr lang="en-ZA" sz="1900" b="0" i="0" u="none" strike="noStrike" dirty="0">
                          <a:solidFill>
                            <a:srgbClr val="000000"/>
                          </a:solidFill>
                          <a:effectLst/>
                          <a:latin typeface="Arial Narrow" panose="020B0606020202030204" pitchFamily="34" charset="0"/>
                        </a:rPr>
                        <a:t>49 999</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1DA"/>
                    </a:solidFill>
                  </a:tcPr>
                </a:tc>
                <a:tc>
                  <a:txBody>
                    <a:bodyPr/>
                    <a:lstStyle/>
                    <a:p>
                      <a:pPr algn="ctr" rtl="0" fontAlgn="b"/>
                      <a:r>
                        <a:rPr lang="en-ZA" sz="1900" b="1" i="0" u="none" strike="noStrike">
                          <a:solidFill>
                            <a:srgbClr val="000000"/>
                          </a:solidFill>
                          <a:effectLst/>
                          <a:latin typeface="Arial Narrow" panose="020B0606020202030204" pitchFamily="34" charset="0"/>
                        </a:rPr>
                        <a:t>5.00%</a:t>
                      </a:r>
                    </a:p>
                  </a:txBody>
                  <a:tcPr marL="6141" marR="6141" marT="614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1DA"/>
                    </a:solidFill>
                  </a:tcPr>
                </a:tc>
                <a:extLst>
                  <a:ext uri="{0D108BD9-81ED-4DB2-BD59-A6C34878D82A}">
                    <a16:rowId xmlns:a16="http://schemas.microsoft.com/office/drawing/2014/main" val="963623832"/>
                  </a:ext>
                </a:extLst>
              </a:tr>
              <a:tr h="474034">
                <a:tc>
                  <a:txBody>
                    <a:bodyPr/>
                    <a:lstStyle/>
                    <a:p>
                      <a:pPr algn="l" rtl="0" fontAlgn="b"/>
                      <a:r>
                        <a:rPr lang="en-ZA" sz="1700" b="1" i="0" u="none" strike="noStrike">
                          <a:solidFill>
                            <a:srgbClr val="000000"/>
                          </a:solidFill>
                          <a:effectLst/>
                          <a:latin typeface="Arial Narrow" panose="020B0606020202030204" pitchFamily="34" charset="0"/>
                        </a:rPr>
                        <a:t>Limpopo</a:t>
                      </a:r>
                    </a:p>
                  </a:txBody>
                  <a:tcPr marL="6141" marR="6141" marT="6141"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5"/>
                    </a:solidFill>
                  </a:tcPr>
                </a:tc>
                <a:tc>
                  <a:txBody>
                    <a:bodyPr/>
                    <a:lstStyle/>
                    <a:p>
                      <a:pPr algn="ctr" rtl="0" fontAlgn="b"/>
                      <a:r>
                        <a:rPr lang="en-ZA" sz="1900" b="0" i="0" u="none" strike="noStrike">
                          <a:solidFill>
                            <a:srgbClr val="000000"/>
                          </a:solidFill>
                          <a:effectLst/>
                          <a:latin typeface="Arial Narrow" panose="020B0606020202030204" pitchFamily="34" charset="0"/>
                        </a:rPr>
                        <a:t>594 404</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1DA"/>
                    </a:solidFill>
                  </a:tcPr>
                </a:tc>
                <a:tc>
                  <a:txBody>
                    <a:bodyPr/>
                    <a:lstStyle/>
                    <a:p>
                      <a:pPr algn="ctr" rtl="0" fontAlgn="b"/>
                      <a:r>
                        <a:rPr lang="en-ZA" sz="1900" b="0" i="0" u="none" strike="noStrike">
                          <a:solidFill>
                            <a:srgbClr val="000000"/>
                          </a:solidFill>
                          <a:effectLst/>
                          <a:latin typeface="Arial Narrow" panose="020B0606020202030204" pitchFamily="34" charset="0"/>
                        </a:rPr>
                        <a:t>13 312</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1DA"/>
                    </a:solidFill>
                  </a:tcPr>
                </a:tc>
                <a:tc>
                  <a:txBody>
                    <a:bodyPr/>
                    <a:lstStyle/>
                    <a:p>
                      <a:pPr algn="ctr" rtl="0" fontAlgn="b"/>
                      <a:r>
                        <a:rPr lang="en-ZA" sz="1900" b="1" i="0" u="none" strike="noStrike" dirty="0">
                          <a:solidFill>
                            <a:srgbClr val="000000"/>
                          </a:solidFill>
                          <a:effectLst/>
                          <a:latin typeface="Arial Narrow" panose="020B0606020202030204" pitchFamily="34" charset="0"/>
                        </a:rPr>
                        <a:t>2.20%</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1DA"/>
                    </a:solidFill>
                  </a:tcPr>
                </a:tc>
                <a:tc>
                  <a:txBody>
                    <a:bodyPr/>
                    <a:lstStyle/>
                    <a:p>
                      <a:pPr algn="ctr" rtl="0" fontAlgn="b"/>
                      <a:r>
                        <a:rPr lang="en-ZA" sz="1900" b="0" i="0" u="none" strike="noStrike">
                          <a:solidFill>
                            <a:srgbClr val="000000"/>
                          </a:solidFill>
                          <a:effectLst/>
                          <a:latin typeface="Arial Narrow" panose="020B0606020202030204" pitchFamily="34" charset="0"/>
                        </a:rPr>
                        <a:t>554 203</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1DA"/>
                    </a:solidFill>
                  </a:tcPr>
                </a:tc>
                <a:tc>
                  <a:txBody>
                    <a:bodyPr/>
                    <a:lstStyle/>
                    <a:p>
                      <a:pPr algn="ctr" rtl="0" fontAlgn="b"/>
                      <a:r>
                        <a:rPr lang="en-ZA" sz="1900" b="0" i="0" u="none" strike="noStrike">
                          <a:solidFill>
                            <a:srgbClr val="000000"/>
                          </a:solidFill>
                          <a:effectLst/>
                          <a:latin typeface="Arial Narrow" panose="020B0606020202030204" pitchFamily="34" charset="0"/>
                        </a:rPr>
                        <a:t>16 044</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1DA"/>
                    </a:solidFill>
                  </a:tcPr>
                </a:tc>
                <a:tc>
                  <a:txBody>
                    <a:bodyPr/>
                    <a:lstStyle/>
                    <a:p>
                      <a:pPr algn="ctr" rtl="0" fontAlgn="b"/>
                      <a:r>
                        <a:rPr lang="en-ZA" sz="1900" b="1" i="0" u="none" strike="noStrike">
                          <a:solidFill>
                            <a:srgbClr val="000000"/>
                          </a:solidFill>
                          <a:effectLst/>
                          <a:latin typeface="Arial Narrow" panose="020B0606020202030204" pitchFamily="34" charset="0"/>
                        </a:rPr>
                        <a:t>2.90%</a:t>
                      </a:r>
                    </a:p>
                  </a:txBody>
                  <a:tcPr marL="6141" marR="6141" marT="614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1DA"/>
                    </a:solidFill>
                  </a:tcPr>
                </a:tc>
                <a:extLst>
                  <a:ext uri="{0D108BD9-81ED-4DB2-BD59-A6C34878D82A}">
                    <a16:rowId xmlns:a16="http://schemas.microsoft.com/office/drawing/2014/main" val="1922172489"/>
                  </a:ext>
                </a:extLst>
              </a:tr>
              <a:tr h="474034">
                <a:tc>
                  <a:txBody>
                    <a:bodyPr/>
                    <a:lstStyle/>
                    <a:p>
                      <a:pPr algn="l" rtl="0" fontAlgn="b"/>
                      <a:r>
                        <a:rPr lang="en-ZA" sz="1700" b="1" i="0" u="none" strike="noStrike">
                          <a:solidFill>
                            <a:srgbClr val="000000"/>
                          </a:solidFill>
                          <a:effectLst/>
                          <a:latin typeface="Arial Narrow" panose="020B0606020202030204" pitchFamily="34" charset="0"/>
                        </a:rPr>
                        <a:t>Mpumalanga</a:t>
                      </a:r>
                    </a:p>
                  </a:txBody>
                  <a:tcPr marL="6141" marR="6141" marT="6141"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5"/>
                    </a:solidFill>
                  </a:tcPr>
                </a:tc>
                <a:tc>
                  <a:txBody>
                    <a:bodyPr/>
                    <a:lstStyle/>
                    <a:p>
                      <a:pPr algn="ctr" rtl="0" fontAlgn="b"/>
                      <a:r>
                        <a:rPr lang="en-ZA" sz="1900" b="0" i="0" u="none" strike="noStrike">
                          <a:solidFill>
                            <a:srgbClr val="000000"/>
                          </a:solidFill>
                          <a:effectLst/>
                          <a:latin typeface="Arial Narrow" panose="020B0606020202030204" pitchFamily="34" charset="0"/>
                        </a:rPr>
                        <a:t>376 477</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1DA"/>
                    </a:solidFill>
                  </a:tcPr>
                </a:tc>
                <a:tc>
                  <a:txBody>
                    <a:bodyPr/>
                    <a:lstStyle/>
                    <a:p>
                      <a:pPr algn="ctr" rtl="0" fontAlgn="b"/>
                      <a:r>
                        <a:rPr lang="en-ZA" sz="1900" b="0" i="0" u="none" strike="noStrike">
                          <a:solidFill>
                            <a:srgbClr val="000000"/>
                          </a:solidFill>
                          <a:effectLst/>
                          <a:latin typeface="Arial Narrow" panose="020B0606020202030204" pitchFamily="34" charset="0"/>
                        </a:rPr>
                        <a:t>8 576</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1DA"/>
                    </a:solidFill>
                  </a:tcPr>
                </a:tc>
                <a:tc>
                  <a:txBody>
                    <a:bodyPr/>
                    <a:lstStyle/>
                    <a:p>
                      <a:pPr algn="ctr" rtl="0" fontAlgn="b"/>
                      <a:r>
                        <a:rPr lang="en-ZA" sz="1900" b="1" i="0" u="none" strike="noStrike" dirty="0">
                          <a:solidFill>
                            <a:srgbClr val="000000"/>
                          </a:solidFill>
                          <a:effectLst/>
                          <a:latin typeface="Arial Narrow" panose="020B0606020202030204" pitchFamily="34" charset="0"/>
                        </a:rPr>
                        <a:t>2.30%</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1DA"/>
                    </a:solidFill>
                  </a:tcPr>
                </a:tc>
                <a:tc>
                  <a:txBody>
                    <a:bodyPr/>
                    <a:lstStyle/>
                    <a:p>
                      <a:pPr algn="ctr" rtl="0" fontAlgn="b"/>
                      <a:r>
                        <a:rPr lang="en-ZA" sz="1900" b="0" i="0" u="none" strike="noStrike">
                          <a:solidFill>
                            <a:srgbClr val="000000"/>
                          </a:solidFill>
                          <a:effectLst/>
                          <a:latin typeface="Arial Narrow" panose="020B0606020202030204" pitchFamily="34" charset="0"/>
                        </a:rPr>
                        <a:t>396 733</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1DA"/>
                    </a:solidFill>
                  </a:tcPr>
                </a:tc>
                <a:tc>
                  <a:txBody>
                    <a:bodyPr/>
                    <a:lstStyle/>
                    <a:p>
                      <a:pPr algn="ctr" rtl="0" fontAlgn="b"/>
                      <a:r>
                        <a:rPr lang="en-ZA" sz="1900" b="0" i="0" u="none" strike="noStrike">
                          <a:solidFill>
                            <a:srgbClr val="000000"/>
                          </a:solidFill>
                          <a:effectLst/>
                          <a:latin typeface="Arial Narrow" panose="020B0606020202030204" pitchFamily="34" charset="0"/>
                        </a:rPr>
                        <a:t>9 847</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1DA"/>
                    </a:solidFill>
                  </a:tcPr>
                </a:tc>
                <a:tc>
                  <a:txBody>
                    <a:bodyPr/>
                    <a:lstStyle/>
                    <a:p>
                      <a:pPr algn="ctr" rtl="0" fontAlgn="b"/>
                      <a:r>
                        <a:rPr lang="en-ZA" sz="1900" b="1" i="0" u="none" strike="noStrike">
                          <a:solidFill>
                            <a:srgbClr val="000000"/>
                          </a:solidFill>
                          <a:effectLst/>
                          <a:latin typeface="Arial Narrow" panose="020B0606020202030204" pitchFamily="34" charset="0"/>
                        </a:rPr>
                        <a:t>2.50%</a:t>
                      </a:r>
                    </a:p>
                  </a:txBody>
                  <a:tcPr marL="6141" marR="6141" marT="614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1DA"/>
                    </a:solidFill>
                  </a:tcPr>
                </a:tc>
                <a:extLst>
                  <a:ext uri="{0D108BD9-81ED-4DB2-BD59-A6C34878D82A}">
                    <a16:rowId xmlns:a16="http://schemas.microsoft.com/office/drawing/2014/main" val="2406721427"/>
                  </a:ext>
                </a:extLst>
              </a:tr>
              <a:tr h="474034">
                <a:tc>
                  <a:txBody>
                    <a:bodyPr/>
                    <a:lstStyle/>
                    <a:p>
                      <a:pPr algn="l" rtl="0" fontAlgn="b"/>
                      <a:r>
                        <a:rPr lang="en-ZA" sz="1700" b="1" i="0" u="none" strike="noStrike">
                          <a:solidFill>
                            <a:srgbClr val="000000"/>
                          </a:solidFill>
                          <a:effectLst/>
                          <a:latin typeface="Arial Narrow" panose="020B0606020202030204" pitchFamily="34" charset="0"/>
                        </a:rPr>
                        <a:t>North West</a:t>
                      </a:r>
                    </a:p>
                  </a:txBody>
                  <a:tcPr marL="6141" marR="6141" marT="6141"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5"/>
                    </a:solidFill>
                  </a:tcPr>
                </a:tc>
                <a:tc>
                  <a:txBody>
                    <a:bodyPr/>
                    <a:lstStyle/>
                    <a:p>
                      <a:pPr algn="ctr" rtl="0" fontAlgn="b"/>
                      <a:r>
                        <a:rPr lang="en-ZA" sz="1900" b="0" i="0" u="none" strike="noStrike">
                          <a:solidFill>
                            <a:srgbClr val="000000"/>
                          </a:solidFill>
                          <a:effectLst/>
                          <a:latin typeface="Arial Narrow" panose="020B0606020202030204" pitchFamily="34" charset="0"/>
                        </a:rPr>
                        <a:t>216 876</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1DA"/>
                    </a:solidFill>
                  </a:tcPr>
                </a:tc>
                <a:tc>
                  <a:txBody>
                    <a:bodyPr/>
                    <a:lstStyle/>
                    <a:p>
                      <a:pPr algn="ctr" rtl="0" fontAlgn="b"/>
                      <a:r>
                        <a:rPr lang="en-ZA" sz="1900" b="0" i="0" u="none" strike="noStrike">
                          <a:solidFill>
                            <a:srgbClr val="000000"/>
                          </a:solidFill>
                          <a:effectLst/>
                          <a:latin typeface="Arial Narrow" panose="020B0606020202030204" pitchFamily="34" charset="0"/>
                        </a:rPr>
                        <a:t>7 298</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1DA"/>
                    </a:solidFill>
                  </a:tcPr>
                </a:tc>
                <a:tc>
                  <a:txBody>
                    <a:bodyPr/>
                    <a:lstStyle/>
                    <a:p>
                      <a:pPr algn="ctr" rtl="0" fontAlgn="b"/>
                      <a:r>
                        <a:rPr lang="en-ZA" sz="1900" b="1" i="0" u="none" strike="noStrike" dirty="0">
                          <a:solidFill>
                            <a:srgbClr val="000000"/>
                          </a:solidFill>
                          <a:effectLst/>
                          <a:latin typeface="Arial Narrow" panose="020B0606020202030204" pitchFamily="34" charset="0"/>
                        </a:rPr>
                        <a:t>3.40%</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1DA"/>
                    </a:solidFill>
                  </a:tcPr>
                </a:tc>
                <a:tc>
                  <a:txBody>
                    <a:bodyPr/>
                    <a:lstStyle/>
                    <a:p>
                      <a:pPr algn="ctr" rtl="0" fontAlgn="b"/>
                      <a:r>
                        <a:rPr lang="en-ZA" sz="1900" b="0" i="0" u="none" strike="noStrike">
                          <a:solidFill>
                            <a:srgbClr val="000000"/>
                          </a:solidFill>
                          <a:effectLst/>
                          <a:latin typeface="Arial Narrow" panose="020B0606020202030204" pitchFamily="34" charset="0"/>
                        </a:rPr>
                        <a:t>261 678</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1DA"/>
                    </a:solidFill>
                  </a:tcPr>
                </a:tc>
                <a:tc>
                  <a:txBody>
                    <a:bodyPr/>
                    <a:lstStyle/>
                    <a:p>
                      <a:pPr algn="ctr" rtl="0" fontAlgn="b"/>
                      <a:r>
                        <a:rPr lang="en-ZA" sz="1900" b="0" i="0" u="none" strike="noStrike">
                          <a:solidFill>
                            <a:srgbClr val="000000"/>
                          </a:solidFill>
                          <a:effectLst/>
                          <a:latin typeface="Arial Narrow" panose="020B0606020202030204" pitchFamily="34" charset="0"/>
                        </a:rPr>
                        <a:t>7 628</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1DA"/>
                    </a:solidFill>
                  </a:tcPr>
                </a:tc>
                <a:tc>
                  <a:txBody>
                    <a:bodyPr/>
                    <a:lstStyle/>
                    <a:p>
                      <a:pPr algn="ctr" rtl="0" fontAlgn="b"/>
                      <a:r>
                        <a:rPr lang="en-ZA" sz="1900" b="1" i="0" u="none" strike="noStrike" dirty="0">
                          <a:solidFill>
                            <a:srgbClr val="FF0000"/>
                          </a:solidFill>
                          <a:effectLst/>
                          <a:latin typeface="Arial Narrow" panose="020B0606020202030204" pitchFamily="34" charset="0"/>
                        </a:rPr>
                        <a:t>2.90%</a:t>
                      </a:r>
                    </a:p>
                  </a:txBody>
                  <a:tcPr marL="6141" marR="6141" marT="614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1DA"/>
                    </a:solidFill>
                  </a:tcPr>
                </a:tc>
                <a:extLst>
                  <a:ext uri="{0D108BD9-81ED-4DB2-BD59-A6C34878D82A}">
                    <a16:rowId xmlns:a16="http://schemas.microsoft.com/office/drawing/2014/main" val="635891340"/>
                  </a:ext>
                </a:extLst>
              </a:tr>
              <a:tr h="474034">
                <a:tc>
                  <a:txBody>
                    <a:bodyPr/>
                    <a:lstStyle/>
                    <a:p>
                      <a:pPr algn="l" rtl="0" fontAlgn="b"/>
                      <a:r>
                        <a:rPr lang="en-ZA" sz="1700" b="1" i="0" u="none" strike="noStrike">
                          <a:solidFill>
                            <a:srgbClr val="000000"/>
                          </a:solidFill>
                          <a:effectLst/>
                          <a:latin typeface="Arial Narrow" panose="020B0606020202030204" pitchFamily="34" charset="0"/>
                        </a:rPr>
                        <a:t>Northern Cape</a:t>
                      </a:r>
                    </a:p>
                  </a:txBody>
                  <a:tcPr marL="6141" marR="6141" marT="6141"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5"/>
                    </a:solidFill>
                  </a:tcPr>
                </a:tc>
                <a:tc>
                  <a:txBody>
                    <a:bodyPr/>
                    <a:lstStyle/>
                    <a:p>
                      <a:pPr algn="ctr" rtl="0" fontAlgn="b"/>
                      <a:r>
                        <a:rPr lang="en-ZA" sz="1900" b="0" i="0" u="none" strike="noStrike">
                          <a:solidFill>
                            <a:srgbClr val="000000"/>
                          </a:solidFill>
                          <a:effectLst/>
                          <a:latin typeface="Arial Narrow" panose="020B0606020202030204" pitchFamily="34" charset="0"/>
                        </a:rPr>
                        <a:t>74 968</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1DA"/>
                    </a:solidFill>
                  </a:tcPr>
                </a:tc>
                <a:tc>
                  <a:txBody>
                    <a:bodyPr/>
                    <a:lstStyle/>
                    <a:p>
                      <a:pPr algn="ctr" rtl="0" fontAlgn="b"/>
                      <a:r>
                        <a:rPr lang="en-ZA" sz="1900" b="0" i="0" u="none" strike="noStrike">
                          <a:solidFill>
                            <a:srgbClr val="000000"/>
                          </a:solidFill>
                          <a:effectLst/>
                          <a:latin typeface="Arial Narrow" panose="020B0606020202030204" pitchFamily="34" charset="0"/>
                        </a:rPr>
                        <a:t>1 633</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1DA"/>
                    </a:solidFill>
                  </a:tcPr>
                </a:tc>
                <a:tc>
                  <a:txBody>
                    <a:bodyPr/>
                    <a:lstStyle/>
                    <a:p>
                      <a:pPr algn="ctr" rtl="0" fontAlgn="b"/>
                      <a:r>
                        <a:rPr lang="en-ZA" sz="1900" b="1" i="0" u="none" strike="noStrike" dirty="0">
                          <a:solidFill>
                            <a:srgbClr val="000000"/>
                          </a:solidFill>
                          <a:effectLst/>
                          <a:latin typeface="Arial Narrow" panose="020B0606020202030204" pitchFamily="34" charset="0"/>
                        </a:rPr>
                        <a:t>2.20%</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1DA"/>
                    </a:solidFill>
                  </a:tcPr>
                </a:tc>
                <a:tc>
                  <a:txBody>
                    <a:bodyPr/>
                    <a:lstStyle/>
                    <a:p>
                      <a:pPr algn="ctr" rtl="0" fontAlgn="b"/>
                      <a:r>
                        <a:rPr lang="en-ZA" sz="1900" b="0" i="0" u="none" strike="noStrike">
                          <a:solidFill>
                            <a:srgbClr val="000000"/>
                          </a:solidFill>
                          <a:effectLst/>
                          <a:latin typeface="Arial Narrow" panose="020B0606020202030204" pitchFamily="34" charset="0"/>
                        </a:rPr>
                        <a:t>82 389</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1DA"/>
                    </a:solidFill>
                  </a:tcPr>
                </a:tc>
                <a:tc>
                  <a:txBody>
                    <a:bodyPr/>
                    <a:lstStyle/>
                    <a:p>
                      <a:pPr algn="ctr" rtl="0" fontAlgn="b"/>
                      <a:r>
                        <a:rPr lang="en-ZA" sz="1900" b="0" i="0" u="none" strike="noStrike">
                          <a:solidFill>
                            <a:srgbClr val="000000"/>
                          </a:solidFill>
                          <a:effectLst/>
                          <a:latin typeface="Arial Narrow" panose="020B0606020202030204" pitchFamily="34" charset="0"/>
                        </a:rPr>
                        <a:t>1 901</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1DA"/>
                    </a:solidFill>
                  </a:tcPr>
                </a:tc>
                <a:tc>
                  <a:txBody>
                    <a:bodyPr/>
                    <a:lstStyle/>
                    <a:p>
                      <a:pPr algn="ctr" rtl="0" fontAlgn="b"/>
                      <a:r>
                        <a:rPr lang="en-ZA" sz="1900" b="1" i="0" u="none" strike="noStrike">
                          <a:solidFill>
                            <a:srgbClr val="000000"/>
                          </a:solidFill>
                          <a:effectLst/>
                          <a:latin typeface="Arial Narrow" panose="020B0606020202030204" pitchFamily="34" charset="0"/>
                        </a:rPr>
                        <a:t>2.30%</a:t>
                      </a:r>
                    </a:p>
                  </a:txBody>
                  <a:tcPr marL="6141" marR="6141" marT="614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1DA"/>
                    </a:solidFill>
                  </a:tcPr>
                </a:tc>
                <a:extLst>
                  <a:ext uri="{0D108BD9-81ED-4DB2-BD59-A6C34878D82A}">
                    <a16:rowId xmlns:a16="http://schemas.microsoft.com/office/drawing/2014/main" val="3148094215"/>
                  </a:ext>
                </a:extLst>
              </a:tr>
              <a:tr h="483514">
                <a:tc>
                  <a:txBody>
                    <a:bodyPr/>
                    <a:lstStyle/>
                    <a:p>
                      <a:pPr algn="l" rtl="0" fontAlgn="b"/>
                      <a:r>
                        <a:rPr lang="en-ZA" sz="1700" b="1" i="0" u="none" strike="noStrike">
                          <a:solidFill>
                            <a:srgbClr val="000000"/>
                          </a:solidFill>
                          <a:effectLst/>
                          <a:latin typeface="Arial Narrow" panose="020B0606020202030204" pitchFamily="34" charset="0"/>
                        </a:rPr>
                        <a:t>Western Cape</a:t>
                      </a:r>
                    </a:p>
                  </a:txBody>
                  <a:tcPr marL="6141" marR="6141" marT="6141"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5"/>
                    </a:solidFill>
                  </a:tcPr>
                </a:tc>
                <a:tc>
                  <a:txBody>
                    <a:bodyPr/>
                    <a:lstStyle/>
                    <a:p>
                      <a:pPr algn="ctr" rtl="0" fontAlgn="b"/>
                      <a:r>
                        <a:rPr lang="en-ZA" sz="1900" b="0" i="0" u="none" strike="noStrike">
                          <a:solidFill>
                            <a:srgbClr val="000000"/>
                          </a:solidFill>
                          <a:effectLst/>
                          <a:latin typeface="Arial Narrow" panose="020B0606020202030204" pitchFamily="34" charset="0"/>
                        </a:rPr>
                        <a:t>363 800</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1DA"/>
                    </a:solidFill>
                  </a:tcPr>
                </a:tc>
                <a:tc>
                  <a:txBody>
                    <a:bodyPr/>
                    <a:lstStyle/>
                    <a:p>
                      <a:pPr algn="ctr" rtl="0" fontAlgn="b"/>
                      <a:r>
                        <a:rPr lang="en-ZA" sz="1900" b="0" i="0" u="none" strike="noStrike">
                          <a:solidFill>
                            <a:srgbClr val="000000"/>
                          </a:solidFill>
                          <a:effectLst/>
                          <a:latin typeface="Arial Narrow" panose="020B0606020202030204" pitchFamily="34" charset="0"/>
                        </a:rPr>
                        <a:t>24 704</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1DA"/>
                    </a:solidFill>
                  </a:tcPr>
                </a:tc>
                <a:tc>
                  <a:txBody>
                    <a:bodyPr/>
                    <a:lstStyle/>
                    <a:p>
                      <a:pPr algn="ctr" rtl="0" fontAlgn="b"/>
                      <a:r>
                        <a:rPr lang="en-ZA" sz="1900" b="1" i="0" u="none" strike="noStrike" dirty="0">
                          <a:solidFill>
                            <a:srgbClr val="000000"/>
                          </a:solidFill>
                          <a:effectLst/>
                          <a:latin typeface="Arial Narrow" panose="020B0606020202030204" pitchFamily="34" charset="0"/>
                        </a:rPr>
                        <a:t>6.80%</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1DA"/>
                    </a:solidFill>
                  </a:tcPr>
                </a:tc>
                <a:tc>
                  <a:txBody>
                    <a:bodyPr/>
                    <a:lstStyle/>
                    <a:p>
                      <a:pPr algn="ctr" rtl="0" fontAlgn="b"/>
                      <a:r>
                        <a:rPr lang="en-ZA" sz="1900" b="0" i="0" u="none" strike="noStrike">
                          <a:solidFill>
                            <a:srgbClr val="000000"/>
                          </a:solidFill>
                          <a:effectLst/>
                          <a:latin typeface="Arial Narrow" panose="020B0606020202030204" pitchFamily="34" charset="0"/>
                        </a:rPr>
                        <a:t>367 685</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1DA"/>
                    </a:solidFill>
                  </a:tcPr>
                </a:tc>
                <a:tc>
                  <a:txBody>
                    <a:bodyPr/>
                    <a:lstStyle/>
                    <a:p>
                      <a:pPr algn="ctr" rtl="0" fontAlgn="b"/>
                      <a:r>
                        <a:rPr lang="en-ZA" sz="1900" b="0" i="0" u="none" strike="noStrike">
                          <a:solidFill>
                            <a:srgbClr val="000000"/>
                          </a:solidFill>
                          <a:effectLst/>
                          <a:latin typeface="Arial Narrow" panose="020B0606020202030204" pitchFamily="34" charset="0"/>
                        </a:rPr>
                        <a:t>26 211</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1DA"/>
                    </a:solidFill>
                  </a:tcPr>
                </a:tc>
                <a:tc>
                  <a:txBody>
                    <a:bodyPr/>
                    <a:lstStyle/>
                    <a:p>
                      <a:pPr algn="ctr" rtl="0" fontAlgn="b"/>
                      <a:r>
                        <a:rPr lang="en-ZA" sz="1900" b="1" i="0" u="none" strike="noStrike">
                          <a:solidFill>
                            <a:srgbClr val="000000"/>
                          </a:solidFill>
                          <a:effectLst/>
                          <a:latin typeface="Arial Narrow" panose="020B0606020202030204" pitchFamily="34" charset="0"/>
                        </a:rPr>
                        <a:t>7.10%</a:t>
                      </a:r>
                    </a:p>
                  </a:txBody>
                  <a:tcPr marL="6141" marR="6141" marT="614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1DA"/>
                    </a:solidFill>
                  </a:tcPr>
                </a:tc>
                <a:extLst>
                  <a:ext uri="{0D108BD9-81ED-4DB2-BD59-A6C34878D82A}">
                    <a16:rowId xmlns:a16="http://schemas.microsoft.com/office/drawing/2014/main" val="1091683708"/>
                  </a:ext>
                </a:extLst>
              </a:tr>
              <a:tr h="483514">
                <a:tc>
                  <a:txBody>
                    <a:bodyPr/>
                    <a:lstStyle/>
                    <a:p>
                      <a:pPr algn="l" rtl="0" fontAlgn="b"/>
                      <a:r>
                        <a:rPr lang="en-ZA" sz="1700" b="1" i="0" u="none" strike="noStrike">
                          <a:solidFill>
                            <a:srgbClr val="000000"/>
                          </a:solidFill>
                          <a:effectLst/>
                          <a:latin typeface="Arial Narrow" panose="020B0606020202030204" pitchFamily="34" charset="0"/>
                        </a:rPr>
                        <a:t>NATIONAL</a:t>
                      </a:r>
                    </a:p>
                  </a:txBody>
                  <a:tcPr marL="6141" marR="6141" marT="6141"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rtl="0" fontAlgn="b"/>
                      <a:r>
                        <a:rPr lang="en-ZA" sz="1900" b="1" i="0" u="none" strike="noStrike">
                          <a:solidFill>
                            <a:srgbClr val="000000"/>
                          </a:solidFill>
                          <a:effectLst/>
                          <a:latin typeface="Arial Narrow" panose="020B0606020202030204" pitchFamily="34" charset="0"/>
                        </a:rPr>
                        <a:t>4 049 361</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rtl="0" fontAlgn="b"/>
                      <a:r>
                        <a:rPr lang="en-ZA" sz="1900" b="1" i="0" u="none" strike="noStrike">
                          <a:solidFill>
                            <a:srgbClr val="000000"/>
                          </a:solidFill>
                          <a:effectLst/>
                          <a:latin typeface="Arial Narrow" panose="020B0606020202030204" pitchFamily="34" charset="0"/>
                        </a:rPr>
                        <a:t>156 884</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rtl="0" fontAlgn="b"/>
                      <a:r>
                        <a:rPr lang="en-ZA" sz="1900" b="1" i="0" u="none" strike="noStrike">
                          <a:solidFill>
                            <a:srgbClr val="000000"/>
                          </a:solidFill>
                          <a:effectLst/>
                          <a:latin typeface="Arial Narrow" panose="020B0606020202030204" pitchFamily="34" charset="0"/>
                        </a:rPr>
                        <a:t>3.90%</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rtl="0" fontAlgn="b"/>
                      <a:r>
                        <a:rPr lang="en-ZA" sz="1900" b="1" i="0" u="none" strike="noStrike">
                          <a:solidFill>
                            <a:srgbClr val="000000"/>
                          </a:solidFill>
                          <a:effectLst/>
                          <a:latin typeface="Arial Narrow" panose="020B0606020202030204" pitchFamily="34" charset="0"/>
                        </a:rPr>
                        <a:t>4 174 931</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rtl="0" fontAlgn="b"/>
                      <a:r>
                        <a:rPr lang="en-ZA" sz="1900" b="1" i="0" u="none" strike="noStrike">
                          <a:solidFill>
                            <a:srgbClr val="000000"/>
                          </a:solidFill>
                          <a:effectLst/>
                          <a:latin typeface="Arial Narrow" panose="020B0606020202030204" pitchFamily="34" charset="0"/>
                        </a:rPr>
                        <a:t>177 435</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rtl="0" fontAlgn="b"/>
                      <a:r>
                        <a:rPr lang="en-ZA" sz="1900" b="1" i="0" u="none" strike="noStrike" dirty="0">
                          <a:solidFill>
                            <a:srgbClr val="000000"/>
                          </a:solidFill>
                          <a:effectLst/>
                          <a:latin typeface="Arial Narrow" panose="020B0606020202030204" pitchFamily="34" charset="0"/>
                        </a:rPr>
                        <a:t>4.30%</a:t>
                      </a:r>
                    </a:p>
                  </a:txBody>
                  <a:tcPr marL="6141" marR="6141" marT="614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2175183244"/>
                  </a:ext>
                </a:extLst>
              </a:tr>
            </a:tbl>
          </a:graphicData>
        </a:graphic>
      </p:graphicFrame>
    </p:spTree>
    <p:extLst>
      <p:ext uri="{BB962C8B-B14F-4D97-AF65-F5344CB8AC3E}">
        <p14:creationId xmlns:p14="http://schemas.microsoft.com/office/powerpoint/2010/main" val="1091385456"/>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107951" y="44450"/>
            <a:ext cx="7920434" cy="792163"/>
          </a:xfrm>
        </p:spPr>
        <p:txBody>
          <a:bodyPr>
            <a:noAutofit/>
          </a:bodyPr>
          <a:lstStyle/>
          <a:p>
            <a:pPr eaLnBrk="1" hangingPunct="1">
              <a:defRPr/>
            </a:pPr>
            <a:r>
              <a:rPr lang="en-US" sz="2400" b="1" dirty="0">
                <a:solidFill>
                  <a:schemeClr val="accent2">
                    <a:lumMod val="75000"/>
                  </a:schemeClr>
                </a:solidFill>
                <a:latin typeface="Arial Narrow" pitchFamily="34" charset="0"/>
                <a:cs typeface="Tahoma" pitchFamily="34" charset="0"/>
              </a:rPr>
              <a:t>NUMBER AND PERCENTAGE OF </a:t>
            </a:r>
            <a:r>
              <a:rPr lang="en-ZA" sz="2400" b="1" dirty="0">
                <a:solidFill>
                  <a:schemeClr val="accent2">
                    <a:lumMod val="75000"/>
                  </a:schemeClr>
                </a:solidFill>
                <a:latin typeface="Arial Narrow" pitchFamily="34" charset="0"/>
                <a:cs typeface="Tahoma" pitchFamily="34" charset="0"/>
              </a:rPr>
              <a:t>DISTINCTIONS IN THE 12 KEY SUBJECTS: </a:t>
            </a:r>
            <a:r>
              <a:rPr lang="en-ZA" sz="2400" b="1" dirty="0" smtClean="0">
                <a:solidFill>
                  <a:schemeClr val="accent2">
                    <a:lumMod val="75000"/>
                  </a:schemeClr>
                </a:solidFill>
                <a:latin typeface="Arial Narrow" pitchFamily="34" charset="0"/>
                <a:cs typeface="Tahoma" pitchFamily="34" charset="0"/>
              </a:rPr>
              <a:t>2019 </a:t>
            </a:r>
            <a:r>
              <a:rPr lang="en-ZA" sz="2400" b="1" dirty="0">
                <a:solidFill>
                  <a:schemeClr val="accent2">
                    <a:lumMod val="75000"/>
                  </a:schemeClr>
                </a:solidFill>
                <a:latin typeface="Arial Narrow" pitchFamily="34" charset="0"/>
                <a:cs typeface="Tahoma" pitchFamily="34" charset="0"/>
              </a:rPr>
              <a:t>AND </a:t>
            </a:r>
            <a:r>
              <a:rPr lang="en-ZA" sz="2400" b="1" dirty="0" smtClean="0">
                <a:solidFill>
                  <a:schemeClr val="accent2">
                    <a:lumMod val="75000"/>
                  </a:schemeClr>
                </a:solidFill>
                <a:latin typeface="Arial Narrow" pitchFamily="34" charset="0"/>
                <a:cs typeface="Tahoma" pitchFamily="34" charset="0"/>
              </a:rPr>
              <a:t>2020</a:t>
            </a:r>
            <a:endParaRPr lang="en-ZA" altLang="en-US" sz="2400" b="1" dirty="0">
              <a:solidFill>
                <a:schemeClr val="accent2">
                  <a:lumMod val="75000"/>
                </a:schemeClr>
              </a:solidFill>
              <a:latin typeface="Arial Narrow" pitchFamily="34" charset="0"/>
              <a:cs typeface="Tahoma" pitchFamily="34" charset="0"/>
            </a:endParaRP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821192215"/>
              </p:ext>
            </p:extLst>
          </p:nvPr>
        </p:nvGraphicFramePr>
        <p:xfrm>
          <a:off x="107950" y="822621"/>
          <a:ext cx="9036050" cy="5353107"/>
        </p:xfrm>
        <a:graphic>
          <a:graphicData uri="http://schemas.openxmlformats.org/drawingml/2006/table">
            <a:tbl>
              <a:tblPr firstRow="1" firstCol="1" bandRow="1">
                <a:tableStyleId>{5940675A-B579-460E-94D1-54222C63F5DA}</a:tableStyleId>
              </a:tblPr>
              <a:tblGrid>
                <a:gridCol w="2042489">
                  <a:extLst>
                    <a:ext uri="{9D8B030D-6E8A-4147-A177-3AD203B41FA5}">
                      <a16:colId xmlns:a16="http://schemas.microsoft.com/office/drawing/2014/main" val="20000"/>
                    </a:ext>
                  </a:extLst>
                </a:gridCol>
                <a:gridCol w="1100100">
                  <a:extLst>
                    <a:ext uri="{9D8B030D-6E8A-4147-A177-3AD203B41FA5}">
                      <a16:colId xmlns:a16="http://schemas.microsoft.com/office/drawing/2014/main" val="20001"/>
                    </a:ext>
                  </a:extLst>
                </a:gridCol>
                <a:gridCol w="1257257">
                  <a:extLst>
                    <a:ext uri="{9D8B030D-6E8A-4147-A177-3AD203B41FA5}">
                      <a16:colId xmlns:a16="http://schemas.microsoft.com/office/drawing/2014/main" val="20002"/>
                    </a:ext>
                  </a:extLst>
                </a:gridCol>
                <a:gridCol w="1100100">
                  <a:extLst>
                    <a:ext uri="{9D8B030D-6E8A-4147-A177-3AD203B41FA5}">
                      <a16:colId xmlns:a16="http://schemas.microsoft.com/office/drawing/2014/main" val="20003"/>
                    </a:ext>
                  </a:extLst>
                </a:gridCol>
                <a:gridCol w="1021522">
                  <a:extLst>
                    <a:ext uri="{9D8B030D-6E8A-4147-A177-3AD203B41FA5}">
                      <a16:colId xmlns:a16="http://schemas.microsoft.com/office/drawing/2014/main" val="20004"/>
                    </a:ext>
                  </a:extLst>
                </a:gridCol>
                <a:gridCol w="1257257">
                  <a:extLst>
                    <a:ext uri="{9D8B030D-6E8A-4147-A177-3AD203B41FA5}">
                      <a16:colId xmlns:a16="http://schemas.microsoft.com/office/drawing/2014/main" val="20005"/>
                    </a:ext>
                  </a:extLst>
                </a:gridCol>
                <a:gridCol w="1257325">
                  <a:extLst>
                    <a:ext uri="{9D8B030D-6E8A-4147-A177-3AD203B41FA5}">
                      <a16:colId xmlns:a16="http://schemas.microsoft.com/office/drawing/2014/main" val="20006"/>
                    </a:ext>
                  </a:extLst>
                </a:gridCol>
              </a:tblGrid>
              <a:tr h="269993">
                <a:tc>
                  <a:txBody>
                    <a:bodyPr/>
                    <a:lstStyle/>
                    <a:p>
                      <a:pPr>
                        <a:lnSpc>
                          <a:spcPct val="115000"/>
                        </a:lnSpc>
                        <a:spcAft>
                          <a:spcPts val="0"/>
                        </a:spcAft>
                      </a:pPr>
                      <a:r>
                        <a:rPr lang="en-US" sz="1600" dirty="0">
                          <a:effectLst/>
                          <a:latin typeface="Arial Narrow" pitchFamily="34" charset="0"/>
                          <a:ea typeface="Tahoma" panose="020B0604030504040204" pitchFamily="34" charset="0"/>
                          <a:cs typeface="Arial" panose="020B0604020202020204" pitchFamily="34" charset="0"/>
                        </a:rPr>
                        <a:t> </a:t>
                      </a:r>
                      <a:endParaRPr lang="en-ZA" sz="1600" dirty="0">
                        <a:effectLst/>
                        <a:latin typeface="Arial Narrow" pitchFamily="34" charset="0"/>
                        <a:ea typeface="Tahoma" panose="020B0604030504040204" pitchFamily="34" charset="0"/>
                        <a:cs typeface="Arial" panose="020B0604020202020204" pitchFamily="34" charset="0"/>
                      </a:endParaRPr>
                    </a:p>
                  </a:txBody>
                  <a:tcPr marL="67027" marR="67027" marT="0" marB="0" anchor="ctr"/>
                </a:tc>
                <a:tc gridSpan="3">
                  <a:txBody>
                    <a:bodyPr/>
                    <a:lstStyle/>
                    <a:p>
                      <a:pPr algn="ctr" rtl="0" fontAlgn="ctr"/>
                      <a:r>
                        <a:rPr lang="en-ZA" sz="1600" b="1" i="0" u="none" strike="noStrike" dirty="0" smtClean="0">
                          <a:solidFill>
                            <a:schemeClr val="tx1"/>
                          </a:solidFill>
                          <a:effectLst/>
                          <a:latin typeface="Arial Narrow" pitchFamily="34" charset="0"/>
                        </a:rPr>
                        <a:t>2019</a:t>
                      </a:r>
                      <a:endParaRPr lang="en-ZA" sz="1600" b="1" i="0" u="none" strike="noStrike" dirty="0">
                        <a:solidFill>
                          <a:schemeClr val="tx1"/>
                        </a:solidFill>
                        <a:effectLst/>
                        <a:latin typeface="Arial Narrow" pitchFamily="34" charset="0"/>
                      </a:endParaRPr>
                    </a:p>
                  </a:txBody>
                  <a:tcPr marL="9525" marR="9525" marT="9525" marB="0" anchor="ctr">
                    <a:solidFill>
                      <a:schemeClr val="accent6">
                        <a:lumMod val="20000"/>
                        <a:lumOff val="80000"/>
                      </a:schemeClr>
                    </a:solidFill>
                  </a:tcPr>
                </a:tc>
                <a:tc hMerge="1">
                  <a:txBody>
                    <a:bodyPr/>
                    <a:lstStyle/>
                    <a:p>
                      <a:endParaRPr lang="en-ZA"/>
                    </a:p>
                  </a:txBody>
                  <a:tcPr/>
                </a:tc>
                <a:tc hMerge="1">
                  <a:txBody>
                    <a:bodyPr/>
                    <a:lstStyle/>
                    <a:p>
                      <a:endParaRPr lang="en-ZA"/>
                    </a:p>
                  </a:txBody>
                  <a:tcPr/>
                </a:tc>
                <a:tc gridSpan="3">
                  <a:txBody>
                    <a:bodyPr/>
                    <a:lstStyle/>
                    <a:p>
                      <a:pPr algn="ctr" rtl="0" fontAlgn="ctr"/>
                      <a:r>
                        <a:rPr lang="en-ZA" sz="1600" b="1" i="0" u="none" strike="noStrike" dirty="0" smtClean="0">
                          <a:solidFill>
                            <a:schemeClr val="tx1"/>
                          </a:solidFill>
                          <a:effectLst/>
                          <a:latin typeface="Arial Narrow" pitchFamily="34" charset="0"/>
                        </a:rPr>
                        <a:t>2020</a:t>
                      </a:r>
                      <a:endParaRPr lang="en-ZA" sz="1600" b="1" i="0" u="none" strike="noStrike" dirty="0">
                        <a:solidFill>
                          <a:schemeClr val="tx1"/>
                        </a:solidFill>
                        <a:effectLst/>
                        <a:latin typeface="Arial Narrow" pitchFamily="34" charset="0"/>
                      </a:endParaRPr>
                    </a:p>
                  </a:txBody>
                  <a:tcPr marL="9525" marR="9525" marT="9525" marB="0" anchor="ctr">
                    <a:solidFill>
                      <a:schemeClr val="accent4">
                        <a:lumMod val="40000"/>
                        <a:lumOff val="60000"/>
                      </a:schemeClr>
                    </a:solidFill>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val="10000"/>
                  </a:ext>
                </a:extLst>
              </a:tr>
              <a:tr h="828140">
                <a:tc>
                  <a:txBody>
                    <a:bodyPr/>
                    <a:lstStyle/>
                    <a:p>
                      <a:pPr>
                        <a:lnSpc>
                          <a:spcPct val="115000"/>
                        </a:lnSpc>
                        <a:spcAft>
                          <a:spcPts val="0"/>
                        </a:spcAft>
                      </a:pPr>
                      <a:r>
                        <a:rPr lang="en-US" sz="1600" b="1" dirty="0">
                          <a:effectLst/>
                          <a:latin typeface="Arial Narrow" pitchFamily="34" charset="0"/>
                          <a:ea typeface="Tahoma" panose="020B0604030504040204" pitchFamily="34" charset="0"/>
                          <a:cs typeface="Arial" panose="020B0604020202020204" pitchFamily="34" charset="0"/>
                        </a:rPr>
                        <a:t>Subject</a:t>
                      </a:r>
                      <a:endParaRPr lang="en-ZA" sz="1600" b="1" dirty="0">
                        <a:effectLst/>
                        <a:latin typeface="Arial Narrow" pitchFamily="34" charset="0"/>
                        <a:ea typeface="Tahoma" panose="020B0604030504040204" pitchFamily="34" charset="0"/>
                        <a:cs typeface="Arial" panose="020B0604020202020204" pitchFamily="34" charset="0"/>
                      </a:endParaRPr>
                    </a:p>
                  </a:txBody>
                  <a:tcPr marL="67027" marR="67027" marT="0" marB="0" anchor="ctr"/>
                </a:tc>
                <a:tc>
                  <a:txBody>
                    <a:bodyPr/>
                    <a:lstStyle/>
                    <a:p>
                      <a:pPr algn="ctr" rtl="0" fontAlgn="ctr"/>
                      <a:r>
                        <a:rPr lang="en-ZA" sz="1600" b="1" i="0" u="none" strike="noStrike" dirty="0">
                          <a:solidFill>
                            <a:srgbClr val="000000"/>
                          </a:solidFill>
                          <a:effectLst/>
                          <a:latin typeface="Arial Narrow" pitchFamily="34" charset="0"/>
                        </a:rPr>
                        <a:t>Wrote</a:t>
                      </a:r>
                    </a:p>
                  </a:txBody>
                  <a:tcPr marL="9525" marR="9525" marT="9525" marB="0" anchor="ctr">
                    <a:solidFill>
                      <a:schemeClr val="accent6">
                        <a:lumMod val="20000"/>
                        <a:lumOff val="80000"/>
                      </a:schemeClr>
                    </a:solidFill>
                  </a:tcPr>
                </a:tc>
                <a:tc>
                  <a:txBody>
                    <a:bodyPr/>
                    <a:lstStyle/>
                    <a:p>
                      <a:pPr algn="ctr" rtl="0" fontAlgn="ctr"/>
                      <a:r>
                        <a:rPr lang="en-ZA" sz="1600" b="1" i="0" u="none" strike="noStrike" dirty="0">
                          <a:solidFill>
                            <a:srgbClr val="000000"/>
                          </a:solidFill>
                          <a:effectLst/>
                          <a:latin typeface="Arial Narrow" pitchFamily="34" charset="0"/>
                        </a:rPr>
                        <a:t>Achieved with distinction (80% -100%)</a:t>
                      </a:r>
                    </a:p>
                  </a:txBody>
                  <a:tcPr marL="9525" marR="9525" marT="9525" marB="0" anchor="ctr">
                    <a:solidFill>
                      <a:schemeClr val="accent6">
                        <a:lumMod val="20000"/>
                        <a:lumOff val="80000"/>
                      </a:schemeClr>
                    </a:solidFill>
                  </a:tcPr>
                </a:tc>
                <a:tc>
                  <a:txBody>
                    <a:bodyPr/>
                    <a:lstStyle/>
                    <a:p>
                      <a:pPr algn="ctr" rtl="0" fontAlgn="ctr"/>
                      <a:r>
                        <a:rPr lang="en-ZA" sz="1600" b="1" i="0" u="none" strike="noStrike" dirty="0">
                          <a:solidFill>
                            <a:srgbClr val="000000"/>
                          </a:solidFill>
                          <a:effectLst/>
                          <a:latin typeface="Arial Narrow" pitchFamily="34" charset="0"/>
                        </a:rPr>
                        <a:t>% with Distinction </a:t>
                      </a:r>
                    </a:p>
                  </a:txBody>
                  <a:tcPr marL="9525" marR="9525" marT="9525" marB="0" anchor="ctr">
                    <a:solidFill>
                      <a:schemeClr val="accent6">
                        <a:lumMod val="20000"/>
                        <a:lumOff val="80000"/>
                      </a:schemeClr>
                    </a:solidFill>
                  </a:tcPr>
                </a:tc>
                <a:tc>
                  <a:txBody>
                    <a:bodyPr/>
                    <a:lstStyle/>
                    <a:p>
                      <a:pPr algn="ctr" rtl="0" fontAlgn="ctr"/>
                      <a:r>
                        <a:rPr lang="en-ZA" sz="1600" b="1" i="0" u="none" strike="noStrike" dirty="0">
                          <a:solidFill>
                            <a:srgbClr val="000000"/>
                          </a:solidFill>
                          <a:effectLst/>
                          <a:latin typeface="Arial Narrow" pitchFamily="34" charset="0"/>
                        </a:rPr>
                        <a:t>Wrote</a:t>
                      </a:r>
                    </a:p>
                  </a:txBody>
                  <a:tcPr marL="9525" marR="9525" marT="9525" marB="0" anchor="ctr">
                    <a:solidFill>
                      <a:schemeClr val="accent4">
                        <a:lumMod val="40000"/>
                        <a:lumOff val="60000"/>
                      </a:schemeClr>
                    </a:solidFill>
                  </a:tcPr>
                </a:tc>
                <a:tc>
                  <a:txBody>
                    <a:bodyPr/>
                    <a:lstStyle/>
                    <a:p>
                      <a:pPr algn="ctr" rtl="0" fontAlgn="ctr"/>
                      <a:r>
                        <a:rPr lang="en-ZA" sz="1600" b="1" i="0" u="none" strike="noStrike" dirty="0">
                          <a:solidFill>
                            <a:srgbClr val="000000"/>
                          </a:solidFill>
                          <a:effectLst/>
                          <a:latin typeface="Arial Narrow" pitchFamily="34" charset="0"/>
                        </a:rPr>
                        <a:t>Achieved with distinction (80% -100%)</a:t>
                      </a:r>
                    </a:p>
                  </a:txBody>
                  <a:tcPr marL="9525" marR="9525" marT="9525" marB="0" anchor="ctr">
                    <a:solidFill>
                      <a:schemeClr val="accent4">
                        <a:lumMod val="40000"/>
                        <a:lumOff val="60000"/>
                      </a:schemeClr>
                    </a:solidFill>
                  </a:tcPr>
                </a:tc>
                <a:tc>
                  <a:txBody>
                    <a:bodyPr/>
                    <a:lstStyle/>
                    <a:p>
                      <a:pPr algn="ctr" rtl="0" fontAlgn="ctr"/>
                      <a:r>
                        <a:rPr lang="en-ZA" sz="1600" b="1" i="0" u="none" strike="noStrike" dirty="0">
                          <a:solidFill>
                            <a:srgbClr val="000000"/>
                          </a:solidFill>
                          <a:effectLst/>
                          <a:latin typeface="Arial Narrow" pitchFamily="34" charset="0"/>
                        </a:rPr>
                        <a:t>% with Distinction </a:t>
                      </a:r>
                    </a:p>
                  </a:txBody>
                  <a:tcPr marL="9525" marR="9525" marT="9525" marB="0" anchor="ctr">
                    <a:solidFill>
                      <a:schemeClr val="accent4">
                        <a:lumMod val="40000"/>
                        <a:lumOff val="60000"/>
                      </a:schemeClr>
                    </a:solidFill>
                  </a:tcPr>
                </a:tc>
                <a:extLst>
                  <a:ext uri="{0D108BD9-81ED-4DB2-BD59-A6C34878D82A}">
                    <a16:rowId xmlns:a16="http://schemas.microsoft.com/office/drawing/2014/main" val="10001"/>
                  </a:ext>
                </a:extLst>
              </a:tr>
              <a:tr h="347627">
                <a:tc>
                  <a:txBody>
                    <a:bodyPr/>
                    <a:lstStyle/>
                    <a:p>
                      <a:pPr>
                        <a:lnSpc>
                          <a:spcPct val="115000"/>
                        </a:lnSpc>
                        <a:spcAft>
                          <a:spcPts val="0"/>
                        </a:spcAft>
                      </a:pPr>
                      <a:r>
                        <a:rPr lang="en-ZA" sz="1600" b="1" dirty="0">
                          <a:effectLst/>
                          <a:latin typeface="Arial Narrow" pitchFamily="34" charset="0"/>
                          <a:ea typeface="Tahoma" panose="020B0604030504040204" pitchFamily="34" charset="0"/>
                          <a:cs typeface="Arial" panose="020B0604020202020204" pitchFamily="34" charset="0"/>
                        </a:rPr>
                        <a:t>Accounting</a:t>
                      </a:r>
                    </a:p>
                  </a:txBody>
                  <a:tcPr marL="67027" marR="67027" marT="0" marB="0" anchor="ctr"/>
                </a:tc>
                <a:tc>
                  <a:txBody>
                    <a:bodyPr/>
                    <a:lstStyle/>
                    <a:p>
                      <a:pPr algn="ctr" rtl="0" fontAlgn="b"/>
                      <a:r>
                        <a:rPr lang="en-ZA" sz="1800" b="0" i="0" u="none" strike="noStrike" dirty="0">
                          <a:solidFill>
                            <a:srgbClr val="000000"/>
                          </a:solidFill>
                          <a:effectLst/>
                          <a:latin typeface="Arial Narrow" panose="020B0606020202030204" pitchFamily="34" charset="0"/>
                        </a:rPr>
                        <a:t>80 110</a:t>
                      </a:r>
                    </a:p>
                  </a:txBody>
                  <a:tcPr marL="9525" marR="9525" marT="9525" marB="0" anchor="ctr">
                    <a:solidFill>
                      <a:schemeClr val="accent6">
                        <a:lumMod val="20000"/>
                        <a:lumOff val="80000"/>
                      </a:schemeClr>
                    </a:solidFill>
                  </a:tcPr>
                </a:tc>
                <a:tc>
                  <a:txBody>
                    <a:bodyPr/>
                    <a:lstStyle/>
                    <a:p>
                      <a:pPr algn="ctr" rtl="0" fontAlgn="b"/>
                      <a:r>
                        <a:rPr lang="en-ZA" sz="1800" b="0" i="0" u="none" strike="noStrike">
                          <a:solidFill>
                            <a:srgbClr val="000000"/>
                          </a:solidFill>
                          <a:effectLst/>
                          <a:latin typeface="Arial Narrow" panose="020B0606020202030204" pitchFamily="34" charset="0"/>
                        </a:rPr>
                        <a:t>3 875</a:t>
                      </a:r>
                    </a:p>
                  </a:txBody>
                  <a:tcPr marL="9525" marR="9525" marT="9525" marB="0" anchor="ctr">
                    <a:solidFill>
                      <a:schemeClr val="accent6">
                        <a:lumMod val="20000"/>
                        <a:lumOff val="80000"/>
                      </a:schemeClr>
                    </a:solidFill>
                  </a:tcPr>
                </a:tc>
                <a:tc>
                  <a:txBody>
                    <a:bodyPr/>
                    <a:lstStyle/>
                    <a:p>
                      <a:pPr algn="ctr" rtl="0" fontAlgn="b"/>
                      <a:r>
                        <a:rPr lang="en-ZA" sz="1800" b="1" i="0" u="none" strike="noStrike">
                          <a:solidFill>
                            <a:srgbClr val="000000"/>
                          </a:solidFill>
                          <a:effectLst/>
                          <a:latin typeface="Arial Narrow" panose="020B0606020202030204" pitchFamily="34" charset="0"/>
                        </a:rPr>
                        <a:t>4.8</a:t>
                      </a:r>
                    </a:p>
                  </a:txBody>
                  <a:tcPr marL="9525" marR="9525" marT="9525" marB="0" anchor="ctr">
                    <a:solidFill>
                      <a:schemeClr val="accent6">
                        <a:lumMod val="20000"/>
                        <a:lumOff val="80000"/>
                      </a:schemeClr>
                    </a:solidFill>
                  </a:tcPr>
                </a:tc>
                <a:tc>
                  <a:txBody>
                    <a:bodyPr/>
                    <a:lstStyle/>
                    <a:p>
                      <a:pPr algn="ctr" rtl="0" fontAlgn="b"/>
                      <a:r>
                        <a:rPr lang="en-ZA" sz="1800" b="0" i="0" u="none" strike="noStrike">
                          <a:solidFill>
                            <a:srgbClr val="000000"/>
                          </a:solidFill>
                          <a:effectLst/>
                          <a:latin typeface="Arial Narrow" panose="020B0606020202030204" pitchFamily="34" charset="0"/>
                        </a:rPr>
                        <a:t>92 767</a:t>
                      </a:r>
                    </a:p>
                  </a:txBody>
                  <a:tcPr marL="9525" marR="9525" marT="9525" marB="0" anchor="ctr">
                    <a:solidFill>
                      <a:schemeClr val="accent4">
                        <a:lumMod val="40000"/>
                        <a:lumOff val="60000"/>
                      </a:schemeClr>
                    </a:solidFill>
                  </a:tcPr>
                </a:tc>
                <a:tc>
                  <a:txBody>
                    <a:bodyPr/>
                    <a:lstStyle/>
                    <a:p>
                      <a:pPr algn="ctr" rtl="0" fontAlgn="b"/>
                      <a:r>
                        <a:rPr lang="en-ZA" sz="1800" b="0" i="0" u="none" strike="noStrike">
                          <a:solidFill>
                            <a:srgbClr val="000000"/>
                          </a:solidFill>
                          <a:effectLst/>
                          <a:latin typeface="Arial Narrow" panose="020B0606020202030204" pitchFamily="34" charset="0"/>
                        </a:rPr>
                        <a:t>5 777</a:t>
                      </a:r>
                    </a:p>
                  </a:txBody>
                  <a:tcPr marL="9525" marR="9525" marT="9525" marB="0" anchor="ctr">
                    <a:solidFill>
                      <a:schemeClr val="accent4">
                        <a:lumMod val="40000"/>
                        <a:lumOff val="60000"/>
                      </a:schemeClr>
                    </a:solidFill>
                  </a:tcPr>
                </a:tc>
                <a:tc>
                  <a:txBody>
                    <a:bodyPr/>
                    <a:lstStyle/>
                    <a:p>
                      <a:pPr algn="ctr" rtl="0" fontAlgn="b"/>
                      <a:r>
                        <a:rPr lang="en-ZA" sz="1800" b="1" i="0" u="none" strike="noStrike">
                          <a:solidFill>
                            <a:srgbClr val="000000"/>
                          </a:solidFill>
                          <a:effectLst/>
                          <a:latin typeface="Arial Narrow" panose="020B0606020202030204" pitchFamily="34" charset="0"/>
                        </a:rPr>
                        <a:t>6.2</a:t>
                      </a:r>
                    </a:p>
                  </a:txBody>
                  <a:tcPr marL="9525" marR="9525" marT="9525" marB="0" anchor="ctr">
                    <a:solidFill>
                      <a:schemeClr val="accent4">
                        <a:lumMod val="40000"/>
                        <a:lumOff val="60000"/>
                      </a:schemeClr>
                    </a:solidFill>
                  </a:tcPr>
                </a:tc>
                <a:extLst>
                  <a:ext uri="{0D108BD9-81ED-4DB2-BD59-A6C34878D82A}">
                    <a16:rowId xmlns:a16="http://schemas.microsoft.com/office/drawing/2014/main" val="10002"/>
                  </a:ext>
                </a:extLst>
              </a:tr>
              <a:tr h="375387">
                <a:tc>
                  <a:txBody>
                    <a:bodyPr/>
                    <a:lstStyle/>
                    <a:p>
                      <a:pPr>
                        <a:lnSpc>
                          <a:spcPct val="115000"/>
                        </a:lnSpc>
                        <a:spcAft>
                          <a:spcPts val="0"/>
                        </a:spcAft>
                      </a:pPr>
                      <a:r>
                        <a:rPr lang="en-ZA" sz="1600" b="1" dirty="0">
                          <a:effectLst/>
                          <a:latin typeface="Arial Narrow" pitchFamily="34" charset="0"/>
                          <a:ea typeface="Tahoma" panose="020B0604030504040204" pitchFamily="34" charset="0"/>
                          <a:cs typeface="Arial" panose="020B0604020202020204" pitchFamily="34" charset="0"/>
                        </a:rPr>
                        <a:t>Afrikaans FAL</a:t>
                      </a:r>
                    </a:p>
                  </a:txBody>
                  <a:tcPr marL="67027" marR="67027" marT="0" marB="0" anchor="ctr"/>
                </a:tc>
                <a:tc>
                  <a:txBody>
                    <a:bodyPr/>
                    <a:lstStyle/>
                    <a:p>
                      <a:pPr algn="ctr" rtl="0" fontAlgn="b"/>
                      <a:r>
                        <a:rPr lang="en-ZA" sz="1800" b="0" i="0" u="none" strike="noStrike">
                          <a:solidFill>
                            <a:srgbClr val="000000"/>
                          </a:solidFill>
                          <a:effectLst/>
                          <a:latin typeface="Arial Narrow" panose="020B0606020202030204" pitchFamily="34" charset="0"/>
                        </a:rPr>
                        <a:t>83 889</a:t>
                      </a:r>
                    </a:p>
                  </a:txBody>
                  <a:tcPr marL="9525" marR="9525" marT="9525" marB="0" anchor="ctr">
                    <a:solidFill>
                      <a:schemeClr val="accent6">
                        <a:lumMod val="20000"/>
                        <a:lumOff val="80000"/>
                      </a:schemeClr>
                    </a:solidFill>
                  </a:tcPr>
                </a:tc>
                <a:tc>
                  <a:txBody>
                    <a:bodyPr/>
                    <a:lstStyle/>
                    <a:p>
                      <a:pPr algn="ctr" rtl="0" fontAlgn="b"/>
                      <a:r>
                        <a:rPr lang="en-ZA" sz="1800" b="0" i="0" u="none" strike="noStrike" dirty="0">
                          <a:solidFill>
                            <a:srgbClr val="000000"/>
                          </a:solidFill>
                          <a:effectLst/>
                          <a:latin typeface="Arial Narrow" panose="020B0606020202030204" pitchFamily="34" charset="0"/>
                        </a:rPr>
                        <a:t>6 462</a:t>
                      </a:r>
                    </a:p>
                  </a:txBody>
                  <a:tcPr marL="9525" marR="9525" marT="9525" marB="0" anchor="ctr">
                    <a:solidFill>
                      <a:schemeClr val="accent6">
                        <a:lumMod val="20000"/>
                        <a:lumOff val="80000"/>
                      </a:schemeClr>
                    </a:solidFill>
                  </a:tcPr>
                </a:tc>
                <a:tc>
                  <a:txBody>
                    <a:bodyPr/>
                    <a:lstStyle/>
                    <a:p>
                      <a:pPr algn="ctr" rtl="0" fontAlgn="b"/>
                      <a:r>
                        <a:rPr lang="en-ZA" sz="1800" b="1" i="0" u="none" strike="noStrike" dirty="0">
                          <a:solidFill>
                            <a:srgbClr val="000000"/>
                          </a:solidFill>
                          <a:effectLst/>
                          <a:latin typeface="Arial Narrow" panose="020B0606020202030204" pitchFamily="34" charset="0"/>
                        </a:rPr>
                        <a:t>7.7</a:t>
                      </a:r>
                    </a:p>
                  </a:txBody>
                  <a:tcPr marL="9525" marR="9525" marT="9525" marB="0" anchor="ctr">
                    <a:solidFill>
                      <a:schemeClr val="accent6">
                        <a:lumMod val="20000"/>
                        <a:lumOff val="80000"/>
                      </a:schemeClr>
                    </a:solidFill>
                  </a:tcPr>
                </a:tc>
                <a:tc>
                  <a:txBody>
                    <a:bodyPr/>
                    <a:lstStyle/>
                    <a:p>
                      <a:pPr algn="ctr" rtl="0" fontAlgn="b"/>
                      <a:r>
                        <a:rPr lang="en-ZA" sz="1800" b="0" i="0" u="none" strike="noStrike">
                          <a:solidFill>
                            <a:srgbClr val="000000"/>
                          </a:solidFill>
                          <a:effectLst/>
                          <a:latin typeface="Arial Narrow" panose="020B0606020202030204" pitchFamily="34" charset="0"/>
                        </a:rPr>
                        <a:t>85 920</a:t>
                      </a:r>
                    </a:p>
                  </a:txBody>
                  <a:tcPr marL="9525" marR="9525" marT="9525" marB="0" anchor="ctr">
                    <a:solidFill>
                      <a:schemeClr val="accent4">
                        <a:lumMod val="40000"/>
                        <a:lumOff val="60000"/>
                      </a:schemeClr>
                    </a:solidFill>
                  </a:tcPr>
                </a:tc>
                <a:tc>
                  <a:txBody>
                    <a:bodyPr/>
                    <a:lstStyle/>
                    <a:p>
                      <a:pPr algn="ctr" rtl="0" fontAlgn="b"/>
                      <a:r>
                        <a:rPr lang="en-ZA" sz="1800" b="0" i="0" u="none" strike="noStrike">
                          <a:solidFill>
                            <a:srgbClr val="000000"/>
                          </a:solidFill>
                          <a:effectLst/>
                          <a:latin typeface="Arial Narrow" panose="020B0606020202030204" pitchFamily="34" charset="0"/>
                        </a:rPr>
                        <a:t>6 420</a:t>
                      </a:r>
                    </a:p>
                  </a:txBody>
                  <a:tcPr marL="9525" marR="9525" marT="9525" marB="0" anchor="ctr">
                    <a:solidFill>
                      <a:schemeClr val="accent4">
                        <a:lumMod val="40000"/>
                        <a:lumOff val="60000"/>
                      </a:schemeClr>
                    </a:solidFill>
                  </a:tcPr>
                </a:tc>
                <a:tc>
                  <a:txBody>
                    <a:bodyPr/>
                    <a:lstStyle/>
                    <a:p>
                      <a:pPr algn="ctr" rtl="0" fontAlgn="b"/>
                      <a:r>
                        <a:rPr lang="en-ZA" sz="1800" b="1" i="0" u="none" strike="noStrike" dirty="0">
                          <a:solidFill>
                            <a:srgbClr val="FF0000"/>
                          </a:solidFill>
                          <a:effectLst/>
                          <a:latin typeface="Arial Narrow" panose="020B0606020202030204" pitchFamily="34" charset="0"/>
                        </a:rPr>
                        <a:t>7.5</a:t>
                      </a:r>
                    </a:p>
                  </a:txBody>
                  <a:tcPr marL="9525" marR="9525" marT="9525" marB="0" anchor="ctr">
                    <a:solidFill>
                      <a:schemeClr val="accent4">
                        <a:lumMod val="40000"/>
                        <a:lumOff val="60000"/>
                      </a:schemeClr>
                    </a:solidFill>
                  </a:tcPr>
                </a:tc>
                <a:extLst>
                  <a:ext uri="{0D108BD9-81ED-4DB2-BD59-A6C34878D82A}">
                    <a16:rowId xmlns:a16="http://schemas.microsoft.com/office/drawing/2014/main" val="10003"/>
                  </a:ext>
                </a:extLst>
              </a:tr>
              <a:tr h="347627">
                <a:tc>
                  <a:txBody>
                    <a:bodyPr/>
                    <a:lstStyle/>
                    <a:p>
                      <a:pPr>
                        <a:lnSpc>
                          <a:spcPct val="115000"/>
                        </a:lnSpc>
                        <a:spcAft>
                          <a:spcPts val="0"/>
                        </a:spcAft>
                      </a:pPr>
                      <a:r>
                        <a:rPr lang="en-ZA" sz="1600" b="1" dirty="0">
                          <a:effectLst/>
                          <a:latin typeface="Arial Narrow" pitchFamily="34" charset="0"/>
                          <a:ea typeface="Tahoma" panose="020B0604030504040204" pitchFamily="34" charset="0"/>
                          <a:cs typeface="Arial" panose="020B0604020202020204" pitchFamily="34" charset="0"/>
                        </a:rPr>
                        <a:t>Agricultural Sciences</a:t>
                      </a:r>
                    </a:p>
                  </a:txBody>
                  <a:tcPr marL="67027" marR="67027" marT="0" marB="0" anchor="ctr"/>
                </a:tc>
                <a:tc>
                  <a:txBody>
                    <a:bodyPr/>
                    <a:lstStyle/>
                    <a:p>
                      <a:pPr algn="ctr" rtl="0" fontAlgn="b"/>
                      <a:r>
                        <a:rPr lang="en-ZA" sz="1800" b="0" i="0" u="none" strike="noStrike">
                          <a:solidFill>
                            <a:srgbClr val="000000"/>
                          </a:solidFill>
                          <a:effectLst/>
                          <a:latin typeface="Arial Narrow" panose="020B0606020202030204" pitchFamily="34" charset="0"/>
                        </a:rPr>
                        <a:t>92 680</a:t>
                      </a:r>
                    </a:p>
                  </a:txBody>
                  <a:tcPr marL="9525" marR="9525" marT="9525" marB="0" anchor="ctr">
                    <a:solidFill>
                      <a:schemeClr val="accent6">
                        <a:lumMod val="20000"/>
                        <a:lumOff val="80000"/>
                      </a:schemeClr>
                    </a:solidFill>
                  </a:tcPr>
                </a:tc>
                <a:tc>
                  <a:txBody>
                    <a:bodyPr/>
                    <a:lstStyle/>
                    <a:p>
                      <a:pPr algn="ctr" rtl="0" fontAlgn="b"/>
                      <a:r>
                        <a:rPr lang="en-ZA" sz="1800" b="0" i="0" u="none" strike="noStrike" dirty="0">
                          <a:solidFill>
                            <a:srgbClr val="000000"/>
                          </a:solidFill>
                          <a:effectLst/>
                          <a:latin typeface="Arial Narrow" panose="020B0606020202030204" pitchFamily="34" charset="0"/>
                        </a:rPr>
                        <a:t>526</a:t>
                      </a:r>
                    </a:p>
                  </a:txBody>
                  <a:tcPr marL="9525" marR="9525" marT="9525" marB="0" anchor="ctr">
                    <a:solidFill>
                      <a:schemeClr val="accent6">
                        <a:lumMod val="20000"/>
                        <a:lumOff val="80000"/>
                      </a:schemeClr>
                    </a:solidFill>
                  </a:tcPr>
                </a:tc>
                <a:tc>
                  <a:txBody>
                    <a:bodyPr/>
                    <a:lstStyle/>
                    <a:p>
                      <a:pPr algn="ctr" rtl="0" fontAlgn="b"/>
                      <a:r>
                        <a:rPr lang="en-ZA" sz="1800" b="1" i="0" u="none" strike="noStrike">
                          <a:solidFill>
                            <a:srgbClr val="000000"/>
                          </a:solidFill>
                          <a:effectLst/>
                          <a:latin typeface="Arial Narrow" panose="020B0606020202030204" pitchFamily="34" charset="0"/>
                        </a:rPr>
                        <a:t>0.6</a:t>
                      </a:r>
                    </a:p>
                  </a:txBody>
                  <a:tcPr marL="9525" marR="9525" marT="9525" marB="0" anchor="ctr">
                    <a:solidFill>
                      <a:schemeClr val="accent6">
                        <a:lumMod val="20000"/>
                        <a:lumOff val="80000"/>
                      </a:schemeClr>
                    </a:solidFill>
                  </a:tcPr>
                </a:tc>
                <a:tc>
                  <a:txBody>
                    <a:bodyPr/>
                    <a:lstStyle/>
                    <a:p>
                      <a:pPr algn="ctr" rtl="0" fontAlgn="b"/>
                      <a:r>
                        <a:rPr lang="en-ZA" sz="1800" b="0" i="0" u="none" strike="noStrike">
                          <a:solidFill>
                            <a:srgbClr val="000000"/>
                          </a:solidFill>
                          <a:effectLst/>
                          <a:latin typeface="Arial Narrow" panose="020B0606020202030204" pitchFamily="34" charset="0"/>
                        </a:rPr>
                        <a:t>96 155</a:t>
                      </a:r>
                    </a:p>
                  </a:txBody>
                  <a:tcPr marL="9525" marR="9525" marT="9525" marB="0" anchor="ctr">
                    <a:solidFill>
                      <a:schemeClr val="accent4">
                        <a:lumMod val="40000"/>
                        <a:lumOff val="60000"/>
                      </a:schemeClr>
                    </a:solidFill>
                  </a:tcPr>
                </a:tc>
                <a:tc>
                  <a:txBody>
                    <a:bodyPr/>
                    <a:lstStyle/>
                    <a:p>
                      <a:pPr algn="ctr" rtl="0" fontAlgn="b"/>
                      <a:r>
                        <a:rPr lang="en-ZA" sz="1800" b="0" i="0" u="none" strike="noStrike">
                          <a:solidFill>
                            <a:srgbClr val="000000"/>
                          </a:solidFill>
                          <a:effectLst/>
                          <a:latin typeface="Arial Narrow" panose="020B0606020202030204" pitchFamily="34" charset="0"/>
                        </a:rPr>
                        <a:t>786</a:t>
                      </a:r>
                    </a:p>
                  </a:txBody>
                  <a:tcPr marL="9525" marR="9525" marT="9525" marB="0" anchor="ctr">
                    <a:solidFill>
                      <a:schemeClr val="accent4">
                        <a:lumMod val="40000"/>
                        <a:lumOff val="60000"/>
                      </a:schemeClr>
                    </a:solidFill>
                  </a:tcPr>
                </a:tc>
                <a:tc>
                  <a:txBody>
                    <a:bodyPr/>
                    <a:lstStyle/>
                    <a:p>
                      <a:pPr algn="ctr" rtl="0" fontAlgn="b"/>
                      <a:r>
                        <a:rPr lang="en-ZA" sz="1800" b="1" i="0" u="none" strike="noStrike">
                          <a:solidFill>
                            <a:srgbClr val="000000"/>
                          </a:solidFill>
                          <a:effectLst/>
                          <a:latin typeface="Arial Narrow" panose="020B0606020202030204" pitchFamily="34" charset="0"/>
                        </a:rPr>
                        <a:t>0.8</a:t>
                      </a:r>
                    </a:p>
                  </a:txBody>
                  <a:tcPr marL="9525" marR="9525" marT="9525" marB="0" anchor="ctr">
                    <a:solidFill>
                      <a:schemeClr val="accent4">
                        <a:lumMod val="40000"/>
                        <a:lumOff val="60000"/>
                      </a:schemeClr>
                    </a:solidFill>
                  </a:tcPr>
                </a:tc>
                <a:extLst>
                  <a:ext uri="{0D108BD9-81ED-4DB2-BD59-A6C34878D82A}">
                    <a16:rowId xmlns:a16="http://schemas.microsoft.com/office/drawing/2014/main" val="10004"/>
                  </a:ext>
                </a:extLst>
              </a:tr>
              <a:tr h="347627">
                <a:tc>
                  <a:txBody>
                    <a:bodyPr/>
                    <a:lstStyle/>
                    <a:p>
                      <a:pPr>
                        <a:lnSpc>
                          <a:spcPct val="115000"/>
                        </a:lnSpc>
                        <a:spcAft>
                          <a:spcPts val="0"/>
                        </a:spcAft>
                      </a:pPr>
                      <a:r>
                        <a:rPr lang="en-ZA" sz="1600" b="1" dirty="0">
                          <a:effectLst/>
                          <a:latin typeface="Arial Narrow" pitchFamily="34" charset="0"/>
                          <a:ea typeface="Tahoma" panose="020B0604030504040204" pitchFamily="34" charset="0"/>
                          <a:cs typeface="Arial" panose="020B0604020202020204" pitchFamily="34" charset="0"/>
                        </a:rPr>
                        <a:t>Business Studies</a:t>
                      </a:r>
                    </a:p>
                  </a:txBody>
                  <a:tcPr marL="67027" marR="67027" marT="0" marB="0" anchor="ctr"/>
                </a:tc>
                <a:tc>
                  <a:txBody>
                    <a:bodyPr/>
                    <a:lstStyle/>
                    <a:p>
                      <a:pPr algn="ctr" rtl="0" fontAlgn="b"/>
                      <a:r>
                        <a:rPr lang="en-ZA" sz="1800" b="0" i="0" u="none" strike="noStrike">
                          <a:solidFill>
                            <a:srgbClr val="000000"/>
                          </a:solidFill>
                          <a:effectLst/>
                          <a:latin typeface="Arial Narrow" panose="020B0606020202030204" pitchFamily="34" charset="0"/>
                        </a:rPr>
                        <a:t>186 840</a:t>
                      </a:r>
                    </a:p>
                  </a:txBody>
                  <a:tcPr marL="9525" marR="9525" marT="9525" marB="0" anchor="ctr">
                    <a:solidFill>
                      <a:schemeClr val="accent6">
                        <a:lumMod val="20000"/>
                        <a:lumOff val="80000"/>
                      </a:schemeClr>
                    </a:solidFill>
                  </a:tcPr>
                </a:tc>
                <a:tc>
                  <a:txBody>
                    <a:bodyPr/>
                    <a:lstStyle/>
                    <a:p>
                      <a:pPr algn="ctr" rtl="0" fontAlgn="b"/>
                      <a:r>
                        <a:rPr lang="en-ZA" sz="1800" b="0" i="0" u="none" strike="noStrike">
                          <a:solidFill>
                            <a:srgbClr val="000000"/>
                          </a:solidFill>
                          <a:effectLst/>
                          <a:latin typeface="Arial Narrow" panose="020B0606020202030204" pitchFamily="34" charset="0"/>
                        </a:rPr>
                        <a:t>2 769</a:t>
                      </a:r>
                    </a:p>
                  </a:txBody>
                  <a:tcPr marL="9525" marR="9525" marT="9525" marB="0" anchor="ctr">
                    <a:solidFill>
                      <a:schemeClr val="accent6">
                        <a:lumMod val="20000"/>
                        <a:lumOff val="80000"/>
                      </a:schemeClr>
                    </a:solidFill>
                  </a:tcPr>
                </a:tc>
                <a:tc>
                  <a:txBody>
                    <a:bodyPr/>
                    <a:lstStyle/>
                    <a:p>
                      <a:pPr algn="ctr" rtl="0" fontAlgn="b"/>
                      <a:r>
                        <a:rPr lang="en-ZA" sz="1800" b="1" i="0" u="none" strike="noStrike">
                          <a:solidFill>
                            <a:srgbClr val="000000"/>
                          </a:solidFill>
                          <a:effectLst/>
                          <a:latin typeface="Arial Narrow" panose="020B0606020202030204" pitchFamily="34" charset="0"/>
                        </a:rPr>
                        <a:t>1.5</a:t>
                      </a:r>
                    </a:p>
                  </a:txBody>
                  <a:tcPr marL="9525" marR="9525" marT="9525" marB="0" anchor="ctr">
                    <a:solidFill>
                      <a:schemeClr val="accent6">
                        <a:lumMod val="20000"/>
                        <a:lumOff val="80000"/>
                      </a:schemeClr>
                    </a:solidFill>
                  </a:tcPr>
                </a:tc>
                <a:tc>
                  <a:txBody>
                    <a:bodyPr/>
                    <a:lstStyle/>
                    <a:p>
                      <a:pPr algn="ctr" rtl="0" fontAlgn="b"/>
                      <a:r>
                        <a:rPr lang="en-ZA" sz="1800" b="0" i="0" u="none" strike="noStrike">
                          <a:solidFill>
                            <a:srgbClr val="000000"/>
                          </a:solidFill>
                          <a:effectLst/>
                          <a:latin typeface="Arial Narrow" panose="020B0606020202030204" pitchFamily="34" charset="0"/>
                        </a:rPr>
                        <a:t>207 045</a:t>
                      </a:r>
                    </a:p>
                  </a:txBody>
                  <a:tcPr marL="9525" marR="9525" marT="9525" marB="0" anchor="ctr">
                    <a:solidFill>
                      <a:schemeClr val="accent4">
                        <a:lumMod val="40000"/>
                        <a:lumOff val="60000"/>
                      </a:schemeClr>
                    </a:solidFill>
                  </a:tcPr>
                </a:tc>
                <a:tc>
                  <a:txBody>
                    <a:bodyPr/>
                    <a:lstStyle/>
                    <a:p>
                      <a:pPr algn="ctr" rtl="0" fontAlgn="b"/>
                      <a:r>
                        <a:rPr lang="en-ZA" sz="1800" b="0" i="0" u="none" strike="noStrike">
                          <a:solidFill>
                            <a:srgbClr val="000000"/>
                          </a:solidFill>
                          <a:effectLst/>
                          <a:latin typeface="Arial Narrow" panose="020B0606020202030204" pitchFamily="34" charset="0"/>
                        </a:rPr>
                        <a:t>8 069</a:t>
                      </a:r>
                    </a:p>
                  </a:txBody>
                  <a:tcPr marL="9525" marR="9525" marT="9525" marB="0" anchor="ctr">
                    <a:solidFill>
                      <a:schemeClr val="accent4">
                        <a:lumMod val="40000"/>
                        <a:lumOff val="60000"/>
                      </a:schemeClr>
                    </a:solidFill>
                  </a:tcPr>
                </a:tc>
                <a:tc>
                  <a:txBody>
                    <a:bodyPr/>
                    <a:lstStyle/>
                    <a:p>
                      <a:pPr algn="ctr" rtl="0" fontAlgn="b"/>
                      <a:r>
                        <a:rPr lang="en-ZA" sz="1800" b="1" i="0" u="none" strike="noStrike">
                          <a:solidFill>
                            <a:srgbClr val="000000"/>
                          </a:solidFill>
                          <a:effectLst/>
                          <a:latin typeface="Arial Narrow" panose="020B0606020202030204" pitchFamily="34" charset="0"/>
                        </a:rPr>
                        <a:t>3.9</a:t>
                      </a:r>
                    </a:p>
                  </a:txBody>
                  <a:tcPr marL="9525" marR="9525" marT="9525" marB="0" anchor="ctr">
                    <a:solidFill>
                      <a:schemeClr val="accent4">
                        <a:lumMod val="40000"/>
                        <a:lumOff val="60000"/>
                      </a:schemeClr>
                    </a:solidFill>
                  </a:tcPr>
                </a:tc>
                <a:extLst>
                  <a:ext uri="{0D108BD9-81ED-4DB2-BD59-A6C34878D82A}">
                    <a16:rowId xmlns:a16="http://schemas.microsoft.com/office/drawing/2014/main" val="10005"/>
                  </a:ext>
                </a:extLst>
              </a:tr>
              <a:tr h="347627">
                <a:tc>
                  <a:txBody>
                    <a:bodyPr/>
                    <a:lstStyle/>
                    <a:p>
                      <a:pPr>
                        <a:lnSpc>
                          <a:spcPct val="115000"/>
                        </a:lnSpc>
                        <a:spcAft>
                          <a:spcPts val="0"/>
                        </a:spcAft>
                      </a:pPr>
                      <a:r>
                        <a:rPr lang="en-ZA" sz="1600" b="1" dirty="0">
                          <a:effectLst/>
                          <a:latin typeface="Arial Narrow" pitchFamily="34" charset="0"/>
                          <a:ea typeface="Tahoma" panose="020B0604030504040204" pitchFamily="34" charset="0"/>
                          <a:cs typeface="Arial" panose="020B0604020202020204" pitchFamily="34" charset="0"/>
                        </a:rPr>
                        <a:t>Economics</a:t>
                      </a:r>
                    </a:p>
                  </a:txBody>
                  <a:tcPr marL="67027" marR="67027" marT="0" marB="0" anchor="ctr"/>
                </a:tc>
                <a:tc>
                  <a:txBody>
                    <a:bodyPr/>
                    <a:lstStyle/>
                    <a:p>
                      <a:pPr algn="ctr" rtl="0" fontAlgn="b"/>
                      <a:r>
                        <a:rPr lang="en-ZA" sz="1800" b="0" i="0" u="none" strike="noStrike">
                          <a:solidFill>
                            <a:srgbClr val="000000"/>
                          </a:solidFill>
                          <a:effectLst/>
                          <a:latin typeface="Arial Narrow" panose="020B0606020202030204" pitchFamily="34" charset="0"/>
                        </a:rPr>
                        <a:t>107 940</a:t>
                      </a:r>
                    </a:p>
                  </a:txBody>
                  <a:tcPr marL="9525" marR="9525" marT="9525" marB="0" anchor="ctr">
                    <a:solidFill>
                      <a:schemeClr val="accent6">
                        <a:lumMod val="20000"/>
                        <a:lumOff val="80000"/>
                      </a:schemeClr>
                    </a:solidFill>
                  </a:tcPr>
                </a:tc>
                <a:tc>
                  <a:txBody>
                    <a:bodyPr/>
                    <a:lstStyle/>
                    <a:p>
                      <a:pPr algn="ctr" rtl="0" fontAlgn="b"/>
                      <a:r>
                        <a:rPr lang="en-ZA" sz="1800" b="0" i="0" u="none" strike="noStrike">
                          <a:solidFill>
                            <a:srgbClr val="000000"/>
                          </a:solidFill>
                          <a:effectLst/>
                          <a:latin typeface="Arial Narrow" panose="020B0606020202030204" pitchFamily="34" charset="0"/>
                        </a:rPr>
                        <a:t>1 014</a:t>
                      </a:r>
                    </a:p>
                  </a:txBody>
                  <a:tcPr marL="9525" marR="9525" marT="9525" marB="0" anchor="ctr">
                    <a:solidFill>
                      <a:schemeClr val="accent6">
                        <a:lumMod val="20000"/>
                        <a:lumOff val="80000"/>
                      </a:schemeClr>
                    </a:solidFill>
                  </a:tcPr>
                </a:tc>
                <a:tc>
                  <a:txBody>
                    <a:bodyPr/>
                    <a:lstStyle/>
                    <a:p>
                      <a:pPr algn="ctr" rtl="0" fontAlgn="b"/>
                      <a:r>
                        <a:rPr lang="en-ZA" sz="1800" b="1" i="0" u="none" strike="noStrike">
                          <a:solidFill>
                            <a:srgbClr val="000000"/>
                          </a:solidFill>
                          <a:effectLst/>
                          <a:latin typeface="Arial Narrow" panose="020B0606020202030204" pitchFamily="34" charset="0"/>
                        </a:rPr>
                        <a:t>0.9</a:t>
                      </a:r>
                    </a:p>
                  </a:txBody>
                  <a:tcPr marL="9525" marR="9525" marT="9525" marB="0" anchor="ctr">
                    <a:solidFill>
                      <a:schemeClr val="accent6">
                        <a:lumMod val="20000"/>
                        <a:lumOff val="80000"/>
                      </a:schemeClr>
                    </a:solidFill>
                  </a:tcPr>
                </a:tc>
                <a:tc>
                  <a:txBody>
                    <a:bodyPr/>
                    <a:lstStyle/>
                    <a:p>
                      <a:pPr algn="ctr" rtl="0" fontAlgn="b"/>
                      <a:r>
                        <a:rPr lang="en-ZA" sz="1800" b="0" i="0" u="none" strike="noStrike">
                          <a:solidFill>
                            <a:srgbClr val="000000"/>
                          </a:solidFill>
                          <a:effectLst/>
                          <a:latin typeface="Arial Narrow" panose="020B0606020202030204" pitchFamily="34" charset="0"/>
                        </a:rPr>
                        <a:t>118 484</a:t>
                      </a:r>
                    </a:p>
                  </a:txBody>
                  <a:tcPr marL="9525" marR="9525" marT="9525" marB="0" anchor="ctr">
                    <a:solidFill>
                      <a:schemeClr val="accent4">
                        <a:lumMod val="40000"/>
                        <a:lumOff val="60000"/>
                      </a:schemeClr>
                    </a:solidFill>
                  </a:tcPr>
                </a:tc>
                <a:tc>
                  <a:txBody>
                    <a:bodyPr/>
                    <a:lstStyle/>
                    <a:p>
                      <a:pPr algn="ctr" rtl="0" fontAlgn="b"/>
                      <a:r>
                        <a:rPr lang="en-ZA" sz="1800" b="0" i="0" u="none" strike="noStrike">
                          <a:solidFill>
                            <a:srgbClr val="000000"/>
                          </a:solidFill>
                          <a:effectLst/>
                          <a:latin typeface="Arial Narrow" panose="020B0606020202030204" pitchFamily="34" charset="0"/>
                        </a:rPr>
                        <a:t>1 533</a:t>
                      </a:r>
                    </a:p>
                  </a:txBody>
                  <a:tcPr marL="9525" marR="9525" marT="9525" marB="0" anchor="ctr">
                    <a:solidFill>
                      <a:schemeClr val="accent4">
                        <a:lumMod val="40000"/>
                        <a:lumOff val="60000"/>
                      </a:schemeClr>
                    </a:solidFill>
                  </a:tcPr>
                </a:tc>
                <a:tc>
                  <a:txBody>
                    <a:bodyPr/>
                    <a:lstStyle/>
                    <a:p>
                      <a:pPr algn="ctr" rtl="0" fontAlgn="b"/>
                      <a:r>
                        <a:rPr lang="en-ZA" sz="1800" b="1" i="0" u="none" strike="noStrike">
                          <a:solidFill>
                            <a:srgbClr val="000000"/>
                          </a:solidFill>
                          <a:effectLst/>
                          <a:latin typeface="Arial Narrow" panose="020B0606020202030204" pitchFamily="34" charset="0"/>
                        </a:rPr>
                        <a:t>1.3</a:t>
                      </a:r>
                    </a:p>
                  </a:txBody>
                  <a:tcPr marL="9525" marR="9525" marT="9525" marB="0" anchor="ctr">
                    <a:solidFill>
                      <a:schemeClr val="accent4">
                        <a:lumMod val="40000"/>
                        <a:lumOff val="60000"/>
                      </a:schemeClr>
                    </a:solidFill>
                  </a:tcPr>
                </a:tc>
                <a:extLst>
                  <a:ext uri="{0D108BD9-81ED-4DB2-BD59-A6C34878D82A}">
                    <a16:rowId xmlns:a16="http://schemas.microsoft.com/office/drawing/2014/main" val="10006"/>
                  </a:ext>
                </a:extLst>
              </a:tr>
              <a:tr h="392894">
                <a:tc>
                  <a:txBody>
                    <a:bodyPr/>
                    <a:lstStyle/>
                    <a:p>
                      <a:pPr>
                        <a:lnSpc>
                          <a:spcPct val="115000"/>
                        </a:lnSpc>
                        <a:spcAft>
                          <a:spcPts val="0"/>
                        </a:spcAft>
                      </a:pPr>
                      <a:r>
                        <a:rPr lang="en-ZA" sz="1600" b="1" dirty="0">
                          <a:effectLst/>
                          <a:latin typeface="Arial Narrow" pitchFamily="34" charset="0"/>
                          <a:ea typeface="Tahoma" panose="020B0604030504040204" pitchFamily="34" charset="0"/>
                          <a:cs typeface="Arial" panose="020B0604020202020204" pitchFamily="34" charset="0"/>
                        </a:rPr>
                        <a:t>English FAL</a:t>
                      </a:r>
                    </a:p>
                  </a:txBody>
                  <a:tcPr marL="67027" marR="67027" marT="0" marB="0" anchor="ctr"/>
                </a:tc>
                <a:tc>
                  <a:txBody>
                    <a:bodyPr/>
                    <a:lstStyle/>
                    <a:p>
                      <a:pPr algn="ctr" rtl="0" fontAlgn="b"/>
                      <a:r>
                        <a:rPr lang="en-ZA" sz="1800" b="0" i="0" u="none" strike="noStrike" dirty="0">
                          <a:solidFill>
                            <a:srgbClr val="000000"/>
                          </a:solidFill>
                          <a:effectLst/>
                          <a:latin typeface="Arial Narrow" panose="020B0606020202030204" pitchFamily="34" charset="0"/>
                        </a:rPr>
                        <a:t>489 072</a:t>
                      </a:r>
                    </a:p>
                  </a:txBody>
                  <a:tcPr marL="9525" marR="9525" marT="9525" marB="0" anchor="ctr">
                    <a:solidFill>
                      <a:schemeClr val="accent6">
                        <a:lumMod val="20000"/>
                        <a:lumOff val="80000"/>
                      </a:schemeClr>
                    </a:solidFill>
                  </a:tcPr>
                </a:tc>
                <a:tc>
                  <a:txBody>
                    <a:bodyPr/>
                    <a:lstStyle/>
                    <a:p>
                      <a:pPr algn="ctr" rtl="0" fontAlgn="b"/>
                      <a:r>
                        <a:rPr lang="en-ZA" sz="1800" b="0" i="0" u="none" strike="noStrike">
                          <a:solidFill>
                            <a:srgbClr val="000000"/>
                          </a:solidFill>
                          <a:effectLst/>
                          <a:latin typeface="Arial Narrow" panose="020B0606020202030204" pitchFamily="34" charset="0"/>
                        </a:rPr>
                        <a:t>7 787</a:t>
                      </a:r>
                    </a:p>
                  </a:txBody>
                  <a:tcPr marL="9525" marR="9525" marT="9525" marB="0" anchor="ctr">
                    <a:solidFill>
                      <a:schemeClr val="accent6">
                        <a:lumMod val="20000"/>
                        <a:lumOff val="80000"/>
                      </a:schemeClr>
                    </a:solidFill>
                  </a:tcPr>
                </a:tc>
                <a:tc>
                  <a:txBody>
                    <a:bodyPr/>
                    <a:lstStyle/>
                    <a:p>
                      <a:pPr algn="ctr" rtl="0" fontAlgn="b"/>
                      <a:r>
                        <a:rPr lang="en-ZA" sz="1800" b="1" i="0" u="none" strike="noStrike">
                          <a:solidFill>
                            <a:srgbClr val="000000"/>
                          </a:solidFill>
                          <a:effectLst/>
                          <a:latin typeface="Arial Narrow" panose="020B0606020202030204" pitchFamily="34" charset="0"/>
                        </a:rPr>
                        <a:t>1.6</a:t>
                      </a:r>
                    </a:p>
                  </a:txBody>
                  <a:tcPr marL="9525" marR="9525" marT="9525" marB="0" anchor="ctr">
                    <a:solidFill>
                      <a:schemeClr val="accent6">
                        <a:lumMod val="20000"/>
                        <a:lumOff val="80000"/>
                      </a:schemeClr>
                    </a:solidFill>
                  </a:tcPr>
                </a:tc>
                <a:tc>
                  <a:txBody>
                    <a:bodyPr/>
                    <a:lstStyle/>
                    <a:p>
                      <a:pPr algn="ctr" rtl="0" fontAlgn="b"/>
                      <a:r>
                        <a:rPr lang="en-ZA" sz="1800" b="0" i="0" u="none" strike="noStrike">
                          <a:solidFill>
                            <a:srgbClr val="000000"/>
                          </a:solidFill>
                          <a:effectLst/>
                          <a:latin typeface="Arial Narrow" panose="020B0606020202030204" pitchFamily="34" charset="0"/>
                        </a:rPr>
                        <a:t>474 718</a:t>
                      </a:r>
                    </a:p>
                  </a:txBody>
                  <a:tcPr marL="9525" marR="9525" marT="9525" marB="0" anchor="ctr">
                    <a:solidFill>
                      <a:schemeClr val="accent4">
                        <a:lumMod val="40000"/>
                        <a:lumOff val="60000"/>
                      </a:schemeClr>
                    </a:solidFill>
                  </a:tcPr>
                </a:tc>
                <a:tc>
                  <a:txBody>
                    <a:bodyPr/>
                    <a:lstStyle/>
                    <a:p>
                      <a:pPr algn="ctr" rtl="0" fontAlgn="b"/>
                      <a:r>
                        <a:rPr lang="en-ZA" sz="1800" b="0" i="0" u="none" strike="noStrike">
                          <a:solidFill>
                            <a:srgbClr val="000000"/>
                          </a:solidFill>
                          <a:effectLst/>
                          <a:latin typeface="Arial Narrow" panose="020B0606020202030204" pitchFamily="34" charset="0"/>
                        </a:rPr>
                        <a:t>10 301</a:t>
                      </a:r>
                    </a:p>
                  </a:txBody>
                  <a:tcPr marL="9525" marR="9525" marT="9525" marB="0" anchor="ctr">
                    <a:solidFill>
                      <a:schemeClr val="accent4">
                        <a:lumMod val="40000"/>
                        <a:lumOff val="60000"/>
                      </a:schemeClr>
                    </a:solidFill>
                  </a:tcPr>
                </a:tc>
                <a:tc>
                  <a:txBody>
                    <a:bodyPr/>
                    <a:lstStyle/>
                    <a:p>
                      <a:pPr algn="ctr" rtl="0" fontAlgn="b"/>
                      <a:r>
                        <a:rPr lang="en-ZA" sz="1800" b="1" i="0" u="none" strike="noStrike">
                          <a:solidFill>
                            <a:srgbClr val="000000"/>
                          </a:solidFill>
                          <a:effectLst/>
                          <a:latin typeface="Arial Narrow" panose="020B0606020202030204" pitchFamily="34" charset="0"/>
                        </a:rPr>
                        <a:t>2.2</a:t>
                      </a:r>
                    </a:p>
                  </a:txBody>
                  <a:tcPr marL="9525" marR="9525" marT="9525" marB="0" anchor="ctr">
                    <a:solidFill>
                      <a:schemeClr val="accent4">
                        <a:lumMod val="40000"/>
                        <a:lumOff val="60000"/>
                      </a:schemeClr>
                    </a:solidFill>
                  </a:tcPr>
                </a:tc>
                <a:extLst>
                  <a:ext uri="{0D108BD9-81ED-4DB2-BD59-A6C34878D82A}">
                    <a16:rowId xmlns:a16="http://schemas.microsoft.com/office/drawing/2014/main" val="10007"/>
                  </a:ext>
                </a:extLst>
              </a:tr>
              <a:tr h="347627">
                <a:tc>
                  <a:txBody>
                    <a:bodyPr/>
                    <a:lstStyle/>
                    <a:p>
                      <a:pPr>
                        <a:lnSpc>
                          <a:spcPct val="115000"/>
                        </a:lnSpc>
                        <a:spcAft>
                          <a:spcPts val="0"/>
                        </a:spcAft>
                      </a:pPr>
                      <a:r>
                        <a:rPr lang="en-ZA" sz="1600" b="1" dirty="0">
                          <a:effectLst/>
                          <a:latin typeface="Arial Narrow" pitchFamily="34" charset="0"/>
                          <a:ea typeface="Tahoma" panose="020B0604030504040204" pitchFamily="34" charset="0"/>
                          <a:cs typeface="Arial" panose="020B0604020202020204" pitchFamily="34" charset="0"/>
                        </a:rPr>
                        <a:t>Geography</a:t>
                      </a:r>
                    </a:p>
                  </a:txBody>
                  <a:tcPr marL="67027" marR="67027" marT="0" marB="0" anchor="ctr"/>
                </a:tc>
                <a:tc>
                  <a:txBody>
                    <a:bodyPr/>
                    <a:lstStyle/>
                    <a:p>
                      <a:pPr algn="ctr" rtl="0" fontAlgn="b"/>
                      <a:r>
                        <a:rPr lang="en-ZA" sz="1800" b="0" i="0" u="none" strike="noStrike">
                          <a:solidFill>
                            <a:srgbClr val="000000"/>
                          </a:solidFill>
                          <a:effectLst/>
                          <a:latin typeface="Arial Narrow" panose="020B0606020202030204" pitchFamily="34" charset="0"/>
                        </a:rPr>
                        <a:t>271 807</a:t>
                      </a:r>
                    </a:p>
                  </a:txBody>
                  <a:tcPr marL="9525" marR="9525" marT="9525" marB="0" anchor="ctr">
                    <a:solidFill>
                      <a:schemeClr val="accent6">
                        <a:lumMod val="20000"/>
                        <a:lumOff val="80000"/>
                      </a:schemeClr>
                    </a:solidFill>
                  </a:tcPr>
                </a:tc>
                <a:tc>
                  <a:txBody>
                    <a:bodyPr/>
                    <a:lstStyle/>
                    <a:p>
                      <a:pPr algn="ctr" rtl="0" fontAlgn="b"/>
                      <a:r>
                        <a:rPr lang="en-ZA" sz="1800" b="0" i="0" u="none" strike="noStrike">
                          <a:solidFill>
                            <a:srgbClr val="000000"/>
                          </a:solidFill>
                          <a:effectLst/>
                          <a:latin typeface="Arial Narrow" panose="020B0606020202030204" pitchFamily="34" charset="0"/>
                        </a:rPr>
                        <a:t>2 752</a:t>
                      </a:r>
                    </a:p>
                  </a:txBody>
                  <a:tcPr marL="9525" marR="9525" marT="9525" marB="0" anchor="ctr">
                    <a:solidFill>
                      <a:schemeClr val="accent6">
                        <a:lumMod val="20000"/>
                        <a:lumOff val="80000"/>
                      </a:schemeClr>
                    </a:solidFill>
                  </a:tcPr>
                </a:tc>
                <a:tc>
                  <a:txBody>
                    <a:bodyPr/>
                    <a:lstStyle/>
                    <a:p>
                      <a:pPr algn="ctr" rtl="0" fontAlgn="b"/>
                      <a:r>
                        <a:rPr lang="en-ZA" sz="1800" b="1" i="0" u="none" strike="noStrike">
                          <a:solidFill>
                            <a:srgbClr val="000000"/>
                          </a:solidFill>
                          <a:effectLst/>
                          <a:latin typeface="Arial Narrow" panose="020B0606020202030204" pitchFamily="34" charset="0"/>
                        </a:rPr>
                        <a:t>1.0</a:t>
                      </a:r>
                    </a:p>
                  </a:txBody>
                  <a:tcPr marL="9525" marR="9525" marT="9525" marB="0" anchor="ctr">
                    <a:solidFill>
                      <a:schemeClr val="accent6">
                        <a:lumMod val="20000"/>
                        <a:lumOff val="80000"/>
                      </a:schemeClr>
                    </a:solidFill>
                  </a:tcPr>
                </a:tc>
                <a:tc>
                  <a:txBody>
                    <a:bodyPr/>
                    <a:lstStyle/>
                    <a:p>
                      <a:pPr algn="ctr" rtl="0" fontAlgn="b"/>
                      <a:r>
                        <a:rPr lang="en-ZA" sz="1800" b="0" i="0" u="none" strike="noStrike">
                          <a:solidFill>
                            <a:srgbClr val="000000"/>
                          </a:solidFill>
                          <a:effectLst/>
                          <a:latin typeface="Arial Narrow" panose="020B0606020202030204" pitchFamily="34" charset="0"/>
                        </a:rPr>
                        <a:t>287 629</a:t>
                      </a:r>
                    </a:p>
                  </a:txBody>
                  <a:tcPr marL="9525" marR="9525" marT="9525" marB="0" anchor="ctr">
                    <a:solidFill>
                      <a:schemeClr val="accent4">
                        <a:lumMod val="40000"/>
                        <a:lumOff val="60000"/>
                      </a:schemeClr>
                    </a:solidFill>
                  </a:tcPr>
                </a:tc>
                <a:tc>
                  <a:txBody>
                    <a:bodyPr/>
                    <a:lstStyle/>
                    <a:p>
                      <a:pPr algn="ctr" rtl="0" fontAlgn="b"/>
                      <a:r>
                        <a:rPr lang="en-ZA" sz="1800" b="0" i="0" u="none" strike="noStrike">
                          <a:solidFill>
                            <a:srgbClr val="000000"/>
                          </a:solidFill>
                          <a:effectLst/>
                          <a:latin typeface="Arial Narrow" panose="020B0606020202030204" pitchFamily="34" charset="0"/>
                        </a:rPr>
                        <a:t>2 755</a:t>
                      </a:r>
                    </a:p>
                  </a:txBody>
                  <a:tcPr marL="9525" marR="9525" marT="9525" marB="0" anchor="ctr">
                    <a:solidFill>
                      <a:schemeClr val="accent4">
                        <a:lumMod val="40000"/>
                        <a:lumOff val="60000"/>
                      </a:schemeClr>
                    </a:solidFill>
                  </a:tcPr>
                </a:tc>
                <a:tc>
                  <a:txBody>
                    <a:bodyPr/>
                    <a:lstStyle/>
                    <a:p>
                      <a:pPr algn="ctr" rtl="0" fontAlgn="b"/>
                      <a:r>
                        <a:rPr lang="en-ZA" sz="1800" b="1" i="0" u="none" strike="noStrike" dirty="0">
                          <a:solidFill>
                            <a:srgbClr val="000000"/>
                          </a:solidFill>
                          <a:effectLst/>
                          <a:latin typeface="Arial Narrow" panose="020B0606020202030204" pitchFamily="34" charset="0"/>
                        </a:rPr>
                        <a:t>1.0</a:t>
                      </a:r>
                    </a:p>
                  </a:txBody>
                  <a:tcPr marL="9525" marR="9525" marT="9525" marB="0" anchor="ctr">
                    <a:solidFill>
                      <a:schemeClr val="accent4">
                        <a:lumMod val="40000"/>
                        <a:lumOff val="60000"/>
                      </a:schemeClr>
                    </a:solidFill>
                  </a:tcPr>
                </a:tc>
                <a:extLst>
                  <a:ext uri="{0D108BD9-81ED-4DB2-BD59-A6C34878D82A}">
                    <a16:rowId xmlns:a16="http://schemas.microsoft.com/office/drawing/2014/main" val="10008"/>
                  </a:ext>
                </a:extLst>
              </a:tr>
              <a:tr h="347627">
                <a:tc>
                  <a:txBody>
                    <a:bodyPr/>
                    <a:lstStyle/>
                    <a:p>
                      <a:pPr>
                        <a:lnSpc>
                          <a:spcPct val="115000"/>
                        </a:lnSpc>
                        <a:spcAft>
                          <a:spcPts val="0"/>
                        </a:spcAft>
                      </a:pPr>
                      <a:r>
                        <a:rPr lang="en-ZA" sz="1600" b="1" dirty="0">
                          <a:effectLst/>
                          <a:latin typeface="Arial Narrow" pitchFamily="34" charset="0"/>
                          <a:ea typeface="Tahoma" panose="020B0604030504040204" pitchFamily="34" charset="0"/>
                          <a:cs typeface="Arial" panose="020B0604020202020204" pitchFamily="34" charset="0"/>
                        </a:rPr>
                        <a:t>History</a:t>
                      </a:r>
                    </a:p>
                  </a:txBody>
                  <a:tcPr marL="67027" marR="67027" marT="0" marB="0" anchor="ctr"/>
                </a:tc>
                <a:tc>
                  <a:txBody>
                    <a:bodyPr/>
                    <a:lstStyle/>
                    <a:p>
                      <a:pPr algn="ctr" rtl="0" fontAlgn="b"/>
                      <a:r>
                        <a:rPr lang="en-ZA" sz="1800" b="0" i="0" u="none" strike="noStrike">
                          <a:solidFill>
                            <a:srgbClr val="000000"/>
                          </a:solidFill>
                          <a:effectLst/>
                          <a:latin typeface="Arial Narrow" panose="020B0606020202030204" pitchFamily="34" charset="0"/>
                        </a:rPr>
                        <a:t>164 729</a:t>
                      </a:r>
                    </a:p>
                  </a:txBody>
                  <a:tcPr marL="9525" marR="9525" marT="9525" marB="0" anchor="ctr">
                    <a:solidFill>
                      <a:schemeClr val="accent6">
                        <a:lumMod val="20000"/>
                        <a:lumOff val="80000"/>
                      </a:schemeClr>
                    </a:solidFill>
                  </a:tcPr>
                </a:tc>
                <a:tc>
                  <a:txBody>
                    <a:bodyPr/>
                    <a:lstStyle/>
                    <a:p>
                      <a:pPr algn="ctr" rtl="0" fontAlgn="b"/>
                      <a:r>
                        <a:rPr lang="en-ZA" sz="1800" b="0" i="0" u="none" strike="noStrike">
                          <a:solidFill>
                            <a:srgbClr val="000000"/>
                          </a:solidFill>
                          <a:effectLst/>
                          <a:latin typeface="Arial Narrow" panose="020B0606020202030204" pitchFamily="34" charset="0"/>
                        </a:rPr>
                        <a:t>8 702</a:t>
                      </a:r>
                    </a:p>
                  </a:txBody>
                  <a:tcPr marL="9525" marR="9525" marT="9525" marB="0" anchor="ctr">
                    <a:solidFill>
                      <a:schemeClr val="accent6">
                        <a:lumMod val="20000"/>
                        <a:lumOff val="80000"/>
                      </a:schemeClr>
                    </a:solidFill>
                  </a:tcPr>
                </a:tc>
                <a:tc>
                  <a:txBody>
                    <a:bodyPr/>
                    <a:lstStyle/>
                    <a:p>
                      <a:pPr algn="ctr" rtl="0" fontAlgn="b"/>
                      <a:r>
                        <a:rPr lang="en-ZA" sz="1800" b="1" i="0" u="none" strike="noStrike">
                          <a:solidFill>
                            <a:srgbClr val="000000"/>
                          </a:solidFill>
                          <a:effectLst/>
                          <a:latin typeface="Arial Narrow" panose="020B0606020202030204" pitchFamily="34" charset="0"/>
                        </a:rPr>
                        <a:t>5.3</a:t>
                      </a:r>
                    </a:p>
                  </a:txBody>
                  <a:tcPr marL="9525" marR="9525" marT="9525" marB="0" anchor="ctr">
                    <a:solidFill>
                      <a:schemeClr val="accent6">
                        <a:lumMod val="20000"/>
                        <a:lumOff val="80000"/>
                      </a:schemeClr>
                    </a:solidFill>
                  </a:tcPr>
                </a:tc>
                <a:tc>
                  <a:txBody>
                    <a:bodyPr/>
                    <a:lstStyle/>
                    <a:p>
                      <a:pPr algn="ctr" rtl="0" fontAlgn="b"/>
                      <a:r>
                        <a:rPr lang="en-ZA" sz="1800" b="0" i="0" u="none" strike="noStrike">
                          <a:solidFill>
                            <a:srgbClr val="000000"/>
                          </a:solidFill>
                          <a:effectLst/>
                          <a:latin typeface="Arial Narrow" panose="020B0606020202030204" pitchFamily="34" charset="0"/>
                        </a:rPr>
                        <a:t>173 498</a:t>
                      </a:r>
                    </a:p>
                  </a:txBody>
                  <a:tcPr marL="9525" marR="9525" marT="9525" marB="0" anchor="ctr">
                    <a:solidFill>
                      <a:schemeClr val="accent4">
                        <a:lumMod val="40000"/>
                        <a:lumOff val="60000"/>
                      </a:schemeClr>
                    </a:solidFill>
                  </a:tcPr>
                </a:tc>
                <a:tc>
                  <a:txBody>
                    <a:bodyPr/>
                    <a:lstStyle/>
                    <a:p>
                      <a:pPr algn="ctr" rtl="0" fontAlgn="b"/>
                      <a:r>
                        <a:rPr lang="en-ZA" sz="1800" b="0" i="0" u="none" strike="noStrike">
                          <a:solidFill>
                            <a:srgbClr val="000000"/>
                          </a:solidFill>
                          <a:effectLst/>
                          <a:latin typeface="Arial Narrow" panose="020B0606020202030204" pitchFamily="34" charset="0"/>
                        </a:rPr>
                        <a:t>10 935</a:t>
                      </a:r>
                    </a:p>
                  </a:txBody>
                  <a:tcPr marL="9525" marR="9525" marT="9525" marB="0" anchor="ctr">
                    <a:solidFill>
                      <a:schemeClr val="accent4">
                        <a:lumMod val="40000"/>
                        <a:lumOff val="60000"/>
                      </a:schemeClr>
                    </a:solidFill>
                  </a:tcPr>
                </a:tc>
                <a:tc>
                  <a:txBody>
                    <a:bodyPr/>
                    <a:lstStyle/>
                    <a:p>
                      <a:pPr algn="ctr" rtl="0" fontAlgn="b"/>
                      <a:r>
                        <a:rPr lang="en-ZA" sz="1800" b="1" i="0" u="none" strike="noStrike">
                          <a:solidFill>
                            <a:srgbClr val="000000"/>
                          </a:solidFill>
                          <a:effectLst/>
                          <a:latin typeface="Arial Narrow" panose="020B0606020202030204" pitchFamily="34" charset="0"/>
                        </a:rPr>
                        <a:t>6.3</a:t>
                      </a:r>
                    </a:p>
                  </a:txBody>
                  <a:tcPr marL="9525" marR="9525" marT="9525" marB="0" anchor="ctr">
                    <a:solidFill>
                      <a:schemeClr val="accent4">
                        <a:lumMod val="40000"/>
                        <a:lumOff val="60000"/>
                      </a:schemeClr>
                    </a:solidFill>
                  </a:tcPr>
                </a:tc>
                <a:extLst>
                  <a:ext uri="{0D108BD9-81ED-4DB2-BD59-A6C34878D82A}">
                    <a16:rowId xmlns:a16="http://schemas.microsoft.com/office/drawing/2014/main" val="10009"/>
                  </a:ext>
                </a:extLst>
              </a:tr>
              <a:tr h="347627">
                <a:tc>
                  <a:txBody>
                    <a:bodyPr/>
                    <a:lstStyle/>
                    <a:p>
                      <a:pPr>
                        <a:lnSpc>
                          <a:spcPct val="115000"/>
                        </a:lnSpc>
                        <a:spcAft>
                          <a:spcPts val="0"/>
                        </a:spcAft>
                      </a:pPr>
                      <a:r>
                        <a:rPr lang="en-ZA" sz="1600" b="1" dirty="0">
                          <a:effectLst/>
                          <a:latin typeface="Arial Narrow" pitchFamily="34" charset="0"/>
                          <a:ea typeface="Tahoma" panose="020B0604030504040204" pitchFamily="34" charset="0"/>
                          <a:cs typeface="Arial" panose="020B0604020202020204" pitchFamily="34" charset="0"/>
                        </a:rPr>
                        <a:t>Life Sciences</a:t>
                      </a:r>
                    </a:p>
                  </a:txBody>
                  <a:tcPr marL="67027" marR="67027" marT="0" marB="0" anchor="ctr"/>
                </a:tc>
                <a:tc>
                  <a:txBody>
                    <a:bodyPr/>
                    <a:lstStyle/>
                    <a:p>
                      <a:pPr algn="ctr" rtl="0" fontAlgn="b"/>
                      <a:r>
                        <a:rPr lang="en-ZA" sz="1800" b="0" i="0" u="none" strike="noStrike">
                          <a:solidFill>
                            <a:srgbClr val="000000"/>
                          </a:solidFill>
                          <a:effectLst/>
                          <a:latin typeface="Arial Narrow" panose="020B0606020202030204" pitchFamily="34" charset="0"/>
                        </a:rPr>
                        <a:t>301 037</a:t>
                      </a:r>
                    </a:p>
                  </a:txBody>
                  <a:tcPr marL="9525" marR="9525" marT="9525" marB="0" anchor="ctr">
                    <a:solidFill>
                      <a:schemeClr val="accent6">
                        <a:lumMod val="20000"/>
                        <a:lumOff val="80000"/>
                      </a:schemeClr>
                    </a:solidFill>
                  </a:tcPr>
                </a:tc>
                <a:tc>
                  <a:txBody>
                    <a:bodyPr/>
                    <a:lstStyle/>
                    <a:p>
                      <a:pPr algn="ctr" rtl="0" fontAlgn="b"/>
                      <a:r>
                        <a:rPr lang="en-ZA" sz="1800" b="0" i="0" u="none" strike="noStrike">
                          <a:solidFill>
                            <a:srgbClr val="000000"/>
                          </a:solidFill>
                          <a:effectLst/>
                          <a:latin typeface="Arial Narrow" panose="020B0606020202030204" pitchFamily="34" charset="0"/>
                        </a:rPr>
                        <a:t>8 525</a:t>
                      </a:r>
                    </a:p>
                  </a:txBody>
                  <a:tcPr marL="9525" marR="9525" marT="9525" marB="0" anchor="ctr">
                    <a:solidFill>
                      <a:schemeClr val="accent6">
                        <a:lumMod val="20000"/>
                        <a:lumOff val="80000"/>
                      </a:schemeClr>
                    </a:solidFill>
                  </a:tcPr>
                </a:tc>
                <a:tc>
                  <a:txBody>
                    <a:bodyPr/>
                    <a:lstStyle/>
                    <a:p>
                      <a:pPr algn="ctr" rtl="0" fontAlgn="b"/>
                      <a:r>
                        <a:rPr lang="en-ZA" sz="1800" b="1" i="0" u="none" strike="noStrike">
                          <a:solidFill>
                            <a:srgbClr val="000000"/>
                          </a:solidFill>
                          <a:effectLst/>
                          <a:latin typeface="Arial Narrow" panose="020B0606020202030204" pitchFamily="34" charset="0"/>
                        </a:rPr>
                        <a:t>2.8</a:t>
                      </a:r>
                    </a:p>
                  </a:txBody>
                  <a:tcPr marL="9525" marR="9525" marT="9525" marB="0" anchor="ctr">
                    <a:solidFill>
                      <a:schemeClr val="accent6">
                        <a:lumMod val="20000"/>
                        <a:lumOff val="80000"/>
                      </a:schemeClr>
                    </a:solidFill>
                  </a:tcPr>
                </a:tc>
                <a:tc>
                  <a:txBody>
                    <a:bodyPr/>
                    <a:lstStyle/>
                    <a:p>
                      <a:pPr algn="ctr" rtl="0" fontAlgn="b"/>
                      <a:r>
                        <a:rPr lang="en-ZA" sz="1800" b="0" i="0" u="none" strike="noStrike">
                          <a:solidFill>
                            <a:srgbClr val="000000"/>
                          </a:solidFill>
                          <a:effectLst/>
                          <a:latin typeface="Arial Narrow" panose="020B0606020202030204" pitchFamily="34" charset="0"/>
                        </a:rPr>
                        <a:t>319 228</a:t>
                      </a:r>
                    </a:p>
                  </a:txBody>
                  <a:tcPr marL="9525" marR="9525" marT="9525" marB="0" anchor="ctr">
                    <a:solidFill>
                      <a:schemeClr val="accent4">
                        <a:lumMod val="40000"/>
                        <a:lumOff val="60000"/>
                      </a:schemeClr>
                    </a:solidFill>
                  </a:tcPr>
                </a:tc>
                <a:tc>
                  <a:txBody>
                    <a:bodyPr/>
                    <a:lstStyle/>
                    <a:p>
                      <a:pPr algn="ctr" rtl="0" fontAlgn="b"/>
                      <a:r>
                        <a:rPr lang="en-ZA" sz="1800" b="0" i="0" u="none" strike="noStrike">
                          <a:solidFill>
                            <a:srgbClr val="000000"/>
                          </a:solidFill>
                          <a:effectLst/>
                          <a:latin typeface="Arial Narrow" panose="020B0606020202030204" pitchFamily="34" charset="0"/>
                        </a:rPr>
                        <a:t>7 317</a:t>
                      </a:r>
                    </a:p>
                  </a:txBody>
                  <a:tcPr marL="9525" marR="9525" marT="9525" marB="0" anchor="ctr">
                    <a:solidFill>
                      <a:schemeClr val="accent4">
                        <a:lumMod val="40000"/>
                        <a:lumOff val="60000"/>
                      </a:schemeClr>
                    </a:solidFill>
                  </a:tcPr>
                </a:tc>
                <a:tc>
                  <a:txBody>
                    <a:bodyPr/>
                    <a:lstStyle/>
                    <a:p>
                      <a:pPr algn="ctr" rtl="0" fontAlgn="b"/>
                      <a:r>
                        <a:rPr lang="en-ZA" sz="1800" b="1" i="0" u="none" strike="noStrike" dirty="0">
                          <a:solidFill>
                            <a:srgbClr val="FF0000"/>
                          </a:solidFill>
                          <a:effectLst/>
                          <a:latin typeface="Arial Narrow" panose="020B0606020202030204" pitchFamily="34" charset="0"/>
                        </a:rPr>
                        <a:t>2.3</a:t>
                      </a:r>
                    </a:p>
                  </a:txBody>
                  <a:tcPr marL="9525" marR="9525" marT="9525" marB="0" anchor="ctr">
                    <a:solidFill>
                      <a:schemeClr val="accent4">
                        <a:lumMod val="40000"/>
                        <a:lumOff val="60000"/>
                      </a:schemeClr>
                    </a:solidFill>
                  </a:tcPr>
                </a:tc>
                <a:extLst>
                  <a:ext uri="{0D108BD9-81ED-4DB2-BD59-A6C34878D82A}">
                    <a16:rowId xmlns:a16="http://schemas.microsoft.com/office/drawing/2014/main" val="10010"/>
                  </a:ext>
                </a:extLst>
              </a:tr>
              <a:tr h="347627">
                <a:tc>
                  <a:txBody>
                    <a:bodyPr/>
                    <a:lstStyle/>
                    <a:p>
                      <a:pPr>
                        <a:lnSpc>
                          <a:spcPct val="115000"/>
                        </a:lnSpc>
                        <a:spcAft>
                          <a:spcPts val="0"/>
                        </a:spcAft>
                      </a:pPr>
                      <a:r>
                        <a:rPr lang="en-ZA" sz="1600" b="1" dirty="0">
                          <a:effectLst/>
                          <a:latin typeface="Arial Narrow" pitchFamily="34" charset="0"/>
                          <a:ea typeface="Tahoma" panose="020B0604030504040204" pitchFamily="34" charset="0"/>
                          <a:cs typeface="Arial" panose="020B0604020202020204" pitchFamily="34" charset="0"/>
                        </a:rPr>
                        <a:t>Mathematical Literacy</a:t>
                      </a:r>
                    </a:p>
                  </a:txBody>
                  <a:tcPr marL="67027" marR="67027" marT="0" marB="0" anchor="ctr"/>
                </a:tc>
                <a:tc>
                  <a:txBody>
                    <a:bodyPr/>
                    <a:lstStyle/>
                    <a:p>
                      <a:pPr algn="ctr" rtl="0" fontAlgn="b"/>
                      <a:r>
                        <a:rPr lang="en-ZA" sz="1800" b="0" i="0" u="none" strike="noStrike">
                          <a:solidFill>
                            <a:srgbClr val="000000"/>
                          </a:solidFill>
                          <a:effectLst/>
                          <a:latin typeface="Arial Narrow" panose="020B0606020202030204" pitchFamily="34" charset="0"/>
                        </a:rPr>
                        <a:t>298 607</a:t>
                      </a:r>
                    </a:p>
                  </a:txBody>
                  <a:tcPr marL="9525" marR="9525" marT="9525" marB="0" anchor="ctr">
                    <a:solidFill>
                      <a:schemeClr val="accent6">
                        <a:lumMod val="20000"/>
                        <a:lumOff val="80000"/>
                      </a:schemeClr>
                    </a:solidFill>
                  </a:tcPr>
                </a:tc>
                <a:tc>
                  <a:txBody>
                    <a:bodyPr/>
                    <a:lstStyle/>
                    <a:p>
                      <a:pPr algn="ctr" rtl="0" fontAlgn="b"/>
                      <a:r>
                        <a:rPr lang="en-ZA" sz="1800" b="0" i="0" u="none" strike="noStrike">
                          <a:solidFill>
                            <a:srgbClr val="000000"/>
                          </a:solidFill>
                          <a:effectLst/>
                          <a:latin typeface="Arial Narrow" panose="020B0606020202030204" pitchFamily="34" charset="0"/>
                        </a:rPr>
                        <a:t>6 280</a:t>
                      </a:r>
                    </a:p>
                  </a:txBody>
                  <a:tcPr marL="9525" marR="9525" marT="9525" marB="0" anchor="ctr">
                    <a:solidFill>
                      <a:schemeClr val="accent6">
                        <a:lumMod val="20000"/>
                        <a:lumOff val="80000"/>
                      </a:schemeClr>
                    </a:solidFill>
                  </a:tcPr>
                </a:tc>
                <a:tc>
                  <a:txBody>
                    <a:bodyPr/>
                    <a:lstStyle/>
                    <a:p>
                      <a:pPr algn="ctr" rtl="0" fontAlgn="b"/>
                      <a:r>
                        <a:rPr lang="en-ZA" sz="1800" b="1" i="0" u="none" strike="noStrike">
                          <a:solidFill>
                            <a:srgbClr val="000000"/>
                          </a:solidFill>
                          <a:effectLst/>
                          <a:latin typeface="Arial Narrow" panose="020B0606020202030204" pitchFamily="34" charset="0"/>
                        </a:rPr>
                        <a:t>2.1</a:t>
                      </a:r>
                    </a:p>
                  </a:txBody>
                  <a:tcPr marL="9525" marR="9525" marT="9525" marB="0" anchor="ctr">
                    <a:solidFill>
                      <a:schemeClr val="accent6">
                        <a:lumMod val="20000"/>
                        <a:lumOff val="80000"/>
                      </a:schemeClr>
                    </a:solidFill>
                  </a:tcPr>
                </a:tc>
                <a:tc>
                  <a:txBody>
                    <a:bodyPr/>
                    <a:lstStyle/>
                    <a:p>
                      <a:pPr algn="ctr" rtl="0" fontAlgn="b"/>
                      <a:r>
                        <a:rPr lang="en-ZA" sz="1800" b="0" i="0" u="none" strike="noStrike">
                          <a:solidFill>
                            <a:srgbClr val="000000"/>
                          </a:solidFill>
                          <a:effectLst/>
                          <a:latin typeface="Arial Narrow" panose="020B0606020202030204" pitchFamily="34" charset="0"/>
                        </a:rPr>
                        <a:t>341 363</a:t>
                      </a:r>
                    </a:p>
                  </a:txBody>
                  <a:tcPr marL="9525" marR="9525" marT="9525" marB="0" anchor="ctr">
                    <a:solidFill>
                      <a:schemeClr val="accent4">
                        <a:lumMod val="40000"/>
                        <a:lumOff val="60000"/>
                      </a:schemeClr>
                    </a:solidFill>
                  </a:tcPr>
                </a:tc>
                <a:tc>
                  <a:txBody>
                    <a:bodyPr/>
                    <a:lstStyle/>
                    <a:p>
                      <a:pPr algn="ctr" rtl="0" fontAlgn="b"/>
                      <a:r>
                        <a:rPr lang="en-ZA" sz="1800" b="0" i="0" u="none" strike="noStrike">
                          <a:solidFill>
                            <a:srgbClr val="000000"/>
                          </a:solidFill>
                          <a:effectLst/>
                          <a:latin typeface="Arial Narrow" panose="020B0606020202030204" pitchFamily="34" charset="0"/>
                        </a:rPr>
                        <a:t>5 696</a:t>
                      </a:r>
                    </a:p>
                  </a:txBody>
                  <a:tcPr marL="9525" marR="9525" marT="9525" marB="0" anchor="ctr">
                    <a:solidFill>
                      <a:schemeClr val="accent4">
                        <a:lumMod val="40000"/>
                        <a:lumOff val="60000"/>
                      </a:schemeClr>
                    </a:solidFill>
                  </a:tcPr>
                </a:tc>
                <a:tc>
                  <a:txBody>
                    <a:bodyPr/>
                    <a:lstStyle/>
                    <a:p>
                      <a:pPr algn="ctr" rtl="0" fontAlgn="b"/>
                      <a:r>
                        <a:rPr lang="en-ZA" sz="1800" b="1" i="0" u="none" strike="noStrike" dirty="0">
                          <a:solidFill>
                            <a:srgbClr val="FF0000"/>
                          </a:solidFill>
                          <a:effectLst/>
                          <a:latin typeface="Arial Narrow" panose="020B0606020202030204" pitchFamily="34" charset="0"/>
                        </a:rPr>
                        <a:t>1.7</a:t>
                      </a:r>
                    </a:p>
                  </a:txBody>
                  <a:tcPr marL="9525" marR="9525" marT="9525" marB="0" anchor="ctr">
                    <a:solidFill>
                      <a:schemeClr val="accent4">
                        <a:lumMod val="40000"/>
                        <a:lumOff val="60000"/>
                      </a:schemeClr>
                    </a:solidFill>
                  </a:tcPr>
                </a:tc>
                <a:extLst>
                  <a:ext uri="{0D108BD9-81ED-4DB2-BD59-A6C34878D82A}">
                    <a16:rowId xmlns:a16="http://schemas.microsoft.com/office/drawing/2014/main" val="10011"/>
                  </a:ext>
                </a:extLst>
              </a:tr>
              <a:tr h="347627">
                <a:tc>
                  <a:txBody>
                    <a:bodyPr/>
                    <a:lstStyle/>
                    <a:p>
                      <a:pPr>
                        <a:lnSpc>
                          <a:spcPct val="115000"/>
                        </a:lnSpc>
                        <a:spcAft>
                          <a:spcPts val="0"/>
                        </a:spcAft>
                      </a:pPr>
                      <a:r>
                        <a:rPr lang="en-ZA" sz="1600" b="1" dirty="0">
                          <a:effectLst/>
                          <a:latin typeface="Arial Narrow" pitchFamily="34" charset="0"/>
                          <a:ea typeface="Tahoma" panose="020B0604030504040204" pitchFamily="34" charset="0"/>
                          <a:cs typeface="Arial" panose="020B0604020202020204" pitchFamily="34" charset="0"/>
                        </a:rPr>
                        <a:t>Mathematics</a:t>
                      </a:r>
                    </a:p>
                  </a:txBody>
                  <a:tcPr marL="67027" marR="67027" marT="0" marB="0" anchor="ctr"/>
                </a:tc>
                <a:tc>
                  <a:txBody>
                    <a:bodyPr/>
                    <a:lstStyle/>
                    <a:p>
                      <a:pPr algn="ctr" rtl="0" fontAlgn="b"/>
                      <a:r>
                        <a:rPr lang="en-ZA" sz="1800" b="0" i="0" u="none" strike="noStrike">
                          <a:solidFill>
                            <a:srgbClr val="000000"/>
                          </a:solidFill>
                          <a:effectLst/>
                          <a:latin typeface="Arial Narrow" panose="020B0606020202030204" pitchFamily="34" charset="0"/>
                        </a:rPr>
                        <a:t>222 034</a:t>
                      </a:r>
                    </a:p>
                  </a:txBody>
                  <a:tcPr marL="9525" marR="9525" marT="9525" marB="0" anchor="ctr">
                    <a:solidFill>
                      <a:schemeClr val="accent6">
                        <a:lumMod val="20000"/>
                        <a:lumOff val="80000"/>
                      </a:schemeClr>
                    </a:solidFill>
                  </a:tcPr>
                </a:tc>
                <a:tc>
                  <a:txBody>
                    <a:bodyPr/>
                    <a:lstStyle/>
                    <a:p>
                      <a:pPr algn="ctr" rtl="0" fontAlgn="b"/>
                      <a:r>
                        <a:rPr lang="en-ZA" sz="1800" b="0" i="0" u="none" strike="noStrike">
                          <a:solidFill>
                            <a:srgbClr val="000000"/>
                          </a:solidFill>
                          <a:effectLst/>
                          <a:latin typeface="Arial Narrow" panose="020B0606020202030204" pitchFamily="34" charset="0"/>
                        </a:rPr>
                        <a:t>4 415</a:t>
                      </a:r>
                    </a:p>
                  </a:txBody>
                  <a:tcPr marL="9525" marR="9525" marT="9525" marB="0" anchor="ctr">
                    <a:solidFill>
                      <a:schemeClr val="accent6">
                        <a:lumMod val="20000"/>
                        <a:lumOff val="80000"/>
                      </a:schemeClr>
                    </a:solidFill>
                  </a:tcPr>
                </a:tc>
                <a:tc>
                  <a:txBody>
                    <a:bodyPr/>
                    <a:lstStyle/>
                    <a:p>
                      <a:pPr algn="ctr" rtl="0" fontAlgn="b"/>
                      <a:r>
                        <a:rPr lang="en-ZA" sz="1800" b="1" i="0" u="none" strike="noStrike">
                          <a:solidFill>
                            <a:srgbClr val="000000"/>
                          </a:solidFill>
                          <a:effectLst/>
                          <a:latin typeface="Arial Narrow" panose="020B0606020202030204" pitchFamily="34" charset="0"/>
                        </a:rPr>
                        <a:t>2.0</a:t>
                      </a:r>
                    </a:p>
                  </a:txBody>
                  <a:tcPr marL="9525" marR="9525" marT="9525" marB="0" anchor="ctr">
                    <a:solidFill>
                      <a:schemeClr val="accent6">
                        <a:lumMod val="20000"/>
                        <a:lumOff val="80000"/>
                      </a:schemeClr>
                    </a:solidFill>
                  </a:tcPr>
                </a:tc>
                <a:tc>
                  <a:txBody>
                    <a:bodyPr/>
                    <a:lstStyle/>
                    <a:p>
                      <a:pPr algn="ctr" rtl="0" fontAlgn="b"/>
                      <a:r>
                        <a:rPr lang="en-ZA" sz="1800" b="0" i="0" u="none" strike="noStrike">
                          <a:solidFill>
                            <a:srgbClr val="000000"/>
                          </a:solidFill>
                          <a:effectLst/>
                          <a:latin typeface="Arial Narrow" panose="020B0606020202030204" pitchFamily="34" charset="0"/>
                        </a:rPr>
                        <a:t>233 315</a:t>
                      </a:r>
                    </a:p>
                  </a:txBody>
                  <a:tcPr marL="9525" marR="9525" marT="9525" marB="0" anchor="ctr">
                    <a:solidFill>
                      <a:schemeClr val="accent4">
                        <a:lumMod val="40000"/>
                        <a:lumOff val="60000"/>
                      </a:schemeClr>
                    </a:solidFill>
                  </a:tcPr>
                </a:tc>
                <a:tc>
                  <a:txBody>
                    <a:bodyPr/>
                    <a:lstStyle/>
                    <a:p>
                      <a:pPr algn="ctr" rtl="0" fontAlgn="b"/>
                      <a:r>
                        <a:rPr lang="en-ZA" sz="1800" b="0" i="0" u="none" strike="noStrike">
                          <a:solidFill>
                            <a:srgbClr val="000000"/>
                          </a:solidFill>
                          <a:effectLst/>
                          <a:latin typeface="Arial Narrow" panose="020B0606020202030204" pitchFamily="34" charset="0"/>
                        </a:rPr>
                        <a:t>7 424</a:t>
                      </a:r>
                    </a:p>
                  </a:txBody>
                  <a:tcPr marL="9525" marR="9525" marT="9525" marB="0" anchor="ctr">
                    <a:solidFill>
                      <a:schemeClr val="accent4">
                        <a:lumMod val="40000"/>
                        <a:lumOff val="60000"/>
                      </a:schemeClr>
                    </a:solidFill>
                  </a:tcPr>
                </a:tc>
                <a:tc>
                  <a:txBody>
                    <a:bodyPr/>
                    <a:lstStyle/>
                    <a:p>
                      <a:pPr algn="ctr" rtl="0" fontAlgn="b"/>
                      <a:r>
                        <a:rPr lang="en-ZA" sz="1800" b="1" i="0" u="none" strike="noStrike">
                          <a:solidFill>
                            <a:srgbClr val="000000"/>
                          </a:solidFill>
                          <a:effectLst/>
                          <a:latin typeface="Arial Narrow" panose="020B0606020202030204" pitchFamily="34" charset="0"/>
                        </a:rPr>
                        <a:t>3.2</a:t>
                      </a:r>
                    </a:p>
                  </a:txBody>
                  <a:tcPr marL="9525" marR="9525" marT="9525" marB="0" anchor="ctr">
                    <a:solidFill>
                      <a:schemeClr val="accent4">
                        <a:lumMod val="40000"/>
                        <a:lumOff val="60000"/>
                      </a:schemeClr>
                    </a:solidFill>
                  </a:tcPr>
                </a:tc>
                <a:extLst>
                  <a:ext uri="{0D108BD9-81ED-4DB2-BD59-A6C34878D82A}">
                    <a16:rowId xmlns:a16="http://schemas.microsoft.com/office/drawing/2014/main" val="10012"/>
                  </a:ext>
                </a:extLst>
              </a:tr>
              <a:tr h="347627">
                <a:tc>
                  <a:txBody>
                    <a:bodyPr/>
                    <a:lstStyle/>
                    <a:p>
                      <a:pPr>
                        <a:lnSpc>
                          <a:spcPct val="115000"/>
                        </a:lnSpc>
                        <a:spcAft>
                          <a:spcPts val="0"/>
                        </a:spcAft>
                      </a:pPr>
                      <a:r>
                        <a:rPr lang="en-ZA" sz="1600" b="1" dirty="0">
                          <a:effectLst/>
                          <a:latin typeface="Arial Narrow" pitchFamily="34" charset="0"/>
                          <a:ea typeface="Tahoma" panose="020B0604030504040204" pitchFamily="34" charset="0"/>
                          <a:cs typeface="Arial" panose="020B0604020202020204" pitchFamily="34" charset="0"/>
                        </a:rPr>
                        <a:t>Physical Sciences</a:t>
                      </a:r>
                    </a:p>
                  </a:txBody>
                  <a:tcPr marL="67027" marR="67027" marT="0" marB="0" anchor="ctr"/>
                </a:tc>
                <a:tc>
                  <a:txBody>
                    <a:bodyPr/>
                    <a:lstStyle/>
                    <a:p>
                      <a:pPr algn="ctr" rtl="0" fontAlgn="b"/>
                      <a:r>
                        <a:rPr lang="en-ZA" sz="1800" b="0" i="0" u="none" strike="noStrike">
                          <a:solidFill>
                            <a:srgbClr val="000000"/>
                          </a:solidFill>
                          <a:effectLst/>
                          <a:latin typeface="Arial Narrow" panose="020B0606020202030204" pitchFamily="34" charset="0"/>
                        </a:rPr>
                        <a:t>164 478</a:t>
                      </a:r>
                    </a:p>
                  </a:txBody>
                  <a:tcPr marL="9525" marR="9525" marT="9525" marB="0" anchor="ctr">
                    <a:solidFill>
                      <a:schemeClr val="accent6">
                        <a:lumMod val="20000"/>
                        <a:lumOff val="80000"/>
                      </a:schemeClr>
                    </a:solidFill>
                  </a:tcPr>
                </a:tc>
                <a:tc>
                  <a:txBody>
                    <a:bodyPr/>
                    <a:lstStyle/>
                    <a:p>
                      <a:pPr algn="ctr" rtl="0" fontAlgn="b"/>
                      <a:r>
                        <a:rPr lang="en-ZA" sz="1800" b="0" i="0" u="none" strike="noStrike">
                          <a:solidFill>
                            <a:srgbClr val="000000"/>
                          </a:solidFill>
                          <a:effectLst/>
                          <a:latin typeface="Arial Narrow" panose="020B0606020202030204" pitchFamily="34" charset="0"/>
                        </a:rPr>
                        <a:t>7 763</a:t>
                      </a:r>
                    </a:p>
                  </a:txBody>
                  <a:tcPr marL="9525" marR="9525" marT="9525" marB="0" anchor="ctr">
                    <a:solidFill>
                      <a:schemeClr val="accent6">
                        <a:lumMod val="20000"/>
                        <a:lumOff val="80000"/>
                      </a:schemeClr>
                    </a:solidFill>
                  </a:tcPr>
                </a:tc>
                <a:tc>
                  <a:txBody>
                    <a:bodyPr/>
                    <a:lstStyle/>
                    <a:p>
                      <a:pPr algn="ctr" rtl="0" fontAlgn="b"/>
                      <a:r>
                        <a:rPr lang="en-ZA" sz="1800" b="1" i="0" u="none" strike="noStrike" dirty="0">
                          <a:solidFill>
                            <a:srgbClr val="000000"/>
                          </a:solidFill>
                          <a:effectLst/>
                          <a:latin typeface="Arial Narrow" panose="020B0606020202030204" pitchFamily="34" charset="0"/>
                        </a:rPr>
                        <a:t>4.7</a:t>
                      </a:r>
                    </a:p>
                  </a:txBody>
                  <a:tcPr marL="9525" marR="9525" marT="9525" marB="0" anchor="ctr">
                    <a:solidFill>
                      <a:schemeClr val="accent6">
                        <a:lumMod val="20000"/>
                        <a:lumOff val="80000"/>
                      </a:schemeClr>
                    </a:solidFill>
                  </a:tcPr>
                </a:tc>
                <a:tc>
                  <a:txBody>
                    <a:bodyPr/>
                    <a:lstStyle/>
                    <a:p>
                      <a:pPr algn="ctr" rtl="0" fontAlgn="b"/>
                      <a:r>
                        <a:rPr lang="en-ZA" sz="1800" b="0" i="0" u="none" strike="noStrike">
                          <a:solidFill>
                            <a:srgbClr val="000000"/>
                          </a:solidFill>
                          <a:effectLst/>
                          <a:latin typeface="Arial Narrow" panose="020B0606020202030204" pitchFamily="34" charset="0"/>
                        </a:rPr>
                        <a:t>174 310</a:t>
                      </a:r>
                    </a:p>
                  </a:txBody>
                  <a:tcPr marL="9525" marR="9525" marT="9525" marB="0" anchor="ctr">
                    <a:solidFill>
                      <a:schemeClr val="accent4">
                        <a:lumMod val="40000"/>
                        <a:lumOff val="60000"/>
                      </a:schemeClr>
                    </a:solidFill>
                  </a:tcPr>
                </a:tc>
                <a:tc>
                  <a:txBody>
                    <a:bodyPr/>
                    <a:lstStyle/>
                    <a:p>
                      <a:pPr algn="ctr" rtl="0" fontAlgn="b"/>
                      <a:r>
                        <a:rPr lang="en-ZA" sz="1800" b="0" i="0" u="none" strike="noStrike">
                          <a:solidFill>
                            <a:srgbClr val="000000"/>
                          </a:solidFill>
                          <a:effectLst/>
                          <a:latin typeface="Arial Narrow" panose="020B0606020202030204" pitchFamily="34" charset="0"/>
                        </a:rPr>
                        <a:t>6 368</a:t>
                      </a:r>
                    </a:p>
                  </a:txBody>
                  <a:tcPr marL="9525" marR="9525" marT="9525" marB="0" anchor="ctr">
                    <a:solidFill>
                      <a:schemeClr val="accent4">
                        <a:lumMod val="40000"/>
                        <a:lumOff val="60000"/>
                      </a:schemeClr>
                    </a:solidFill>
                  </a:tcPr>
                </a:tc>
                <a:tc>
                  <a:txBody>
                    <a:bodyPr/>
                    <a:lstStyle/>
                    <a:p>
                      <a:pPr algn="ctr" rtl="0" fontAlgn="b"/>
                      <a:r>
                        <a:rPr lang="en-ZA" sz="1800" b="1" i="0" u="none" strike="noStrike" dirty="0">
                          <a:solidFill>
                            <a:srgbClr val="FF0000"/>
                          </a:solidFill>
                          <a:effectLst/>
                          <a:latin typeface="Arial Narrow" panose="020B0606020202030204" pitchFamily="34" charset="0"/>
                        </a:rPr>
                        <a:t>3.7</a:t>
                      </a:r>
                    </a:p>
                  </a:txBody>
                  <a:tcPr marL="9525" marR="9525" marT="9525" marB="0" anchor="ctr">
                    <a:solidFill>
                      <a:schemeClr val="accent4">
                        <a:lumMod val="40000"/>
                        <a:lumOff val="60000"/>
                      </a:schemeClr>
                    </a:solidFill>
                  </a:tcPr>
                </a:tc>
                <a:extLst>
                  <a:ext uri="{0D108BD9-81ED-4DB2-BD59-A6C34878D82A}">
                    <a16:rowId xmlns:a16="http://schemas.microsoft.com/office/drawing/2014/main" val="10013"/>
                  </a:ext>
                </a:extLst>
              </a:tr>
            </a:tbl>
          </a:graphicData>
        </a:graphic>
      </p:graphicFrame>
      <p:sp>
        <p:nvSpPr>
          <p:cNvPr id="47225" name="Slide Number Placeholder 2"/>
          <p:cNvSpPr txBox="1">
            <a:spLocks/>
          </p:cNvSpPr>
          <p:nvPr/>
        </p:nvSpPr>
        <p:spPr bwMode="auto">
          <a:xfrm>
            <a:off x="7308850" y="6520259"/>
            <a:ext cx="3952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ZA" altLang="en-US" sz="1600" dirty="0">
                <a:solidFill>
                  <a:srgbClr val="898989"/>
                </a:solidFill>
                <a:latin typeface="Calibri" pitchFamily="34" charset="0"/>
              </a:rPr>
              <a:t>55</a:t>
            </a:r>
          </a:p>
        </p:txBody>
      </p:sp>
      <p:sp>
        <p:nvSpPr>
          <p:cNvPr id="2" name="Slide Number Placeholder 1"/>
          <p:cNvSpPr>
            <a:spLocks noGrp="1"/>
          </p:cNvSpPr>
          <p:nvPr>
            <p:ph type="sldNum" sz="quarter" idx="4"/>
          </p:nvPr>
        </p:nvSpPr>
        <p:spPr/>
        <p:txBody>
          <a:bodyPr/>
          <a:lstStyle/>
          <a:p>
            <a:pPr>
              <a:defRPr/>
            </a:pPr>
            <a:fld id="{9281EBB6-D164-4A7A-83B0-06A5CFC35E17}" type="slidenum">
              <a:rPr lang="en-ZA" altLang="en-US" smtClean="0"/>
              <a:pPr>
                <a:defRPr/>
              </a:pPr>
              <a:t>109</a:t>
            </a:fld>
            <a:endParaRPr lang="en-ZA" altLang="en-US"/>
          </a:p>
        </p:txBody>
      </p:sp>
    </p:spTree>
    <p:extLst>
      <p:ext uri="{BB962C8B-B14F-4D97-AF65-F5344CB8AC3E}">
        <p14:creationId xmlns:p14="http://schemas.microsoft.com/office/powerpoint/2010/main" val="4700945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2" name="Google Shape;312;p29"/>
          <p:cNvGrpSpPr/>
          <p:nvPr/>
        </p:nvGrpSpPr>
        <p:grpSpPr>
          <a:xfrm>
            <a:off x="416290" y="4585921"/>
            <a:ext cx="595372" cy="549604"/>
            <a:chOff x="1687400" y="3905821"/>
            <a:chExt cx="595372" cy="549604"/>
          </a:xfrm>
          <a:solidFill>
            <a:schemeClr val="accent6">
              <a:lumMod val="60000"/>
              <a:lumOff val="40000"/>
            </a:schemeClr>
          </a:solidFill>
        </p:grpSpPr>
        <p:sp>
          <p:nvSpPr>
            <p:cNvPr id="313" name="Google Shape;313;p29"/>
            <p:cNvSpPr/>
            <p:nvPr/>
          </p:nvSpPr>
          <p:spPr>
            <a:xfrm>
              <a:off x="1687400" y="3916241"/>
              <a:ext cx="558900" cy="525000"/>
            </a:xfrm>
            <a:prstGeom prst="rect">
              <a:avLst/>
            </a:prstGeom>
            <a:grpFill/>
            <a:ln>
              <a:noFill/>
            </a:ln>
          </p:spPr>
          <p:txBody>
            <a:bodyPr spcFirstLastPara="1"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cxnSp>
          <p:nvCxnSpPr>
            <p:cNvPr id="314" name="Google Shape;314;p29"/>
            <p:cNvCxnSpPr/>
            <p:nvPr/>
          </p:nvCxnSpPr>
          <p:spPr>
            <a:xfrm>
              <a:off x="1742750" y="3905825"/>
              <a:ext cx="0" cy="549600"/>
            </a:xfrm>
            <a:prstGeom prst="straightConnector1">
              <a:avLst/>
            </a:prstGeom>
            <a:grpFill/>
            <a:ln w="19050" cap="flat" cmpd="sng">
              <a:solidFill>
                <a:schemeClr val="dk1"/>
              </a:solidFill>
              <a:prstDash val="solid"/>
              <a:round/>
              <a:headEnd type="none" w="med" len="med"/>
              <a:tailEnd type="none" w="med" len="med"/>
            </a:ln>
          </p:spPr>
        </p:cxnSp>
        <p:sp>
          <p:nvSpPr>
            <p:cNvPr id="315" name="Google Shape;315;p29"/>
            <p:cNvSpPr/>
            <p:nvPr/>
          </p:nvSpPr>
          <p:spPr>
            <a:xfrm rot="2700178">
              <a:off x="2088875" y="3968324"/>
              <a:ext cx="201970" cy="60837"/>
            </a:xfrm>
            <a:custGeom>
              <a:avLst/>
              <a:gdLst/>
              <a:ahLst/>
              <a:cxnLst/>
              <a:rect l="l" t="t" r="r" b="b"/>
              <a:pathLst>
                <a:path w="5906" h="1779" extrusionOk="0">
                  <a:moveTo>
                    <a:pt x="0" y="0"/>
                  </a:moveTo>
                  <a:cubicBezTo>
                    <a:pt x="745" y="1859"/>
                    <a:pt x="4327" y="2326"/>
                    <a:pt x="5906" y="1095"/>
                  </a:cubicBezTo>
                </a:path>
              </a:pathLst>
            </a:custGeom>
            <a:grpFill/>
            <a:ln w="19050" cap="flat" cmpd="sng">
              <a:solidFill>
                <a:schemeClr val="dk1"/>
              </a:solidFill>
              <a:prstDash val="solid"/>
              <a:round/>
              <a:headEnd type="none" w="med" len="med"/>
              <a:tailEnd type="none" w="med" len="med"/>
            </a:ln>
          </p:spPr>
        </p:sp>
      </p:grpSp>
      <p:grpSp>
        <p:nvGrpSpPr>
          <p:cNvPr id="316" name="Google Shape;316;p29"/>
          <p:cNvGrpSpPr/>
          <p:nvPr/>
        </p:nvGrpSpPr>
        <p:grpSpPr>
          <a:xfrm>
            <a:off x="5354810" y="2126763"/>
            <a:ext cx="579750" cy="549604"/>
            <a:chOff x="1666550" y="3179683"/>
            <a:chExt cx="579750" cy="549604"/>
          </a:xfrm>
          <a:solidFill>
            <a:schemeClr val="accent6">
              <a:lumMod val="60000"/>
              <a:lumOff val="40000"/>
            </a:schemeClr>
          </a:solidFill>
        </p:grpSpPr>
        <p:sp>
          <p:nvSpPr>
            <p:cNvPr id="317" name="Google Shape;317;p29"/>
            <p:cNvSpPr/>
            <p:nvPr/>
          </p:nvSpPr>
          <p:spPr>
            <a:xfrm>
              <a:off x="1687400" y="3191977"/>
              <a:ext cx="558900" cy="525000"/>
            </a:xfrm>
            <a:prstGeom prst="rect">
              <a:avLst/>
            </a:prstGeom>
            <a:grpFill/>
            <a:ln>
              <a:noFill/>
            </a:ln>
          </p:spPr>
          <p:txBody>
            <a:bodyPr spcFirstLastPara="1"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nvGrpSpPr>
            <p:cNvPr id="318" name="Google Shape;318;p29"/>
            <p:cNvGrpSpPr/>
            <p:nvPr/>
          </p:nvGrpSpPr>
          <p:grpSpPr>
            <a:xfrm rot="10800000">
              <a:off x="1666550" y="3179683"/>
              <a:ext cx="540022" cy="549604"/>
              <a:chOff x="1742750" y="3179683"/>
              <a:chExt cx="540022" cy="549604"/>
            </a:xfrm>
            <a:grpFill/>
          </p:grpSpPr>
          <p:cxnSp>
            <p:nvCxnSpPr>
              <p:cNvPr id="319" name="Google Shape;319;p29"/>
              <p:cNvCxnSpPr/>
              <p:nvPr/>
            </p:nvCxnSpPr>
            <p:spPr>
              <a:xfrm>
                <a:off x="1742750" y="3179688"/>
                <a:ext cx="0" cy="549600"/>
              </a:xfrm>
              <a:prstGeom prst="straightConnector1">
                <a:avLst/>
              </a:prstGeom>
              <a:grpFill/>
              <a:ln w="19050" cap="flat" cmpd="sng">
                <a:solidFill>
                  <a:schemeClr val="dk1"/>
                </a:solidFill>
                <a:prstDash val="solid"/>
                <a:round/>
                <a:headEnd type="none" w="med" len="med"/>
                <a:tailEnd type="none" w="med" len="med"/>
              </a:ln>
            </p:spPr>
          </p:cxnSp>
          <p:sp>
            <p:nvSpPr>
              <p:cNvPr id="320" name="Google Shape;320;p29"/>
              <p:cNvSpPr/>
              <p:nvPr/>
            </p:nvSpPr>
            <p:spPr>
              <a:xfrm rot="2700178">
                <a:off x="2088875" y="3242186"/>
                <a:ext cx="201970" cy="60837"/>
              </a:xfrm>
              <a:custGeom>
                <a:avLst/>
                <a:gdLst/>
                <a:ahLst/>
                <a:cxnLst/>
                <a:rect l="l" t="t" r="r" b="b"/>
                <a:pathLst>
                  <a:path w="5906" h="1779" extrusionOk="0">
                    <a:moveTo>
                      <a:pt x="0" y="0"/>
                    </a:moveTo>
                    <a:cubicBezTo>
                      <a:pt x="745" y="1859"/>
                      <a:pt x="4327" y="2326"/>
                      <a:pt x="5906" y="1095"/>
                    </a:cubicBezTo>
                  </a:path>
                </a:pathLst>
              </a:custGeom>
              <a:grpFill/>
              <a:ln w="19050" cap="flat" cmpd="sng">
                <a:solidFill>
                  <a:schemeClr val="dk1"/>
                </a:solidFill>
                <a:prstDash val="solid"/>
                <a:round/>
                <a:headEnd type="none" w="med" len="med"/>
                <a:tailEnd type="none" w="med" len="med"/>
              </a:ln>
            </p:spPr>
          </p:sp>
        </p:grpSp>
      </p:grpSp>
      <p:grpSp>
        <p:nvGrpSpPr>
          <p:cNvPr id="321" name="Google Shape;321;p29"/>
          <p:cNvGrpSpPr/>
          <p:nvPr/>
        </p:nvGrpSpPr>
        <p:grpSpPr>
          <a:xfrm>
            <a:off x="5392878" y="3445888"/>
            <a:ext cx="595372" cy="549604"/>
            <a:chOff x="1687400" y="2453546"/>
            <a:chExt cx="595372" cy="549604"/>
          </a:xfrm>
          <a:solidFill>
            <a:srgbClr val="92D050"/>
          </a:solidFill>
        </p:grpSpPr>
        <p:sp>
          <p:nvSpPr>
            <p:cNvPr id="322" name="Google Shape;322;p29"/>
            <p:cNvSpPr/>
            <p:nvPr/>
          </p:nvSpPr>
          <p:spPr>
            <a:xfrm>
              <a:off x="1687400" y="2467714"/>
              <a:ext cx="558900" cy="525000"/>
            </a:xfrm>
            <a:prstGeom prst="rect">
              <a:avLst/>
            </a:prstGeom>
            <a:grpFill/>
            <a:ln>
              <a:noFill/>
            </a:ln>
          </p:spPr>
          <p:txBody>
            <a:bodyPr spcFirstLastPara="1"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grpSp>
          <p:nvGrpSpPr>
            <p:cNvPr id="323" name="Google Shape;323;p29"/>
            <p:cNvGrpSpPr/>
            <p:nvPr/>
          </p:nvGrpSpPr>
          <p:grpSpPr>
            <a:xfrm rot="10800000" flipH="1">
              <a:off x="1742750" y="2453546"/>
              <a:ext cx="540022" cy="549604"/>
              <a:chOff x="1742750" y="2453546"/>
              <a:chExt cx="540022" cy="549604"/>
            </a:xfrm>
            <a:grpFill/>
          </p:grpSpPr>
          <p:cxnSp>
            <p:nvCxnSpPr>
              <p:cNvPr id="324" name="Google Shape;324;p29"/>
              <p:cNvCxnSpPr/>
              <p:nvPr/>
            </p:nvCxnSpPr>
            <p:spPr>
              <a:xfrm>
                <a:off x="1742750" y="2453550"/>
                <a:ext cx="0" cy="549600"/>
              </a:xfrm>
              <a:prstGeom prst="straightConnector1">
                <a:avLst/>
              </a:prstGeom>
              <a:grpFill/>
              <a:ln w="19050" cap="flat" cmpd="sng">
                <a:solidFill>
                  <a:schemeClr val="dk1"/>
                </a:solidFill>
                <a:prstDash val="solid"/>
                <a:round/>
                <a:headEnd type="none" w="med" len="med"/>
                <a:tailEnd type="none" w="med" len="med"/>
              </a:ln>
            </p:spPr>
          </p:cxnSp>
          <p:sp>
            <p:nvSpPr>
              <p:cNvPr id="325" name="Google Shape;325;p29"/>
              <p:cNvSpPr/>
              <p:nvPr/>
            </p:nvSpPr>
            <p:spPr>
              <a:xfrm rot="2700178">
                <a:off x="2088875" y="2516049"/>
                <a:ext cx="201970" cy="60837"/>
              </a:xfrm>
              <a:custGeom>
                <a:avLst/>
                <a:gdLst/>
                <a:ahLst/>
                <a:cxnLst/>
                <a:rect l="l" t="t" r="r" b="b"/>
                <a:pathLst>
                  <a:path w="5906" h="1779" extrusionOk="0">
                    <a:moveTo>
                      <a:pt x="0" y="0"/>
                    </a:moveTo>
                    <a:cubicBezTo>
                      <a:pt x="745" y="1859"/>
                      <a:pt x="4327" y="2326"/>
                      <a:pt x="5906" y="1095"/>
                    </a:cubicBezTo>
                  </a:path>
                </a:pathLst>
              </a:custGeom>
              <a:grpFill/>
              <a:ln w="19050" cap="flat" cmpd="sng">
                <a:solidFill>
                  <a:schemeClr val="dk1"/>
                </a:solidFill>
                <a:prstDash val="solid"/>
                <a:round/>
                <a:headEnd type="none" w="med" len="med"/>
                <a:tailEnd type="none" w="med" len="med"/>
              </a:ln>
            </p:spPr>
          </p:sp>
        </p:grpSp>
      </p:grpSp>
      <p:grpSp>
        <p:nvGrpSpPr>
          <p:cNvPr id="10245" name="Google Shape;326;p29"/>
          <p:cNvGrpSpPr>
            <a:grpSpLocks/>
          </p:cNvGrpSpPr>
          <p:nvPr/>
        </p:nvGrpSpPr>
        <p:grpSpPr bwMode="auto">
          <a:xfrm>
            <a:off x="395288" y="2120900"/>
            <a:ext cx="579437" cy="549275"/>
            <a:chOff x="1666550" y="1727408"/>
            <a:chExt cx="579750" cy="549604"/>
          </a:xfrm>
        </p:grpSpPr>
        <p:sp>
          <p:nvSpPr>
            <p:cNvPr id="10255" name="Google Shape;327;p29"/>
            <p:cNvSpPr>
              <a:spLocks noChangeArrowheads="1"/>
            </p:cNvSpPr>
            <p:nvPr/>
          </p:nvSpPr>
          <p:spPr bwMode="auto">
            <a:xfrm>
              <a:off x="1687400" y="1743450"/>
              <a:ext cx="558900" cy="525000"/>
            </a:xfrm>
            <a:prstGeom prst="rect">
              <a:avLst/>
            </a:prstGeom>
            <a:solidFill>
              <a:srgbClr val="1DAF5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endParaRPr>
            </a:p>
          </p:txBody>
        </p:sp>
        <p:grpSp>
          <p:nvGrpSpPr>
            <p:cNvPr id="10256" name="Google Shape;328;p29"/>
            <p:cNvGrpSpPr>
              <a:grpSpLocks/>
            </p:cNvGrpSpPr>
            <p:nvPr/>
          </p:nvGrpSpPr>
          <p:grpSpPr bwMode="auto">
            <a:xfrm flipH="1">
              <a:off x="1666550" y="1727408"/>
              <a:ext cx="540022" cy="549604"/>
              <a:chOff x="1742750" y="1727408"/>
              <a:chExt cx="540022" cy="549604"/>
            </a:xfrm>
          </p:grpSpPr>
          <p:cxnSp>
            <p:nvCxnSpPr>
              <p:cNvPr id="10257" name="Google Shape;329;p29"/>
              <p:cNvCxnSpPr>
                <a:cxnSpLocks noChangeShapeType="1"/>
              </p:cNvCxnSpPr>
              <p:nvPr/>
            </p:nvCxnSpPr>
            <p:spPr bwMode="auto">
              <a:xfrm>
                <a:off x="1742750" y="1727413"/>
                <a:ext cx="0" cy="54960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sp>
            <p:nvSpPr>
              <p:cNvPr id="10258" name="Google Shape;330;p29"/>
              <p:cNvSpPr>
                <a:spLocks/>
              </p:cNvSpPr>
              <p:nvPr/>
            </p:nvSpPr>
            <p:spPr bwMode="auto">
              <a:xfrm rot="2700178">
                <a:off x="2088875" y="1789911"/>
                <a:ext cx="201970" cy="60837"/>
              </a:xfrm>
              <a:custGeom>
                <a:avLst/>
                <a:gdLst>
                  <a:gd name="T0" fmla="*/ 0 w 5906"/>
                  <a:gd name="T1" fmla="*/ 0 h 1779"/>
                  <a:gd name="T2" fmla="*/ 2147483646 w 5906"/>
                  <a:gd name="T3" fmla="*/ 2147483646 h 1779"/>
                  <a:gd name="T4" fmla="*/ 0 60000 65536"/>
                  <a:gd name="T5" fmla="*/ 0 60000 65536"/>
                </a:gdLst>
                <a:ahLst/>
                <a:cxnLst>
                  <a:cxn ang="T4">
                    <a:pos x="T0" y="T1"/>
                  </a:cxn>
                  <a:cxn ang="T5">
                    <a:pos x="T2" y="T3"/>
                  </a:cxn>
                </a:cxnLst>
                <a:rect l="0" t="0" r="r" b="b"/>
                <a:pathLst>
                  <a:path w="5906" h="1779" extrusionOk="0">
                    <a:moveTo>
                      <a:pt x="0" y="0"/>
                    </a:moveTo>
                    <a:cubicBezTo>
                      <a:pt x="745" y="1859"/>
                      <a:pt x="4327" y="2326"/>
                      <a:pt x="5906" y="1095"/>
                    </a:cubicBez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ZA" sz="18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endParaRPr>
              </a:p>
            </p:txBody>
          </p:sp>
        </p:grpSp>
      </p:grpSp>
      <p:sp>
        <p:nvSpPr>
          <p:cNvPr id="10246" name="Google Shape;331;p29"/>
          <p:cNvSpPr>
            <a:spLocks noGrp="1"/>
          </p:cNvSpPr>
          <p:nvPr>
            <p:ph type="title"/>
          </p:nvPr>
        </p:nvSpPr>
        <p:spPr>
          <a:xfrm>
            <a:off x="248977" y="371923"/>
            <a:ext cx="8320088" cy="708025"/>
          </a:xfrm>
        </p:spPr>
        <p:txBody>
          <a:bodyPr/>
          <a:lstStyle/>
          <a:p>
            <a:pPr>
              <a:spcBef>
                <a:spcPct val="0"/>
              </a:spcBef>
              <a:spcAft>
                <a:spcPts val="400"/>
              </a:spcAft>
            </a:pPr>
            <a:r>
              <a:rPr lang="en-US" altLang="en-US" sz="4000" b="1" dirty="0" smtClean="0">
                <a:solidFill>
                  <a:schemeClr val="accent2">
                    <a:lumMod val="75000"/>
                  </a:schemeClr>
                </a:solidFill>
                <a:latin typeface="Helvetica" panose="020B0604020202020204" pitchFamily="34" charset="0"/>
              </a:rPr>
              <a:t>MAIN RESEARCH QUESTIONS </a:t>
            </a:r>
          </a:p>
        </p:txBody>
      </p:sp>
      <p:sp>
        <p:nvSpPr>
          <p:cNvPr id="10247" name="Google Shape;332;p29"/>
          <p:cNvSpPr>
            <a:spLocks noGrp="1"/>
          </p:cNvSpPr>
          <p:nvPr>
            <p:ph type="subTitle" idx="1"/>
          </p:nvPr>
        </p:nvSpPr>
        <p:spPr>
          <a:xfrm>
            <a:off x="1093788" y="3236913"/>
            <a:ext cx="2819400" cy="758825"/>
          </a:xfrm>
        </p:spPr>
        <p:txBody>
          <a:bodyPr/>
          <a:lstStyle/>
          <a:p>
            <a:pPr marL="0" indent="0">
              <a:spcBef>
                <a:spcPct val="0"/>
              </a:spcBef>
              <a:spcAft>
                <a:spcPct val="0"/>
              </a:spcAft>
            </a:pPr>
            <a:r>
              <a:rPr lang="en-US" altLang="en-US" sz="1600" b="1" smtClean="0">
                <a:latin typeface="Helvetica" panose="020B0604020202020204" pitchFamily="34" charset="0"/>
              </a:rPr>
              <a:t>How worried were adults</a:t>
            </a:r>
            <a:r>
              <a:rPr lang="en-US" altLang="en-US" sz="1600" smtClean="0">
                <a:latin typeface="Helvetica" panose="020B0604020202020204" pitchFamily="34" charset="0"/>
              </a:rPr>
              <a:t> living with children about their return to school during a pandemic?</a:t>
            </a:r>
          </a:p>
        </p:txBody>
      </p:sp>
      <p:sp>
        <p:nvSpPr>
          <p:cNvPr id="10248" name="Google Shape;333;p29"/>
          <p:cNvSpPr>
            <a:spLocks noGrp="1"/>
          </p:cNvSpPr>
          <p:nvPr>
            <p:ph type="subTitle" idx="2"/>
          </p:nvPr>
        </p:nvSpPr>
        <p:spPr>
          <a:xfrm>
            <a:off x="1125538" y="2078038"/>
            <a:ext cx="2674937" cy="758825"/>
          </a:xfrm>
        </p:spPr>
        <p:txBody>
          <a:bodyPr/>
          <a:lstStyle/>
          <a:p>
            <a:pPr marL="0" indent="0">
              <a:spcBef>
                <a:spcPct val="0"/>
              </a:spcBef>
              <a:spcAft>
                <a:spcPct val="0"/>
              </a:spcAft>
            </a:pPr>
            <a:r>
              <a:rPr lang="en-US" altLang="en-US" sz="1600" smtClean="0">
                <a:latin typeface="Helvetica" panose="020B0604020202020204" pitchFamily="34" charset="0"/>
              </a:rPr>
              <a:t>What did school </a:t>
            </a:r>
            <a:r>
              <a:rPr lang="en-US" altLang="en-US" sz="1600" b="1" smtClean="0">
                <a:latin typeface="Helvetica" panose="020B0604020202020204" pitchFamily="34" charset="0"/>
              </a:rPr>
              <a:t>attendance rates </a:t>
            </a:r>
            <a:r>
              <a:rPr lang="en-US" altLang="en-US" sz="1600" smtClean="0">
                <a:latin typeface="Helvetica" panose="020B0604020202020204" pitchFamily="34" charset="0"/>
              </a:rPr>
              <a:t>look like after reopening?</a:t>
            </a:r>
          </a:p>
        </p:txBody>
      </p:sp>
      <p:sp>
        <p:nvSpPr>
          <p:cNvPr id="10249" name="Google Shape;334;p29"/>
          <p:cNvSpPr>
            <a:spLocks noGrp="1"/>
          </p:cNvSpPr>
          <p:nvPr>
            <p:ph type="subTitle" idx="3"/>
          </p:nvPr>
        </p:nvSpPr>
        <p:spPr>
          <a:xfrm>
            <a:off x="1106488" y="4479925"/>
            <a:ext cx="2819400" cy="758825"/>
          </a:xfrm>
        </p:spPr>
        <p:txBody>
          <a:bodyPr/>
          <a:lstStyle/>
          <a:p>
            <a:pPr marL="0" indent="0">
              <a:spcBef>
                <a:spcPct val="0"/>
              </a:spcBef>
              <a:spcAft>
                <a:spcPct val="0"/>
              </a:spcAft>
            </a:pPr>
            <a:r>
              <a:rPr lang="en-US" altLang="en-US" sz="1600" smtClean="0">
                <a:latin typeface="Helvetica" panose="020B0604020202020204" pitchFamily="34" charset="0"/>
              </a:rPr>
              <a:t>What is the </a:t>
            </a:r>
            <a:r>
              <a:rPr lang="en-US" altLang="en-US" sz="1600" b="1" smtClean="0">
                <a:latin typeface="Helvetica" panose="020B0604020202020204" pitchFamily="34" charset="0"/>
              </a:rPr>
              <a:t>objective health risk </a:t>
            </a:r>
            <a:r>
              <a:rPr lang="en-US" altLang="en-US" sz="1600" smtClean="0">
                <a:latin typeface="Helvetica" panose="020B0604020202020204" pitchFamily="34" charset="0"/>
              </a:rPr>
              <a:t>of reopening schools?</a:t>
            </a:r>
          </a:p>
        </p:txBody>
      </p:sp>
      <p:sp>
        <p:nvSpPr>
          <p:cNvPr id="10250" name="Google Shape;335;p29"/>
          <p:cNvSpPr>
            <a:spLocks noGrp="1"/>
          </p:cNvSpPr>
          <p:nvPr>
            <p:ph type="subTitle" idx="4"/>
          </p:nvPr>
        </p:nvSpPr>
        <p:spPr>
          <a:xfrm>
            <a:off x="6045200" y="3284538"/>
            <a:ext cx="2546350" cy="760412"/>
          </a:xfrm>
        </p:spPr>
        <p:txBody>
          <a:bodyPr/>
          <a:lstStyle/>
          <a:p>
            <a:pPr marL="0" indent="0">
              <a:spcBef>
                <a:spcPct val="0"/>
              </a:spcBef>
              <a:spcAft>
                <a:spcPct val="0"/>
              </a:spcAft>
            </a:pPr>
            <a:r>
              <a:rPr lang="en-US" altLang="en-US" sz="1600" b="1" smtClean="0">
                <a:latin typeface="Helvetica" panose="020B0604020202020204" pitchFamily="34" charset="0"/>
              </a:rPr>
              <a:t>How ready were schools </a:t>
            </a:r>
            <a:r>
              <a:rPr lang="en-US" altLang="en-US" sz="1600" smtClean="0">
                <a:latin typeface="Helvetica" panose="020B0604020202020204" pitchFamily="34" charset="0"/>
              </a:rPr>
              <a:t>to receive returning learners?</a:t>
            </a:r>
          </a:p>
        </p:txBody>
      </p:sp>
      <p:grpSp>
        <p:nvGrpSpPr>
          <p:cNvPr id="77" name="Google Shape;316;p29"/>
          <p:cNvGrpSpPr/>
          <p:nvPr/>
        </p:nvGrpSpPr>
        <p:grpSpPr>
          <a:xfrm>
            <a:off x="405698" y="3301052"/>
            <a:ext cx="579750" cy="549604"/>
            <a:chOff x="1666550" y="3179683"/>
            <a:chExt cx="579750" cy="549604"/>
          </a:xfrm>
          <a:solidFill>
            <a:schemeClr val="accent6">
              <a:lumMod val="50000"/>
            </a:schemeClr>
          </a:solidFill>
        </p:grpSpPr>
        <p:sp>
          <p:nvSpPr>
            <p:cNvPr id="78" name="Google Shape;317;p29"/>
            <p:cNvSpPr/>
            <p:nvPr/>
          </p:nvSpPr>
          <p:spPr>
            <a:xfrm>
              <a:off x="1687400" y="3191977"/>
              <a:ext cx="558900" cy="525000"/>
            </a:xfrm>
            <a:prstGeom prst="rect">
              <a:avLst/>
            </a:prstGeom>
            <a:grpFill/>
            <a:ln>
              <a:noFill/>
            </a:ln>
          </p:spPr>
          <p:txBody>
            <a:bodyPr spcFirstLastPara="1"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nvGrpSpPr>
            <p:cNvPr id="79" name="Google Shape;318;p29"/>
            <p:cNvGrpSpPr/>
            <p:nvPr/>
          </p:nvGrpSpPr>
          <p:grpSpPr>
            <a:xfrm rot="10800000">
              <a:off x="1666550" y="3179683"/>
              <a:ext cx="540022" cy="549604"/>
              <a:chOff x="1742750" y="3179683"/>
              <a:chExt cx="540022" cy="549604"/>
            </a:xfrm>
            <a:grpFill/>
          </p:grpSpPr>
          <p:cxnSp>
            <p:nvCxnSpPr>
              <p:cNvPr id="80" name="Google Shape;319;p29"/>
              <p:cNvCxnSpPr/>
              <p:nvPr/>
            </p:nvCxnSpPr>
            <p:spPr>
              <a:xfrm>
                <a:off x="1742750" y="3179688"/>
                <a:ext cx="0" cy="549600"/>
              </a:xfrm>
              <a:prstGeom prst="straightConnector1">
                <a:avLst/>
              </a:prstGeom>
              <a:grpFill/>
              <a:ln w="19050" cap="flat" cmpd="sng">
                <a:solidFill>
                  <a:schemeClr val="dk1"/>
                </a:solidFill>
                <a:prstDash val="solid"/>
                <a:round/>
                <a:headEnd type="none" w="med" len="med"/>
                <a:tailEnd type="none" w="med" len="med"/>
              </a:ln>
            </p:spPr>
          </p:cxnSp>
          <p:sp>
            <p:nvSpPr>
              <p:cNvPr id="81" name="Google Shape;320;p29"/>
              <p:cNvSpPr/>
              <p:nvPr/>
            </p:nvSpPr>
            <p:spPr>
              <a:xfrm rot="2700178">
                <a:off x="2088875" y="3242186"/>
                <a:ext cx="201970" cy="60837"/>
              </a:xfrm>
              <a:custGeom>
                <a:avLst/>
                <a:gdLst/>
                <a:ahLst/>
                <a:cxnLst/>
                <a:rect l="l" t="t" r="r" b="b"/>
                <a:pathLst>
                  <a:path w="5906" h="1779" extrusionOk="0">
                    <a:moveTo>
                      <a:pt x="0" y="0"/>
                    </a:moveTo>
                    <a:cubicBezTo>
                      <a:pt x="745" y="1859"/>
                      <a:pt x="4327" y="2326"/>
                      <a:pt x="5906" y="1095"/>
                    </a:cubicBezTo>
                  </a:path>
                </a:pathLst>
              </a:custGeom>
              <a:grpFill/>
              <a:ln w="19050" cap="flat" cmpd="sng">
                <a:solidFill>
                  <a:schemeClr val="dk1"/>
                </a:solidFill>
                <a:prstDash val="solid"/>
                <a:round/>
                <a:headEnd type="none" w="med" len="med"/>
                <a:tailEnd type="none" w="med" len="med"/>
              </a:ln>
            </p:spPr>
          </p:sp>
        </p:grpSp>
      </p:grpSp>
      <p:sp>
        <p:nvSpPr>
          <p:cNvPr id="10252" name="Google Shape;335;p29"/>
          <p:cNvSpPr>
            <a:spLocks noGrp="1"/>
          </p:cNvSpPr>
          <p:nvPr>
            <p:ph type="subTitle" idx="4"/>
          </p:nvPr>
        </p:nvSpPr>
        <p:spPr>
          <a:xfrm>
            <a:off x="6045200" y="2024063"/>
            <a:ext cx="2352675" cy="758825"/>
          </a:xfrm>
        </p:spPr>
        <p:txBody>
          <a:bodyPr/>
          <a:lstStyle/>
          <a:p>
            <a:pPr marL="0" indent="0">
              <a:spcBef>
                <a:spcPct val="0"/>
              </a:spcBef>
              <a:spcAft>
                <a:spcPct val="0"/>
              </a:spcAft>
            </a:pPr>
            <a:r>
              <a:rPr lang="en-US" altLang="en-US" sz="1600" smtClean="0">
                <a:latin typeface="Helvetica" panose="020B0604020202020204" pitchFamily="34" charset="0"/>
              </a:rPr>
              <a:t>How much </a:t>
            </a:r>
            <a:r>
              <a:rPr lang="en-US" altLang="en-US" sz="1600" b="1" smtClean="0">
                <a:latin typeface="Helvetica" panose="020B0604020202020204" pitchFamily="34" charset="0"/>
              </a:rPr>
              <a:t>learning </a:t>
            </a:r>
            <a:r>
              <a:rPr lang="en-US" altLang="en-US" sz="1600" smtClean="0">
                <a:latin typeface="Helvetica" panose="020B0604020202020204" pitchFamily="34" charset="0"/>
              </a:rPr>
              <a:t>has been </a:t>
            </a:r>
            <a:r>
              <a:rPr lang="en-US" altLang="en-US" sz="1600" b="1" smtClean="0">
                <a:latin typeface="Helvetica" panose="020B0604020202020204" pitchFamily="34" charset="0"/>
              </a:rPr>
              <a:t>lost</a:t>
            </a:r>
            <a:r>
              <a:rPr lang="en-US" altLang="en-US" sz="1600" smtClean="0">
                <a:latin typeface="Helvetica" panose="020B0604020202020204" pitchFamily="34" charset="0"/>
              </a:rPr>
              <a:t>?</a:t>
            </a:r>
          </a:p>
        </p:txBody>
      </p:sp>
      <p:grpSp>
        <p:nvGrpSpPr>
          <p:cNvPr id="83" name="Google Shape;321;p29"/>
          <p:cNvGrpSpPr/>
          <p:nvPr/>
        </p:nvGrpSpPr>
        <p:grpSpPr>
          <a:xfrm>
            <a:off x="5395872" y="4603755"/>
            <a:ext cx="595372" cy="549604"/>
            <a:chOff x="1687400" y="2453546"/>
            <a:chExt cx="595372" cy="549604"/>
          </a:xfrm>
          <a:solidFill>
            <a:srgbClr val="00B050"/>
          </a:solidFill>
        </p:grpSpPr>
        <p:sp>
          <p:nvSpPr>
            <p:cNvPr id="84" name="Google Shape;322;p29"/>
            <p:cNvSpPr/>
            <p:nvPr/>
          </p:nvSpPr>
          <p:spPr>
            <a:xfrm>
              <a:off x="1687400" y="2467714"/>
              <a:ext cx="558900" cy="525000"/>
            </a:xfrm>
            <a:prstGeom prst="rect">
              <a:avLst/>
            </a:prstGeom>
            <a:grpFill/>
            <a:ln>
              <a:noFill/>
            </a:ln>
          </p:spPr>
          <p:txBody>
            <a:bodyPr spcFirstLastPara="1"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grpSp>
          <p:nvGrpSpPr>
            <p:cNvPr id="85" name="Google Shape;323;p29"/>
            <p:cNvGrpSpPr/>
            <p:nvPr/>
          </p:nvGrpSpPr>
          <p:grpSpPr>
            <a:xfrm rot="10800000" flipH="1">
              <a:off x="1742750" y="2453546"/>
              <a:ext cx="540022" cy="549604"/>
              <a:chOff x="1742750" y="2453546"/>
              <a:chExt cx="540022" cy="549604"/>
            </a:xfrm>
            <a:grpFill/>
          </p:grpSpPr>
          <p:cxnSp>
            <p:nvCxnSpPr>
              <p:cNvPr id="86" name="Google Shape;324;p29"/>
              <p:cNvCxnSpPr/>
              <p:nvPr/>
            </p:nvCxnSpPr>
            <p:spPr>
              <a:xfrm>
                <a:off x="1742750" y="2453550"/>
                <a:ext cx="0" cy="549600"/>
              </a:xfrm>
              <a:prstGeom prst="straightConnector1">
                <a:avLst/>
              </a:prstGeom>
              <a:grpFill/>
              <a:ln w="19050" cap="flat" cmpd="sng">
                <a:solidFill>
                  <a:schemeClr val="dk1"/>
                </a:solidFill>
                <a:prstDash val="solid"/>
                <a:round/>
                <a:headEnd type="none" w="med" len="med"/>
                <a:tailEnd type="none" w="med" len="med"/>
              </a:ln>
            </p:spPr>
          </p:cxnSp>
          <p:sp>
            <p:nvSpPr>
              <p:cNvPr id="87" name="Google Shape;325;p29"/>
              <p:cNvSpPr/>
              <p:nvPr/>
            </p:nvSpPr>
            <p:spPr>
              <a:xfrm rot="2700178">
                <a:off x="2088875" y="2516049"/>
                <a:ext cx="201970" cy="60837"/>
              </a:xfrm>
              <a:custGeom>
                <a:avLst/>
                <a:gdLst/>
                <a:ahLst/>
                <a:cxnLst/>
                <a:rect l="l" t="t" r="r" b="b"/>
                <a:pathLst>
                  <a:path w="5906" h="1779" extrusionOk="0">
                    <a:moveTo>
                      <a:pt x="0" y="0"/>
                    </a:moveTo>
                    <a:cubicBezTo>
                      <a:pt x="745" y="1859"/>
                      <a:pt x="4327" y="2326"/>
                      <a:pt x="5906" y="1095"/>
                    </a:cubicBezTo>
                  </a:path>
                </a:pathLst>
              </a:custGeom>
              <a:grpFill/>
              <a:ln w="19050" cap="flat" cmpd="sng">
                <a:solidFill>
                  <a:schemeClr val="dk1"/>
                </a:solidFill>
                <a:prstDash val="solid"/>
                <a:round/>
                <a:headEnd type="none" w="med" len="med"/>
                <a:tailEnd type="none" w="med" len="med"/>
              </a:ln>
            </p:spPr>
          </p:sp>
        </p:grpSp>
      </p:grpSp>
      <p:sp>
        <p:nvSpPr>
          <p:cNvPr id="10254" name="Google Shape;335;p29"/>
          <p:cNvSpPr>
            <a:spLocks noGrp="1"/>
          </p:cNvSpPr>
          <p:nvPr>
            <p:ph type="subTitle" idx="4"/>
          </p:nvPr>
        </p:nvSpPr>
        <p:spPr>
          <a:xfrm>
            <a:off x="6045200" y="4479925"/>
            <a:ext cx="2546350" cy="758825"/>
          </a:xfrm>
        </p:spPr>
        <p:txBody>
          <a:bodyPr/>
          <a:lstStyle/>
          <a:p>
            <a:pPr marL="0" indent="0">
              <a:spcBef>
                <a:spcPct val="0"/>
              </a:spcBef>
              <a:spcAft>
                <a:spcPct val="0"/>
              </a:spcAft>
            </a:pPr>
            <a:r>
              <a:rPr lang="en-US" altLang="en-US" sz="1600" dirty="0" smtClean="0">
                <a:latin typeface="Helvetica" panose="020B0604020202020204" pitchFamily="34" charset="0"/>
              </a:rPr>
              <a:t>W</a:t>
            </a:r>
            <a:r>
              <a:rPr lang="en-ZA" altLang="en-US" sz="1600" dirty="0" smtClean="0">
                <a:latin typeface="Helvetica" panose="020B0604020202020204" pitchFamily="34" charset="0"/>
              </a:rPr>
              <a:t>hat were the </a:t>
            </a:r>
            <a:r>
              <a:rPr lang="en-ZA" altLang="en-US" sz="1600" b="1" dirty="0" smtClean="0">
                <a:latin typeface="Helvetica" panose="020B0604020202020204" pitchFamily="34" charset="0"/>
              </a:rPr>
              <a:t>other costs </a:t>
            </a:r>
            <a:r>
              <a:rPr lang="en-ZA" altLang="en-US" sz="1600" dirty="0" smtClean="0">
                <a:latin typeface="Helvetica" panose="020B0604020202020204" pitchFamily="34" charset="0"/>
              </a:rPr>
              <a:t>of school </a:t>
            </a:r>
            <a:r>
              <a:rPr lang="en-ZA" altLang="en-US" sz="1600" b="1" dirty="0" smtClean="0">
                <a:latin typeface="Helvetica" panose="020B0604020202020204" pitchFamily="34" charset="0"/>
              </a:rPr>
              <a:t>closure?</a:t>
            </a:r>
            <a:endParaRPr lang="en-US" altLang="en-US" sz="1600" dirty="0" smtClean="0">
              <a:latin typeface="Helvetica" panose="020B0604020202020204" pitchFamily="34" charset="0"/>
            </a:endParaRPr>
          </a:p>
        </p:txBody>
      </p:sp>
      <p:pic>
        <p:nvPicPr>
          <p:cNvPr id="38" name="Picture 37"/>
          <p:cNvPicPr>
            <a:picLocks noChangeAspect="1"/>
          </p:cNvPicPr>
          <p:nvPr/>
        </p:nvPicPr>
        <p:blipFill>
          <a:blip r:embed="rId3"/>
          <a:stretch>
            <a:fillRect/>
          </a:stretch>
        </p:blipFill>
        <p:spPr>
          <a:xfrm>
            <a:off x="0" y="6237312"/>
            <a:ext cx="1691680" cy="620688"/>
          </a:xfrm>
          <a:prstGeom prst="rect">
            <a:avLst/>
          </a:prstGeom>
        </p:spPr>
      </p:pic>
    </p:spTree>
    <p:extLst>
      <p:ext uri="{BB962C8B-B14F-4D97-AF65-F5344CB8AC3E}">
        <p14:creationId xmlns:p14="http://schemas.microsoft.com/office/powerpoint/2010/main" val="14311662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971600" y="0"/>
            <a:ext cx="6372225" cy="404664"/>
          </a:xfrm>
        </p:spPr>
        <p:txBody>
          <a:bodyPr rtlCol="0">
            <a:normAutofit fontScale="90000"/>
          </a:bodyPr>
          <a:lstStyle/>
          <a:p>
            <a:pPr eaLnBrk="1" fontAlgn="auto" hangingPunct="1">
              <a:spcAft>
                <a:spcPts val="0"/>
              </a:spcAft>
              <a:defRPr/>
            </a:pPr>
            <a:r>
              <a:rPr lang="en-ZA" altLang="en-US" sz="2700" b="1" dirty="0">
                <a:solidFill>
                  <a:schemeClr val="accent2">
                    <a:lumMod val="50000"/>
                  </a:schemeClr>
                </a:solidFill>
                <a:latin typeface="Arial Narrow" pitchFamily="34" charset="0"/>
                <a:ea typeface="Tahoma" panose="020B0604030504040204" pitchFamily="34" charset="0"/>
                <a:cs typeface="Shonar Bangla" pitchFamily="34" charset="0"/>
              </a:rPr>
              <a:t>PROGRESSED CANDIDATES DISTINCTIONS</a:t>
            </a:r>
          </a:p>
        </p:txBody>
      </p:sp>
      <p:sp>
        <p:nvSpPr>
          <p:cNvPr id="3" name="Slide Number Placeholder 2"/>
          <p:cNvSpPr>
            <a:spLocks noGrp="1"/>
          </p:cNvSpPr>
          <p:nvPr>
            <p:ph type="sldNum" sz="quarter" idx="4"/>
          </p:nvPr>
        </p:nvSpPr>
        <p:spPr/>
        <p:txBody>
          <a:bodyPr/>
          <a:lstStyle/>
          <a:p>
            <a:pPr>
              <a:defRPr/>
            </a:pPr>
            <a:fld id="{9281EBB6-D164-4A7A-83B0-06A5CFC35E17}" type="slidenum">
              <a:rPr lang="en-ZA" altLang="en-US" smtClean="0"/>
              <a:pPr>
                <a:defRPr/>
              </a:pPr>
              <a:t>110</a:t>
            </a:fld>
            <a:endParaRPr lang="en-ZA" altLang="en-US"/>
          </a:p>
        </p:txBody>
      </p:sp>
      <p:graphicFrame>
        <p:nvGraphicFramePr>
          <p:cNvPr id="5" name="Table 4"/>
          <p:cNvGraphicFramePr>
            <a:graphicFrameLocks noGrp="1"/>
          </p:cNvGraphicFramePr>
          <p:nvPr>
            <p:extLst>
              <p:ext uri="{D42A27DB-BD31-4B8C-83A1-F6EECF244321}">
                <p14:modId xmlns:p14="http://schemas.microsoft.com/office/powerpoint/2010/main" val="1922715798"/>
              </p:ext>
            </p:extLst>
          </p:nvPr>
        </p:nvGraphicFramePr>
        <p:xfrm>
          <a:off x="0" y="404664"/>
          <a:ext cx="9143999" cy="6356700"/>
        </p:xfrm>
        <a:graphic>
          <a:graphicData uri="http://schemas.openxmlformats.org/drawingml/2006/table">
            <a:tbl>
              <a:tblPr/>
              <a:tblGrid>
                <a:gridCol w="3817187">
                  <a:extLst>
                    <a:ext uri="{9D8B030D-6E8A-4147-A177-3AD203B41FA5}">
                      <a16:colId xmlns:a16="http://schemas.microsoft.com/office/drawing/2014/main" val="494476278"/>
                    </a:ext>
                  </a:extLst>
                </a:gridCol>
                <a:gridCol w="1315529">
                  <a:extLst>
                    <a:ext uri="{9D8B030D-6E8A-4147-A177-3AD203B41FA5}">
                      <a16:colId xmlns:a16="http://schemas.microsoft.com/office/drawing/2014/main" val="287423620"/>
                    </a:ext>
                  </a:extLst>
                </a:gridCol>
                <a:gridCol w="1358661">
                  <a:extLst>
                    <a:ext uri="{9D8B030D-6E8A-4147-A177-3AD203B41FA5}">
                      <a16:colId xmlns:a16="http://schemas.microsoft.com/office/drawing/2014/main" val="4281602250"/>
                    </a:ext>
                  </a:extLst>
                </a:gridCol>
                <a:gridCol w="1315529">
                  <a:extLst>
                    <a:ext uri="{9D8B030D-6E8A-4147-A177-3AD203B41FA5}">
                      <a16:colId xmlns:a16="http://schemas.microsoft.com/office/drawing/2014/main" val="535589909"/>
                    </a:ext>
                  </a:extLst>
                </a:gridCol>
                <a:gridCol w="1337093">
                  <a:extLst>
                    <a:ext uri="{9D8B030D-6E8A-4147-A177-3AD203B41FA5}">
                      <a16:colId xmlns:a16="http://schemas.microsoft.com/office/drawing/2014/main" val="2738649129"/>
                    </a:ext>
                  </a:extLst>
                </a:gridCol>
              </a:tblGrid>
              <a:tr h="166226">
                <a:tc>
                  <a:txBody>
                    <a:bodyPr/>
                    <a:lstStyle/>
                    <a:p>
                      <a:pPr algn="l" fontAlgn="b"/>
                      <a:r>
                        <a:rPr lang="en-ZA" sz="1200" b="0" i="0" u="none" strike="noStrike" dirty="0">
                          <a:solidFill>
                            <a:srgbClr val="000000"/>
                          </a:solidFill>
                          <a:effectLst/>
                          <a:latin typeface="Arial Narrow" panose="020B0606020202030204" pitchFamily="34" charset="0"/>
                        </a:rPr>
                        <a:t> </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gridSpan="2">
                  <a:txBody>
                    <a:bodyPr/>
                    <a:lstStyle/>
                    <a:p>
                      <a:pPr algn="ctr" fontAlgn="b"/>
                      <a:r>
                        <a:rPr lang="en-ZA" sz="1400" b="1" i="0" u="none" strike="noStrike" dirty="0">
                          <a:solidFill>
                            <a:srgbClr val="000000"/>
                          </a:solidFill>
                          <a:effectLst/>
                          <a:latin typeface="Arial Narrow" panose="020B0606020202030204" pitchFamily="34" charset="0"/>
                        </a:rPr>
                        <a:t>2019</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hMerge="1">
                  <a:txBody>
                    <a:bodyPr/>
                    <a:lstStyle/>
                    <a:p>
                      <a:endParaRPr lang="en-ZA"/>
                    </a:p>
                  </a:txBody>
                  <a:tcPr/>
                </a:tc>
                <a:tc gridSpan="2">
                  <a:txBody>
                    <a:bodyPr/>
                    <a:lstStyle/>
                    <a:p>
                      <a:pPr algn="ctr" fontAlgn="b"/>
                      <a:r>
                        <a:rPr lang="en-ZA" sz="1400" b="1" i="0" u="none" strike="noStrike" dirty="0">
                          <a:solidFill>
                            <a:srgbClr val="000000"/>
                          </a:solidFill>
                          <a:effectLst/>
                          <a:latin typeface="Arial Narrow" panose="020B0606020202030204" pitchFamily="34" charset="0"/>
                        </a:rPr>
                        <a:t>2020</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hMerge="1">
                  <a:txBody>
                    <a:bodyPr/>
                    <a:lstStyle/>
                    <a:p>
                      <a:endParaRPr lang="en-ZA"/>
                    </a:p>
                  </a:txBody>
                  <a:tcPr/>
                </a:tc>
                <a:extLst>
                  <a:ext uri="{0D108BD9-81ED-4DB2-BD59-A6C34878D82A}">
                    <a16:rowId xmlns:a16="http://schemas.microsoft.com/office/drawing/2014/main" val="454862275"/>
                  </a:ext>
                </a:extLst>
              </a:tr>
              <a:tr h="355380">
                <a:tc>
                  <a:txBody>
                    <a:bodyPr/>
                    <a:lstStyle/>
                    <a:p>
                      <a:pPr algn="l" rtl="0" fontAlgn="ctr"/>
                      <a:r>
                        <a:rPr lang="en-ZA" sz="1400" b="1" i="0" u="none" strike="noStrike" dirty="0">
                          <a:solidFill>
                            <a:srgbClr val="000000"/>
                          </a:solidFill>
                          <a:effectLst/>
                          <a:latin typeface="Arial Narrow" panose="020B0606020202030204" pitchFamily="34" charset="0"/>
                        </a:rPr>
                        <a:t>Subject</a:t>
                      </a:r>
                    </a:p>
                  </a:txBody>
                  <a:tcPr marL="4302" marR="4302" marT="43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rtl="0" fontAlgn="ctr"/>
                      <a:r>
                        <a:rPr lang="en-ZA" sz="1400" b="1" i="0" u="none" strike="noStrike" dirty="0">
                          <a:solidFill>
                            <a:srgbClr val="000000"/>
                          </a:solidFill>
                          <a:effectLst/>
                          <a:latin typeface="Arial Narrow" panose="020B0606020202030204" pitchFamily="34" charset="0"/>
                        </a:rPr>
                        <a:t>Distinctions</a:t>
                      </a:r>
                    </a:p>
                  </a:txBody>
                  <a:tcPr marL="4302" marR="4302" marT="43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rtl="0" fontAlgn="ctr"/>
                      <a:r>
                        <a:rPr lang="en-ZA" sz="1400" b="1" i="0" u="none" strike="noStrike" dirty="0">
                          <a:solidFill>
                            <a:srgbClr val="000000"/>
                          </a:solidFill>
                          <a:effectLst/>
                          <a:latin typeface="Arial Narrow" panose="020B0606020202030204" pitchFamily="34" charset="0"/>
                        </a:rPr>
                        <a:t>% Distinctions</a:t>
                      </a:r>
                    </a:p>
                  </a:txBody>
                  <a:tcPr marL="4302" marR="4302" marT="43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rtl="0" fontAlgn="ctr"/>
                      <a:r>
                        <a:rPr lang="en-ZA" sz="1400" b="1" i="0" u="none" strike="noStrike" dirty="0">
                          <a:solidFill>
                            <a:srgbClr val="000000"/>
                          </a:solidFill>
                          <a:effectLst/>
                          <a:latin typeface="Arial Narrow" panose="020B0606020202030204" pitchFamily="34" charset="0"/>
                        </a:rPr>
                        <a:t>Distinctions</a:t>
                      </a:r>
                    </a:p>
                  </a:txBody>
                  <a:tcPr marL="4302" marR="4302" marT="43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rtl="0" fontAlgn="ctr"/>
                      <a:r>
                        <a:rPr lang="en-ZA" sz="1400" b="1" i="0" u="none" strike="noStrike" dirty="0">
                          <a:solidFill>
                            <a:srgbClr val="000000"/>
                          </a:solidFill>
                          <a:effectLst/>
                          <a:latin typeface="Arial Narrow" panose="020B0606020202030204" pitchFamily="34" charset="0"/>
                        </a:rPr>
                        <a:t>% Distinctions</a:t>
                      </a:r>
                    </a:p>
                  </a:txBody>
                  <a:tcPr marL="4302" marR="4302" marT="43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val="1001410358"/>
                  </a:ext>
                </a:extLst>
              </a:tr>
              <a:tr h="177691">
                <a:tc>
                  <a:txBody>
                    <a:bodyPr/>
                    <a:lstStyle/>
                    <a:p>
                      <a:pPr algn="l" rtl="0" fontAlgn="b"/>
                      <a:r>
                        <a:rPr lang="en-ZA" sz="1200" b="1" i="0" u="none" strike="noStrike" dirty="0">
                          <a:solidFill>
                            <a:srgbClr val="000000"/>
                          </a:solidFill>
                          <a:effectLst/>
                          <a:latin typeface="Arial Narrow" panose="020B0606020202030204" pitchFamily="34" charset="0"/>
                        </a:rPr>
                        <a:t>Accounting</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rtl="0" fontAlgn="b"/>
                      <a:r>
                        <a:rPr lang="en-ZA" sz="1200" b="0" i="0" u="none" strike="noStrike">
                          <a:solidFill>
                            <a:srgbClr val="000000"/>
                          </a:solidFill>
                          <a:effectLst/>
                          <a:latin typeface="Arial Narrow" panose="020B0606020202030204" pitchFamily="34" charset="0"/>
                        </a:rPr>
                        <a:t>7</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a:solidFill>
                            <a:srgbClr val="000000"/>
                          </a:solidFill>
                          <a:effectLst/>
                          <a:latin typeface="Arial Narrow" panose="020B0606020202030204" pitchFamily="34" charset="0"/>
                        </a:rPr>
                        <a:t>0.1</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a:solidFill>
                            <a:srgbClr val="000000"/>
                          </a:solidFill>
                          <a:effectLst/>
                          <a:latin typeface="Arial Narrow" panose="020B0606020202030204" pitchFamily="34" charset="0"/>
                        </a:rPr>
                        <a:t>10</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a:solidFill>
                            <a:srgbClr val="000000"/>
                          </a:solidFill>
                          <a:effectLst/>
                          <a:latin typeface="Arial Narrow" panose="020B0606020202030204" pitchFamily="34" charset="0"/>
                        </a:rPr>
                        <a:t>0.1</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428796"/>
                  </a:ext>
                </a:extLst>
              </a:tr>
              <a:tr h="177691">
                <a:tc>
                  <a:txBody>
                    <a:bodyPr/>
                    <a:lstStyle/>
                    <a:p>
                      <a:pPr algn="l" rtl="0" fontAlgn="b"/>
                      <a:r>
                        <a:rPr lang="en-ZA" sz="1200" b="1" i="0" u="none" strike="noStrike">
                          <a:solidFill>
                            <a:srgbClr val="000000"/>
                          </a:solidFill>
                          <a:effectLst/>
                          <a:latin typeface="Arial Narrow" panose="020B0606020202030204" pitchFamily="34" charset="0"/>
                        </a:rPr>
                        <a:t>Afrikaans First Additional Language</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rtl="0" fontAlgn="b"/>
                      <a:r>
                        <a:rPr lang="en-ZA" sz="1200" b="0" i="0" u="none" strike="noStrike" dirty="0">
                          <a:solidFill>
                            <a:srgbClr val="000000"/>
                          </a:solidFill>
                          <a:effectLst/>
                          <a:latin typeface="Arial Narrow" panose="020B0606020202030204" pitchFamily="34" charset="0"/>
                        </a:rPr>
                        <a:t>7</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a:solidFill>
                            <a:srgbClr val="000000"/>
                          </a:solidFill>
                          <a:effectLst/>
                          <a:latin typeface="Arial Narrow" panose="020B0606020202030204" pitchFamily="34" charset="0"/>
                        </a:rPr>
                        <a:t>0.2</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a:solidFill>
                            <a:srgbClr val="000000"/>
                          </a:solidFill>
                          <a:effectLst/>
                          <a:latin typeface="Arial Narrow" panose="020B0606020202030204" pitchFamily="34" charset="0"/>
                        </a:rPr>
                        <a:t>5</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a:solidFill>
                            <a:srgbClr val="000000"/>
                          </a:solidFill>
                          <a:effectLst/>
                          <a:latin typeface="Arial Narrow" panose="020B0606020202030204" pitchFamily="34" charset="0"/>
                        </a:rPr>
                        <a:t>0.2</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9280532"/>
                  </a:ext>
                </a:extLst>
              </a:tr>
              <a:tr h="355380">
                <a:tc>
                  <a:txBody>
                    <a:bodyPr/>
                    <a:lstStyle/>
                    <a:p>
                      <a:pPr algn="l" rtl="0" fontAlgn="b"/>
                      <a:r>
                        <a:rPr lang="en-ZA" sz="1200" b="1" i="0" u="none" strike="noStrike">
                          <a:solidFill>
                            <a:srgbClr val="000000"/>
                          </a:solidFill>
                          <a:effectLst/>
                          <a:latin typeface="Arial Narrow" panose="020B0606020202030204" pitchFamily="34" charset="0"/>
                        </a:rPr>
                        <a:t>Afrikaans Second Additional Language</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rtl="0" fontAlgn="b"/>
                      <a:r>
                        <a:rPr lang="en-ZA" sz="1200" b="0" i="0" u="none" strike="noStrike" dirty="0">
                          <a:solidFill>
                            <a:srgbClr val="000000"/>
                          </a:solidFill>
                          <a:effectLst/>
                          <a:latin typeface="Arial Narrow" panose="020B0606020202030204" pitchFamily="34" charset="0"/>
                        </a:rPr>
                        <a:t>1</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dirty="0">
                          <a:solidFill>
                            <a:srgbClr val="000000"/>
                          </a:solidFill>
                          <a:effectLst/>
                          <a:latin typeface="Arial Narrow" panose="020B0606020202030204" pitchFamily="34" charset="0"/>
                        </a:rPr>
                        <a:t>0</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a:solidFill>
                            <a:srgbClr val="000000"/>
                          </a:solidFill>
                          <a:effectLst/>
                          <a:latin typeface="Arial Narrow" panose="020B0606020202030204" pitchFamily="34" charset="0"/>
                        </a:rPr>
                        <a:t>2</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a:solidFill>
                            <a:srgbClr val="000000"/>
                          </a:solidFill>
                          <a:effectLst/>
                          <a:latin typeface="Arial Narrow" panose="020B0606020202030204" pitchFamily="34" charset="0"/>
                        </a:rPr>
                        <a:t>0.1</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39823297"/>
                  </a:ext>
                </a:extLst>
              </a:tr>
              <a:tr h="177691">
                <a:tc>
                  <a:txBody>
                    <a:bodyPr/>
                    <a:lstStyle/>
                    <a:p>
                      <a:pPr algn="l" rtl="0" fontAlgn="b"/>
                      <a:r>
                        <a:rPr lang="en-ZA" sz="1200" b="1" i="0" u="none" strike="noStrike">
                          <a:solidFill>
                            <a:srgbClr val="000000"/>
                          </a:solidFill>
                          <a:effectLst/>
                          <a:latin typeface="Arial Narrow" panose="020B0606020202030204" pitchFamily="34" charset="0"/>
                        </a:rPr>
                        <a:t>Agricultural Sciences</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rtl="0" fontAlgn="b"/>
                      <a:r>
                        <a:rPr lang="en-ZA" sz="1200" b="0" i="0" u="none" strike="noStrike">
                          <a:solidFill>
                            <a:srgbClr val="000000"/>
                          </a:solidFill>
                          <a:effectLst/>
                          <a:latin typeface="Arial Narrow" panose="020B0606020202030204" pitchFamily="34" charset="0"/>
                        </a:rPr>
                        <a:t>2</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dirty="0">
                          <a:solidFill>
                            <a:srgbClr val="000000"/>
                          </a:solidFill>
                          <a:effectLst/>
                          <a:latin typeface="Arial Narrow" panose="020B0606020202030204" pitchFamily="34" charset="0"/>
                        </a:rPr>
                        <a:t>0</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a:solidFill>
                            <a:srgbClr val="000000"/>
                          </a:solidFill>
                          <a:effectLst/>
                          <a:latin typeface="Arial Narrow" panose="020B0606020202030204" pitchFamily="34" charset="0"/>
                        </a:rPr>
                        <a:t>7</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a:solidFill>
                            <a:srgbClr val="000000"/>
                          </a:solidFill>
                          <a:effectLst/>
                          <a:latin typeface="Arial Narrow" panose="020B0606020202030204" pitchFamily="34" charset="0"/>
                        </a:rPr>
                        <a:t>0.1</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8405607"/>
                  </a:ext>
                </a:extLst>
              </a:tr>
              <a:tr h="177691">
                <a:tc>
                  <a:txBody>
                    <a:bodyPr/>
                    <a:lstStyle/>
                    <a:p>
                      <a:pPr algn="l" rtl="0" fontAlgn="b"/>
                      <a:r>
                        <a:rPr lang="en-ZA" sz="1200" b="1" i="0" u="none" strike="noStrike">
                          <a:solidFill>
                            <a:srgbClr val="000000"/>
                          </a:solidFill>
                          <a:effectLst/>
                          <a:latin typeface="Arial Narrow" panose="020B0606020202030204" pitchFamily="34" charset="0"/>
                        </a:rPr>
                        <a:t>Business Studies</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rtl="0" fontAlgn="b"/>
                      <a:r>
                        <a:rPr lang="en-ZA" sz="1200" b="0" i="0" u="none" strike="noStrike">
                          <a:solidFill>
                            <a:srgbClr val="000000"/>
                          </a:solidFill>
                          <a:effectLst/>
                          <a:latin typeface="Arial Narrow" panose="020B0606020202030204" pitchFamily="34" charset="0"/>
                        </a:rPr>
                        <a:t>16</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dirty="0">
                          <a:solidFill>
                            <a:srgbClr val="000000"/>
                          </a:solidFill>
                          <a:effectLst/>
                          <a:latin typeface="Arial Narrow" panose="020B0606020202030204" pitchFamily="34" charset="0"/>
                        </a:rPr>
                        <a:t>0.1</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a:solidFill>
                            <a:srgbClr val="000000"/>
                          </a:solidFill>
                          <a:effectLst/>
                          <a:latin typeface="Arial Narrow" panose="020B0606020202030204" pitchFamily="34" charset="0"/>
                        </a:rPr>
                        <a:t>36</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a:solidFill>
                            <a:srgbClr val="000000"/>
                          </a:solidFill>
                          <a:effectLst/>
                          <a:latin typeface="Arial Narrow" panose="020B0606020202030204" pitchFamily="34" charset="0"/>
                        </a:rPr>
                        <a:t>0.2</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216351"/>
                  </a:ext>
                </a:extLst>
              </a:tr>
              <a:tr h="177691">
                <a:tc>
                  <a:txBody>
                    <a:bodyPr/>
                    <a:lstStyle/>
                    <a:p>
                      <a:pPr algn="l" rtl="0" fontAlgn="b"/>
                      <a:r>
                        <a:rPr lang="en-ZA" sz="1200" b="1" i="0" u="none" strike="noStrike">
                          <a:solidFill>
                            <a:srgbClr val="000000"/>
                          </a:solidFill>
                          <a:effectLst/>
                          <a:latin typeface="Arial Narrow" panose="020B0606020202030204" pitchFamily="34" charset="0"/>
                        </a:rPr>
                        <a:t>Computer Applications Technology</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rtl="0" fontAlgn="b"/>
                      <a:r>
                        <a:rPr lang="en-ZA" sz="1200" b="0" i="0" u="none" strike="noStrike">
                          <a:solidFill>
                            <a:srgbClr val="000000"/>
                          </a:solidFill>
                          <a:effectLst/>
                          <a:latin typeface="Arial Narrow" panose="020B0606020202030204" pitchFamily="34" charset="0"/>
                        </a:rPr>
                        <a:t>0</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dirty="0">
                          <a:solidFill>
                            <a:srgbClr val="000000"/>
                          </a:solidFill>
                          <a:effectLst/>
                          <a:latin typeface="Arial Narrow" panose="020B0606020202030204" pitchFamily="34" charset="0"/>
                        </a:rPr>
                        <a:t>0</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a:solidFill>
                            <a:srgbClr val="000000"/>
                          </a:solidFill>
                          <a:effectLst/>
                          <a:latin typeface="Arial Narrow" panose="020B0606020202030204" pitchFamily="34" charset="0"/>
                        </a:rPr>
                        <a:t>2</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a:solidFill>
                            <a:srgbClr val="000000"/>
                          </a:solidFill>
                          <a:effectLst/>
                          <a:latin typeface="Arial Narrow" panose="020B0606020202030204" pitchFamily="34" charset="0"/>
                        </a:rPr>
                        <a:t>0.1</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76763368"/>
                  </a:ext>
                </a:extLst>
              </a:tr>
              <a:tr h="177691">
                <a:tc>
                  <a:txBody>
                    <a:bodyPr/>
                    <a:lstStyle/>
                    <a:p>
                      <a:pPr algn="l" rtl="0" fontAlgn="b"/>
                      <a:r>
                        <a:rPr lang="en-ZA" sz="1200" b="1" i="0" u="none" strike="noStrike">
                          <a:solidFill>
                            <a:srgbClr val="000000"/>
                          </a:solidFill>
                          <a:effectLst/>
                          <a:latin typeface="Arial Narrow" panose="020B0606020202030204" pitchFamily="34" charset="0"/>
                        </a:rPr>
                        <a:t>Dramatic Arts</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rtl="0" fontAlgn="b"/>
                      <a:r>
                        <a:rPr lang="en-ZA" sz="1200" b="0" i="0" u="none" strike="noStrike">
                          <a:solidFill>
                            <a:srgbClr val="000000"/>
                          </a:solidFill>
                          <a:effectLst/>
                          <a:latin typeface="Arial Narrow" panose="020B0606020202030204" pitchFamily="34" charset="0"/>
                        </a:rPr>
                        <a:t>1</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dirty="0">
                          <a:solidFill>
                            <a:srgbClr val="000000"/>
                          </a:solidFill>
                          <a:effectLst/>
                          <a:latin typeface="Arial Narrow" panose="020B0606020202030204" pitchFamily="34" charset="0"/>
                        </a:rPr>
                        <a:t>0.1</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a:solidFill>
                            <a:srgbClr val="000000"/>
                          </a:solidFill>
                          <a:effectLst/>
                          <a:latin typeface="Arial Narrow" panose="020B0606020202030204" pitchFamily="34" charset="0"/>
                        </a:rPr>
                        <a:t>2</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a:solidFill>
                            <a:srgbClr val="000000"/>
                          </a:solidFill>
                          <a:effectLst/>
                          <a:latin typeface="Arial Narrow" panose="020B0606020202030204" pitchFamily="34" charset="0"/>
                        </a:rPr>
                        <a:t>0.3</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14754181"/>
                  </a:ext>
                </a:extLst>
              </a:tr>
              <a:tr h="177691">
                <a:tc>
                  <a:txBody>
                    <a:bodyPr/>
                    <a:lstStyle/>
                    <a:p>
                      <a:pPr algn="l" rtl="0" fontAlgn="b"/>
                      <a:r>
                        <a:rPr lang="en-ZA" sz="1200" b="1" i="0" u="none" strike="noStrike">
                          <a:solidFill>
                            <a:srgbClr val="000000"/>
                          </a:solidFill>
                          <a:effectLst/>
                          <a:latin typeface="Arial Narrow" panose="020B0606020202030204" pitchFamily="34" charset="0"/>
                        </a:rPr>
                        <a:t>Economics</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rtl="0" fontAlgn="b"/>
                      <a:r>
                        <a:rPr lang="en-ZA" sz="1200" b="0" i="0" u="none" strike="noStrike">
                          <a:solidFill>
                            <a:srgbClr val="000000"/>
                          </a:solidFill>
                          <a:effectLst/>
                          <a:latin typeface="Arial Narrow" panose="020B0606020202030204" pitchFamily="34" charset="0"/>
                        </a:rPr>
                        <a:t>3</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a:solidFill>
                            <a:srgbClr val="000000"/>
                          </a:solidFill>
                          <a:effectLst/>
                          <a:latin typeface="Arial Narrow" panose="020B0606020202030204" pitchFamily="34" charset="0"/>
                        </a:rPr>
                        <a:t>0</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dirty="0">
                          <a:solidFill>
                            <a:srgbClr val="000000"/>
                          </a:solidFill>
                          <a:effectLst/>
                          <a:latin typeface="Arial Narrow" panose="020B0606020202030204" pitchFamily="34" charset="0"/>
                        </a:rPr>
                        <a:t>4</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a:solidFill>
                            <a:srgbClr val="000000"/>
                          </a:solidFill>
                          <a:effectLst/>
                          <a:latin typeface="Arial Narrow" panose="020B0606020202030204" pitchFamily="34" charset="0"/>
                        </a:rPr>
                        <a:t>0</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73274101"/>
                  </a:ext>
                </a:extLst>
              </a:tr>
              <a:tr h="177691">
                <a:tc>
                  <a:txBody>
                    <a:bodyPr/>
                    <a:lstStyle/>
                    <a:p>
                      <a:pPr algn="l" rtl="0" fontAlgn="b"/>
                      <a:r>
                        <a:rPr lang="en-ZA" sz="1200" b="1" i="0" u="none" strike="noStrike">
                          <a:solidFill>
                            <a:srgbClr val="000000"/>
                          </a:solidFill>
                          <a:effectLst/>
                          <a:latin typeface="Arial Narrow" panose="020B0606020202030204" pitchFamily="34" charset="0"/>
                        </a:rPr>
                        <a:t>Engineering Graphics and Design</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rtl="0" fontAlgn="b"/>
                      <a:r>
                        <a:rPr lang="en-ZA" sz="1200" b="0" i="0" u="none" strike="noStrike">
                          <a:solidFill>
                            <a:srgbClr val="000000"/>
                          </a:solidFill>
                          <a:effectLst/>
                          <a:latin typeface="Arial Narrow" panose="020B0606020202030204" pitchFamily="34" charset="0"/>
                        </a:rPr>
                        <a:t>3</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a:solidFill>
                            <a:srgbClr val="000000"/>
                          </a:solidFill>
                          <a:effectLst/>
                          <a:latin typeface="Arial Narrow" panose="020B0606020202030204" pitchFamily="34" charset="0"/>
                        </a:rPr>
                        <a:t>0.1</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dirty="0">
                          <a:solidFill>
                            <a:srgbClr val="000000"/>
                          </a:solidFill>
                          <a:effectLst/>
                          <a:latin typeface="Arial Narrow" panose="020B0606020202030204" pitchFamily="34" charset="0"/>
                        </a:rPr>
                        <a:t>2</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a:solidFill>
                            <a:srgbClr val="000000"/>
                          </a:solidFill>
                          <a:effectLst/>
                          <a:latin typeface="Arial Narrow" panose="020B0606020202030204" pitchFamily="34" charset="0"/>
                        </a:rPr>
                        <a:t>0.1</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8636285"/>
                  </a:ext>
                </a:extLst>
              </a:tr>
              <a:tr h="177691">
                <a:tc>
                  <a:txBody>
                    <a:bodyPr/>
                    <a:lstStyle/>
                    <a:p>
                      <a:pPr algn="l" rtl="0" fontAlgn="b"/>
                      <a:r>
                        <a:rPr lang="en-ZA" sz="1200" b="1" i="0" u="none" strike="noStrike">
                          <a:solidFill>
                            <a:srgbClr val="000000"/>
                          </a:solidFill>
                          <a:effectLst/>
                          <a:latin typeface="Arial Narrow" panose="020B0606020202030204" pitchFamily="34" charset="0"/>
                        </a:rPr>
                        <a:t>English First Additional Language</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rtl="0" fontAlgn="b"/>
                      <a:r>
                        <a:rPr lang="en-ZA" sz="1200" b="0" i="0" u="none" strike="noStrike">
                          <a:solidFill>
                            <a:srgbClr val="000000"/>
                          </a:solidFill>
                          <a:effectLst/>
                          <a:latin typeface="Arial Narrow" panose="020B0606020202030204" pitchFamily="34" charset="0"/>
                        </a:rPr>
                        <a:t>24</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a:solidFill>
                            <a:srgbClr val="000000"/>
                          </a:solidFill>
                          <a:effectLst/>
                          <a:latin typeface="Arial Narrow" panose="020B0606020202030204" pitchFamily="34" charset="0"/>
                        </a:rPr>
                        <a:t>0</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a:solidFill>
                            <a:srgbClr val="000000"/>
                          </a:solidFill>
                          <a:effectLst/>
                          <a:latin typeface="Arial Narrow" panose="020B0606020202030204" pitchFamily="34" charset="0"/>
                        </a:rPr>
                        <a:t>24</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a:solidFill>
                            <a:srgbClr val="000000"/>
                          </a:solidFill>
                          <a:effectLst/>
                          <a:latin typeface="Arial Narrow" panose="020B0606020202030204" pitchFamily="34" charset="0"/>
                        </a:rPr>
                        <a:t>0</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9155952"/>
                  </a:ext>
                </a:extLst>
              </a:tr>
              <a:tr h="177691">
                <a:tc>
                  <a:txBody>
                    <a:bodyPr/>
                    <a:lstStyle/>
                    <a:p>
                      <a:pPr algn="l" rtl="0" fontAlgn="b"/>
                      <a:r>
                        <a:rPr lang="en-ZA" sz="1200" b="1" i="0" u="none" strike="noStrike">
                          <a:solidFill>
                            <a:srgbClr val="000000"/>
                          </a:solidFill>
                          <a:effectLst/>
                          <a:latin typeface="Arial Narrow" panose="020B0606020202030204" pitchFamily="34" charset="0"/>
                        </a:rPr>
                        <a:t>French Second Additional Language</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rtl="0" fontAlgn="b"/>
                      <a:r>
                        <a:rPr lang="en-ZA" sz="1200" b="0" i="0" u="none" strike="noStrike">
                          <a:solidFill>
                            <a:srgbClr val="000000"/>
                          </a:solidFill>
                          <a:effectLst/>
                          <a:latin typeface="Arial Narrow" panose="020B0606020202030204" pitchFamily="34" charset="0"/>
                        </a:rPr>
                        <a:t>9</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a:solidFill>
                            <a:srgbClr val="000000"/>
                          </a:solidFill>
                          <a:effectLst/>
                          <a:latin typeface="Arial Narrow" panose="020B0606020202030204" pitchFamily="34" charset="0"/>
                        </a:rPr>
                        <a:t>52.9</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dirty="0">
                          <a:solidFill>
                            <a:srgbClr val="000000"/>
                          </a:solidFill>
                          <a:effectLst/>
                          <a:latin typeface="Arial Narrow" panose="020B0606020202030204" pitchFamily="34" charset="0"/>
                        </a:rPr>
                        <a:t>4</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a:solidFill>
                            <a:srgbClr val="FF0000"/>
                          </a:solidFill>
                          <a:effectLst/>
                          <a:latin typeface="Arial Narrow" panose="020B0606020202030204" pitchFamily="34" charset="0"/>
                        </a:rPr>
                        <a:t>25</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91946018"/>
                  </a:ext>
                </a:extLst>
              </a:tr>
              <a:tr h="177691">
                <a:tc>
                  <a:txBody>
                    <a:bodyPr/>
                    <a:lstStyle/>
                    <a:p>
                      <a:pPr algn="l" rtl="0" fontAlgn="b"/>
                      <a:r>
                        <a:rPr lang="en-ZA" sz="1200" b="1" i="0" u="none" strike="noStrike">
                          <a:solidFill>
                            <a:srgbClr val="000000"/>
                          </a:solidFill>
                          <a:effectLst/>
                          <a:latin typeface="Arial Narrow" panose="020B0606020202030204" pitchFamily="34" charset="0"/>
                        </a:rPr>
                        <a:t>Geography</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rtl="0" fontAlgn="b"/>
                      <a:r>
                        <a:rPr lang="en-ZA" sz="1200" b="0" i="0" u="none" strike="noStrike">
                          <a:solidFill>
                            <a:srgbClr val="000000"/>
                          </a:solidFill>
                          <a:effectLst/>
                          <a:latin typeface="Arial Narrow" panose="020B0606020202030204" pitchFamily="34" charset="0"/>
                        </a:rPr>
                        <a:t>11</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a:solidFill>
                            <a:srgbClr val="000000"/>
                          </a:solidFill>
                          <a:effectLst/>
                          <a:latin typeface="Arial Narrow" panose="020B0606020202030204" pitchFamily="34" charset="0"/>
                        </a:rPr>
                        <a:t>0</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dirty="0">
                          <a:solidFill>
                            <a:srgbClr val="000000"/>
                          </a:solidFill>
                          <a:effectLst/>
                          <a:latin typeface="Arial Narrow" panose="020B0606020202030204" pitchFamily="34" charset="0"/>
                        </a:rPr>
                        <a:t>8</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a:solidFill>
                            <a:srgbClr val="000000"/>
                          </a:solidFill>
                          <a:effectLst/>
                          <a:latin typeface="Arial Narrow" panose="020B0606020202030204" pitchFamily="34" charset="0"/>
                        </a:rPr>
                        <a:t>0</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45176237"/>
                  </a:ext>
                </a:extLst>
              </a:tr>
              <a:tr h="177691">
                <a:tc>
                  <a:txBody>
                    <a:bodyPr/>
                    <a:lstStyle/>
                    <a:p>
                      <a:pPr algn="l" rtl="0" fontAlgn="b"/>
                      <a:r>
                        <a:rPr lang="en-ZA" sz="1200" b="1" i="0" u="none" strike="noStrike" dirty="0">
                          <a:solidFill>
                            <a:srgbClr val="000000"/>
                          </a:solidFill>
                          <a:effectLst/>
                          <a:latin typeface="Arial Narrow" panose="020B0606020202030204" pitchFamily="34" charset="0"/>
                        </a:rPr>
                        <a:t>History</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rtl="0" fontAlgn="b"/>
                      <a:r>
                        <a:rPr lang="en-ZA" sz="1200" b="0" i="0" u="none" strike="noStrike">
                          <a:solidFill>
                            <a:srgbClr val="000000"/>
                          </a:solidFill>
                          <a:effectLst/>
                          <a:latin typeface="Arial Narrow" panose="020B0606020202030204" pitchFamily="34" charset="0"/>
                        </a:rPr>
                        <a:t>113</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a:solidFill>
                            <a:srgbClr val="000000"/>
                          </a:solidFill>
                          <a:effectLst/>
                          <a:latin typeface="Arial Narrow" panose="020B0606020202030204" pitchFamily="34" charset="0"/>
                        </a:rPr>
                        <a:t>0.4</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dirty="0">
                          <a:solidFill>
                            <a:srgbClr val="000000"/>
                          </a:solidFill>
                          <a:effectLst/>
                          <a:latin typeface="Arial Narrow" panose="020B0606020202030204" pitchFamily="34" charset="0"/>
                        </a:rPr>
                        <a:t>83</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a:solidFill>
                            <a:srgbClr val="FF0000"/>
                          </a:solidFill>
                          <a:effectLst/>
                          <a:latin typeface="Arial Narrow" panose="020B0606020202030204" pitchFamily="34" charset="0"/>
                        </a:rPr>
                        <a:t>0.3</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1015965"/>
                  </a:ext>
                </a:extLst>
              </a:tr>
              <a:tr h="177691">
                <a:tc>
                  <a:txBody>
                    <a:bodyPr/>
                    <a:lstStyle/>
                    <a:p>
                      <a:pPr algn="l" rtl="0" fontAlgn="b"/>
                      <a:r>
                        <a:rPr lang="en-ZA" sz="1200" b="1" i="0" u="none" strike="noStrike">
                          <a:solidFill>
                            <a:srgbClr val="000000"/>
                          </a:solidFill>
                          <a:effectLst/>
                          <a:latin typeface="Arial Narrow" panose="020B0606020202030204" pitchFamily="34" charset="0"/>
                        </a:rPr>
                        <a:t>Information Technology</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rtl="0" fontAlgn="b"/>
                      <a:r>
                        <a:rPr lang="en-ZA" sz="1200" b="0" i="0" u="none" strike="noStrike">
                          <a:solidFill>
                            <a:srgbClr val="000000"/>
                          </a:solidFill>
                          <a:effectLst/>
                          <a:latin typeface="Arial Narrow" panose="020B0606020202030204" pitchFamily="34" charset="0"/>
                        </a:rPr>
                        <a:t>1</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a:solidFill>
                            <a:srgbClr val="000000"/>
                          </a:solidFill>
                          <a:effectLst/>
                          <a:latin typeface="Arial Narrow" panose="020B0606020202030204" pitchFamily="34" charset="0"/>
                        </a:rPr>
                        <a:t>1.2</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dirty="0">
                          <a:solidFill>
                            <a:srgbClr val="000000"/>
                          </a:solidFill>
                          <a:effectLst/>
                          <a:latin typeface="Arial Narrow" panose="020B0606020202030204" pitchFamily="34" charset="0"/>
                        </a:rPr>
                        <a:t>2</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a:solidFill>
                            <a:srgbClr val="000000"/>
                          </a:solidFill>
                          <a:effectLst/>
                          <a:latin typeface="Arial Narrow" panose="020B0606020202030204" pitchFamily="34" charset="0"/>
                        </a:rPr>
                        <a:t>4.9</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84875698"/>
                  </a:ext>
                </a:extLst>
              </a:tr>
              <a:tr h="177691">
                <a:tc>
                  <a:txBody>
                    <a:bodyPr/>
                    <a:lstStyle/>
                    <a:p>
                      <a:pPr algn="l" rtl="0" fontAlgn="b"/>
                      <a:r>
                        <a:rPr lang="en-ZA" sz="1200" b="1" i="0" u="none" strike="noStrike">
                          <a:solidFill>
                            <a:srgbClr val="000000"/>
                          </a:solidFill>
                          <a:effectLst/>
                          <a:latin typeface="Arial Narrow" panose="020B0606020202030204" pitchFamily="34" charset="0"/>
                        </a:rPr>
                        <a:t>IsiNdebele Home Language</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rtl="0" fontAlgn="b"/>
                      <a:r>
                        <a:rPr lang="en-ZA" sz="1200" b="0" i="0" u="none" strike="noStrike">
                          <a:solidFill>
                            <a:srgbClr val="000000"/>
                          </a:solidFill>
                          <a:effectLst/>
                          <a:latin typeface="Arial Narrow" panose="020B0606020202030204" pitchFamily="34" charset="0"/>
                        </a:rPr>
                        <a:t>30</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a:solidFill>
                            <a:srgbClr val="000000"/>
                          </a:solidFill>
                          <a:effectLst/>
                          <a:latin typeface="Arial Narrow" panose="020B0606020202030204" pitchFamily="34" charset="0"/>
                        </a:rPr>
                        <a:t>2</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dirty="0">
                          <a:solidFill>
                            <a:srgbClr val="000000"/>
                          </a:solidFill>
                          <a:effectLst/>
                          <a:latin typeface="Arial Narrow" panose="020B0606020202030204" pitchFamily="34" charset="0"/>
                        </a:rPr>
                        <a:t>39</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a:solidFill>
                            <a:srgbClr val="000000"/>
                          </a:solidFill>
                          <a:effectLst/>
                          <a:latin typeface="Arial Narrow" panose="020B0606020202030204" pitchFamily="34" charset="0"/>
                        </a:rPr>
                        <a:t>6.9</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0523929"/>
                  </a:ext>
                </a:extLst>
              </a:tr>
              <a:tr h="177691">
                <a:tc>
                  <a:txBody>
                    <a:bodyPr/>
                    <a:lstStyle/>
                    <a:p>
                      <a:pPr algn="l" rtl="0" fontAlgn="b"/>
                      <a:r>
                        <a:rPr lang="en-ZA" sz="1200" b="1" i="0" u="none" strike="noStrike">
                          <a:solidFill>
                            <a:srgbClr val="000000"/>
                          </a:solidFill>
                          <a:effectLst/>
                          <a:latin typeface="Arial Narrow" panose="020B0606020202030204" pitchFamily="34" charset="0"/>
                        </a:rPr>
                        <a:t>IsiXhosa Home Language</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rtl="0" fontAlgn="b"/>
                      <a:r>
                        <a:rPr lang="en-ZA" sz="1200" b="0" i="0" u="none" strike="noStrike">
                          <a:solidFill>
                            <a:srgbClr val="000000"/>
                          </a:solidFill>
                          <a:effectLst/>
                          <a:latin typeface="Arial Narrow" panose="020B0606020202030204" pitchFamily="34" charset="0"/>
                        </a:rPr>
                        <a:t>122</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a:solidFill>
                            <a:srgbClr val="000000"/>
                          </a:solidFill>
                          <a:effectLst/>
                          <a:latin typeface="Arial Narrow" panose="020B0606020202030204" pitchFamily="34" charset="0"/>
                        </a:rPr>
                        <a:t>0.7</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dirty="0">
                          <a:solidFill>
                            <a:srgbClr val="000000"/>
                          </a:solidFill>
                          <a:effectLst/>
                          <a:latin typeface="Arial Narrow" panose="020B0606020202030204" pitchFamily="34" charset="0"/>
                        </a:rPr>
                        <a:t>56</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a:solidFill>
                            <a:srgbClr val="FF0000"/>
                          </a:solidFill>
                          <a:effectLst/>
                          <a:latin typeface="Arial Narrow" panose="020B0606020202030204" pitchFamily="34" charset="0"/>
                        </a:rPr>
                        <a:t>0.5</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6831643"/>
                  </a:ext>
                </a:extLst>
              </a:tr>
              <a:tr h="177691">
                <a:tc>
                  <a:txBody>
                    <a:bodyPr/>
                    <a:lstStyle/>
                    <a:p>
                      <a:pPr algn="l" rtl="0" fontAlgn="b"/>
                      <a:r>
                        <a:rPr lang="en-ZA" sz="1200" b="1" i="0" u="none" strike="noStrike">
                          <a:solidFill>
                            <a:srgbClr val="000000"/>
                          </a:solidFill>
                          <a:effectLst/>
                          <a:latin typeface="Arial Narrow" panose="020B0606020202030204" pitchFamily="34" charset="0"/>
                        </a:rPr>
                        <a:t>IsiZulu Home Language</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rtl="0" fontAlgn="b"/>
                      <a:r>
                        <a:rPr lang="en-ZA" sz="1200" b="0" i="0" u="none" strike="noStrike">
                          <a:solidFill>
                            <a:srgbClr val="000000"/>
                          </a:solidFill>
                          <a:effectLst/>
                          <a:latin typeface="Arial Narrow" panose="020B0606020202030204" pitchFamily="34" charset="0"/>
                        </a:rPr>
                        <a:t>117</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a:solidFill>
                            <a:srgbClr val="000000"/>
                          </a:solidFill>
                          <a:effectLst/>
                          <a:latin typeface="Arial Narrow" panose="020B0606020202030204" pitchFamily="34" charset="0"/>
                        </a:rPr>
                        <a:t>0.3</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dirty="0">
                          <a:solidFill>
                            <a:srgbClr val="000000"/>
                          </a:solidFill>
                          <a:effectLst/>
                          <a:latin typeface="Arial Narrow" panose="020B0606020202030204" pitchFamily="34" charset="0"/>
                        </a:rPr>
                        <a:t>101</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a:solidFill>
                            <a:srgbClr val="000000"/>
                          </a:solidFill>
                          <a:effectLst/>
                          <a:latin typeface="Arial Narrow" panose="020B0606020202030204" pitchFamily="34" charset="0"/>
                        </a:rPr>
                        <a:t>0.6</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8720217"/>
                  </a:ext>
                </a:extLst>
              </a:tr>
              <a:tr h="177691">
                <a:tc>
                  <a:txBody>
                    <a:bodyPr/>
                    <a:lstStyle/>
                    <a:p>
                      <a:pPr algn="l" rtl="0" fontAlgn="b"/>
                      <a:r>
                        <a:rPr lang="en-ZA" sz="1200" b="1" i="0" u="none" strike="noStrike">
                          <a:solidFill>
                            <a:srgbClr val="000000"/>
                          </a:solidFill>
                          <a:effectLst/>
                          <a:latin typeface="Arial Narrow" panose="020B0606020202030204" pitchFamily="34" charset="0"/>
                        </a:rPr>
                        <a:t>Life Orientation</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rtl="0" fontAlgn="b"/>
                      <a:r>
                        <a:rPr lang="en-ZA" sz="1200" b="0" i="0" u="none" strike="noStrike">
                          <a:solidFill>
                            <a:srgbClr val="000000"/>
                          </a:solidFill>
                          <a:effectLst/>
                          <a:latin typeface="Arial Narrow" panose="020B0606020202030204" pitchFamily="34" charset="0"/>
                        </a:rPr>
                        <a:t>1249</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a:solidFill>
                            <a:srgbClr val="000000"/>
                          </a:solidFill>
                          <a:effectLst/>
                          <a:latin typeface="Arial Narrow" panose="020B0606020202030204" pitchFamily="34" charset="0"/>
                        </a:rPr>
                        <a:t>1</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a:solidFill>
                            <a:srgbClr val="000000"/>
                          </a:solidFill>
                          <a:effectLst/>
                          <a:latin typeface="Arial Narrow" panose="020B0606020202030204" pitchFamily="34" charset="0"/>
                        </a:rPr>
                        <a:t>913</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a:solidFill>
                            <a:srgbClr val="000000"/>
                          </a:solidFill>
                          <a:effectLst/>
                          <a:latin typeface="Arial Narrow" panose="020B0606020202030204" pitchFamily="34" charset="0"/>
                        </a:rPr>
                        <a:t>1.3</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1078148"/>
                  </a:ext>
                </a:extLst>
              </a:tr>
              <a:tr h="177691">
                <a:tc>
                  <a:txBody>
                    <a:bodyPr/>
                    <a:lstStyle/>
                    <a:p>
                      <a:pPr algn="l" rtl="0" fontAlgn="b"/>
                      <a:r>
                        <a:rPr lang="en-ZA" sz="1200" b="1" i="0" u="none" strike="noStrike">
                          <a:solidFill>
                            <a:srgbClr val="000000"/>
                          </a:solidFill>
                          <a:effectLst/>
                          <a:latin typeface="Arial Narrow" panose="020B0606020202030204" pitchFamily="34" charset="0"/>
                        </a:rPr>
                        <a:t>Life Sciences</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rtl="0" fontAlgn="b"/>
                      <a:r>
                        <a:rPr lang="en-ZA" sz="1200" b="0" i="0" u="none" strike="noStrike">
                          <a:solidFill>
                            <a:srgbClr val="000000"/>
                          </a:solidFill>
                          <a:effectLst/>
                          <a:latin typeface="Arial Narrow" panose="020B0606020202030204" pitchFamily="34" charset="0"/>
                        </a:rPr>
                        <a:t>28</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a:solidFill>
                            <a:srgbClr val="000000"/>
                          </a:solidFill>
                          <a:effectLst/>
                          <a:latin typeface="Arial Narrow" panose="020B0606020202030204" pitchFamily="34" charset="0"/>
                        </a:rPr>
                        <a:t>0.1</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dirty="0">
                          <a:solidFill>
                            <a:srgbClr val="000000"/>
                          </a:solidFill>
                          <a:effectLst/>
                          <a:latin typeface="Arial Narrow" panose="020B0606020202030204" pitchFamily="34" charset="0"/>
                        </a:rPr>
                        <a:t>19</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a:solidFill>
                            <a:srgbClr val="000000"/>
                          </a:solidFill>
                          <a:effectLst/>
                          <a:latin typeface="Arial Narrow" panose="020B0606020202030204" pitchFamily="34" charset="0"/>
                        </a:rPr>
                        <a:t>0.1</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3147572"/>
                  </a:ext>
                </a:extLst>
              </a:tr>
              <a:tr h="177691">
                <a:tc>
                  <a:txBody>
                    <a:bodyPr/>
                    <a:lstStyle/>
                    <a:p>
                      <a:pPr algn="l" rtl="0" fontAlgn="b"/>
                      <a:r>
                        <a:rPr lang="en-ZA" sz="1200" b="1" i="0" u="none" strike="noStrike">
                          <a:solidFill>
                            <a:srgbClr val="000000"/>
                          </a:solidFill>
                          <a:effectLst/>
                          <a:latin typeface="Arial Narrow" panose="020B0606020202030204" pitchFamily="34" charset="0"/>
                        </a:rPr>
                        <a:t>Mathematical Literacy</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rtl="0" fontAlgn="b"/>
                      <a:r>
                        <a:rPr lang="en-ZA" sz="1200" b="0" i="0" u="none" strike="noStrike">
                          <a:solidFill>
                            <a:srgbClr val="000000"/>
                          </a:solidFill>
                          <a:effectLst/>
                          <a:latin typeface="Arial Narrow" panose="020B0606020202030204" pitchFamily="34" charset="0"/>
                        </a:rPr>
                        <a:t>47</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a:solidFill>
                            <a:srgbClr val="000000"/>
                          </a:solidFill>
                          <a:effectLst/>
                          <a:latin typeface="Arial Narrow" panose="020B0606020202030204" pitchFamily="34" charset="0"/>
                        </a:rPr>
                        <a:t>0.1</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dirty="0">
                          <a:solidFill>
                            <a:srgbClr val="000000"/>
                          </a:solidFill>
                          <a:effectLst/>
                          <a:latin typeface="Arial Narrow" panose="020B0606020202030204" pitchFamily="34" charset="0"/>
                        </a:rPr>
                        <a:t>25</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a:solidFill>
                            <a:srgbClr val="000000"/>
                          </a:solidFill>
                          <a:effectLst/>
                          <a:latin typeface="Arial Narrow" panose="020B0606020202030204" pitchFamily="34" charset="0"/>
                        </a:rPr>
                        <a:t>0.1</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41443723"/>
                  </a:ext>
                </a:extLst>
              </a:tr>
              <a:tr h="177691">
                <a:tc>
                  <a:txBody>
                    <a:bodyPr/>
                    <a:lstStyle/>
                    <a:p>
                      <a:pPr algn="l" rtl="0" fontAlgn="b"/>
                      <a:r>
                        <a:rPr lang="en-ZA" sz="1200" b="1" i="0" u="none" strike="noStrike">
                          <a:solidFill>
                            <a:srgbClr val="000000"/>
                          </a:solidFill>
                          <a:effectLst/>
                          <a:latin typeface="Arial Narrow" panose="020B0606020202030204" pitchFamily="34" charset="0"/>
                        </a:rPr>
                        <a:t>Mathematics</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rtl="0" fontAlgn="b"/>
                      <a:r>
                        <a:rPr lang="en-ZA" sz="1200" b="0" i="0" u="none" strike="noStrike">
                          <a:solidFill>
                            <a:srgbClr val="000000"/>
                          </a:solidFill>
                          <a:effectLst/>
                          <a:latin typeface="Arial Narrow" panose="020B0606020202030204" pitchFamily="34" charset="0"/>
                        </a:rPr>
                        <a:t>12</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a:solidFill>
                            <a:srgbClr val="000000"/>
                          </a:solidFill>
                          <a:effectLst/>
                          <a:latin typeface="Arial Narrow" panose="020B0606020202030204" pitchFamily="34" charset="0"/>
                        </a:rPr>
                        <a:t>0.1</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a:solidFill>
                            <a:srgbClr val="000000"/>
                          </a:solidFill>
                          <a:effectLst/>
                          <a:latin typeface="Arial Narrow" panose="020B0606020202030204" pitchFamily="34" charset="0"/>
                        </a:rPr>
                        <a:t>15</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a:solidFill>
                            <a:srgbClr val="000000"/>
                          </a:solidFill>
                          <a:effectLst/>
                          <a:latin typeface="Arial Narrow" panose="020B0606020202030204" pitchFamily="34" charset="0"/>
                        </a:rPr>
                        <a:t>0.1</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32336052"/>
                  </a:ext>
                </a:extLst>
              </a:tr>
              <a:tr h="177691">
                <a:tc>
                  <a:txBody>
                    <a:bodyPr/>
                    <a:lstStyle/>
                    <a:p>
                      <a:pPr algn="l" rtl="0" fontAlgn="b"/>
                      <a:r>
                        <a:rPr lang="en-ZA" sz="1200" b="1" i="0" u="none" strike="noStrike">
                          <a:solidFill>
                            <a:srgbClr val="000000"/>
                          </a:solidFill>
                          <a:effectLst/>
                          <a:latin typeface="Arial Narrow" panose="020B0606020202030204" pitchFamily="34" charset="0"/>
                        </a:rPr>
                        <a:t>Physical Sciences</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rtl="0" fontAlgn="b"/>
                      <a:r>
                        <a:rPr lang="en-ZA" sz="1200" b="0" i="0" u="none" strike="noStrike">
                          <a:solidFill>
                            <a:srgbClr val="000000"/>
                          </a:solidFill>
                          <a:effectLst/>
                          <a:latin typeface="Arial Narrow" panose="020B0606020202030204" pitchFamily="34" charset="0"/>
                        </a:rPr>
                        <a:t>25</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a:solidFill>
                            <a:srgbClr val="000000"/>
                          </a:solidFill>
                          <a:effectLst/>
                          <a:latin typeface="Arial Narrow" panose="020B0606020202030204" pitchFamily="34" charset="0"/>
                        </a:rPr>
                        <a:t>0.2</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a:solidFill>
                            <a:srgbClr val="000000"/>
                          </a:solidFill>
                          <a:effectLst/>
                          <a:latin typeface="Arial Narrow" panose="020B0606020202030204" pitchFamily="34" charset="0"/>
                        </a:rPr>
                        <a:t>16</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a:solidFill>
                            <a:srgbClr val="FF0000"/>
                          </a:solidFill>
                          <a:effectLst/>
                          <a:latin typeface="Arial Narrow" panose="020B0606020202030204" pitchFamily="34" charset="0"/>
                        </a:rPr>
                        <a:t>0.1</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7684583"/>
                  </a:ext>
                </a:extLst>
              </a:tr>
              <a:tr h="177691">
                <a:tc>
                  <a:txBody>
                    <a:bodyPr/>
                    <a:lstStyle/>
                    <a:p>
                      <a:pPr algn="l" rtl="0" fontAlgn="b"/>
                      <a:r>
                        <a:rPr lang="en-ZA" sz="1200" b="1" i="0" u="none" strike="noStrike">
                          <a:solidFill>
                            <a:srgbClr val="000000"/>
                          </a:solidFill>
                          <a:effectLst/>
                          <a:latin typeface="Arial Narrow" panose="020B0606020202030204" pitchFamily="34" charset="0"/>
                        </a:rPr>
                        <a:t>Sepedi Home Language</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rtl="0" fontAlgn="b"/>
                      <a:r>
                        <a:rPr lang="en-ZA" sz="1200" b="0" i="0" u="none" strike="noStrike">
                          <a:solidFill>
                            <a:srgbClr val="000000"/>
                          </a:solidFill>
                          <a:effectLst/>
                          <a:latin typeface="Arial Narrow" panose="020B0606020202030204" pitchFamily="34" charset="0"/>
                        </a:rPr>
                        <a:t>0</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a:solidFill>
                            <a:srgbClr val="000000"/>
                          </a:solidFill>
                          <a:effectLst/>
                          <a:latin typeface="Arial Narrow" panose="020B0606020202030204" pitchFamily="34" charset="0"/>
                        </a:rPr>
                        <a:t>0</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a:solidFill>
                            <a:srgbClr val="000000"/>
                          </a:solidFill>
                          <a:effectLst/>
                          <a:latin typeface="Arial Narrow" panose="020B0606020202030204" pitchFamily="34" charset="0"/>
                        </a:rPr>
                        <a:t>11</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a:solidFill>
                            <a:srgbClr val="000000"/>
                          </a:solidFill>
                          <a:effectLst/>
                          <a:latin typeface="Arial Narrow" panose="020B0606020202030204" pitchFamily="34" charset="0"/>
                        </a:rPr>
                        <a:t>0.1</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2655066"/>
                  </a:ext>
                </a:extLst>
              </a:tr>
              <a:tr h="177691">
                <a:tc>
                  <a:txBody>
                    <a:bodyPr/>
                    <a:lstStyle/>
                    <a:p>
                      <a:pPr algn="l" rtl="0" fontAlgn="b"/>
                      <a:r>
                        <a:rPr lang="en-ZA" sz="1200" b="1" i="0" u="none" strike="noStrike">
                          <a:solidFill>
                            <a:srgbClr val="000000"/>
                          </a:solidFill>
                          <a:effectLst/>
                          <a:latin typeface="Arial Narrow" panose="020B0606020202030204" pitchFamily="34" charset="0"/>
                        </a:rPr>
                        <a:t>Sesotho Home Language</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rtl="0" fontAlgn="b"/>
                      <a:r>
                        <a:rPr lang="en-ZA" sz="1200" b="0" i="0" u="none" strike="noStrike">
                          <a:solidFill>
                            <a:srgbClr val="000000"/>
                          </a:solidFill>
                          <a:effectLst/>
                          <a:latin typeface="Arial Narrow" panose="020B0606020202030204" pitchFamily="34" charset="0"/>
                        </a:rPr>
                        <a:t>18</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a:solidFill>
                            <a:srgbClr val="000000"/>
                          </a:solidFill>
                          <a:effectLst/>
                          <a:latin typeface="Arial Narrow" panose="020B0606020202030204" pitchFamily="34" charset="0"/>
                        </a:rPr>
                        <a:t>0.2</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a:solidFill>
                            <a:srgbClr val="000000"/>
                          </a:solidFill>
                          <a:effectLst/>
                          <a:latin typeface="Arial Narrow" panose="020B0606020202030204" pitchFamily="34" charset="0"/>
                        </a:rPr>
                        <a:t>10</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a:solidFill>
                            <a:srgbClr val="000000"/>
                          </a:solidFill>
                          <a:effectLst/>
                          <a:latin typeface="Arial Narrow" panose="020B0606020202030204" pitchFamily="34" charset="0"/>
                        </a:rPr>
                        <a:t>0.2</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2791806"/>
                  </a:ext>
                </a:extLst>
              </a:tr>
              <a:tr h="177691">
                <a:tc>
                  <a:txBody>
                    <a:bodyPr/>
                    <a:lstStyle/>
                    <a:p>
                      <a:pPr algn="l" rtl="0" fontAlgn="b"/>
                      <a:r>
                        <a:rPr lang="en-ZA" sz="1200" b="1" i="0" u="none" strike="noStrike">
                          <a:solidFill>
                            <a:srgbClr val="000000"/>
                          </a:solidFill>
                          <a:effectLst/>
                          <a:latin typeface="Arial Narrow" panose="020B0606020202030204" pitchFamily="34" charset="0"/>
                        </a:rPr>
                        <a:t>Setswana Home Language</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rtl="0" fontAlgn="b"/>
                      <a:r>
                        <a:rPr lang="en-ZA" sz="1200" b="0" i="0" u="none" strike="noStrike">
                          <a:solidFill>
                            <a:srgbClr val="000000"/>
                          </a:solidFill>
                          <a:effectLst/>
                          <a:latin typeface="Arial Narrow" panose="020B0606020202030204" pitchFamily="34" charset="0"/>
                        </a:rPr>
                        <a:t>11</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a:solidFill>
                            <a:srgbClr val="000000"/>
                          </a:solidFill>
                          <a:effectLst/>
                          <a:latin typeface="Arial Narrow" panose="020B0606020202030204" pitchFamily="34" charset="0"/>
                        </a:rPr>
                        <a:t>0.1</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a:solidFill>
                            <a:srgbClr val="000000"/>
                          </a:solidFill>
                          <a:effectLst/>
                          <a:latin typeface="Arial Narrow" panose="020B0606020202030204" pitchFamily="34" charset="0"/>
                        </a:rPr>
                        <a:t>3</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dirty="0">
                          <a:solidFill>
                            <a:srgbClr val="000000"/>
                          </a:solidFill>
                          <a:effectLst/>
                          <a:latin typeface="Arial Narrow" panose="020B0606020202030204" pitchFamily="34" charset="0"/>
                        </a:rPr>
                        <a:t>0</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61304835"/>
                  </a:ext>
                </a:extLst>
              </a:tr>
              <a:tr h="177691">
                <a:tc>
                  <a:txBody>
                    <a:bodyPr/>
                    <a:lstStyle/>
                    <a:p>
                      <a:pPr algn="l" rtl="0" fontAlgn="b"/>
                      <a:r>
                        <a:rPr lang="en-ZA" sz="1200" b="1" i="0" u="none" strike="noStrike">
                          <a:solidFill>
                            <a:srgbClr val="000000"/>
                          </a:solidFill>
                          <a:effectLst/>
                          <a:latin typeface="Arial Narrow" panose="020B0606020202030204" pitchFamily="34" charset="0"/>
                        </a:rPr>
                        <a:t>SiSwati Home Language</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rtl="0" fontAlgn="b"/>
                      <a:r>
                        <a:rPr lang="en-ZA" sz="1200" b="0" i="0" u="none" strike="noStrike">
                          <a:solidFill>
                            <a:srgbClr val="000000"/>
                          </a:solidFill>
                          <a:effectLst/>
                          <a:latin typeface="Arial Narrow" panose="020B0606020202030204" pitchFamily="34" charset="0"/>
                        </a:rPr>
                        <a:t>4</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a:solidFill>
                            <a:srgbClr val="000000"/>
                          </a:solidFill>
                          <a:effectLst/>
                          <a:latin typeface="Arial Narrow" panose="020B0606020202030204" pitchFamily="34" charset="0"/>
                        </a:rPr>
                        <a:t>0.1</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a:solidFill>
                            <a:srgbClr val="000000"/>
                          </a:solidFill>
                          <a:effectLst/>
                          <a:latin typeface="Arial Narrow" panose="020B0606020202030204" pitchFamily="34" charset="0"/>
                        </a:rPr>
                        <a:t>7</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dirty="0">
                          <a:solidFill>
                            <a:srgbClr val="000000"/>
                          </a:solidFill>
                          <a:effectLst/>
                          <a:latin typeface="Arial Narrow" panose="020B0606020202030204" pitchFamily="34" charset="0"/>
                        </a:rPr>
                        <a:t>0.2</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0919167"/>
                  </a:ext>
                </a:extLst>
              </a:tr>
              <a:tr h="177691">
                <a:tc>
                  <a:txBody>
                    <a:bodyPr/>
                    <a:lstStyle/>
                    <a:p>
                      <a:pPr algn="l" rtl="0" fontAlgn="b"/>
                      <a:r>
                        <a:rPr lang="en-ZA" sz="1200" b="1" i="0" u="none" strike="noStrike">
                          <a:solidFill>
                            <a:srgbClr val="000000"/>
                          </a:solidFill>
                          <a:effectLst/>
                          <a:latin typeface="Arial Narrow" panose="020B0606020202030204" pitchFamily="34" charset="0"/>
                        </a:rPr>
                        <a:t>Tourism</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rtl="0" fontAlgn="b"/>
                      <a:r>
                        <a:rPr lang="en-ZA" sz="1200" b="0" i="0" u="none" strike="noStrike">
                          <a:solidFill>
                            <a:srgbClr val="000000"/>
                          </a:solidFill>
                          <a:effectLst/>
                          <a:latin typeface="Arial Narrow" panose="020B0606020202030204" pitchFamily="34" charset="0"/>
                        </a:rPr>
                        <a:t>40</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a:solidFill>
                            <a:srgbClr val="000000"/>
                          </a:solidFill>
                          <a:effectLst/>
                          <a:latin typeface="Arial Narrow" panose="020B0606020202030204" pitchFamily="34" charset="0"/>
                        </a:rPr>
                        <a:t>0.2</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a:solidFill>
                            <a:srgbClr val="000000"/>
                          </a:solidFill>
                          <a:effectLst/>
                          <a:latin typeface="Arial Narrow" panose="020B0606020202030204" pitchFamily="34" charset="0"/>
                        </a:rPr>
                        <a:t>26</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dirty="0">
                          <a:solidFill>
                            <a:srgbClr val="FF0000"/>
                          </a:solidFill>
                          <a:effectLst/>
                          <a:latin typeface="Arial Narrow" panose="020B0606020202030204" pitchFamily="34" charset="0"/>
                        </a:rPr>
                        <a:t>0.1</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4087477"/>
                  </a:ext>
                </a:extLst>
              </a:tr>
              <a:tr h="177691">
                <a:tc>
                  <a:txBody>
                    <a:bodyPr/>
                    <a:lstStyle/>
                    <a:p>
                      <a:pPr algn="l" rtl="0" fontAlgn="b"/>
                      <a:r>
                        <a:rPr lang="en-ZA" sz="1200" b="1" i="0" u="none" strike="noStrike">
                          <a:solidFill>
                            <a:srgbClr val="000000"/>
                          </a:solidFill>
                          <a:effectLst/>
                          <a:latin typeface="Arial Narrow" panose="020B0606020202030204" pitchFamily="34" charset="0"/>
                        </a:rPr>
                        <a:t>Tshivenda Home Language</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rtl="0" fontAlgn="b"/>
                      <a:r>
                        <a:rPr lang="en-ZA" sz="1200" b="0" i="0" u="none" strike="noStrike">
                          <a:solidFill>
                            <a:srgbClr val="000000"/>
                          </a:solidFill>
                          <a:effectLst/>
                          <a:latin typeface="Arial Narrow" panose="020B0606020202030204" pitchFamily="34" charset="0"/>
                        </a:rPr>
                        <a:t>228</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a:solidFill>
                            <a:srgbClr val="000000"/>
                          </a:solidFill>
                          <a:effectLst/>
                          <a:latin typeface="Arial Narrow" panose="020B0606020202030204" pitchFamily="34" charset="0"/>
                        </a:rPr>
                        <a:t>3.6</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a:solidFill>
                            <a:srgbClr val="000000"/>
                          </a:solidFill>
                          <a:effectLst/>
                          <a:latin typeface="Arial Narrow" panose="020B0606020202030204" pitchFamily="34" charset="0"/>
                        </a:rPr>
                        <a:t>157</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dirty="0">
                          <a:solidFill>
                            <a:srgbClr val="000000"/>
                          </a:solidFill>
                          <a:effectLst/>
                          <a:latin typeface="Arial Narrow" panose="020B0606020202030204" pitchFamily="34" charset="0"/>
                        </a:rPr>
                        <a:t>4.6</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4847101"/>
                  </a:ext>
                </a:extLst>
              </a:tr>
              <a:tr h="177691">
                <a:tc>
                  <a:txBody>
                    <a:bodyPr/>
                    <a:lstStyle/>
                    <a:p>
                      <a:pPr algn="l" rtl="0" fontAlgn="b"/>
                      <a:r>
                        <a:rPr lang="en-ZA" sz="1200" b="1" i="0" u="none" strike="noStrike">
                          <a:solidFill>
                            <a:srgbClr val="000000"/>
                          </a:solidFill>
                          <a:effectLst/>
                          <a:latin typeface="Arial Narrow" panose="020B0606020202030204" pitchFamily="34" charset="0"/>
                        </a:rPr>
                        <a:t>Visual Arts</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rtl="0" fontAlgn="b"/>
                      <a:r>
                        <a:rPr lang="en-ZA" sz="1200" b="0" i="0" u="none" strike="noStrike">
                          <a:solidFill>
                            <a:srgbClr val="000000"/>
                          </a:solidFill>
                          <a:effectLst/>
                          <a:latin typeface="Arial Narrow" panose="020B0606020202030204" pitchFamily="34" charset="0"/>
                        </a:rPr>
                        <a:t>5</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a:solidFill>
                            <a:srgbClr val="000000"/>
                          </a:solidFill>
                          <a:effectLst/>
                          <a:latin typeface="Arial Narrow" panose="020B0606020202030204" pitchFamily="34" charset="0"/>
                        </a:rPr>
                        <a:t>1.3</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a:solidFill>
                            <a:srgbClr val="000000"/>
                          </a:solidFill>
                          <a:effectLst/>
                          <a:latin typeface="Arial Narrow" panose="020B0606020202030204" pitchFamily="34" charset="0"/>
                        </a:rPr>
                        <a:t>3</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dirty="0">
                          <a:solidFill>
                            <a:srgbClr val="000000"/>
                          </a:solidFill>
                          <a:effectLst/>
                          <a:latin typeface="Arial Narrow" panose="020B0606020202030204" pitchFamily="34" charset="0"/>
                        </a:rPr>
                        <a:t>1.5</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0020974"/>
                  </a:ext>
                </a:extLst>
              </a:tr>
              <a:tr h="177691">
                <a:tc>
                  <a:txBody>
                    <a:bodyPr/>
                    <a:lstStyle/>
                    <a:p>
                      <a:pPr algn="l" rtl="0" fontAlgn="b"/>
                      <a:r>
                        <a:rPr lang="en-ZA" sz="1200" b="1" i="0" u="none" strike="noStrike">
                          <a:solidFill>
                            <a:srgbClr val="000000"/>
                          </a:solidFill>
                          <a:effectLst/>
                          <a:latin typeface="Arial Narrow" panose="020B0606020202030204" pitchFamily="34" charset="0"/>
                        </a:rPr>
                        <a:t>Xitsonga Home Language</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rtl="0" fontAlgn="b"/>
                      <a:r>
                        <a:rPr lang="en-ZA" sz="1200" b="0" i="0" u="none" strike="noStrike">
                          <a:solidFill>
                            <a:srgbClr val="000000"/>
                          </a:solidFill>
                          <a:effectLst/>
                          <a:latin typeface="Arial Narrow" panose="020B0606020202030204" pitchFamily="34" charset="0"/>
                        </a:rPr>
                        <a:t>0</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a:solidFill>
                            <a:srgbClr val="000000"/>
                          </a:solidFill>
                          <a:effectLst/>
                          <a:latin typeface="Arial Narrow" panose="020B0606020202030204" pitchFamily="34" charset="0"/>
                        </a:rPr>
                        <a:t>0</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a:solidFill>
                            <a:srgbClr val="000000"/>
                          </a:solidFill>
                          <a:effectLst/>
                          <a:latin typeface="Arial Narrow" panose="020B0606020202030204" pitchFamily="34" charset="0"/>
                        </a:rPr>
                        <a:t>0</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dirty="0">
                          <a:solidFill>
                            <a:srgbClr val="000000"/>
                          </a:solidFill>
                          <a:effectLst/>
                          <a:latin typeface="Arial Narrow" panose="020B0606020202030204" pitchFamily="34" charset="0"/>
                        </a:rPr>
                        <a:t>0</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205448"/>
                  </a:ext>
                </a:extLst>
              </a:tr>
            </a:tbl>
          </a:graphicData>
        </a:graphic>
      </p:graphicFrame>
    </p:spTree>
    <p:extLst>
      <p:ext uri="{BB962C8B-B14F-4D97-AF65-F5344CB8AC3E}">
        <p14:creationId xmlns:p14="http://schemas.microsoft.com/office/powerpoint/2010/main" val="1108378848"/>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3148"/>
            <a:ext cx="9144000" cy="6844852"/>
          </a:xfrm>
          <a:prstGeom prst="rect">
            <a:avLst/>
          </a:prstGeom>
        </p:spPr>
      </p:pic>
      <p:sp>
        <p:nvSpPr>
          <p:cNvPr id="51202" name="Title 1"/>
          <p:cNvSpPr>
            <a:spLocks noGrp="1"/>
          </p:cNvSpPr>
          <p:nvPr>
            <p:ph type="title"/>
          </p:nvPr>
        </p:nvSpPr>
        <p:spPr>
          <a:xfrm>
            <a:off x="395288" y="1196975"/>
            <a:ext cx="8229600" cy="3857625"/>
          </a:xfrm>
          <a:effectLst>
            <a:outerShdw blurRad="50800" dist="50800" dir="5400000" algn="ctr" rotWithShape="0">
              <a:schemeClr val="tx1"/>
            </a:outerShdw>
          </a:effectLst>
        </p:spPr>
        <p:txBody>
          <a:bodyPr/>
          <a:lstStyle/>
          <a:p>
            <a:pPr eaLnBrk="1" hangingPunct="1">
              <a:defRPr/>
            </a:pPr>
            <a:r>
              <a:rPr lang="en-US" altLang="en-US" sz="6000" b="1" dirty="0">
                <a:solidFill>
                  <a:srgbClr val="CC9900"/>
                </a:solidFill>
                <a:latin typeface="Arial Narrow" pitchFamily="34" charset="0"/>
                <a:cs typeface="Tahoma" pitchFamily="34" charset="0"/>
              </a:rPr>
              <a:t>SOCIAL GRANTS  </a:t>
            </a:r>
          </a:p>
        </p:txBody>
      </p:sp>
      <p:sp>
        <p:nvSpPr>
          <p:cNvPr id="51204"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9BB3D28C-EEA9-4031-A897-421455B1CC7A}" type="slidenum">
              <a:rPr lang="en-ZA" altLang="en-US" sz="1600" smtClean="0">
                <a:solidFill>
                  <a:srgbClr val="898989"/>
                </a:solidFill>
                <a:latin typeface="Calibri" pitchFamily="34" charset="0"/>
              </a:rPr>
              <a:pPr/>
              <a:t>111</a:t>
            </a:fld>
            <a:endParaRPr lang="en-ZA" altLang="en-US" sz="1600" dirty="0">
              <a:solidFill>
                <a:srgbClr val="898989"/>
              </a:solidFill>
              <a:latin typeface="Calibri" pitchFamily="34" charset="0"/>
            </a:endParaRPr>
          </a:p>
        </p:txBody>
      </p:sp>
    </p:spTree>
    <p:extLst>
      <p:ext uri="{BB962C8B-B14F-4D97-AF65-F5344CB8AC3E}">
        <p14:creationId xmlns:p14="http://schemas.microsoft.com/office/powerpoint/2010/main" val="406480135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extLst>
              <p:ext uri="{D42A27DB-BD31-4B8C-83A1-F6EECF244321}">
                <p14:modId xmlns:p14="http://schemas.microsoft.com/office/powerpoint/2010/main" val="1471024244"/>
              </p:ext>
            </p:extLst>
          </p:nvPr>
        </p:nvGraphicFramePr>
        <p:xfrm>
          <a:off x="107504" y="729205"/>
          <a:ext cx="8928991" cy="5364088"/>
        </p:xfrm>
        <a:graphic>
          <a:graphicData uri="http://schemas.openxmlformats.org/drawingml/2006/table">
            <a:tbl>
              <a:tblPr firstRow="1" bandRow="1">
                <a:tableStyleId>{2D5ABB26-0587-4C30-8999-92F81FD0307C}</a:tableStyleId>
              </a:tblPr>
              <a:tblGrid>
                <a:gridCol w="2701022">
                  <a:extLst>
                    <a:ext uri="{9D8B030D-6E8A-4147-A177-3AD203B41FA5}">
                      <a16:colId xmlns:a16="http://schemas.microsoft.com/office/drawing/2014/main" val="20000"/>
                    </a:ext>
                  </a:extLst>
                </a:gridCol>
                <a:gridCol w="2078584">
                  <a:extLst>
                    <a:ext uri="{9D8B030D-6E8A-4147-A177-3AD203B41FA5}">
                      <a16:colId xmlns:a16="http://schemas.microsoft.com/office/drawing/2014/main" val="20001"/>
                    </a:ext>
                  </a:extLst>
                </a:gridCol>
                <a:gridCol w="2070802">
                  <a:extLst>
                    <a:ext uri="{9D8B030D-6E8A-4147-A177-3AD203B41FA5}">
                      <a16:colId xmlns:a16="http://schemas.microsoft.com/office/drawing/2014/main" val="20002"/>
                    </a:ext>
                  </a:extLst>
                </a:gridCol>
                <a:gridCol w="2078583">
                  <a:extLst>
                    <a:ext uri="{9D8B030D-6E8A-4147-A177-3AD203B41FA5}">
                      <a16:colId xmlns:a16="http://schemas.microsoft.com/office/drawing/2014/main" val="20003"/>
                    </a:ext>
                  </a:extLst>
                </a:gridCol>
              </a:tblGrid>
              <a:tr h="407916">
                <a:tc rowSpan="2">
                  <a:txBody>
                    <a:bodyPr/>
                    <a:lstStyle/>
                    <a:p>
                      <a:pPr>
                        <a:lnSpc>
                          <a:spcPct val="100000"/>
                        </a:lnSpc>
                      </a:pPr>
                      <a:endParaRPr sz="2300" dirty="0">
                        <a:latin typeface="Times New Roman"/>
                        <a:cs typeface="Times New Roman"/>
                      </a:endParaRPr>
                    </a:p>
                    <a:p>
                      <a:pPr marL="47625">
                        <a:lnSpc>
                          <a:spcPct val="100000"/>
                        </a:lnSpc>
                        <a:spcBef>
                          <a:spcPts val="1755"/>
                        </a:spcBef>
                      </a:pPr>
                      <a:r>
                        <a:rPr sz="2000" b="1" spc="-10" dirty="0">
                          <a:latin typeface="Arial Narrow"/>
                          <a:cs typeface="Arial Narrow"/>
                        </a:rPr>
                        <a:t>Province Name</a:t>
                      </a:r>
                      <a:endParaRPr sz="2000" dirty="0">
                        <a:latin typeface="Arial Narrow"/>
                        <a:cs typeface="Arial Narrow"/>
                      </a:endParaRPr>
                    </a:p>
                  </a:txBody>
                  <a:tcPr marL="0" marR="0" marT="0" marB="0">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solidFill>
                      <a:srgbClr val="F9BE8E"/>
                    </a:solidFill>
                  </a:tcPr>
                </a:tc>
                <a:tc gridSpan="3">
                  <a:txBody>
                    <a:bodyPr/>
                    <a:lstStyle/>
                    <a:p>
                      <a:pPr algn="ctr">
                        <a:lnSpc>
                          <a:spcPct val="100000"/>
                        </a:lnSpc>
                        <a:spcBef>
                          <a:spcPts val="495"/>
                        </a:spcBef>
                      </a:pPr>
                      <a:r>
                        <a:rPr sz="2000" b="1" spc="-10" dirty="0" smtClean="0">
                          <a:latin typeface="Arial Narrow"/>
                          <a:cs typeface="Arial Narrow"/>
                        </a:rPr>
                        <a:t>20</a:t>
                      </a:r>
                      <a:r>
                        <a:rPr lang="en-ZA" sz="2000" b="1" spc="-10" dirty="0" smtClean="0">
                          <a:latin typeface="Arial Narrow"/>
                          <a:cs typeface="Arial Narrow"/>
                        </a:rPr>
                        <a:t>20</a:t>
                      </a:r>
                      <a:endParaRPr sz="2000" dirty="0">
                        <a:latin typeface="Arial Narrow"/>
                        <a:cs typeface="Arial Narrow"/>
                      </a:endParaRPr>
                    </a:p>
                  </a:txBody>
                  <a:tcPr marL="0" marR="0" marT="57054" marB="0">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solidFill>
                      <a:srgbClr val="F9BE8E"/>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489499">
                <a:tc vMerge="1">
                  <a:txBody>
                    <a:bodyPr/>
                    <a:lstStyle/>
                    <a:p>
                      <a:endParaRPr/>
                    </a:p>
                  </a:txBody>
                  <a:tcPr marL="0" marR="0" marT="0" marB="0">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solidFill>
                      <a:srgbClr val="F9BE8E"/>
                    </a:solidFill>
                  </a:tcPr>
                </a:tc>
                <a:tc>
                  <a:txBody>
                    <a:bodyPr/>
                    <a:lstStyle/>
                    <a:p>
                      <a:pPr algn="ctr">
                        <a:lnSpc>
                          <a:spcPct val="100000"/>
                        </a:lnSpc>
                        <a:spcBef>
                          <a:spcPts val="869"/>
                        </a:spcBef>
                      </a:pPr>
                      <a:r>
                        <a:rPr sz="2000" b="1" spc="-10" dirty="0">
                          <a:latin typeface="Arial Narrow"/>
                          <a:cs typeface="Arial Narrow"/>
                        </a:rPr>
                        <a:t>Total</a:t>
                      </a:r>
                      <a:r>
                        <a:rPr sz="2000" b="1" spc="-15" dirty="0">
                          <a:latin typeface="Arial Narrow"/>
                          <a:cs typeface="Arial Narrow"/>
                        </a:rPr>
                        <a:t> </a:t>
                      </a:r>
                      <a:r>
                        <a:rPr sz="2000" b="1" spc="-10" dirty="0">
                          <a:latin typeface="Arial Narrow"/>
                          <a:cs typeface="Arial Narrow"/>
                        </a:rPr>
                        <a:t>Wrote</a:t>
                      </a:r>
                      <a:endParaRPr sz="2000">
                        <a:latin typeface="Arial Narrow"/>
                        <a:cs typeface="Arial Narrow"/>
                      </a:endParaRPr>
                    </a:p>
                  </a:txBody>
                  <a:tcPr marL="0" marR="0" marT="100276" marB="0">
                    <a:lnL w="9525">
                      <a:solidFill>
                        <a:srgbClr val="545454"/>
                      </a:solidFill>
                      <a:prstDash val="solid"/>
                    </a:lnL>
                    <a:lnR w="9525">
                      <a:solidFill>
                        <a:srgbClr val="545454"/>
                      </a:solidFill>
                      <a:prstDash val="solid"/>
                    </a:lnR>
                    <a:lnT w="9525">
                      <a:solidFill>
                        <a:srgbClr val="545454"/>
                      </a:solidFill>
                      <a:prstDash val="solid"/>
                    </a:lnT>
                    <a:lnB w="9525" cap="flat" cmpd="sng" algn="ctr">
                      <a:solidFill>
                        <a:srgbClr val="545454"/>
                      </a:solidFill>
                      <a:prstDash val="solid"/>
                      <a:round/>
                      <a:headEnd type="none" w="med" len="med"/>
                      <a:tailEnd type="none" w="med" len="med"/>
                    </a:lnB>
                    <a:solidFill>
                      <a:srgbClr val="F9BE8E"/>
                    </a:solidFill>
                  </a:tcPr>
                </a:tc>
                <a:tc>
                  <a:txBody>
                    <a:bodyPr/>
                    <a:lstStyle/>
                    <a:p>
                      <a:pPr algn="ctr">
                        <a:lnSpc>
                          <a:spcPct val="100000"/>
                        </a:lnSpc>
                        <a:spcBef>
                          <a:spcPts val="869"/>
                        </a:spcBef>
                      </a:pPr>
                      <a:r>
                        <a:rPr sz="2000" b="1" spc="-10" dirty="0">
                          <a:latin typeface="Arial Narrow"/>
                          <a:cs typeface="Arial Narrow"/>
                        </a:rPr>
                        <a:t>Total</a:t>
                      </a:r>
                      <a:r>
                        <a:rPr sz="2000" b="1" spc="-20" dirty="0">
                          <a:latin typeface="Arial Narrow"/>
                          <a:cs typeface="Arial Narrow"/>
                        </a:rPr>
                        <a:t> </a:t>
                      </a:r>
                      <a:r>
                        <a:rPr sz="2000" b="1" spc="-10" dirty="0">
                          <a:latin typeface="Arial Narrow"/>
                          <a:cs typeface="Arial Narrow"/>
                        </a:rPr>
                        <a:t>Achieved</a:t>
                      </a:r>
                      <a:endParaRPr sz="2000">
                        <a:latin typeface="Arial Narrow"/>
                        <a:cs typeface="Arial Narrow"/>
                      </a:endParaRPr>
                    </a:p>
                  </a:txBody>
                  <a:tcPr marL="0" marR="0" marT="100276" marB="0">
                    <a:lnL w="9525">
                      <a:solidFill>
                        <a:srgbClr val="545454"/>
                      </a:solidFill>
                      <a:prstDash val="solid"/>
                    </a:lnL>
                    <a:lnR w="9525">
                      <a:solidFill>
                        <a:srgbClr val="545454"/>
                      </a:solidFill>
                      <a:prstDash val="solid"/>
                    </a:lnR>
                    <a:lnT w="9525">
                      <a:solidFill>
                        <a:srgbClr val="545454"/>
                      </a:solidFill>
                      <a:prstDash val="solid"/>
                    </a:lnT>
                    <a:lnB w="9525" cap="flat" cmpd="sng" algn="ctr">
                      <a:solidFill>
                        <a:srgbClr val="545454"/>
                      </a:solidFill>
                      <a:prstDash val="solid"/>
                      <a:round/>
                      <a:headEnd type="none" w="med" len="med"/>
                      <a:tailEnd type="none" w="med" len="med"/>
                    </a:lnB>
                    <a:solidFill>
                      <a:srgbClr val="F9BE8E"/>
                    </a:solidFill>
                  </a:tcPr>
                </a:tc>
                <a:tc>
                  <a:txBody>
                    <a:bodyPr/>
                    <a:lstStyle/>
                    <a:p>
                      <a:pPr algn="ctr">
                        <a:lnSpc>
                          <a:spcPct val="100000"/>
                        </a:lnSpc>
                        <a:spcBef>
                          <a:spcPts val="869"/>
                        </a:spcBef>
                      </a:pPr>
                      <a:r>
                        <a:rPr sz="2000" b="1" spc="-10" dirty="0">
                          <a:latin typeface="Arial Narrow"/>
                          <a:cs typeface="Arial Narrow"/>
                        </a:rPr>
                        <a:t>%Achieved</a:t>
                      </a:r>
                      <a:endParaRPr sz="2000">
                        <a:latin typeface="Arial Narrow"/>
                        <a:cs typeface="Arial Narrow"/>
                      </a:endParaRPr>
                    </a:p>
                  </a:txBody>
                  <a:tcPr marL="0" marR="0" marT="100276" marB="0">
                    <a:lnL w="9525">
                      <a:solidFill>
                        <a:srgbClr val="545454"/>
                      </a:solidFill>
                      <a:prstDash val="solid"/>
                    </a:lnL>
                    <a:lnR w="9525">
                      <a:solidFill>
                        <a:srgbClr val="545454"/>
                      </a:solidFill>
                      <a:prstDash val="solid"/>
                    </a:lnR>
                    <a:lnT w="9525">
                      <a:solidFill>
                        <a:srgbClr val="545454"/>
                      </a:solidFill>
                      <a:prstDash val="solid"/>
                    </a:lnT>
                    <a:lnB w="9525" cap="flat" cmpd="sng" algn="ctr">
                      <a:solidFill>
                        <a:srgbClr val="545454"/>
                      </a:solidFill>
                      <a:prstDash val="solid"/>
                      <a:round/>
                      <a:headEnd type="none" w="med" len="med"/>
                      <a:tailEnd type="none" w="med" len="med"/>
                    </a:lnB>
                    <a:solidFill>
                      <a:srgbClr val="F9BE8E"/>
                    </a:solidFill>
                  </a:tcPr>
                </a:tc>
                <a:extLst>
                  <a:ext uri="{0D108BD9-81ED-4DB2-BD59-A6C34878D82A}">
                    <a16:rowId xmlns:a16="http://schemas.microsoft.com/office/drawing/2014/main" val="10001"/>
                  </a:ext>
                </a:extLst>
              </a:tr>
              <a:tr h="448707">
                <a:tc>
                  <a:txBody>
                    <a:bodyPr/>
                    <a:lstStyle/>
                    <a:p>
                      <a:pPr marL="47625">
                        <a:lnSpc>
                          <a:spcPct val="100000"/>
                        </a:lnSpc>
                        <a:spcBef>
                          <a:spcPts val="680"/>
                        </a:spcBef>
                      </a:pPr>
                      <a:r>
                        <a:rPr sz="2000" b="1" spc="-10" dirty="0">
                          <a:latin typeface="Arial Narrow"/>
                          <a:cs typeface="Arial Narrow"/>
                        </a:rPr>
                        <a:t>EASTERN CAPE</a:t>
                      </a:r>
                      <a:endParaRPr sz="2000">
                        <a:latin typeface="Arial Narrow"/>
                        <a:cs typeface="Arial Narrow"/>
                      </a:endParaRPr>
                    </a:p>
                  </a:txBody>
                  <a:tcPr marL="0" marR="0" marT="78377" marB="0">
                    <a:lnL w="9525">
                      <a:solidFill>
                        <a:srgbClr val="545454"/>
                      </a:solidFill>
                      <a:prstDash val="solid"/>
                    </a:lnL>
                    <a:lnR w="9525" cap="flat" cmpd="sng" algn="ctr">
                      <a:solidFill>
                        <a:srgbClr val="545454"/>
                      </a:solidFill>
                      <a:prstDash val="solid"/>
                      <a:round/>
                      <a:headEnd type="none" w="med" len="med"/>
                      <a:tailEnd type="none" w="med" len="med"/>
                    </a:lnR>
                    <a:lnT w="9525">
                      <a:solidFill>
                        <a:srgbClr val="545454"/>
                      </a:solidFill>
                      <a:prstDash val="solid"/>
                    </a:lnT>
                    <a:lnB w="9525">
                      <a:solidFill>
                        <a:srgbClr val="545454"/>
                      </a:solidFill>
                      <a:prstDash val="solid"/>
                    </a:lnB>
                    <a:solidFill>
                      <a:srgbClr val="EFEFEF"/>
                    </a:solidFill>
                  </a:tcPr>
                </a:tc>
                <a:tc>
                  <a:txBody>
                    <a:bodyPr/>
                    <a:lstStyle/>
                    <a:p>
                      <a:pPr marR="22225" algn="ctr">
                        <a:lnSpc>
                          <a:spcPct val="100000"/>
                        </a:lnSpc>
                        <a:spcBef>
                          <a:spcPts val="500"/>
                        </a:spcBef>
                      </a:pPr>
                      <a:r>
                        <a:rPr sz="1800" spc="-5" dirty="0">
                          <a:latin typeface="Arial Narrow"/>
                          <a:cs typeface="Arial Narrow"/>
                        </a:rPr>
                        <a:t>64</a:t>
                      </a:r>
                      <a:r>
                        <a:rPr sz="1800" spc="-95" dirty="0">
                          <a:latin typeface="Arial Narrow"/>
                          <a:cs typeface="Arial Narrow"/>
                        </a:rPr>
                        <a:t> </a:t>
                      </a:r>
                      <a:r>
                        <a:rPr sz="1800" spc="-5" dirty="0">
                          <a:latin typeface="Arial Narrow"/>
                          <a:cs typeface="Arial Narrow"/>
                        </a:rPr>
                        <a:t>527</a:t>
                      </a:r>
                      <a:endParaRPr sz="1800" dirty="0">
                        <a:latin typeface="Arial Narrow"/>
                        <a:cs typeface="Arial Narrow"/>
                      </a:endParaRPr>
                    </a:p>
                  </a:txBody>
                  <a:tcPr marL="0" marR="0" marT="63500" marB="0">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22225" algn="ctr">
                        <a:lnSpc>
                          <a:spcPct val="100000"/>
                        </a:lnSpc>
                        <a:spcBef>
                          <a:spcPts val="500"/>
                        </a:spcBef>
                      </a:pPr>
                      <a:r>
                        <a:rPr sz="1800" spc="-5" dirty="0">
                          <a:latin typeface="Arial Narrow"/>
                          <a:cs typeface="Arial Narrow"/>
                        </a:rPr>
                        <a:t>39</a:t>
                      </a:r>
                      <a:r>
                        <a:rPr sz="1800" spc="-95" dirty="0">
                          <a:latin typeface="Arial Narrow"/>
                          <a:cs typeface="Arial Narrow"/>
                        </a:rPr>
                        <a:t> </a:t>
                      </a:r>
                      <a:r>
                        <a:rPr sz="1800" spc="-5" dirty="0">
                          <a:latin typeface="Arial Narrow"/>
                          <a:cs typeface="Arial Narrow"/>
                        </a:rPr>
                        <a:t>414</a:t>
                      </a:r>
                      <a:endParaRPr sz="1800" dirty="0">
                        <a:latin typeface="Arial Narrow"/>
                        <a:cs typeface="Arial Narrow"/>
                      </a:endParaRPr>
                    </a:p>
                  </a:txBody>
                  <a:tcPr marL="0" marR="0" marT="63500" marB="0">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23495" algn="ctr">
                        <a:lnSpc>
                          <a:spcPct val="100000"/>
                        </a:lnSpc>
                        <a:spcBef>
                          <a:spcPts val="500"/>
                        </a:spcBef>
                      </a:pPr>
                      <a:r>
                        <a:rPr sz="1800" spc="-5" dirty="0">
                          <a:latin typeface="Arial Narrow"/>
                          <a:cs typeface="Arial Narrow"/>
                        </a:rPr>
                        <a:t>61.08</a:t>
                      </a:r>
                      <a:r>
                        <a:rPr sz="1800" dirty="0">
                          <a:latin typeface="Arial Narrow"/>
                          <a:cs typeface="Arial Narrow"/>
                        </a:rPr>
                        <a:t>%</a:t>
                      </a:r>
                    </a:p>
                  </a:txBody>
                  <a:tcPr marL="0" marR="0" marT="63500" marB="0">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extLst>
                  <a:ext uri="{0D108BD9-81ED-4DB2-BD59-A6C34878D82A}">
                    <a16:rowId xmlns:a16="http://schemas.microsoft.com/office/drawing/2014/main" val="10002"/>
                  </a:ext>
                </a:extLst>
              </a:tr>
              <a:tr h="441908">
                <a:tc>
                  <a:txBody>
                    <a:bodyPr/>
                    <a:lstStyle/>
                    <a:p>
                      <a:pPr marL="47625">
                        <a:lnSpc>
                          <a:spcPct val="100000"/>
                        </a:lnSpc>
                        <a:spcBef>
                          <a:spcPts val="620"/>
                        </a:spcBef>
                      </a:pPr>
                      <a:r>
                        <a:rPr sz="2000" b="1" spc="-10" dirty="0">
                          <a:latin typeface="Arial Narrow"/>
                          <a:cs typeface="Arial Narrow"/>
                        </a:rPr>
                        <a:t>FREE STATE</a:t>
                      </a:r>
                      <a:endParaRPr sz="2000">
                        <a:latin typeface="Arial Narrow"/>
                        <a:cs typeface="Arial Narrow"/>
                      </a:endParaRPr>
                    </a:p>
                  </a:txBody>
                  <a:tcPr marL="0" marR="0" marT="71462" marB="0">
                    <a:lnL w="9525">
                      <a:solidFill>
                        <a:srgbClr val="545454"/>
                      </a:solidFill>
                      <a:prstDash val="solid"/>
                    </a:lnL>
                    <a:lnR w="9525" cap="flat" cmpd="sng" algn="ctr">
                      <a:solidFill>
                        <a:srgbClr val="545454"/>
                      </a:solidFill>
                      <a:prstDash val="solid"/>
                      <a:round/>
                      <a:headEnd type="none" w="med" len="med"/>
                      <a:tailEnd type="none" w="med" len="med"/>
                    </a:lnR>
                    <a:lnT w="9525">
                      <a:solidFill>
                        <a:srgbClr val="545454"/>
                      </a:solidFill>
                      <a:prstDash val="solid"/>
                    </a:lnT>
                    <a:lnB w="9525">
                      <a:solidFill>
                        <a:srgbClr val="545454"/>
                      </a:solidFill>
                      <a:prstDash val="solid"/>
                    </a:lnB>
                    <a:solidFill>
                      <a:srgbClr val="EFEFEF"/>
                    </a:solidFill>
                  </a:tcPr>
                </a:tc>
                <a:tc>
                  <a:txBody>
                    <a:bodyPr/>
                    <a:lstStyle/>
                    <a:p>
                      <a:pPr marR="22225" algn="ctr">
                        <a:lnSpc>
                          <a:spcPct val="100000"/>
                        </a:lnSpc>
                        <a:spcBef>
                          <a:spcPts val="500"/>
                        </a:spcBef>
                      </a:pPr>
                      <a:r>
                        <a:rPr sz="1800" spc="-5" dirty="0">
                          <a:latin typeface="Arial Narrow"/>
                          <a:cs typeface="Arial Narrow"/>
                        </a:rPr>
                        <a:t>23</a:t>
                      </a:r>
                      <a:r>
                        <a:rPr sz="1800" spc="-95" dirty="0">
                          <a:latin typeface="Arial Narrow"/>
                          <a:cs typeface="Arial Narrow"/>
                        </a:rPr>
                        <a:t> </a:t>
                      </a:r>
                      <a:r>
                        <a:rPr sz="1800" spc="-5" dirty="0">
                          <a:latin typeface="Arial Narrow"/>
                          <a:cs typeface="Arial Narrow"/>
                        </a:rPr>
                        <a:t>670</a:t>
                      </a:r>
                      <a:endParaRPr sz="1800">
                        <a:latin typeface="Arial Narrow"/>
                        <a:cs typeface="Arial Narrow"/>
                      </a:endParaRPr>
                    </a:p>
                  </a:txBody>
                  <a:tcPr marL="0" marR="0" marT="63500" marB="0">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22225" algn="ctr">
                        <a:lnSpc>
                          <a:spcPct val="100000"/>
                        </a:lnSpc>
                        <a:spcBef>
                          <a:spcPts val="500"/>
                        </a:spcBef>
                      </a:pPr>
                      <a:r>
                        <a:rPr sz="1800" spc="-5" dirty="0">
                          <a:latin typeface="Arial Narrow"/>
                          <a:cs typeface="Arial Narrow"/>
                        </a:rPr>
                        <a:t>17</a:t>
                      </a:r>
                      <a:r>
                        <a:rPr sz="1800" spc="-95" dirty="0">
                          <a:latin typeface="Arial Narrow"/>
                          <a:cs typeface="Arial Narrow"/>
                        </a:rPr>
                        <a:t> </a:t>
                      </a:r>
                      <a:r>
                        <a:rPr sz="1800" spc="-5" dirty="0">
                          <a:latin typeface="Arial Narrow"/>
                          <a:cs typeface="Arial Narrow"/>
                        </a:rPr>
                        <a:t>726</a:t>
                      </a:r>
                      <a:endParaRPr sz="1800">
                        <a:latin typeface="Arial Narrow"/>
                        <a:cs typeface="Arial Narrow"/>
                      </a:endParaRPr>
                    </a:p>
                  </a:txBody>
                  <a:tcPr marL="0" marR="0" marT="63500" marB="0">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23495" algn="ctr">
                        <a:lnSpc>
                          <a:spcPct val="100000"/>
                        </a:lnSpc>
                        <a:spcBef>
                          <a:spcPts val="500"/>
                        </a:spcBef>
                      </a:pPr>
                      <a:r>
                        <a:rPr sz="1800" spc="-5" dirty="0">
                          <a:latin typeface="Arial Narrow"/>
                          <a:cs typeface="Arial Narrow"/>
                        </a:rPr>
                        <a:t>74.89</a:t>
                      </a:r>
                      <a:r>
                        <a:rPr sz="1800" dirty="0">
                          <a:latin typeface="Arial Narrow"/>
                          <a:cs typeface="Arial Narrow"/>
                        </a:rPr>
                        <a:t>%</a:t>
                      </a:r>
                    </a:p>
                  </a:txBody>
                  <a:tcPr marL="0" marR="0" marT="63500" marB="0">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extLst>
                  <a:ext uri="{0D108BD9-81ED-4DB2-BD59-A6C34878D82A}">
                    <a16:rowId xmlns:a16="http://schemas.microsoft.com/office/drawing/2014/main" val="10003"/>
                  </a:ext>
                </a:extLst>
              </a:tr>
              <a:tr h="448707">
                <a:tc>
                  <a:txBody>
                    <a:bodyPr/>
                    <a:lstStyle/>
                    <a:p>
                      <a:pPr marL="47625">
                        <a:lnSpc>
                          <a:spcPct val="100000"/>
                        </a:lnSpc>
                        <a:spcBef>
                          <a:spcPts val="680"/>
                        </a:spcBef>
                      </a:pPr>
                      <a:r>
                        <a:rPr sz="2000" b="1" spc="-10" dirty="0">
                          <a:latin typeface="Arial Narrow"/>
                          <a:cs typeface="Arial Narrow"/>
                        </a:rPr>
                        <a:t>GAUTENG</a:t>
                      </a:r>
                      <a:endParaRPr sz="2000">
                        <a:latin typeface="Arial Narrow"/>
                        <a:cs typeface="Arial Narrow"/>
                      </a:endParaRPr>
                    </a:p>
                  </a:txBody>
                  <a:tcPr marL="0" marR="0" marT="78377" marB="0">
                    <a:lnL w="9525">
                      <a:solidFill>
                        <a:srgbClr val="545454"/>
                      </a:solidFill>
                      <a:prstDash val="solid"/>
                    </a:lnL>
                    <a:lnR w="9525" cap="flat" cmpd="sng" algn="ctr">
                      <a:solidFill>
                        <a:srgbClr val="545454"/>
                      </a:solidFill>
                      <a:prstDash val="solid"/>
                      <a:round/>
                      <a:headEnd type="none" w="med" len="med"/>
                      <a:tailEnd type="none" w="med" len="med"/>
                    </a:lnR>
                    <a:lnT w="9525">
                      <a:solidFill>
                        <a:srgbClr val="545454"/>
                      </a:solidFill>
                      <a:prstDash val="solid"/>
                    </a:lnT>
                    <a:lnB w="9525">
                      <a:solidFill>
                        <a:srgbClr val="545454"/>
                      </a:solidFill>
                      <a:prstDash val="solid"/>
                    </a:lnB>
                    <a:solidFill>
                      <a:srgbClr val="EFEFEF"/>
                    </a:solidFill>
                  </a:tcPr>
                </a:tc>
                <a:tc>
                  <a:txBody>
                    <a:bodyPr/>
                    <a:lstStyle/>
                    <a:p>
                      <a:pPr marR="22225" algn="ctr">
                        <a:lnSpc>
                          <a:spcPct val="100000"/>
                        </a:lnSpc>
                        <a:spcBef>
                          <a:spcPts val="450"/>
                        </a:spcBef>
                      </a:pPr>
                      <a:r>
                        <a:rPr sz="1800" spc="-5" dirty="0">
                          <a:latin typeface="Arial Narrow"/>
                          <a:cs typeface="Arial Narrow"/>
                        </a:rPr>
                        <a:t>86</a:t>
                      </a:r>
                      <a:r>
                        <a:rPr sz="1800" spc="-95" dirty="0">
                          <a:latin typeface="Arial Narrow"/>
                          <a:cs typeface="Arial Narrow"/>
                        </a:rPr>
                        <a:t> </a:t>
                      </a:r>
                      <a:r>
                        <a:rPr sz="1800" spc="-5" dirty="0">
                          <a:latin typeface="Arial Narrow"/>
                          <a:cs typeface="Arial Narrow"/>
                        </a:rPr>
                        <a:t>212</a:t>
                      </a:r>
                      <a:endParaRPr sz="1800">
                        <a:latin typeface="Arial Narrow"/>
                        <a:cs typeface="Arial Narrow"/>
                      </a:endParaRPr>
                    </a:p>
                  </a:txBody>
                  <a:tcPr marL="0" marR="0" marT="57150" marB="0">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22225" algn="ctr">
                        <a:lnSpc>
                          <a:spcPct val="100000"/>
                        </a:lnSpc>
                        <a:spcBef>
                          <a:spcPts val="450"/>
                        </a:spcBef>
                      </a:pPr>
                      <a:r>
                        <a:rPr sz="1800" spc="-5" dirty="0">
                          <a:latin typeface="Arial Narrow"/>
                          <a:cs typeface="Arial Narrow"/>
                        </a:rPr>
                        <a:t>55</a:t>
                      </a:r>
                      <a:r>
                        <a:rPr sz="1800" spc="-95" dirty="0">
                          <a:latin typeface="Arial Narrow"/>
                          <a:cs typeface="Arial Narrow"/>
                        </a:rPr>
                        <a:t> </a:t>
                      </a:r>
                      <a:r>
                        <a:rPr sz="1800" spc="-5" dirty="0">
                          <a:latin typeface="Arial Narrow"/>
                          <a:cs typeface="Arial Narrow"/>
                        </a:rPr>
                        <a:t>549</a:t>
                      </a:r>
                      <a:endParaRPr sz="1800">
                        <a:latin typeface="Arial Narrow"/>
                        <a:cs typeface="Arial Narrow"/>
                      </a:endParaRPr>
                    </a:p>
                  </a:txBody>
                  <a:tcPr marL="0" marR="0" marT="57150" marB="0">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23495" algn="ctr">
                        <a:lnSpc>
                          <a:spcPct val="100000"/>
                        </a:lnSpc>
                        <a:spcBef>
                          <a:spcPts val="450"/>
                        </a:spcBef>
                      </a:pPr>
                      <a:r>
                        <a:rPr sz="1800" spc="-5" dirty="0">
                          <a:latin typeface="Arial Narrow"/>
                          <a:cs typeface="Arial Narrow"/>
                        </a:rPr>
                        <a:t>64.43</a:t>
                      </a:r>
                      <a:r>
                        <a:rPr sz="1800" dirty="0">
                          <a:latin typeface="Arial Narrow"/>
                          <a:cs typeface="Arial Narrow"/>
                        </a:rPr>
                        <a:t>%</a:t>
                      </a:r>
                    </a:p>
                  </a:txBody>
                  <a:tcPr marL="0" marR="0" marT="57150" marB="0">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extLst>
                  <a:ext uri="{0D108BD9-81ED-4DB2-BD59-A6C34878D82A}">
                    <a16:rowId xmlns:a16="http://schemas.microsoft.com/office/drawing/2014/main" val="10004"/>
                  </a:ext>
                </a:extLst>
              </a:tr>
              <a:tr h="448707">
                <a:tc>
                  <a:txBody>
                    <a:bodyPr/>
                    <a:lstStyle/>
                    <a:p>
                      <a:pPr marL="47625">
                        <a:lnSpc>
                          <a:spcPct val="100000"/>
                        </a:lnSpc>
                        <a:spcBef>
                          <a:spcPts val="680"/>
                        </a:spcBef>
                      </a:pPr>
                      <a:r>
                        <a:rPr sz="2000" b="1" spc="-10" dirty="0">
                          <a:latin typeface="Arial Narrow"/>
                          <a:cs typeface="Arial Narrow"/>
                        </a:rPr>
                        <a:t>KWAZULU-NATAL</a:t>
                      </a:r>
                      <a:endParaRPr sz="2000">
                        <a:latin typeface="Arial Narrow"/>
                        <a:cs typeface="Arial Narrow"/>
                      </a:endParaRPr>
                    </a:p>
                  </a:txBody>
                  <a:tcPr marL="0" marR="0" marT="78377" marB="0">
                    <a:lnL w="9525">
                      <a:solidFill>
                        <a:srgbClr val="545454"/>
                      </a:solidFill>
                      <a:prstDash val="solid"/>
                    </a:lnL>
                    <a:lnR w="9525" cap="flat" cmpd="sng" algn="ctr">
                      <a:solidFill>
                        <a:srgbClr val="545454"/>
                      </a:solidFill>
                      <a:prstDash val="solid"/>
                      <a:round/>
                      <a:headEnd type="none" w="med" len="med"/>
                      <a:tailEnd type="none" w="med" len="med"/>
                    </a:lnR>
                    <a:lnT w="9525">
                      <a:solidFill>
                        <a:srgbClr val="545454"/>
                      </a:solidFill>
                      <a:prstDash val="solid"/>
                    </a:lnT>
                    <a:lnB w="9525">
                      <a:solidFill>
                        <a:srgbClr val="545454"/>
                      </a:solidFill>
                      <a:prstDash val="solid"/>
                    </a:lnB>
                    <a:solidFill>
                      <a:srgbClr val="EFEFEF"/>
                    </a:solidFill>
                  </a:tcPr>
                </a:tc>
                <a:tc>
                  <a:txBody>
                    <a:bodyPr/>
                    <a:lstStyle/>
                    <a:p>
                      <a:pPr marR="26034" algn="ctr">
                        <a:lnSpc>
                          <a:spcPct val="100000"/>
                        </a:lnSpc>
                        <a:spcBef>
                          <a:spcPts val="500"/>
                        </a:spcBef>
                      </a:pPr>
                      <a:r>
                        <a:rPr sz="1800" spc="-5" dirty="0">
                          <a:latin typeface="Arial Narrow"/>
                          <a:cs typeface="Arial Narrow"/>
                        </a:rPr>
                        <a:t>119</a:t>
                      </a:r>
                      <a:r>
                        <a:rPr sz="1800" spc="-95" dirty="0">
                          <a:latin typeface="Arial Narrow"/>
                          <a:cs typeface="Arial Narrow"/>
                        </a:rPr>
                        <a:t> </a:t>
                      </a:r>
                      <a:r>
                        <a:rPr sz="1800" spc="-5" dirty="0">
                          <a:latin typeface="Arial Narrow"/>
                          <a:cs typeface="Arial Narrow"/>
                        </a:rPr>
                        <a:t>896</a:t>
                      </a:r>
                      <a:endParaRPr sz="1800">
                        <a:latin typeface="Arial Narrow"/>
                        <a:cs typeface="Arial Narrow"/>
                      </a:endParaRPr>
                    </a:p>
                  </a:txBody>
                  <a:tcPr marL="0" marR="0" marT="63500" marB="0">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22225" algn="ctr">
                        <a:lnSpc>
                          <a:spcPct val="100000"/>
                        </a:lnSpc>
                        <a:spcBef>
                          <a:spcPts val="500"/>
                        </a:spcBef>
                      </a:pPr>
                      <a:r>
                        <a:rPr sz="1800" spc="-5" dirty="0">
                          <a:latin typeface="Arial Narrow"/>
                          <a:cs typeface="Arial Narrow"/>
                        </a:rPr>
                        <a:t>84</a:t>
                      </a:r>
                      <a:r>
                        <a:rPr sz="1800" spc="-95" dirty="0">
                          <a:latin typeface="Arial Narrow"/>
                          <a:cs typeface="Arial Narrow"/>
                        </a:rPr>
                        <a:t> </a:t>
                      </a:r>
                      <a:r>
                        <a:rPr sz="1800" spc="-5" dirty="0">
                          <a:latin typeface="Arial Narrow"/>
                          <a:cs typeface="Arial Narrow"/>
                        </a:rPr>
                        <a:t>278</a:t>
                      </a:r>
                      <a:endParaRPr sz="1800">
                        <a:latin typeface="Arial Narrow"/>
                        <a:cs typeface="Arial Narrow"/>
                      </a:endParaRPr>
                    </a:p>
                  </a:txBody>
                  <a:tcPr marL="0" marR="0" marT="63500" marB="0">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23495" algn="ctr">
                        <a:lnSpc>
                          <a:spcPct val="100000"/>
                        </a:lnSpc>
                        <a:spcBef>
                          <a:spcPts val="500"/>
                        </a:spcBef>
                      </a:pPr>
                      <a:r>
                        <a:rPr sz="1800" spc="-5" dirty="0">
                          <a:latin typeface="Arial Narrow"/>
                          <a:cs typeface="Arial Narrow"/>
                        </a:rPr>
                        <a:t>70.29</a:t>
                      </a:r>
                      <a:r>
                        <a:rPr sz="1800" dirty="0">
                          <a:latin typeface="Arial Narrow"/>
                          <a:cs typeface="Arial Narrow"/>
                        </a:rPr>
                        <a:t>%</a:t>
                      </a:r>
                    </a:p>
                  </a:txBody>
                  <a:tcPr marL="0" marR="0" marT="63500" marB="0">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extLst>
                  <a:ext uri="{0D108BD9-81ED-4DB2-BD59-A6C34878D82A}">
                    <a16:rowId xmlns:a16="http://schemas.microsoft.com/office/drawing/2014/main" val="10005"/>
                  </a:ext>
                </a:extLst>
              </a:tr>
              <a:tr h="448707">
                <a:tc>
                  <a:txBody>
                    <a:bodyPr/>
                    <a:lstStyle/>
                    <a:p>
                      <a:pPr marL="47625">
                        <a:lnSpc>
                          <a:spcPct val="100000"/>
                        </a:lnSpc>
                        <a:spcBef>
                          <a:spcPts val="680"/>
                        </a:spcBef>
                      </a:pPr>
                      <a:r>
                        <a:rPr sz="2000" b="1" spc="-10" dirty="0">
                          <a:latin typeface="Arial Narrow"/>
                          <a:cs typeface="Arial Narrow"/>
                        </a:rPr>
                        <a:t>LIMPOPO</a:t>
                      </a:r>
                      <a:endParaRPr sz="2000">
                        <a:latin typeface="Arial Narrow"/>
                        <a:cs typeface="Arial Narrow"/>
                      </a:endParaRPr>
                    </a:p>
                  </a:txBody>
                  <a:tcPr marL="0" marR="0" marT="78377" marB="0">
                    <a:lnL w="9525">
                      <a:solidFill>
                        <a:srgbClr val="545454"/>
                      </a:solidFill>
                      <a:prstDash val="solid"/>
                    </a:lnL>
                    <a:lnR w="9525" cap="flat" cmpd="sng" algn="ctr">
                      <a:solidFill>
                        <a:srgbClr val="545454"/>
                      </a:solidFill>
                      <a:prstDash val="solid"/>
                      <a:round/>
                      <a:headEnd type="none" w="med" len="med"/>
                      <a:tailEnd type="none" w="med" len="med"/>
                    </a:lnR>
                    <a:lnT w="9525">
                      <a:solidFill>
                        <a:srgbClr val="545454"/>
                      </a:solidFill>
                      <a:prstDash val="solid"/>
                    </a:lnT>
                    <a:lnB w="9525">
                      <a:solidFill>
                        <a:srgbClr val="545454"/>
                      </a:solidFill>
                      <a:prstDash val="solid"/>
                    </a:lnB>
                    <a:solidFill>
                      <a:srgbClr val="EFEFEF"/>
                    </a:solidFill>
                  </a:tcPr>
                </a:tc>
                <a:tc>
                  <a:txBody>
                    <a:bodyPr/>
                    <a:lstStyle/>
                    <a:p>
                      <a:pPr marR="22225" algn="ctr">
                        <a:lnSpc>
                          <a:spcPct val="100000"/>
                        </a:lnSpc>
                        <a:spcBef>
                          <a:spcPts val="500"/>
                        </a:spcBef>
                      </a:pPr>
                      <a:r>
                        <a:rPr sz="1800" spc="-5" dirty="0">
                          <a:latin typeface="Arial Narrow"/>
                          <a:cs typeface="Arial Narrow"/>
                        </a:rPr>
                        <a:t>75</a:t>
                      </a:r>
                      <a:r>
                        <a:rPr sz="1800" spc="-95" dirty="0">
                          <a:latin typeface="Arial Narrow"/>
                          <a:cs typeface="Arial Narrow"/>
                        </a:rPr>
                        <a:t> </a:t>
                      </a:r>
                      <a:r>
                        <a:rPr sz="1800" spc="-5" dirty="0">
                          <a:latin typeface="Arial Narrow"/>
                          <a:cs typeface="Arial Narrow"/>
                        </a:rPr>
                        <a:t>633</a:t>
                      </a:r>
                      <a:endParaRPr sz="1800">
                        <a:latin typeface="Arial Narrow"/>
                        <a:cs typeface="Arial Narrow"/>
                      </a:endParaRPr>
                    </a:p>
                  </a:txBody>
                  <a:tcPr marL="0" marR="0" marT="63500" marB="0">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22225" algn="ctr">
                        <a:lnSpc>
                          <a:spcPct val="100000"/>
                        </a:lnSpc>
                        <a:spcBef>
                          <a:spcPts val="500"/>
                        </a:spcBef>
                      </a:pPr>
                      <a:r>
                        <a:rPr sz="1800" spc="-5" dirty="0">
                          <a:latin typeface="Arial Narrow"/>
                          <a:cs typeface="Arial Narrow"/>
                        </a:rPr>
                        <a:t>44</a:t>
                      </a:r>
                      <a:r>
                        <a:rPr sz="1800" spc="-95" dirty="0">
                          <a:latin typeface="Arial Narrow"/>
                          <a:cs typeface="Arial Narrow"/>
                        </a:rPr>
                        <a:t> </a:t>
                      </a:r>
                      <a:r>
                        <a:rPr sz="1800" spc="-5" dirty="0">
                          <a:latin typeface="Arial Narrow"/>
                          <a:cs typeface="Arial Narrow"/>
                        </a:rPr>
                        <a:t>945</a:t>
                      </a:r>
                      <a:endParaRPr sz="1800">
                        <a:latin typeface="Arial Narrow"/>
                        <a:cs typeface="Arial Narrow"/>
                      </a:endParaRPr>
                    </a:p>
                  </a:txBody>
                  <a:tcPr marL="0" marR="0" marT="63500" marB="0">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23495" algn="ctr">
                        <a:lnSpc>
                          <a:spcPct val="100000"/>
                        </a:lnSpc>
                        <a:spcBef>
                          <a:spcPts val="500"/>
                        </a:spcBef>
                      </a:pPr>
                      <a:r>
                        <a:rPr sz="1800" spc="-5" dirty="0">
                          <a:latin typeface="Arial Narrow"/>
                          <a:cs typeface="Arial Narrow"/>
                        </a:rPr>
                        <a:t>59.43</a:t>
                      </a:r>
                      <a:r>
                        <a:rPr sz="1800" dirty="0">
                          <a:latin typeface="Arial Narrow"/>
                          <a:cs typeface="Arial Narrow"/>
                        </a:rPr>
                        <a:t>%</a:t>
                      </a:r>
                    </a:p>
                  </a:txBody>
                  <a:tcPr marL="0" marR="0" marT="63500" marB="0">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extLst>
                  <a:ext uri="{0D108BD9-81ED-4DB2-BD59-A6C34878D82A}">
                    <a16:rowId xmlns:a16="http://schemas.microsoft.com/office/drawing/2014/main" val="10006"/>
                  </a:ext>
                </a:extLst>
              </a:tr>
              <a:tr h="441908">
                <a:tc>
                  <a:txBody>
                    <a:bodyPr/>
                    <a:lstStyle/>
                    <a:p>
                      <a:pPr marL="47625">
                        <a:lnSpc>
                          <a:spcPct val="100000"/>
                        </a:lnSpc>
                        <a:spcBef>
                          <a:spcPts val="620"/>
                        </a:spcBef>
                      </a:pPr>
                      <a:r>
                        <a:rPr sz="2000" b="1" spc="-10" dirty="0">
                          <a:latin typeface="Arial Narrow"/>
                          <a:cs typeface="Arial Narrow"/>
                        </a:rPr>
                        <a:t>MPUMALANGA</a:t>
                      </a:r>
                      <a:endParaRPr sz="2000">
                        <a:latin typeface="Arial Narrow"/>
                        <a:cs typeface="Arial Narrow"/>
                      </a:endParaRPr>
                    </a:p>
                  </a:txBody>
                  <a:tcPr marL="0" marR="0" marT="71462" marB="0">
                    <a:lnL w="9525">
                      <a:solidFill>
                        <a:srgbClr val="545454"/>
                      </a:solidFill>
                      <a:prstDash val="solid"/>
                    </a:lnL>
                    <a:lnR w="9525" cap="flat" cmpd="sng" algn="ctr">
                      <a:solidFill>
                        <a:srgbClr val="545454"/>
                      </a:solidFill>
                      <a:prstDash val="solid"/>
                      <a:round/>
                      <a:headEnd type="none" w="med" len="med"/>
                      <a:tailEnd type="none" w="med" len="med"/>
                    </a:lnR>
                    <a:lnT w="9525">
                      <a:solidFill>
                        <a:srgbClr val="545454"/>
                      </a:solidFill>
                      <a:prstDash val="solid"/>
                    </a:lnT>
                    <a:lnB w="9525">
                      <a:solidFill>
                        <a:srgbClr val="545454"/>
                      </a:solidFill>
                      <a:prstDash val="solid"/>
                    </a:lnB>
                    <a:solidFill>
                      <a:srgbClr val="EFEFEF"/>
                    </a:solidFill>
                  </a:tcPr>
                </a:tc>
                <a:tc>
                  <a:txBody>
                    <a:bodyPr/>
                    <a:lstStyle/>
                    <a:p>
                      <a:pPr marR="22225" algn="ctr">
                        <a:lnSpc>
                          <a:spcPct val="100000"/>
                        </a:lnSpc>
                        <a:spcBef>
                          <a:spcPts val="450"/>
                        </a:spcBef>
                      </a:pPr>
                      <a:r>
                        <a:rPr sz="1800" spc="-5" dirty="0">
                          <a:latin typeface="Arial Narrow"/>
                          <a:cs typeface="Arial Narrow"/>
                        </a:rPr>
                        <a:t>47</a:t>
                      </a:r>
                      <a:r>
                        <a:rPr sz="1800" spc="-95" dirty="0">
                          <a:latin typeface="Arial Narrow"/>
                          <a:cs typeface="Arial Narrow"/>
                        </a:rPr>
                        <a:t> </a:t>
                      </a:r>
                      <a:r>
                        <a:rPr sz="1800" spc="-5" dirty="0">
                          <a:latin typeface="Arial Narrow"/>
                          <a:cs typeface="Arial Narrow"/>
                        </a:rPr>
                        <a:t>017</a:t>
                      </a:r>
                      <a:endParaRPr sz="1800">
                        <a:latin typeface="Arial Narrow"/>
                        <a:cs typeface="Arial Narrow"/>
                      </a:endParaRPr>
                    </a:p>
                  </a:txBody>
                  <a:tcPr marL="0" marR="0" marT="57150" marB="0">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22225" algn="ctr">
                        <a:lnSpc>
                          <a:spcPct val="100000"/>
                        </a:lnSpc>
                        <a:spcBef>
                          <a:spcPts val="450"/>
                        </a:spcBef>
                      </a:pPr>
                      <a:r>
                        <a:rPr sz="1800" spc="-5" dirty="0">
                          <a:latin typeface="Arial Narrow"/>
                          <a:cs typeface="Arial Narrow"/>
                        </a:rPr>
                        <a:t>31</a:t>
                      </a:r>
                      <a:r>
                        <a:rPr sz="1800" spc="-95" dirty="0">
                          <a:latin typeface="Arial Narrow"/>
                          <a:cs typeface="Arial Narrow"/>
                        </a:rPr>
                        <a:t> </a:t>
                      </a:r>
                      <a:r>
                        <a:rPr sz="1800" spc="-5" dirty="0">
                          <a:latin typeface="Arial Narrow"/>
                          <a:cs typeface="Arial Narrow"/>
                        </a:rPr>
                        <a:t>898</a:t>
                      </a:r>
                      <a:endParaRPr sz="1800" dirty="0">
                        <a:latin typeface="Arial Narrow"/>
                        <a:cs typeface="Arial Narrow"/>
                      </a:endParaRPr>
                    </a:p>
                  </a:txBody>
                  <a:tcPr marL="0" marR="0" marT="57150" marB="0">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23495" algn="ctr">
                        <a:lnSpc>
                          <a:spcPct val="100000"/>
                        </a:lnSpc>
                        <a:spcBef>
                          <a:spcPts val="450"/>
                        </a:spcBef>
                      </a:pPr>
                      <a:r>
                        <a:rPr sz="1800" spc="-5" dirty="0">
                          <a:latin typeface="Arial Narrow"/>
                          <a:cs typeface="Arial Narrow"/>
                        </a:rPr>
                        <a:t>67.84</a:t>
                      </a:r>
                      <a:r>
                        <a:rPr sz="1800" dirty="0">
                          <a:latin typeface="Arial Narrow"/>
                          <a:cs typeface="Arial Narrow"/>
                        </a:rPr>
                        <a:t>%</a:t>
                      </a:r>
                    </a:p>
                  </a:txBody>
                  <a:tcPr marL="0" marR="0" marT="57150" marB="0">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extLst>
                  <a:ext uri="{0D108BD9-81ED-4DB2-BD59-A6C34878D82A}">
                    <a16:rowId xmlns:a16="http://schemas.microsoft.com/office/drawing/2014/main" val="10007"/>
                  </a:ext>
                </a:extLst>
              </a:tr>
              <a:tr h="448707">
                <a:tc>
                  <a:txBody>
                    <a:bodyPr/>
                    <a:lstStyle/>
                    <a:p>
                      <a:pPr marL="47625">
                        <a:lnSpc>
                          <a:spcPct val="100000"/>
                        </a:lnSpc>
                        <a:spcBef>
                          <a:spcPts val="680"/>
                        </a:spcBef>
                      </a:pPr>
                      <a:r>
                        <a:rPr sz="2000" b="1" spc="-10" dirty="0">
                          <a:latin typeface="Arial Narrow"/>
                          <a:cs typeface="Arial Narrow"/>
                        </a:rPr>
                        <a:t>NORTH </a:t>
                      </a:r>
                      <a:r>
                        <a:rPr sz="2000" b="1" spc="-5" dirty="0">
                          <a:latin typeface="Arial Narrow"/>
                          <a:cs typeface="Arial Narrow"/>
                        </a:rPr>
                        <a:t>WEST</a:t>
                      </a:r>
                      <a:endParaRPr sz="2000">
                        <a:latin typeface="Arial Narrow"/>
                        <a:cs typeface="Arial Narrow"/>
                      </a:endParaRPr>
                    </a:p>
                  </a:txBody>
                  <a:tcPr marL="0" marR="0" marT="78377" marB="0">
                    <a:lnL w="9525">
                      <a:solidFill>
                        <a:srgbClr val="545454"/>
                      </a:solidFill>
                      <a:prstDash val="solid"/>
                    </a:lnL>
                    <a:lnR w="9525" cap="flat" cmpd="sng" algn="ctr">
                      <a:solidFill>
                        <a:srgbClr val="545454"/>
                      </a:solidFill>
                      <a:prstDash val="solid"/>
                      <a:round/>
                      <a:headEnd type="none" w="med" len="med"/>
                      <a:tailEnd type="none" w="med" len="med"/>
                    </a:lnR>
                    <a:lnT w="9525">
                      <a:solidFill>
                        <a:srgbClr val="545454"/>
                      </a:solidFill>
                      <a:prstDash val="solid"/>
                    </a:lnT>
                    <a:lnB w="9525">
                      <a:solidFill>
                        <a:srgbClr val="545454"/>
                      </a:solidFill>
                      <a:prstDash val="solid"/>
                    </a:lnB>
                    <a:solidFill>
                      <a:srgbClr val="EFEFEF"/>
                    </a:solidFill>
                  </a:tcPr>
                </a:tc>
                <a:tc>
                  <a:txBody>
                    <a:bodyPr/>
                    <a:lstStyle/>
                    <a:p>
                      <a:pPr marR="22225" algn="ctr">
                        <a:lnSpc>
                          <a:spcPct val="100000"/>
                        </a:lnSpc>
                        <a:spcBef>
                          <a:spcPts val="500"/>
                        </a:spcBef>
                      </a:pPr>
                      <a:r>
                        <a:rPr sz="1800" spc="-5" dirty="0">
                          <a:latin typeface="Arial Narrow"/>
                          <a:cs typeface="Arial Narrow"/>
                        </a:rPr>
                        <a:t>31</a:t>
                      </a:r>
                      <a:r>
                        <a:rPr sz="1800" spc="-95" dirty="0">
                          <a:latin typeface="Arial Narrow"/>
                          <a:cs typeface="Arial Narrow"/>
                        </a:rPr>
                        <a:t> </a:t>
                      </a:r>
                      <a:r>
                        <a:rPr sz="1800" spc="-5" dirty="0">
                          <a:latin typeface="Arial Narrow"/>
                          <a:cs typeface="Arial Narrow"/>
                        </a:rPr>
                        <a:t>314</a:t>
                      </a:r>
                      <a:endParaRPr sz="1800">
                        <a:latin typeface="Arial Narrow"/>
                        <a:cs typeface="Arial Narrow"/>
                      </a:endParaRPr>
                    </a:p>
                  </a:txBody>
                  <a:tcPr marL="0" marR="0" marT="63500" marB="0">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22225" algn="ctr">
                        <a:lnSpc>
                          <a:spcPct val="100000"/>
                        </a:lnSpc>
                        <a:spcBef>
                          <a:spcPts val="500"/>
                        </a:spcBef>
                      </a:pPr>
                      <a:r>
                        <a:rPr sz="1800" spc="-5" dirty="0">
                          <a:latin typeface="Arial Narrow"/>
                          <a:cs typeface="Arial Narrow"/>
                        </a:rPr>
                        <a:t>21</a:t>
                      </a:r>
                      <a:r>
                        <a:rPr sz="1800" spc="-95" dirty="0">
                          <a:latin typeface="Arial Narrow"/>
                          <a:cs typeface="Arial Narrow"/>
                        </a:rPr>
                        <a:t> </a:t>
                      </a:r>
                      <a:r>
                        <a:rPr sz="1800" spc="-5" dirty="0">
                          <a:latin typeface="Arial Narrow"/>
                          <a:cs typeface="Arial Narrow"/>
                        </a:rPr>
                        <a:t>997</a:t>
                      </a:r>
                      <a:endParaRPr sz="1800">
                        <a:latin typeface="Arial Narrow"/>
                        <a:cs typeface="Arial Narrow"/>
                      </a:endParaRPr>
                    </a:p>
                  </a:txBody>
                  <a:tcPr marL="0" marR="0" marT="63500" marB="0">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23495" algn="ctr">
                        <a:lnSpc>
                          <a:spcPct val="100000"/>
                        </a:lnSpc>
                        <a:spcBef>
                          <a:spcPts val="500"/>
                        </a:spcBef>
                      </a:pPr>
                      <a:r>
                        <a:rPr sz="1800" spc="-5" dirty="0">
                          <a:latin typeface="Arial Narrow"/>
                          <a:cs typeface="Arial Narrow"/>
                        </a:rPr>
                        <a:t>70.25</a:t>
                      </a:r>
                      <a:r>
                        <a:rPr sz="1800" dirty="0">
                          <a:latin typeface="Arial Narrow"/>
                          <a:cs typeface="Arial Narrow"/>
                        </a:rPr>
                        <a:t>%</a:t>
                      </a:r>
                    </a:p>
                  </a:txBody>
                  <a:tcPr marL="0" marR="0" marT="63500" marB="0">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extLst>
                  <a:ext uri="{0D108BD9-81ED-4DB2-BD59-A6C34878D82A}">
                    <a16:rowId xmlns:a16="http://schemas.microsoft.com/office/drawing/2014/main" val="10008"/>
                  </a:ext>
                </a:extLst>
              </a:tr>
              <a:tr h="448707">
                <a:tc>
                  <a:txBody>
                    <a:bodyPr/>
                    <a:lstStyle/>
                    <a:p>
                      <a:pPr marL="47625">
                        <a:lnSpc>
                          <a:spcPct val="100000"/>
                        </a:lnSpc>
                        <a:spcBef>
                          <a:spcPts val="680"/>
                        </a:spcBef>
                      </a:pPr>
                      <a:r>
                        <a:rPr sz="2000" b="1" spc="-10" dirty="0">
                          <a:latin typeface="Arial Narrow"/>
                          <a:cs typeface="Arial Narrow"/>
                        </a:rPr>
                        <a:t>NORTHERN CAPE</a:t>
                      </a:r>
                      <a:endParaRPr sz="2000">
                        <a:latin typeface="Arial Narrow"/>
                        <a:cs typeface="Arial Narrow"/>
                      </a:endParaRPr>
                    </a:p>
                  </a:txBody>
                  <a:tcPr marL="0" marR="0" marT="78377" marB="0">
                    <a:lnL w="9525">
                      <a:solidFill>
                        <a:srgbClr val="545454"/>
                      </a:solidFill>
                      <a:prstDash val="solid"/>
                    </a:lnL>
                    <a:lnR w="9525" cap="flat" cmpd="sng" algn="ctr">
                      <a:solidFill>
                        <a:srgbClr val="545454"/>
                      </a:solidFill>
                      <a:prstDash val="solid"/>
                      <a:round/>
                      <a:headEnd type="none" w="med" len="med"/>
                      <a:tailEnd type="none" w="med" len="med"/>
                    </a:lnR>
                    <a:lnT w="9525">
                      <a:solidFill>
                        <a:srgbClr val="545454"/>
                      </a:solidFill>
                      <a:prstDash val="solid"/>
                    </a:lnT>
                    <a:lnB w="9525">
                      <a:solidFill>
                        <a:srgbClr val="545454"/>
                      </a:solidFill>
                      <a:prstDash val="solid"/>
                    </a:lnB>
                    <a:solidFill>
                      <a:srgbClr val="EFEFEF"/>
                    </a:solidFill>
                  </a:tcPr>
                </a:tc>
                <a:tc>
                  <a:txBody>
                    <a:bodyPr/>
                    <a:lstStyle/>
                    <a:p>
                      <a:pPr marR="24765" algn="ctr">
                        <a:lnSpc>
                          <a:spcPct val="100000"/>
                        </a:lnSpc>
                        <a:spcBef>
                          <a:spcPts val="500"/>
                        </a:spcBef>
                      </a:pPr>
                      <a:r>
                        <a:rPr sz="1800" dirty="0">
                          <a:latin typeface="Arial Narrow"/>
                          <a:cs typeface="Arial Narrow"/>
                        </a:rPr>
                        <a:t>9</a:t>
                      </a:r>
                      <a:r>
                        <a:rPr sz="1800" spc="-100" dirty="0">
                          <a:latin typeface="Arial Narrow"/>
                          <a:cs typeface="Arial Narrow"/>
                        </a:rPr>
                        <a:t> </a:t>
                      </a:r>
                      <a:r>
                        <a:rPr sz="1800" spc="-5" dirty="0">
                          <a:latin typeface="Arial Narrow"/>
                          <a:cs typeface="Arial Narrow"/>
                        </a:rPr>
                        <a:t>715</a:t>
                      </a:r>
                      <a:endParaRPr sz="1800">
                        <a:latin typeface="Arial Narrow"/>
                        <a:cs typeface="Arial Narrow"/>
                      </a:endParaRPr>
                    </a:p>
                  </a:txBody>
                  <a:tcPr marL="0" marR="0" marT="63500" marB="0">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18415" algn="ctr">
                        <a:lnSpc>
                          <a:spcPct val="100000"/>
                        </a:lnSpc>
                        <a:spcBef>
                          <a:spcPts val="500"/>
                        </a:spcBef>
                      </a:pPr>
                      <a:r>
                        <a:rPr sz="1800" dirty="0">
                          <a:latin typeface="Arial Narrow"/>
                          <a:cs typeface="Arial Narrow"/>
                        </a:rPr>
                        <a:t>5</a:t>
                      </a:r>
                      <a:r>
                        <a:rPr sz="1800" spc="-100" dirty="0">
                          <a:latin typeface="Arial Narrow"/>
                          <a:cs typeface="Arial Narrow"/>
                        </a:rPr>
                        <a:t> </a:t>
                      </a:r>
                      <a:r>
                        <a:rPr sz="1800" spc="-5" dirty="0">
                          <a:latin typeface="Arial Narrow"/>
                          <a:cs typeface="Arial Narrow"/>
                        </a:rPr>
                        <a:t>708</a:t>
                      </a:r>
                      <a:endParaRPr sz="1800">
                        <a:latin typeface="Arial Narrow"/>
                        <a:cs typeface="Arial Narrow"/>
                      </a:endParaRPr>
                    </a:p>
                  </a:txBody>
                  <a:tcPr marL="0" marR="0" marT="63500" marB="0">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23495" algn="ctr">
                        <a:lnSpc>
                          <a:spcPct val="100000"/>
                        </a:lnSpc>
                        <a:spcBef>
                          <a:spcPts val="500"/>
                        </a:spcBef>
                      </a:pPr>
                      <a:r>
                        <a:rPr sz="1800" spc="-5" dirty="0">
                          <a:latin typeface="Arial Narrow"/>
                          <a:cs typeface="Arial Narrow"/>
                        </a:rPr>
                        <a:t>58.75</a:t>
                      </a:r>
                      <a:r>
                        <a:rPr sz="1800" dirty="0">
                          <a:latin typeface="Arial Narrow"/>
                          <a:cs typeface="Arial Narrow"/>
                        </a:rPr>
                        <a:t>%</a:t>
                      </a:r>
                    </a:p>
                  </a:txBody>
                  <a:tcPr marL="0" marR="0" marT="63500" marB="0">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extLst>
                  <a:ext uri="{0D108BD9-81ED-4DB2-BD59-A6C34878D82A}">
                    <a16:rowId xmlns:a16="http://schemas.microsoft.com/office/drawing/2014/main" val="10009"/>
                  </a:ext>
                </a:extLst>
              </a:tr>
              <a:tr h="441908">
                <a:tc>
                  <a:txBody>
                    <a:bodyPr/>
                    <a:lstStyle/>
                    <a:p>
                      <a:pPr marL="47625">
                        <a:lnSpc>
                          <a:spcPct val="100000"/>
                        </a:lnSpc>
                        <a:spcBef>
                          <a:spcPts val="620"/>
                        </a:spcBef>
                      </a:pPr>
                      <a:r>
                        <a:rPr sz="2000" b="1" spc="-10" dirty="0">
                          <a:latin typeface="Arial Narrow"/>
                          <a:cs typeface="Arial Narrow"/>
                        </a:rPr>
                        <a:t>WESTERN CAPE</a:t>
                      </a:r>
                      <a:endParaRPr sz="2000">
                        <a:latin typeface="Arial Narrow"/>
                        <a:cs typeface="Arial Narrow"/>
                      </a:endParaRPr>
                    </a:p>
                  </a:txBody>
                  <a:tcPr marL="0" marR="0" marT="71462" marB="0">
                    <a:lnL w="9525">
                      <a:solidFill>
                        <a:srgbClr val="545454"/>
                      </a:solidFill>
                      <a:prstDash val="solid"/>
                    </a:lnL>
                    <a:lnR w="9525" cap="flat" cmpd="sng" algn="ctr">
                      <a:solidFill>
                        <a:srgbClr val="545454"/>
                      </a:solidFill>
                      <a:prstDash val="solid"/>
                      <a:round/>
                      <a:headEnd type="none" w="med" len="med"/>
                      <a:tailEnd type="none" w="med" len="med"/>
                    </a:lnR>
                    <a:lnT w="9525">
                      <a:solidFill>
                        <a:srgbClr val="545454"/>
                      </a:solidFill>
                      <a:prstDash val="solid"/>
                    </a:lnT>
                    <a:lnB w="9525">
                      <a:solidFill>
                        <a:srgbClr val="545454"/>
                      </a:solidFill>
                      <a:prstDash val="solid"/>
                    </a:lnB>
                    <a:solidFill>
                      <a:srgbClr val="EFEFEF"/>
                    </a:solidFill>
                  </a:tcPr>
                </a:tc>
                <a:tc>
                  <a:txBody>
                    <a:bodyPr/>
                    <a:lstStyle/>
                    <a:p>
                      <a:pPr marR="22225" algn="ctr">
                        <a:lnSpc>
                          <a:spcPct val="100000"/>
                        </a:lnSpc>
                        <a:spcBef>
                          <a:spcPts val="500"/>
                        </a:spcBef>
                      </a:pPr>
                      <a:r>
                        <a:rPr sz="1800" spc="-5" dirty="0">
                          <a:latin typeface="Arial Narrow"/>
                          <a:cs typeface="Arial Narrow"/>
                        </a:rPr>
                        <a:t>33</a:t>
                      </a:r>
                      <a:r>
                        <a:rPr sz="1800" spc="-95" dirty="0">
                          <a:latin typeface="Arial Narrow"/>
                          <a:cs typeface="Arial Narrow"/>
                        </a:rPr>
                        <a:t> </a:t>
                      </a:r>
                      <a:r>
                        <a:rPr sz="1800" spc="-5" dirty="0">
                          <a:latin typeface="Arial Narrow"/>
                          <a:cs typeface="Arial Narrow"/>
                        </a:rPr>
                        <a:t>097</a:t>
                      </a:r>
                      <a:endParaRPr sz="1800">
                        <a:latin typeface="Arial Narrow"/>
                        <a:cs typeface="Arial Narrow"/>
                      </a:endParaRPr>
                    </a:p>
                  </a:txBody>
                  <a:tcPr marL="0" marR="0" marT="63500" marB="0">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22225" algn="ctr">
                        <a:lnSpc>
                          <a:spcPct val="100000"/>
                        </a:lnSpc>
                        <a:spcBef>
                          <a:spcPts val="500"/>
                        </a:spcBef>
                      </a:pPr>
                      <a:r>
                        <a:rPr sz="1800" spc="-5" dirty="0">
                          <a:latin typeface="Arial Narrow"/>
                          <a:cs typeface="Arial Narrow"/>
                        </a:rPr>
                        <a:t>21</a:t>
                      </a:r>
                      <a:r>
                        <a:rPr sz="1800" spc="-95" dirty="0">
                          <a:latin typeface="Arial Narrow"/>
                          <a:cs typeface="Arial Narrow"/>
                        </a:rPr>
                        <a:t> </a:t>
                      </a:r>
                      <a:r>
                        <a:rPr sz="1800" spc="-5" dirty="0">
                          <a:latin typeface="Arial Narrow"/>
                          <a:cs typeface="Arial Narrow"/>
                        </a:rPr>
                        <a:t>828</a:t>
                      </a:r>
                      <a:endParaRPr sz="1800">
                        <a:latin typeface="Arial Narrow"/>
                        <a:cs typeface="Arial Narrow"/>
                      </a:endParaRPr>
                    </a:p>
                  </a:txBody>
                  <a:tcPr marL="0" marR="0" marT="63500" marB="0">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23495" algn="ctr">
                        <a:lnSpc>
                          <a:spcPct val="100000"/>
                        </a:lnSpc>
                        <a:spcBef>
                          <a:spcPts val="500"/>
                        </a:spcBef>
                      </a:pPr>
                      <a:r>
                        <a:rPr sz="1800" spc="-5" dirty="0">
                          <a:latin typeface="Arial Narrow"/>
                          <a:cs typeface="Arial Narrow"/>
                        </a:rPr>
                        <a:t>65.95</a:t>
                      </a:r>
                      <a:r>
                        <a:rPr sz="1800" dirty="0">
                          <a:latin typeface="Arial Narrow"/>
                          <a:cs typeface="Arial Narrow"/>
                        </a:rPr>
                        <a:t>%</a:t>
                      </a:r>
                    </a:p>
                  </a:txBody>
                  <a:tcPr marL="0" marR="0" marT="63500" marB="0">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extLst>
                  <a:ext uri="{0D108BD9-81ED-4DB2-BD59-A6C34878D82A}">
                    <a16:rowId xmlns:a16="http://schemas.microsoft.com/office/drawing/2014/main" val="10010"/>
                  </a:ext>
                </a:extLst>
              </a:tr>
              <a:tr h="448707">
                <a:tc>
                  <a:txBody>
                    <a:bodyPr/>
                    <a:lstStyle/>
                    <a:p>
                      <a:pPr marL="47625">
                        <a:lnSpc>
                          <a:spcPct val="100000"/>
                        </a:lnSpc>
                        <a:spcBef>
                          <a:spcPts val="680"/>
                        </a:spcBef>
                      </a:pPr>
                      <a:r>
                        <a:rPr sz="2000" b="1" spc="-10" dirty="0">
                          <a:latin typeface="Arial Narrow"/>
                          <a:cs typeface="Arial Narrow"/>
                        </a:rPr>
                        <a:t>NATIONAL</a:t>
                      </a:r>
                      <a:endParaRPr sz="2000">
                        <a:latin typeface="Arial Narrow"/>
                        <a:cs typeface="Arial Narrow"/>
                      </a:endParaRPr>
                    </a:p>
                  </a:txBody>
                  <a:tcPr marL="0" marR="0" marT="78377" marB="0">
                    <a:lnL w="9525">
                      <a:solidFill>
                        <a:srgbClr val="545454"/>
                      </a:solidFill>
                      <a:prstDash val="solid"/>
                    </a:lnL>
                    <a:lnR w="9525" cap="flat" cmpd="sng" algn="ctr">
                      <a:solidFill>
                        <a:srgbClr val="545454"/>
                      </a:solidFill>
                      <a:prstDash val="solid"/>
                      <a:round/>
                      <a:headEnd type="none" w="med" len="med"/>
                      <a:tailEnd type="none" w="med" len="med"/>
                    </a:lnR>
                    <a:lnT w="9525">
                      <a:solidFill>
                        <a:srgbClr val="545454"/>
                      </a:solidFill>
                      <a:prstDash val="solid"/>
                    </a:lnT>
                    <a:lnB w="9525">
                      <a:solidFill>
                        <a:srgbClr val="545454"/>
                      </a:solidFill>
                      <a:prstDash val="solid"/>
                    </a:lnB>
                    <a:solidFill>
                      <a:srgbClr val="EFEFEF"/>
                    </a:solidFill>
                  </a:tcPr>
                </a:tc>
                <a:tc>
                  <a:txBody>
                    <a:bodyPr/>
                    <a:lstStyle/>
                    <a:p>
                      <a:pPr marR="26034" algn="ctr">
                        <a:lnSpc>
                          <a:spcPct val="100000"/>
                        </a:lnSpc>
                        <a:spcBef>
                          <a:spcPts val="500"/>
                        </a:spcBef>
                      </a:pPr>
                      <a:r>
                        <a:rPr sz="1800" b="1" spc="-5" dirty="0">
                          <a:latin typeface="Arial Narrow"/>
                          <a:cs typeface="Arial Narrow"/>
                        </a:rPr>
                        <a:t>491</a:t>
                      </a:r>
                      <a:r>
                        <a:rPr sz="1800" b="1" spc="-95" dirty="0">
                          <a:latin typeface="Arial Narrow"/>
                          <a:cs typeface="Arial Narrow"/>
                        </a:rPr>
                        <a:t> </a:t>
                      </a:r>
                      <a:r>
                        <a:rPr sz="1800" b="1" spc="-5" dirty="0">
                          <a:latin typeface="Arial Narrow"/>
                          <a:cs typeface="Arial Narrow"/>
                        </a:rPr>
                        <a:t>081</a:t>
                      </a:r>
                      <a:endParaRPr sz="1800" b="1" dirty="0">
                        <a:latin typeface="Arial Narrow"/>
                        <a:cs typeface="Arial Narrow"/>
                      </a:endParaRPr>
                    </a:p>
                  </a:txBody>
                  <a:tcPr marL="0" marR="0" marT="63500" marB="0">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19685" algn="ctr">
                        <a:lnSpc>
                          <a:spcPct val="100000"/>
                        </a:lnSpc>
                        <a:spcBef>
                          <a:spcPts val="500"/>
                        </a:spcBef>
                      </a:pPr>
                      <a:r>
                        <a:rPr sz="1800" b="1" spc="-5" dirty="0">
                          <a:latin typeface="Arial Narrow"/>
                          <a:cs typeface="Arial Narrow"/>
                        </a:rPr>
                        <a:t>323</a:t>
                      </a:r>
                      <a:r>
                        <a:rPr sz="1800" b="1" spc="-95" dirty="0">
                          <a:latin typeface="Arial Narrow"/>
                          <a:cs typeface="Arial Narrow"/>
                        </a:rPr>
                        <a:t> </a:t>
                      </a:r>
                      <a:r>
                        <a:rPr sz="1800" b="1" spc="-5" dirty="0">
                          <a:latin typeface="Arial Narrow"/>
                          <a:cs typeface="Arial Narrow"/>
                        </a:rPr>
                        <a:t>343</a:t>
                      </a:r>
                      <a:endParaRPr sz="1800" b="1" dirty="0">
                        <a:latin typeface="Arial Narrow"/>
                        <a:cs typeface="Arial Narrow"/>
                      </a:endParaRPr>
                    </a:p>
                  </a:txBody>
                  <a:tcPr marL="0" marR="0" marT="63500" marB="0">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23495" algn="ctr">
                        <a:lnSpc>
                          <a:spcPct val="100000"/>
                        </a:lnSpc>
                        <a:spcBef>
                          <a:spcPts val="500"/>
                        </a:spcBef>
                      </a:pPr>
                      <a:r>
                        <a:rPr sz="1800" b="1" spc="-5" dirty="0">
                          <a:latin typeface="Arial Narrow"/>
                          <a:cs typeface="Arial Narrow"/>
                        </a:rPr>
                        <a:t>65.84</a:t>
                      </a:r>
                      <a:r>
                        <a:rPr sz="1800" b="1" dirty="0">
                          <a:latin typeface="Arial Narrow"/>
                          <a:cs typeface="Arial Narrow"/>
                        </a:rPr>
                        <a:t>%</a:t>
                      </a:r>
                    </a:p>
                  </a:txBody>
                  <a:tcPr marL="0" marR="0" marT="63500" marB="0">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extLst>
                  <a:ext uri="{0D108BD9-81ED-4DB2-BD59-A6C34878D82A}">
                    <a16:rowId xmlns:a16="http://schemas.microsoft.com/office/drawing/2014/main" val="10011"/>
                  </a:ext>
                </a:extLst>
              </a:tr>
            </a:tbl>
          </a:graphicData>
        </a:graphic>
      </p:graphicFrame>
      <p:sp>
        <p:nvSpPr>
          <p:cNvPr id="3" name="object 3"/>
          <p:cNvSpPr txBox="1">
            <a:spLocks noGrp="1"/>
          </p:cNvSpPr>
          <p:nvPr>
            <p:ph type="title"/>
          </p:nvPr>
        </p:nvSpPr>
        <p:spPr>
          <a:xfrm>
            <a:off x="0" y="31849"/>
            <a:ext cx="9036496" cy="627359"/>
          </a:xfrm>
          <a:prstGeom prst="rect">
            <a:avLst/>
          </a:prstGeom>
        </p:spPr>
        <p:txBody>
          <a:bodyPr vert="horz" wrap="square" lIns="0" tIns="11692" rIns="0" bIns="0" rtlCol="0">
            <a:spAutoFit/>
          </a:bodyPr>
          <a:lstStyle/>
          <a:p>
            <a:pPr marL="11135">
              <a:spcBef>
                <a:spcPts val="92"/>
              </a:spcBef>
            </a:pPr>
            <a:r>
              <a:rPr lang="en-ZA" sz="4000" b="1" dirty="0" smtClean="0">
                <a:solidFill>
                  <a:schemeClr val="accent2">
                    <a:lumMod val="75000"/>
                  </a:schemeClr>
                </a:solidFill>
                <a:latin typeface="Arial Narrow" pitchFamily="34" charset="0"/>
              </a:rPr>
              <a:t>SOCIAL GRANT WROTE &amp;</a:t>
            </a:r>
            <a:r>
              <a:rPr lang="en-ZA" sz="4000" b="1" spc="-31" dirty="0" smtClean="0">
                <a:solidFill>
                  <a:schemeClr val="accent2">
                    <a:lumMod val="75000"/>
                  </a:schemeClr>
                </a:solidFill>
                <a:latin typeface="Arial Narrow" pitchFamily="34" charset="0"/>
              </a:rPr>
              <a:t> </a:t>
            </a:r>
            <a:r>
              <a:rPr lang="en-ZA" sz="4000" b="1" dirty="0" smtClean="0">
                <a:solidFill>
                  <a:schemeClr val="accent2">
                    <a:lumMod val="75000"/>
                  </a:schemeClr>
                </a:solidFill>
                <a:latin typeface="Arial Narrow" pitchFamily="34" charset="0"/>
              </a:rPr>
              <a:t>ACHIEVED</a:t>
            </a:r>
            <a:endParaRPr lang="en-ZA" sz="4000" b="1" dirty="0">
              <a:solidFill>
                <a:schemeClr val="accent2">
                  <a:lumMod val="75000"/>
                </a:schemeClr>
              </a:solidFill>
              <a:latin typeface="Arial Narrow" pitchFamily="34" charset="0"/>
            </a:endParaRPr>
          </a:p>
        </p:txBody>
      </p:sp>
      <p:sp>
        <p:nvSpPr>
          <p:cNvPr id="5" name="Slide Number Placeholder 4"/>
          <p:cNvSpPr>
            <a:spLocks noGrp="1"/>
          </p:cNvSpPr>
          <p:nvPr>
            <p:ph type="sldNum" sz="quarter" idx="4"/>
          </p:nvPr>
        </p:nvSpPr>
        <p:spPr/>
        <p:txBody>
          <a:bodyPr/>
          <a:lstStyle/>
          <a:p>
            <a:pPr>
              <a:defRPr/>
            </a:pPr>
            <a:fld id="{9281EBB6-D164-4A7A-83B0-06A5CFC35E17}" type="slidenum">
              <a:rPr lang="en-ZA" altLang="en-US" smtClean="0"/>
              <a:pPr>
                <a:defRPr/>
              </a:pPr>
              <a:t>112</a:t>
            </a:fld>
            <a:endParaRPr lang="en-ZA" altLang="en-US"/>
          </a:p>
        </p:txBody>
      </p:sp>
    </p:spTree>
    <p:extLst>
      <p:ext uri="{BB962C8B-B14F-4D97-AF65-F5344CB8AC3E}">
        <p14:creationId xmlns:p14="http://schemas.microsoft.com/office/powerpoint/2010/main" val="274875935"/>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extLst>
              <p:ext uri="{D42A27DB-BD31-4B8C-83A1-F6EECF244321}">
                <p14:modId xmlns:p14="http://schemas.microsoft.com/office/powerpoint/2010/main" val="75401383"/>
              </p:ext>
            </p:extLst>
          </p:nvPr>
        </p:nvGraphicFramePr>
        <p:xfrm>
          <a:off x="107502" y="678113"/>
          <a:ext cx="8928990" cy="5775223"/>
        </p:xfrm>
        <a:graphic>
          <a:graphicData uri="http://schemas.openxmlformats.org/drawingml/2006/table">
            <a:tbl>
              <a:tblPr firstRow="1" bandRow="1">
                <a:tableStyleId>{2D5ABB26-0587-4C30-8999-92F81FD0307C}</a:tableStyleId>
              </a:tblPr>
              <a:tblGrid>
                <a:gridCol w="2194217">
                  <a:extLst>
                    <a:ext uri="{9D8B030D-6E8A-4147-A177-3AD203B41FA5}">
                      <a16:colId xmlns:a16="http://schemas.microsoft.com/office/drawing/2014/main" val="20000"/>
                    </a:ext>
                  </a:extLst>
                </a:gridCol>
                <a:gridCol w="749599">
                  <a:extLst>
                    <a:ext uri="{9D8B030D-6E8A-4147-A177-3AD203B41FA5}">
                      <a16:colId xmlns:a16="http://schemas.microsoft.com/office/drawing/2014/main" val="20001"/>
                    </a:ext>
                  </a:extLst>
                </a:gridCol>
                <a:gridCol w="749599">
                  <a:extLst>
                    <a:ext uri="{9D8B030D-6E8A-4147-A177-3AD203B41FA5}">
                      <a16:colId xmlns:a16="http://schemas.microsoft.com/office/drawing/2014/main" val="20002"/>
                    </a:ext>
                  </a:extLst>
                </a:gridCol>
                <a:gridCol w="743792">
                  <a:extLst>
                    <a:ext uri="{9D8B030D-6E8A-4147-A177-3AD203B41FA5}">
                      <a16:colId xmlns:a16="http://schemas.microsoft.com/office/drawing/2014/main" val="20003"/>
                    </a:ext>
                  </a:extLst>
                </a:gridCol>
                <a:gridCol w="749599">
                  <a:extLst>
                    <a:ext uri="{9D8B030D-6E8A-4147-A177-3AD203B41FA5}">
                      <a16:colId xmlns:a16="http://schemas.microsoft.com/office/drawing/2014/main" val="20004"/>
                    </a:ext>
                  </a:extLst>
                </a:gridCol>
                <a:gridCol w="749599">
                  <a:extLst>
                    <a:ext uri="{9D8B030D-6E8A-4147-A177-3AD203B41FA5}">
                      <a16:colId xmlns:a16="http://schemas.microsoft.com/office/drawing/2014/main" val="20005"/>
                    </a:ext>
                  </a:extLst>
                </a:gridCol>
                <a:gridCol w="749598">
                  <a:extLst>
                    <a:ext uri="{9D8B030D-6E8A-4147-A177-3AD203B41FA5}">
                      <a16:colId xmlns:a16="http://schemas.microsoft.com/office/drawing/2014/main" val="20006"/>
                    </a:ext>
                  </a:extLst>
                </a:gridCol>
                <a:gridCol w="743791">
                  <a:extLst>
                    <a:ext uri="{9D8B030D-6E8A-4147-A177-3AD203B41FA5}">
                      <a16:colId xmlns:a16="http://schemas.microsoft.com/office/drawing/2014/main" val="20007"/>
                    </a:ext>
                  </a:extLst>
                </a:gridCol>
                <a:gridCol w="749598">
                  <a:extLst>
                    <a:ext uri="{9D8B030D-6E8A-4147-A177-3AD203B41FA5}">
                      <a16:colId xmlns:a16="http://schemas.microsoft.com/office/drawing/2014/main" val="20008"/>
                    </a:ext>
                  </a:extLst>
                </a:gridCol>
                <a:gridCol w="749598">
                  <a:extLst>
                    <a:ext uri="{9D8B030D-6E8A-4147-A177-3AD203B41FA5}">
                      <a16:colId xmlns:a16="http://schemas.microsoft.com/office/drawing/2014/main" val="20009"/>
                    </a:ext>
                  </a:extLst>
                </a:gridCol>
              </a:tblGrid>
              <a:tr h="431696">
                <a:tc rowSpan="3">
                  <a:txBody>
                    <a:bodyPr/>
                    <a:lstStyle/>
                    <a:p>
                      <a:pPr>
                        <a:lnSpc>
                          <a:spcPct val="100000"/>
                        </a:lnSpc>
                      </a:pPr>
                      <a:endParaRPr sz="1900" dirty="0">
                        <a:latin typeface="Times New Roman"/>
                        <a:cs typeface="Times New Roman"/>
                      </a:endParaRPr>
                    </a:p>
                    <a:p>
                      <a:pPr>
                        <a:lnSpc>
                          <a:spcPct val="100000"/>
                        </a:lnSpc>
                      </a:pPr>
                      <a:endParaRPr sz="1900" dirty="0">
                        <a:latin typeface="Times New Roman"/>
                        <a:cs typeface="Times New Roman"/>
                      </a:endParaRPr>
                    </a:p>
                    <a:p>
                      <a:pPr>
                        <a:lnSpc>
                          <a:spcPct val="100000"/>
                        </a:lnSpc>
                      </a:pPr>
                      <a:endParaRPr sz="1900" dirty="0">
                        <a:latin typeface="Times New Roman"/>
                        <a:cs typeface="Times New Roman"/>
                      </a:endParaRPr>
                    </a:p>
                    <a:p>
                      <a:pPr>
                        <a:lnSpc>
                          <a:spcPct val="100000"/>
                        </a:lnSpc>
                      </a:pPr>
                      <a:endParaRPr sz="1900" dirty="0">
                        <a:latin typeface="Times New Roman"/>
                        <a:cs typeface="Times New Roman"/>
                      </a:endParaRPr>
                    </a:p>
                    <a:p>
                      <a:pPr>
                        <a:lnSpc>
                          <a:spcPct val="100000"/>
                        </a:lnSpc>
                      </a:pPr>
                      <a:endParaRPr sz="1900" dirty="0">
                        <a:latin typeface="Times New Roman"/>
                        <a:cs typeface="Times New Roman"/>
                      </a:endParaRPr>
                    </a:p>
                    <a:p>
                      <a:pPr marL="39370">
                        <a:lnSpc>
                          <a:spcPts val="2065"/>
                        </a:lnSpc>
                        <a:spcBef>
                          <a:spcPts val="1295"/>
                        </a:spcBef>
                      </a:pPr>
                      <a:r>
                        <a:rPr sz="1600" b="1" spc="10" dirty="0">
                          <a:latin typeface="Arial Narrow"/>
                          <a:cs typeface="Arial Narrow"/>
                        </a:rPr>
                        <a:t>Province</a:t>
                      </a:r>
                      <a:r>
                        <a:rPr sz="1600" b="1" dirty="0">
                          <a:latin typeface="Arial Narrow"/>
                          <a:cs typeface="Arial Narrow"/>
                        </a:rPr>
                        <a:t> </a:t>
                      </a:r>
                      <a:r>
                        <a:rPr sz="1600" b="1" spc="15" dirty="0">
                          <a:latin typeface="Arial Narrow"/>
                          <a:cs typeface="Arial Narrow"/>
                        </a:rPr>
                        <a:t>Name</a:t>
                      </a:r>
                      <a:endParaRPr sz="1600" dirty="0">
                        <a:latin typeface="Arial Narrow"/>
                        <a:cs typeface="Arial Narrow"/>
                      </a:endParaRPr>
                    </a:p>
                  </a:txBody>
                  <a:tcPr marL="0" marR="0" marT="0" marB="0">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solidFill>
                      <a:srgbClr val="F9BE8E"/>
                    </a:solidFill>
                  </a:tcPr>
                </a:tc>
                <a:tc gridSpan="6">
                  <a:txBody>
                    <a:bodyPr/>
                    <a:lstStyle/>
                    <a:p>
                      <a:pPr algn="ctr">
                        <a:lnSpc>
                          <a:spcPct val="100000"/>
                        </a:lnSpc>
                        <a:spcBef>
                          <a:spcPts val="455"/>
                        </a:spcBef>
                      </a:pPr>
                      <a:r>
                        <a:rPr sz="1600" b="1" spc="10" dirty="0" smtClean="0">
                          <a:latin typeface="Arial Narrow"/>
                          <a:cs typeface="Arial Narrow"/>
                        </a:rPr>
                        <a:t>20</a:t>
                      </a:r>
                      <a:r>
                        <a:rPr lang="en-ZA" sz="1600" b="1" spc="10" dirty="0" smtClean="0">
                          <a:latin typeface="Arial Narrow"/>
                          <a:cs typeface="Arial Narrow"/>
                        </a:rPr>
                        <a:t>20</a:t>
                      </a:r>
                      <a:endParaRPr sz="1600" dirty="0">
                        <a:latin typeface="Arial Narrow"/>
                        <a:cs typeface="Arial Narrow"/>
                      </a:endParaRPr>
                    </a:p>
                  </a:txBody>
                  <a:tcPr marL="0" marR="0" marT="52444" marB="0">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solidFill>
                      <a:srgbClr val="F9BE8E"/>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rowSpan="2" gridSpan="3">
                  <a:txBody>
                    <a:bodyPr/>
                    <a:lstStyle/>
                    <a:p>
                      <a:pPr marL="689610">
                        <a:lnSpc>
                          <a:spcPct val="100000"/>
                        </a:lnSpc>
                        <a:spcBef>
                          <a:spcPts val="1610"/>
                        </a:spcBef>
                      </a:pPr>
                      <a:r>
                        <a:rPr sz="1600" b="1" spc="10" dirty="0">
                          <a:latin typeface="Arial Narrow"/>
                          <a:cs typeface="Arial Narrow"/>
                        </a:rPr>
                        <a:t>Grand</a:t>
                      </a:r>
                      <a:r>
                        <a:rPr sz="1600" b="1" spc="-5" dirty="0">
                          <a:latin typeface="Arial Narrow"/>
                          <a:cs typeface="Arial Narrow"/>
                        </a:rPr>
                        <a:t> </a:t>
                      </a:r>
                      <a:r>
                        <a:rPr sz="1600" b="1" spc="10" dirty="0">
                          <a:latin typeface="Arial Narrow"/>
                          <a:cs typeface="Arial Narrow"/>
                        </a:rPr>
                        <a:t>Total</a:t>
                      </a:r>
                      <a:endParaRPr sz="1600">
                        <a:latin typeface="Arial Narrow"/>
                        <a:cs typeface="Arial Narrow"/>
                      </a:endParaRPr>
                    </a:p>
                  </a:txBody>
                  <a:tcPr marL="0" marR="0" marT="185569" marB="0">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solidFill>
                      <a:srgbClr val="F9BE8E"/>
                    </a:solidFill>
                  </a:tcPr>
                </a:tc>
                <a:tc rowSpan="2" hMerge="1">
                  <a:txBody>
                    <a:bodyPr/>
                    <a:lstStyle/>
                    <a:p>
                      <a:endParaRPr/>
                    </a:p>
                  </a:txBody>
                  <a:tcPr marL="0" marR="0" marT="0" marB="0"/>
                </a:tc>
                <a:tc rowSpan="2" hMerge="1">
                  <a:txBody>
                    <a:bodyPr/>
                    <a:lstStyle/>
                    <a:p>
                      <a:endParaRPr/>
                    </a:p>
                  </a:txBody>
                  <a:tcPr marL="0" marR="0" marT="0" marB="0"/>
                </a:tc>
                <a:extLst>
                  <a:ext uri="{0D108BD9-81ED-4DB2-BD59-A6C34878D82A}">
                    <a16:rowId xmlns:a16="http://schemas.microsoft.com/office/drawing/2014/main" val="10000"/>
                  </a:ext>
                </a:extLst>
              </a:tr>
              <a:tr h="316577">
                <a:tc vMerge="1">
                  <a:txBody>
                    <a:bodyPr/>
                    <a:lstStyle/>
                    <a:p>
                      <a:endParaRPr/>
                    </a:p>
                  </a:txBody>
                  <a:tcPr marL="0" marR="0" marT="0" marB="0">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solidFill>
                      <a:srgbClr val="F9BE8E"/>
                    </a:solidFill>
                  </a:tcPr>
                </a:tc>
                <a:tc gridSpan="3">
                  <a:txBody>
                    <a:bodyPr/>
                    <a:lstStyle/>
                    <a:p>
                      <a:pPr algn="ctr">
                        <a:lnSpc>
                          <a:spcPct val="100000"/>
                        </a:lnSpc>
                        <a:spcBef>
                          <a:spcPts val="35"/>
                        </a:spcBef>
                      </a:pPr>
                      <a:r>
                        <a:rPr sz="1600" b="1" spc="10" dirty="0">
                          <a:latin typeface="Arial Narrow"/>
                          <a:cs typeface="Arial Narrow"/>
                        </a:rPr>
                        <a:t>Active</a:t>
                      </a:r>
                      <a:endParaRPr sz="1600">
                        <a:latin typeface="Arial Narrow"/>
                        <a:cs typeface="Arial Narrow"/>
                      </a:endParaRPr>
                    </a:p>
                  </a:txBody>
                  <a:tcPr marL="0" marR="0" marT="4034" marB="0">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solidFill>
                      <a:srgbClr val="F9BE8E"/>
                    </a:solidFill>
                  </a:tcPr>
                </a:tc>
                <a:tc hMerge="1">
                  <a:txBody>
                    <a:bodyPr/>
                    <a:lstStyle/>
                    <a:p>
                      <a:endParaRPr/>
                    </a:p>
                  </a:txBody>
                  <a:tcPr marL="0" marR="0" marT="0" marB="0"/>
                </a:tc>
                <a:tc hMerge="1">
                  <a:txBody>
                    <a:bodyPr/>
                    <a:lstStyle/>
                    <a:p>
                      <a:endParaRPr/>
                    </a:p>
                  </a:txBody>
                  <a:tcPr marL="0" marR="0" marT="0" marB="0"/>
                </a:tc>
                <a:tc gridSpan="3">
                  <a:txBody>
                    <a:bodyPr/>
                    <a:lstStyle/>
                    <a:p>
                      <a:pPr algn="ctr">
                        <a:lnSpc>
                          <a:spcPct val="100000"/>
                        </a:lnSpc>
                        <a:spcBef>
                          <a:spcPts val="35"/>
                        </a:spcBef>
                      </a:pPr>
                      <a:r>
                        <a:rPr sz="1600" b="1" spc="5" dirty="0">
                          <a:latin typeface="Arial Narrow"/>
                          <a:cs typeface="Arial Narrow"/>
                        </a:rPr>
                        <a:t>Inactive</a:t>
                      </a:r>
                      <a:endParaRPr sz="1600">
                        <a:latin typeface="Arial Narrow"/>
                        <a:cs typeface="Arial Narrow"/>
                      </a:endParaRPr>
                    </a:p>
                  </a:txBody>
                  <a:tcPr marL="0" marR="0" marT="4034" marB="0">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solidFill>
                      <a:srgbClr val="F9BE8E"/>
                    </a:solidFill>
                  </a:tcPr>
                </a:tc>
                <a:tc hMerge="1">
                  <a:txBody>
                    <a:bodyPr/>
                    <a:lstStyle/>
                    <a:p>
                      <a:endParaRPr/>
                    </a:p>
                  </a:txBody>
                  <a:tcPr marL="0" marR="0" marT="0" marB="0"/>
                </a:tc>
                <a:tc hMerge="1">
                  <a:txBody>
                    <a:bodyPr/>
                    <a:lstStyle/>
                    <a:p>
                      <a:endParaRPr/>
                    </a:p>
                  </a:txBody>
                  <a:tcPr marL="0" marR="0" marT="0" marB="0"/>
                </a:tc>
                <a:tc gridSpan="3" vMerge="1">
                  <a:txBody>
                    <a:bodyPr/>
                    <a:lstStyle/>
                    <a:p>
                      <a:endParaRPr/>
                    </a:p>
                  </a:txBody>
                  <a:tcPr marL="0" marR="0" marT="204470" marB="0">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solidFill>
                      <a:srgbClr val="F9BE8E"/>
                    </a:solidFill>
                  </a:tcPr>
                </a:tc>
                <a:tc hMerge="1" vMerge="1">
                  <a:txBody>
                    <a:bodyPr/>
                    <a:lstStyle/>
                    <a:p>
                      <a:endParaRPr/>
                    </a:p>
                  </a:txBody>
                  <a:tcPr marL="0" marR="0" marT="0" marB="0"/>
                </a:tc>
                <a:tc hMerge="1" vMerge="1">
                  <a:txBody>
                    <a:bodyPr/>
                    <a:lstStyle/>
                    <a:p>
                      <a:endParaRPr/>
                    </a:p>
                  </a:txBody>
                  <a:tcPr marL="0" marR="0" marT="0" marB="0"/>
                </a:tc>
                <a:extLst>
                  <a:ext uri="{0D108BD9-81ED-4DB2-BD59-A6C34878D82A}">
                    <a16:rowId xmlns:a16="http://schemas.microsoft.com/office/drawing/2014/main" val="10001"/>
                  </a:ext>
                </a:extLst>
              </a:tr>
              <a:tr h="1487040">
                <a:tc vMerge="1">
                  <a:txBody>
                    <a:bodyPr/>
                    <a:lstStyle/>
                    <a:p>
                      <a:endParaRPr/>
                    </a:p>
                  </a:txBody>
                  <a:tcPr marL="0" marR="0" marT="0" marB="0">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solidFill>
                      <a:srgbClr val="F9BE8E"/>
                    </a:solidFill>
                  </a:tcPr>
                </a:tc>
                <a:tc>
                  <a:txBody>
                    <a:bodyPr/>
                    <a:lstStyle/>
                    <a:p>
                      <a:pPr>
                        <a:lnSpc>
                          <a:spcPct val="100000"/>
                        </a:lnSpc>
                        <a:spcBef>
                          <a:spcPts val="45"/>
                        </a:spcBef>
                      </a:pPr>
                      <a:endParaRPr sz="1600">
                        <a:latin typeface="Times New Roman"/>
                        <a:cs typeface="Times New Roman"/>
                      </a:endParaRPr>
                    </a:p>
                    <a:p>
                      <a:pPr marL="116839">
                        <a:lnSpc>
                          <a:spcPct val="100000"/>
                        </a:lnSpc>
                      </a:pPr>
                      <a:r>
                        <a:rPr sz="1600" b="1" spc="10" dirty="0">
                          <a:latin typeface="Arial Narrow"/>
                          <a:cs typeface="Arial Narrow"/>
                        </a:rPr>
                        <a:t>Total</a:t>
                      </a:r>
                      <a:r>
                        <a:rPr sz="1600" b="1" spc="-25" dirty="0">
                          <a:latin typeface="Arial Narrow"/>
                          <a:cs typeface="Arial Narrow"/>
                        </a:rPr>
                        <a:t> </a:t>
                      </a:r>
                      <a:r>
                        <a:rPr sz="1600" b="1" spc="10" dirty="0">
                          <a:latin typeface="Arial Narrow"/>
                          <a:cs typeface="Arial Narrow"/>
                        </a:rPr>
                        <a:t>Wrote</a:t>
                      </a:r>
                      <a:endParaRPr sz="1600">
                        <a:latin typeface="Arial Narrow"/>
                        <a:cs typeface="Arial Narrow"/>
                      </a:endParaRPr>
                    </a:p>
                  </a:txBody>
                  <a:tcPr marL="0" marR="0" marT="5187" marB="0" vert="vert270">
                    <a:lnL w="9525">
                      <a:solidFill>
                        <a:srgbClr val="545454"/>
                      </a:solidFill>
                      <a:prstDash val="solid"/>
                    </a:lnL>
                    <a:lnR w="9525">
                      <a:solidFill>
                        <a:srgbClr val="545454"/>
                      </a:solidFill>
                      <a:prstDash val="solid"/>
                    </a:lnR>
                    <a:lnT w="9525">
                      <a:solidFill>
                        <a:srgbClr val="545454"/>
                      </a:solidFill>
                      <a:prstDash val="solid"/>
                    </a:lnT>
                    <a:lnB w="9525" cap="flat" cmpd="sng" algn="ctr">
                      <a:solidFill>
                        <a:srgbClr val="545454"/>
                      </a:solidFill>
                      <a:prstDash val="solid"/>
                      <a:round/>
                      <a:headEnd type="none" w="med" len="med"/>
                      <a:tailEnd type="none" w="med" len="med"/>
                    </a:lnB>
                    <a:solidFill>
                      <a:srgbClr val="F9BE8E"/>
                    </a:solidFill>
                  </a:tcPr>
                </a:tc>
                <a:tc>
                  <a:txBody>
                    <a:bodyPr/>
                    <a:lstStyle/>
                    <a:p>
                      <a:pPr marL="217804" marR="203835" indent="196215">
                        <a:lnSpc>
                          <a:spcPts val="2110"/>
                        </a:lnSpc>
                        <a:spcBef>
                          <a:spcPts val="1150"/>
                        </a:spcBef>
                      </a:pPr>
                      <a:r>
                        <a:rPr sz="1600" b="1" spc="10" dirty="0">
                          <a:latin typeface="Arial Narrow"/>
                          <a:cs typeface="Arial Narrow"/>
                        </a:rPr>
                        <a:t>Total  </a:t>
                      </a:r>
                      <a:r>
                        <a:rPr sz="1600" b="1" spc="-5" dirty="0">
                          <a:latin typeface="Arial Narrow"/>
                          <a:cs typeface="Arial Narrow"/>
                        </a:rPr>
                        <a:t>Achieve</a:t>
                      </a:r>
                      <a:r>
                        <a:rPr sz="1600" b="1" dirty="0">
                          <a:latin typeface="Arial Narrow"/>
                          <a:cs typeface="Arial Narrow"/>
                        </a:rPr>
                        <a:t>d</a:t>
                      </a:r>
                      <a:endParaRPr sz="1600" dirty="0">
                        <a:latin typeface="Arial Narrow"/>
                        <a:cs typeface="Arial Narrow"/>
                      </a:endParaRPr>
                    </a:p>
                  </a:txBody>
                  <a:tcPr marL="0" marR="0" marT="132550" marB="0" vert="vert270">
                    <a:lnL w="9525">
                      <a:solidFill>
                        <a:srgbClr val="545454"/>
                      </a:solidFill>
                      <a:prstDash val="solid"/>
                    </a:lnL>
                    <a:lnR w="9525">
                      <a:solidFill>
                        <a:srgbClr val="545454"/>
                      </a:solidFill>
                      <a:prstDash val="solid"/>
                    </a:lnR>
                    <a:lnT w="9525">
                      <a:solidFill>
                        <a:srgbClr val="545454"/>
                      </a:solidFill>
                      <a:prstDash val="solid"/>
                    </a:lnT>
                    <a:lnB w="9525" cap="flat" cmpd="sng" algn="ctr">
                      <a:solidFill>
                        <a:srgbClr val="545454"/>
                      </a:solidFill>
                      <a:prstDash val="solid"/>
                      <a:round/>
                      <a:headEnd type="none" w="med" len="med"/>
                      <a:tailEnd type="none" w="med" len="med"/>
                    </a:lnB>
                    <a:solidFill>
                      <a:srgbClr val="F9BE8E"/>
                    </a:solidFill>
                  </a:tcPr>
                </a:tc>
                <a:tc>
                  <a:txBody>
                    <a:bodyPr/>
                    <a:lstStyle/>
                    <a:p>
                      <a:pPr>
                        <a:lnSpc>
                          <a:spcPct val="100000"/>
                        </a:lnSpc>
                        <a:spcBef>
                          <a:spcPts val="20"/>
                        </a:spcBef>
                      </a:pPr>
                      <a:endParaRPr sz="1600">
                        <a:latin typeface="Times New Roman"/>
                        <a:cs typeface="Times New Roman"/>
                      </a:endParaRPr>
                    </a:p>
                    <a:p>
                      <a:pPr marL="132715">
                        <a:lnSpc>
                          <a:spcPct val="100000"/>
                        </a:lnSpc>
                      </a:pPr>
                      <a:r>
                        <a:rPr sz="1600" b="1" spc="10" dirty="0">
                          <a:latin typeface="Arial Narrow"/>
                          <a:cs typeface="Arial Narrow"/>
                        </a:rPr>
                        <a:t>%Achieved</a:t>
                      </a:r>
                      <a:endParaRPr sz="1600">
                        <a:latin typeface="Arial Narrow"/>
                        <a:cs typeface="Arial Narrow"/>
                      </a:endParaRPr>
                    </a:p>
                  </a:txBody>
                  <a:tcPr marL="0" marR="0" marT="2305" marB="0" vert="vert270">
                    <a:lnL w="9525">
                      <a:solidFill>
                        <a:srgbClr val="545454"/>
                      </a:solidFill>
                      <a:prstDash val="solid"/>
                    </a:lnL>
                    <a:lnR w="9525">
                      <a:solidFill>
                        <a:srgbClr val="545454"/>
                      </a:solidFill>
                      <a:prstDash val="solid"/>
                    </a:lnR>
                    <a:lnT w="9525">
                      <a:solidFill>
                        <a:srgbClr val="545454"/>
                      </a:solidFill>
                      <a:prstDash val="solid"/>
                    </a:lnT>
                    <a:lnB w="9525" cap="flat" cmpd="sng" algn="ctr">
                      <a:solidFill>
                        <a:srgbClr val="545454"/>
                      </a:solidFill>
                      <a:prstDash val="solid"/>
                      <a:round/>
                      <a:headEnd type="none" w="med" len="med"/>
                      <a:tailEnd type="none" w="med" len="med"/>
                    </a:lnB>
                    <a:solidFill>
                      <a:srgbClr val="F9BE8E"/>
                    </a:solidFill>
                  </a:tcPr>
                </a:tc>
                <a:tc>
                  <a:txBody>
                    <a:bodyPr/>
                    <a:lstStyle/>
                    <a:p>
                      <a:pPr>
                        <a:lnSpc>
                          <a:spcPct val="100000"/>
                        </a:lnSpc>
                        <a:spcBef>
                          <a:spcPts val="45"/>
                        </a:spcBef>
                      </a:pPr>
                      <a:endParaRPr sz="1600">
                        <a:latin typeface="Times New Roman"/>
                        <a:cs typeface="Times New Roman"/>
                      </a:endParaRPr>
                    </a:p>
                    <a:p>
                      <a:pPr marL="116839">
                        <a:lnSpc>
                          <a:spcPct val="100000"/>
                        </a:lnSpc>
                      </a:pPr>
                      <a:r>
                        <a:rPr sz="1600" b="1" spc="10" dirty="0">
                          <a:latin typeface="Arial Narrow"/>
                          <a:cs typeface="Arial Narrow"/>
                        </a:rPr>
                        <a:t>Total</a:t>
                      </a:r>
                      <a:r>
                        <a:rPr sz="1600" b="1" spc="-25" dirty="0">
                          <a:latin typeface="Arial Narrow"/>
                          <a:cs typeface="Arial Narrow"/>
                        </a:rPr>
                        <a:t> </a:t>
                      </a:r>
                      <a:r>
                        <a:rPr sz="1600" b="1" spc="10" dirty="0">
                          <a:latin typeface="Arial Narrow"/>
                          <a:cs typeface="Arial Narrow"/>
                        </a:rPr>
                        <a:t>Wrote</a:t>
                      </a:r>
                      <a:endParaRPr sz="1600">
                        <a:latin typeface="Arial Narrow"/>
                        <a:cs typeface="Arial Narrow"/>
                      </a:endParaRPr>
                    </a:p>
                  </a:txBody>
                  <a:tcPr marL="0" marR="0" marT="5187" marB="0" vert="vert270">
                    <a:lnL w="9525">
                      <a:solidFill>
                        <a:srgbClr val="545454"/>
                      </a:solidFill>
                      <a:prstDash val="solid"/>
                    </a:lnL>
                    <a:lnR w="9525">
                      <a:solidFill>
                        <a:srgbClr val="545454"/>
                      </a:solidFill>
                      <a:prstDash val="solid"/>
                    </a:lnR>
                    <a:lnT w="9525">
                      <a:solidFill>
                        <a:srgbClr val="545454"/>
                      </a:solidFill>
                      <a:prstDash val="solid"/>
                    </a:lnT>
                    <a:lnB w="9525" cap="flat" cmpd="sng" algn="ctr">
                      <a:solidFill>
                        <a:srgbClr val="545454"/>
                      </a:solidFill>
                      <a:prstDash val="solid"/>
                      <a:round/>
                      <a:headEnd type="none" w="med" len="med"/>
                      <a:tailEnd type="none" w="med" len="med"/>
                    </a:lnB>
                    <a:solidFill>
                      <a:srgbClr val="F9BE8E"/>
                    </a:solidFill>
                  </a:tcPr>
                </a:tc>
                <a:tc>
                  <a:txBody>
                    <a:bodyPr/>
                    <a:lstStyle/>
                    <a:p>
                      <a:pPr marL="217804" marR="203835" indent="196215">
                        <a:lnSpc>
                          <a:spcPts val="2110"/>
                        </a:lnSpc>
                        <a:spcBef>
                          <a:spcPts val="1150"/>
                        </a:spcBef>
                      </a:pPr>
                      <a:r>
                        <a:rPr sz="1600" b="1" spc="10" dirty="0">
                          <a:latin typeface="Arial Narrow"/>
                          <a:cs typeface="Arial Narrow"/>
                        </a:rPr>
                        <a:t>Total  </a:t>
                      </a:r>
                      <a:r>
                        <a:rPr sz="1600" b="1" spc="-5" dirty="0">
                          <a:latin typeface="Arial Narrow"/>
                          <a:cs typeface="Arial Narrow"/>
                        </a:rPr>
                        <a:t>Achieve</a:t>
                      </a:r>
                      <a:r>
                        <a:rPr sz="1600" b="1" dirty="0">
                          <a:latin typeface="Arial Narrow"/>
                          <a:cs typeface="Arial Narrow"/>
                        </a:rPr>
                        <a:t>d</a:t>
                      </a:r>
                      <a:endParaRPr sz="1600">
                        <a:latin typeface="Arial Narrow"/>
                        <a:cs typeface="Arial Narrow"/>
                      </a:endParaRPr>
                    </a:p>
                  </a:txBody>
                  <a:tcPr marL="0" marR="0" marT="132550" marB="0" vert="vert270">
                    <a:lnL w="9525">
                      <a:solidFill>
                        <a:srgbClr val="545454"/>
                      </a:solidFill>
                      <a:prstDash val="solid"/>
                    </a:lnL>
                    <a:lnR w="9525">
                      <a:solidFill>
                        <a:srgbClr val="545454"/>
                      </a:solidFill>
                      <a:prstDash val="solid"/>
                    </a:lnR>
                    <a:lnT w="9525">
                      <a:solidFill>
                        <a:srgbClr val="545454"/>
                      </a:solidFill>
                      <a:prstDash val="solid"/>
                    </a:lnT>
                    <a:lnB w="9525" cap="flat" cmpd="sng" algn="ctr">
                      <a:solidFill>
                        <a:srgbClr val="545454"/>
                      </a:solidFill>
                      <a:prstDash val="solid"/>
                      <a:round/>
                      <a:headEnd type="none" w="med" len="med"/>
                      <a:tailEnd type="none" w="med" len="med"/>
                    </a:lnB>
                    <a:solidFill>
                      <a:srgbClr val="F9BE8E"/>
                    </a:solidFill>
                  </a:tcPr>
                </a:tc>
                <a:tc>
                  <a:txBody>
                    <a:bodyPr/>
                    <a:lstStyle/>
                    <a:p>
                      <a:pPr>
                        <a:lnSpc>
                          <a:spcPct val="100000"/>
                        </a:lnSpc>
                        <a:spcBef>
                          <a:spcPts val="45"/>
                        </a:spcBef>
                      </a:pPr>
                      <a:endParaRPr sz="1600">
                        <a:latin typeface="Times New Roman"/>
                        <a:cs typeface="Times New Roman"/>
                      </a:endParaRPr>
                    </a:p>
                    <a:p>
                      <a:pPr marL="132715">
                        <a:lnSpc>
                          <a:spcPct val="100000"/>
                        </a:lnSpc>
                      </a:pPr>
                      <a:r>
                        <a:rPr sz="1600" b="1" spc="10" dirty="0">
                          <a:latin typeface="Arial Narrow"/>
                          <a:cs typeface="Arial Narrow"/>
                        </a:rPr>
                        <a:t>%Achieved</a:t>
                      </a:r>
                      <a:endParaRPr sz="1600">
                        <a:latin typeface="Arial Narrow"/>
                        <a:cs typeface="Arial Narrow"/>
                      </a:endParaRPr>
                    </a:p>
                  </a:txBody>
                  <a:tcPr marL="0" marR="0" marT="5187" marB="0" vert="vert270">
                    <a:lnL w="9525">
                      <a:solidFill>
                        <a:srgbClr val="545454"/>
                      </a:solidFill>
                      <a:prstDash val="solid"/>
                    </a:lnL>
                    <a:lnR w="9525">
                      <a:solidFill>
                        <a:srgbClr val="545454"/>
                      </a:solidFill>
                      <a:prstDash val="solid"/>
                    </a:lnR>
                    <a:lnT w="9525">
                      <a:solidFill>
                        <a:srgbClr val="545454"/>
                      </a:solidFill>
                      <a:prstDash val="solid"/>
                    </a:lnT>
                    <a:lnB w="9525" cap="flat" cmpd="sng" algn="ctr">
                      <a:solidFill>
                        <a:srgbClr val="545454"/>
                      </a:solidFill>
                      <a:prstDash val="solid"/>
                      <a:round/>
                      <a:headEnd type="none" w="med" len="med"/>
                      <a:tailEnd type="none" w="med" len="med"/>
                    </a:lnB>
                    <a:solidFill>
                      <a:srgbClr val="F9BE8E"/>
                    </a:solidFill>
                  </a:tcPr>
                </a:tc>
                <a:tc>
                  <a:txBody>
                    <a:bodyPr/>
                    <a:lstStyle/>
                    <a:p>
                      <a:pPr>
                        <a:lnSpc>
                          <a:spcPct val="100000"/>
                        </a:lnSpc>
                        <a:spcBef>
                          <a:spcPts val="20"/>
                        </a:spcBef>
                      </a:pPr>
                      <a:endParaRPr sz="1600">
                        <a:latin typeface="Times New Roman"/>
                        <a:cs typeface="Times New Roman"/>
                      </a:endParaRPr>
                    </a:p>
                    <a:p>
                      <a:pPr marL="116839">
                        <a:lnSpc>
                          <a:spcPct val="100000"/>
                        </a:lnSpc>
                      </a:pPr>
                      <a:r>
                        <a:rPr sz="1600" b="1" spc="10" dirty="0">
                          <a:latin typeface="Arial Narrow"/>
                          <a:cs typeface="Arial Narrow"/>
                        </a:rPr>
                        <a:t>Total</a:t>
                      </a:r>
                      <a:r>
                        <a:rPr sz="1600" b="1" spc="-25" dirty="0">
                          <a:latin typeface="Arial Narrow"/>
                          <a:cs typeface="Arial Narrow"/>
                        </a:rPr>
                        <a:t> </a:t>
                      </a:r>
                      <a:r>
                        <a:rPr sz="1600" b="1" spc="10" dirty="0">
                          <a:latin typeface="Arial Narrow"/>
                          <a:cs typeface="Arial Narrow"/>
                        </a:rPr>
                        <a:t>Wrote</a:t>
                      </a:r>
                      <a:endParaRPr sz="1600">
                        <a:latin typeface="Arial Narrow"/>
                        <a:cs typeface="Arial Narrow"/>
                      </a:endParaRPr>
                    </a:p>
                  </a:txBody>
                  <a:tcPr marL="0" marR="0" marT="2305" marB="0" vert="vert270">
                    <a:lnL w="9525">
                      <a:solidFill>
                        <a:srgbClr val="545454"/>
                      </a:solidFill>
                      <a:prstDash val="solid"/>
                    </a:lnL>
                    <a:lnR w="9525">
                      <a:solidFill>
                        <a:srgbClr val="545454"/>
                      </a:solidFill>
                      <a:prstDash val="solid"/>
                    </a:lnR>
                    <a:lnT w="9525">
                      <a:solidFill>
                        <a:srgbClr val="545454"/>
                      </a:solidFill>
                      <a:prstDash val="solid"/>
                    </a:lnT>
                    <a:lnB w="9525" cap="flat" cmpd="sng" algn="ctr">
                      <a:solidFill>
                        <a:srgbClr val="545454"/>
                      </a:solidFill>
                      <a:prstDash val="solid"/>
                      <a:round/>
                      <a:headEnd type="none" w="med" len="med"/>
                      <a:tailEnd type="none" w="med" len="med"/>
                    </a:lnB>
                    <a:solidFill>
                      <a:srgbClr val="F9BE8E"/>
                    </a:solidFill>
                  </a:tcPr>
                </a:tc>
                <a:tc>
                  <a:txBody>
                    <a:bodyPr/>
                    <a:lstStyle/>
                    <a:p>
                      <a:pPr marL="217804" marR="203835" indent="196215">
                        <a:lnSpc>
                          <a:spcPts val="2110"/>
                        </a:lnSpc>
                        <a:spcBef>
                          <a:spcPts val="1150"/>
                        </a:spcBef>
                      </a:pPr>
                      <a:r>
                        <a:rPr sz="1600" b="1" spc="10" dirty="0">
                          <a:latin typeface="Arial Narrow"/>
                          <a:cs typeface="Arial Narrow"/>
                        </a:rPr>
                        <a:t>Total  </a:t>
                      </a:r>
                      <a:r>
                        <a:rPr sz="1600" b="1" spc="-5" dirty="0">
                          <a:latin typeface="Arial Narrow"/>
                          <a:cs typeface="Arial Narrow"/>
                        </a:rPr>
                        <a:t>Achieve</a:t>
                      </a:r>
                      <a:r>
                        <a:rPr sz="1600" b="1" dirty="0">
                          <a:latin typeface="Arial Narrow"/>
                          <a:cs typeface="Arial Narrow"/>
                        </a:rPr>
                        <a:t>d</a:t>
                      </a:r>
                      <a:endParaRPr sz="1600">
                        <a:latin typeface="Arial Narrow"/>
                        <a:cs typeface="Arial Narrow"/>
                      </a:endParaRPr>
                    </a:p>
                  </a:txBody>
                  <a:tcPr marL="0" marR="0" marT="132550" marB="0" vert="vert270">
                    <a:lnL w="9525">
                      <a:solidFill>
                        <a:srgbClr val="545454"/>
                      </a:solidFill>
                      <a:prstDash val="solid"/>
                    </a:lnL>
                    <a:lnR w="9525">
                      <a:solidFill>
                        <a:srgbClr val="545454"/>
                      </a:solidFill>
                      <a:prstDash val="solid"/>
                    </a:lnR>
                    <a:lnT w="9525">
                      <a:solidFill>
                        <a:srgbClr val="545454"/>
                      </a:solidFill>
                      <a:prstDash val="solid"/>
                    </a:lnT>
                    <a:lnB w="9525" cap="flat" cmpd="sng" algn="ctr">
                      <a:solidFill>
                        <a:srgbClr val="545454"/>
                      </a:solidFill>
                      <a:prstDash val="solid"/>
                      <a:round/>
                      <a:headEnd type="none" w="med" len="med"/>
                      <a:tailEnd type="none" w="med" len="med"/>
                    </a:lnB>
                    <a:solidFill>
                      <a:srgbClr val="F9BE8E"/>
                    </a:solidFill>
                  </a:tcPr>
                </a:tc>
                <a:tc>
                  <a:txBody>
                    <a:bodyPr/>
                    <a:lstStyle/>
                    <a:p>
                      <a:pPr>
                        <a:lnSpc>
                          <a:spcPct val="100000"/>
                        </a:lnSpc>
                        <a:spcBef>
                          <a:spcPts val="45"/>
                        </a:spcBef>
                      </a:pPr>
                      <a:endParaRPr sz="1600">
                        <a:latin typeface="Times New Roman"/>
                        <a:cs typeface="Times New Roman"/>
                      </a:endParaRPr>
                    </a:p>
                    <a:p>
                      <a:pPr marL="132715">
                        <a:lnSpc>
                          <a:spcPct val="100000"/>
                        </a:lnSpc>
                      </a:pPr>
                      <a:r>
                        <a:rPr sz="1600" b="1" spc="10" dirty="0">
                          <a:latin typeface="Arial Narrow"/>
                          <a:cs typeface="Arial Narrow"/>
                        </a:rPr>
                        <a:t>%Achieved</a:t>
                      </a:r>
                      <a:endParaRPr sz="1600">
                        <a:latin typeface="Arial Narrow"/>
                        <a:cs typeface="Arial Narrow"/>
                      </a:endParaRPr>
                    </a:p>
                  </a:txBody>
                  <a:tcPr marL="0" marR="0" marT="5187" marB="0" vert="vert270">
                    <a:lnL w="9525">
                      <a:solidFill>
                        <a:srgbClr val="545454"/>
                      </a:solidFill>
                      <a:prstDash val="solid"/>
                    </a:lnL>
                    <a:lnR w="9525">
                      <a:solidFill>
                        <a:srgbClr val="545454"/>
                      </a:solidFill>
                      <a:prstDash val="solid"/>
                    </a:lnR>
                    <a:lnT w="9525">
                      <a:solidFill>
                        <a:srgbClr val="545454"/>
                      </a:solidFill>
                      <a:prstDash val="solid"/>
                    </a:lnT>
                    <a:lnB w="9525" cap="flat" cmpd="sng" algn="ctr">
                      <a:solidFill>
                        <a:srgbClr val="545454"/>
                      </a:solidFill>
                      <a:prstDash val="solid"/>
                      <a:round/>
                      <a:headEnd type="none" w="med" len="med"/>
                      <a:tailEnd type="none" w="med" len="med"/>
                    </a:lnB>
                    <a:solidFill>
                      <a:srgbClr val="F9BE8E"/>
                    </a:solidFill>
                  </a:tcPr>
                </a:tc>
                <a:extLst>
                  <a:ext uri="{0D108BD9-81ED-4DB2-BD59-A6C34878D82A}">
                    <a16:rowId xmlns:a16="http://schemas.microsoft.com/office/drawing/2014/main" val="10002"/>
                  </a:ext>
                </a:extLst>
              </a:tr>
              <a:tr h="352552">
                <a:tc>
                  <a:txBody>
                    <a:bodyPr/>
                    <a:lstStyle/>
                    <a:p>
                      <a:pPr marL="39370">
                        <a:lnSpc>
                          <a:spcPct val="100000"/>
                        </a:lnSpc>
                        <a:spcBef>
                          <a:spcPts val="140"/>
                        </a:spcBef>
                      </a:pPr>
                      <a:r>
                        <a:rPr sz="1600" b="1" spc="15" dirty="0">
                          <a:latin typeface="Arial Narrow"/>
                          <a:cs typeface="Arial Narrow"/>
                        </a:rPr>
                        <a:t>EASTERN</a:t>
                      </a:r>
                      <a:r>
                        <a:rPr sz="1600" b="1" dirty="0">
                          <a:latin typeface="Arial Narrow"/>
                          <a:cs typeface="Arial Narrow"/>
                        </a:rPr>
                        <a:t> </a:t>
                      </a:r>
                      <a:r>
                        <a:rPr sz="1600" b="1" spc="15" dirty="0">
                          <a:latin typeface="Arial Narrow"/>
                          <a:cs typeface="Arial Narrow"/>
                        </a:rPr>
                        <a:t>CAPE</a:t>
                      </a:r>
                      <a:endParaRPr sz="1600">
                        <a:latin typeface="Arial Narrow"/>
                        <a:cs typeface="Arial Narrow"/>
                      </a:endParaRPr>
                    </a:p>
                  </a:txBody>
                  <a:tcPr marL="0" marR="0" marT="16136" marB="0">
                    <a:lnL w="9525">
                      <a:solidFill>
                        <a:srgbClr val="545454"/>
                      </a:solidFill>
                      <a:prstDash val="solid"/>
                    </a:lnL>
                    <a:lnR w="9525" cap="flat" cmpd="sng" algn="ctr">
                      <a:solidFill>
                        <a:srgbClr val="545454"/>
                      </a:solidFill>
                      <a:prstDash val="solid"/>
                      <a:round/>
                      <a:headEnd type="none" w="med" len="med"/>
                      <a:tailEnd type="none" w="med" len="med"/>
                    </a:lnR>
                    <a:lnT w="9525">
                      <a:solidFill>
                        <a:srgbClr val="545454"/>
                      </a:solidFill>
                      <a:prstDash val="solid"/>
                    </a:lnT>
                    <a:lnB w="9525">
                      <a:solidFill>
                        <a:srgbClr val="545454"/>
                      </a:solidFill>
                      <a:prstDash val="solid"/>
                    </a:lnB>
                    <a:solidFill>
                      <a:srgbClr val="EFEFEF"/>
                    </a:solidFill>
                  </a:tcPr>
                </a:tc>
                <a:tc>
                  <a:txBody>
                    <a:bodyPr/>
                    <a:lstStyle/>
                    <a:p>
                      <a:pPr marR="22225" algn="ctr">
                        <a:lnSpc>
                          <a:spcPct val="100000"/>
                        </a:lnSpc>
                        <a:spcBef>
                          <a:spcPts val="450"/>
                        </a:spcBef>
                      </a:pPr>
                      <a:r>
                        <a:rPr sz="1600" spc="-5" dirty="0">
                          <a:latin typeface="Arial Narrow"/>
                          <a:cs typeface="Arial Narrow"/>
                        </a:rPr>
                        <a:t>13</a:t>
                      </a:r>
                      <a:r>
                        <a:rPr sz="1600" spc="-95" dirty="0">
                          <a:latin typeface="Arial Narrow"/>
                          <a:cs typeface="Arial Narrow"/>
                        </a:rPr>
                        <a:t> </a:t>
                      </a:r>
                      <a:r>
                        <a:rPr sz="1600" spc="-5" dirty="0">
                          <a:latin typeface="Arial Narrow"/>
                          <a:cs typeface="Arial Narrow"/>
                        </a:rPr>
                        <a:t>156</a:t>
                      </a:r>
                      <a:endParaRPr sz="1600" dirty="0">
                        <a:latin typeface="Arial Narrow"/>
                        <a:cs typeface="Arial Narrow"/>
                      </a:endParaRPr>
                    </a:p>
                  </a:txBody>
                  <a:tcPr marL="0" marR="0" marT="571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22225" algn="ctr">
                        <a:lnSpc>
                          <a:spcPct val="100000"/>
                        </a:lnSpc>
                        <a:spcBef>
                          <a:spcPts val="450"/>
                        </a:spcBef>
                      </a:pPr>
                      <a:r>
                        <a:rPr sz="1600" spc="-5" dirty="0">
                          <a:latin typeface="Arial Narrow"/>
                          <a:cs typeface="Arial Narrow"/>
                        </a:rPr>
                        <a:t>10</a:t>
                      </a:r>
                      <a:r>
                        <a:rPr sz="1600" spc="-95" dirty="0">
                          <a:latin typeface="Arial Narrow"/>
                          <a:cs typeface="Arial Narrow"/>
                        </a:rPr>
                        <a:t> </a:t>
                      </a:r>
                      <a:r>
                        <a:rPr sz="1600" spc="-5" dirty="0">
                          <a:latin typeface="Arial Narrow"/>
                          <a:cs typeface="Arial Narrow"/>
                        </a:rPr>
                        <a:t>175</a:t>
                      </a:r>
                      <a:endParaRPr sz="1600" dirty="0">
                        <a:latin typeface="Arial Narrow"/>
                        <a:cs typeface="Arial Narrow"/>
                      </a:endParaRPr>
                    </a:p>
                  </a:txBody>
                  <a:tcPr marL="0" marR="0" marT="571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23495" algn="ctr">
                        <a:lnSpc>
                          <a:spcPct val="100000"/>
                        </a:lnSpc>
                        <a:spcBef>
                          <a:spcPts val="450"/>
                        </a:spcBef>
                      </a:pPr>
                      <a:r>
                        <a:rPr sz="1600" b="1" spc="-5" dirty="0">
                          <a:latin typeface="Arial Narrow"/>
                          <a:cs typeface="Arial Narrow"/>
                        </a:rPr>
                        <a:t>77.34</a:t>
                      </a:r>
                      <a:r>
                        <a:rPr sz="1600" b="1" dirty="0">
                          <a:latin typeface="Arial Narrow"/>
                          <a:cs typeface="Arial Narrow"/>
                        </a:rPr>
                        <a:t>%</a:t>
                      </a:r>
                    </a:p>
                  </a:txBody>
                  <a:tcPr marL="0" marR="0" marT="571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22225" algn="ctr">
                        <a:lnSpc>
                          <a:spcPct val="100000"/>
                        </a:lnSpc>
                        <a:spcBef>
                          <a:spcPts val="450"/>
                        </a:spcBef>
                      </a:pPr>
                      <a:r>
                        <a:rPr sz="1600" spc="-5" dirty="0">
                          <a:latin typeface="Arial Narrow"/>
                          <a:cs typeface="Arial Narrow"/>
                        </a:rPr>
                        <a:t>51</a:t>
                      </a:r>
                      <a:r>
                        <a:rPr sz="1600" spc="-95" dirty="0">
                          <a:latin typeface="Arial Narrow"/>
                          <a:cs typeface="Arial Narrow"/>
                        </a:rPr>
                        <a:t> </a:t>
                      </a:r>
                      <a:r>
                        <a:rPr sz="1600" spc="-5" dirty="0">
                          <a:latin typeface="Arial Narrow"/>
                          <a:cs typeface="Arial Narrow"/>
                        </a:rPr>
                        <a:t>371</a:t>
                      </a:r>
                      <a:endParaRPr sz="1600" dirty="0">
                        <a:latin typeface="Arial Narrow"/>
                        <a:cs typeface="Arial Narrow"/>
                      </a:endParaRPr>
                    </a:p>
                  </a:txBody>
                  <a:tcPr marL="0" marR="0" marT="571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22225" algn="ctr">
                        <a:lnSpc>
                          <a:spcPct val="100000"/>
                        </a:lnSpc>
                        <a:spcBef>
                          <a:spcPts val="450"/>
                        </a:spcBef>
                      </a:pPr>
                      <a:r>
                        <a:rPr sz="1600" spc="-5" dirty="0">
                          <a:latin typeface="Arial Narrow"/>
                          <a:cs typeface="Arial Narrow"/>
                        </a:rPr>
                        <a:t>29</a:t>
                      </a:r>
                      <a:r>
                        <a:rPr sz="1600" spc="-95" dirty="0">
                          <a:latin typeface="Arial Narrow"/>
                          <a:cs typeface="Arial Narrow"/>
                        </a:rPr>
                        <a:t> </a:t>
                      </a:r>
                      <a:r>
                        <a:rPr sz="1600" spc="-5" dirty="0">
                          <a:latin typeface="Arial Narrow"/>
                          <a:cs typeface="Arial Narrow"/>
                        </a:rPr>
                        <a:t>239</a:t>
                      </a:r>
                      <a:endParaRPr sz="1600" dirty="0">
                        <a:latin typeface="Arial Narrow"/>
                        <a:cs typeface="Arial Narrow"/>
                      </a:endParaRPr>
                    </a:p>
                  </a:txBody>
                  <a:tcPr marL="0" marR="0" marT="571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23495" algn="ctr">
                        <a:lnSpc>
                          <a:spcPct val="100000"/>
                        </a:lnSpc>
                        <a:spcBef>
                          <a:spcPts val="450"/>
                        </a:spcBef>
                      </a:pPr>
                      <a:r>
                        <a:rPr sz="1600" b="1" spc="-5" dirty="0">
                          <a:latin typeface="Arial Narrow"/>
                          <a:cs typeface="Arial Narrow"/>
                        </a:rPr>
                        <a:t>56.92</a:t>
                      </a:r>
                      <a:r>
                        <a:rPr sz="1600" b="1" dirty="0">
                          <a:latin typeface="Arial Narrow"/>
                          <a:cs typeface="Arial Narrow"/>
                        </a:rPr>
                        <a:t>%</a:t>
                      </a:r>
                    </a:p>
                  </a:txBody>
                  <a:tcPr marL="0" marR="0" marT="571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22225" algn="ctr">
                        <a:lnSpc>
                          <a:spcPct val="100000"/>
                        </a:lnSpc>
                        <a:spcBef>
                          <a:spcPts val="450"/>
                        </a:spcBef>
                      </a:pPr>
                      <a:r>
                        <a:rPr sz="1600" spc="-5" dirty="0">
                          <a:latin typeface="Arial Narrow"/>
                          <a:cs typeface="Arial Narrow"/>
                        </a:rPr>
                        <a:t>64</a:t>
                      </a:r>
                      <a:r>
                        <a:rPr sz="1600" spc="-95" dirty="0">
                          <a:latin typeface="Arial Narrow"/>
                          <a:cs typeface="Arial Narrow"/>
                        </a:rPr>
                        <a:t> </a:t>
                      </a:r>
                      <a:r>
                        <a:rPr sz="1600" spc="-5" dirty="0">
                          <a:latin typeface="Arial Narrow"/>
                          <a:cs typeface="Arial Narrow"/>
                        </a:rPr>
                        <a:t>527</a:t>
                      </a:r>
                      <a:endParaRPr sz="1600" dirty="0">
                        <a:latin typeface="Arial Narrow"/>
                        <a:cs typeface="Arial Narrow"/>
                      </a:endParaRPr>
                    </a:p>
                  </a:txBody>
                  <a:tcPr marL="0" marR="0" marT="571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22225" algn="ctr">
                        <a:lnSpc>
                          <a:spcPct val="100000"/>
                        </a:lnSpc>
                        <a:spcBef>
                          <a:spcPts val="450"/>
                        </a:spcBef>
                      </a:pPr>
                      <a:r>
                        <a:rPr sz="1600" spc="-5" dirty="0">
                          <a:latin typeface="Arial Narrow"/>
                          <a:cs typeface="Arial Narrow"/>
                        </a:rPr>
                        <a:t>39</a:t>
                      </a:r>
                      <a:r>
                        <a:rPr sz="1600" spc="-95" dirty="0">
                          <a:latin typeface="Arial Narrow"/>
                          <a:cs typeface="Arial Narrow"/>
                        </a:rPr>
                        <a:t> </a:t>
                      </a:r>
                      <a:r>
                        <a:rPr sz="1600" spc="-5" dirty="0">
                          <a:latin typeface="Arial Narrow"/>
                          <a:cs typeface="Arial Narrow"/>
                        </a:rPr>
                        <a:t>414</a:t>
                      </a:r>
                      <a:endParaRPr sz="1600" dirty="0">
                        <a:latin typeface="Arial Narrow"/>
                        <a:cs typeface="Arial Narrow"/>
                      </a:endParaRPr>
                    </a:p>
                  </a:txBody>
                  <a:tcPr marL="0" marR="0" marT="571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23495" algn="ctr">
                        <a:lnSpc>
                          <a:spcPct val="100000"/>
                        </a:lnSpc>
                        <a:spcBef>
                          <a:spcPts val="450"/>
                        </a:spcBef>
                      </a:pPr>
                      <a:r>
                        <a:rPr sz="1600" b="1" spc="-5" dirty="0">
                          <a:latin typeface="Arial Narrow"/>
                          <a:cs typeface="Arial Narrow"/>
                        </a:rPr>
                        <a:t>61.08</a:t>
                      </a:r>
                      <a:r>
                        <a:rPr sz="1600" b="1" dirty="0">
                          <a:latin typeface="Arial Narrow"/>
                          <a:cs typeface="Arial Narrow"/>
                        </a:rPr>
                        <a:t>%</a:t>
                      </a:r>
                    </a:p>
                  </a:txBody>
                  <a:tcPr marL="0" marR="0" marT="571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extLst>
                  <a:ext uri="{0D108BD9-81ED-4DB2-BD59-A6C34878D82A}">
                    <a16:rowId xmlns:a16="http://schemas.microsoft.com/office/drawing/2014/main" val="10003"/>
                  </a:ext>
                </a:extLst>
              </a:tr>
              <a:tr h="352552">
                <a:tc>
                  <a:txBody>
                    <a:bodyPr/>
                    <a:lstStyle/>
                    <a:p>
                      <a:pPr marL="39370">
                        <a:lnSpc>
                          <a:spcPct val="100000"/>
                        </a:lnSpc>
                        <a:spcBef>
                          <a:spcPts val="195"/>
                        </a:spcBef>
                      </a:pPr>
                      <a:r>
                        <a:rPr sz="1600" b="1" spc="15" dirty="0">
                          <a:latin typeface="Arial Narrow"/>
                          <a:cs typeface="Arial Narrow"/>
                        </a:rPr>
                        <a:t>FREE</a:t>
                      </a:r>
                      <a:r>
                        <a:rPr sz="1600" b="1" dirty="0">
                          <a:latin typeface="Arial Narrow"/>
                          <a:cs typeface="Arial Narrow"/>
                        </a:rPr>
                        <a:t> </a:t>
                      </a:r>
                      <a:r>
                        <a:rPr sz="1600" b="1" spc="15" dirty="0">
                          <a:latin typeface="Arial Narrow"/>
                          <a:cs typeface="Arial Narrow"/>
                        </a:rPr>
                        <a:t>STATE</a:t>
                      </a:r>
                      <a:endParaRPr sz="1600">
                        <a:latin typeface="Arial Narrow"/>
                        <a:cs typeface="Arial Narrow"/>
                      </a:endParaRPr>
                    </a:p>
                  </a:txBody>
                  <a:tcPr marL="0" marR="0" marT="22476" marB="0">
                    <a:lnL w="9525">
                      <a:solidFill>
                        <a:srgbClr val="545454"/>
                      </a:solidFill>
                      <a:prstDash val="solid"/>
                    </a:lnL>
                    <a:lnR w="9525" cap="flat" cmpd="sng" algn="ctr">
                      <a:solidFill>
                        <a:srgbClr val="545454"/>
                      </a:solidFill>
                      <a:prstDash val="solid"/>
                      <a:round/>
                      <a:headEnd type="none" w="med" len="med"/>
                      <a:tailEnd type="none" w="med" len="med"/>
                    </a:lnR>
                    <a:lnT w="9525">
                      <a:solidFill>
                        <a:srgbClr val="545454"/>
                      </a:solidFill>
                      <a:prstDash val="solid"/>
                    </a:lnT>
                    <a:lnB w="9525">
                      <a:solidFill>
                        <a:srgbClr val="545454"/>
                      </a:solidFill>
                      <a:prstDash val="solid"/>
                    </a:lnB>
                    <a:solidFill>
                      <a:srgbClr val="EFEFEF"/>
                    </a:solidFill>
                  </a:tcPr>
                </a:tc>
                <a:tc>
                  <a:txBody>
                    <a:bodyPr/>
                    <a:lstStyle/>
                    <a:p>
                      <a:pPr marR="24765" algn="ctr">
                        <a:lnSpc>
                          <a:spcPct val="100000"/>
                        </a:lnSpc>
                        <a:spcBef>
                          <a:spcPts val="450"/>
                        </a:spcBef>
                      </a:pPr>
                      <a:r>
                        <a:rPr sz="1600" dirty="0">
                          <a:latin typeface="Arial Narrow"/>
                          <a:cs typeface="Arial Narrow"/>
                        </a:rPr>
                        <a:t>4</a:t>
                      </a:r>
                      <a:r>
                        <a:rPr sz="1600" spc="-100" dirty="0">
                          <a:latin typeface="Arial Narrow"/>
                          <a:cs typeface="Arial Narrow"/>
                        </a:rPr>
                        <a:t> </a:t>
                      </a:r>
                      <a:r>
                        <a:rPr sz="1600" spc="-5" dirty="0">
                          <a:latin typeface="Arial Narrow"/>
                          <a:cs typeface="Arial Narrow"/>
                        </a:rPr>
                        <a:t>512</a:t>
                      </a:r>
                      <a:endParaRPr sz="1600">
                        <a:latin typeface="Arial Narrow"/>
                        <a:cs typeface="Arial Narrow"/>
                      </a:endParaRPr>
                    </a:p>
                  </a:txBody>
                  <a:tcPr marL="0" marR="0" marT="571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18415" algn="ctr">
                        <a:lnSpc>
                          <a:spcPct val="100000"/>
                        </a:lnSpc>
                        <a:spcBef>
                          <a:spcPts val="450"/>
                        </a:spcBef>
                      </a:pPr>
                      <a:r>
                        <a:rPr sz="1600" dirty="0">
                          <a:latin typeface="Arial Narrow"/>
                          <a:cs typeface="Arial Narrow"/>
                        </a:rPr>
                        <a:t>4</a:t>
                      </a:r>
                      <a:r>
                        <a:rPr sz="1600" spc="-100" dirty="0">
                          <a:latin typeface="Arial Narrow"/>
                          <a:cs typeface="Arial Narrow"/>
                        </a:rPr>
                        <a:t> </a:t>
                      </a:r>
                      <a:r>
                        <a:rPr sz="1600" spc="-5" dirty="0">
                          <a:latin typeface="Arial Narrow"/>
                          <a:cs typeface="Arial Narrow"/>
                        </a:rPr>
                        <a:t>081</a:t>
                      </a:r>
                      <a:endParaRPr sz="1600">
                        <a:latin typeface="Arial Narrow"/>
                        <a:cs typeface="Arial Narrow"/>
                      </a:endParaRPr>
                    </a:p>
                  </a:txBody>
                  <a:tcPr marL="0" marR="0" marT="571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23495" algn="ctr">
                        <a:lnSpc>
                          <a:spcPct val="100000"/>
                        </a:lnSpc>
                        <a:spcBef>
                          <a:spcPts val="450"/>
                        </a:spcBef>
                      </a:pPr>
                      <a:r>
                        <a:rPr sz="1600" b="1" spc="-5" dirty="0">
                          <a:latin typeface="Arial Narrow"/>
                          <a:cs typeface="Arial Narrow"/>
                        </a:rPr>
                        <a:t>90.45</a:t>
                      </a:r>
                      <a:r>
                        <a:rPr sz="1600" b="1" dirty="0">
                          <a:latin typeface="Arial Narrow"/>
                          <a:cs typeface="Arial Narrow"/>
                        </a:rPr>
                        <a:t>%</a:t>
                      </a:r>
                    </a:p>
                  </a:txBody>
                  <a:tcPr marL="0" marR="0" marT="571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22225" algn="ctr">
                        <a:lnSpc>
                          <a:spcPct val="100000"/>
                        </a:lnSpc>
                        <a:spcBef>
                          <a:spcPts val="450"/>
                        </a:spcBef>
                      </a:pPr>
                      <a:r>
                        <a:rPr sz="1600" spc="-5" dirty="0">
                          <a:latin typeface="Arial Narrow"/>
                          <a:cs typeface="Arial Narrow"/>
                        </a:rPr>
                        <a:t>19</a:t>
                      </a:r>
                      <a:r>
                        <a:rPr sz="1600" spc="-95" dirty="0">
                          <a:latin typeface="Arial Narrow"/>
                          <a:cs typeface="Arial Narrow"/>
                        </a:rPr>
                        <a:t> </a:t>
                      </a:r>
                      <a:r>
                        <a:rPr sz="1600" spc="-5" dirty="0">
                          <a:latin typeface="Arial Narrow"/>
                          <a:cs typeface="Arial Narrow"/>
                        </a:rPr>
                        <a:t>158</a:t>
                      </a:r>
                      <a:endParaRPr sz="1600">
                        <a:latin typeface="Arial Narrow"/>
                        <a:cs typeface="Arial Narrow"/>
                      </a:endParaRPr>
                    </a:p>
                  </a:txBody>
                  <a:tcPr marL="0" marR="0" marT="571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22225" algn="ctr">
                        <a:lnSpc>
                          <a:spcPct val="100000"/>
                        </a:lnSpc>
                        <a:spcBef>
                          <a:spcPts val="450"/>
                        </a:spcBef>
                      </a:pPr>
                      <a:r>
                        <a:rPr sz="1600" spc="-5" dirty="0">
                          <a:latin typeface="Arial Narrow"/>
                          <a:cs typeface="Arial Narrow"/>
                        </a:rPr>
                        <a:t>13</a:t>
                      </a:r>
                      <a:r>
                        <a:rPr sz="1600" spc="-95" dirty="0">
                          <a:latin typeface="Arial Narrow"/>
                          <a:cs typeface="Arial Narrow"/>
                        </a:rPr>
                        <a:t> </a:t>
                      </a:r>
                      <a:r>
                        <a:rPr sz="1600" spc="-5" dirty="0">
                          <a:latin typeface="Arial Narrow"/>
                          <a:cs typeface="Arial Narrow"/>
                        </a:rPr>
                        <a:t>645</a:t>
                      </a:r>
                      <a:endParaRPr sz="1600">
                        <a:latin typeface="Arial Narrow"/>
                        <a:cs typeface="Arial Narrow"/>
                      </a:endParaRPr>
                    </a:p>
                  </a:txBody>
                  <a:tcPr marL="0" marR="0" marT="571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23495" algn="ctr">
                        <a:lnSpc>
                          <a:spcPct val="100000"/>
                        </a:lnSpc>
                        <a:spcBef>
                          <a:spcPts val="450"/>
                        </a:spcBef>
                      </a:pPr>
                      <a:r>
                        <a:rPr sz="1600" b="1" spc="-5" dirty="0">
                          <a:latin typeface="Arial Narrow"/>
                          <a:cs typeface="Arial Narrow"/>
                        </a:rPr>
                        <a:t>71.22</a:t>
                      </a:r>
                      <a:r>
                        <a:rPr sz="1600" b="1" dirty="0">
                          <a:latin typeface="Arial Narrow"/>
                          <a:cs typeface="Arial Narrow"/>
                        </a:rPr>
                        <a:t>%</a:t>
                      </a:r>
                    </a:p>
                  </a:txBody>
                  <a:tcPr marL="0" marR="0" marT="571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22225" algn="ctr">
                        <a:lnSpc>
                          <a:spcPct val="100000"/>
                        </a:lnSpc>
                        <a:spcBef>
                          <a:spcPts val="450"/>
                        </a:spcBef>
                      </a:pPr>
                      <a:r>
                        <a:rPr sz="1600" spc="-5" dirty="0">
                          <a:latin typeface="Arial Narrow"/>
                          <a:cs typeface="Arial Narrow"/>
                        </a:rPr>
                        <a:t>23</a:t>
                      </a:r>
                      <a:r>
                        <a:rPr sz="1600" spc="-95" dirty="0">
                          <a:latin typeface="Arial Narrow"/>
                          <a:cs typeface="Arial Narrow"/>
                        </a:rPr>
                        <a:t> </a:t>
                      </a:r>
                      <a:r>
                        <a:rPr sz="1600" spc="-5" dirty="0">
                          <a:latin typeface="Arial Narrow"/>
                          <a:cs typeface="Arial Narrow"/>
                        </a:rPr>
                        <a:t>670</a:t>
                      </a:r>
                      <a:endParaRPr sz="1600">
                        <a:latin typeface="Arial Narrow"/>
                        <a:cs typeface="Arial Narrow"/>
                      </a:endParaRPr>
                    </a:p>
                  </a:txBody>
                  <a:tcPr marL="0" marR="0" marT="571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22225" algn="ctr">
                        <a:lnSpc>
                          <a:spcPct val="100000"/>
                        </a:lnSpc>
                        <a:spcBef>
                          <a:spcPts val="450"/>
                        </a:spcBef>
                      </a:pPr>
                      <a:r>
                        <a:rPr sz="1600" spc="-5" dirty="0">
                          <a:latin typeface="Arial Narrow"/>
                          <a:cs typeface="Arial Narrow"/>
                        </a:rPr>
                        <a:t>17</a:t>
                      </a:r>
                      <a:r>
                        <a:rPr sz="1600" spc="-95" dirty="0">
                          <a:latin typeface="Arial Narrow"/>
                          <a:cs typeface="Arial Narrow"/>
                        </a:rPr>
                        <a:t> </a:t>
                      </a:r>
                      <a:r>
                        <a:rPr sz="1600" spc="-5" dirty="0">
                          <a:latin typeface="Arial Narrow"/>
                          <a:cs typeface="Arial Narrow"/>
                        </a:rPr>
                        <a:t>726</a:t>
                      </a:r>
                      <a:endParaRPr sz="1600" dirty="0">
                        <a:latin typeface="Arial Narrow"/>
                        <a:cs typeface="Arial Narrow"/>
                      </a:endParaRPr>
                    </a:p>
                  </a:txBody>
                  <a:tcPr marL="0" marR="0" marT="571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23495" algn="ctr">
                        <a:lnSpc>
                          <a:spcPct val="100000"/>
                        </a:lnSpc>
                        <a:spcBef>
                          <a:spcPts val="450"/>
                        </a:spcBef>
                      </a:pPr>
                      <a:r>
                        <a:rPr sz="1600" b="1" spc="-5" dirty="0">
                          <a:latin typeface="Arial Narrow"/>
                          <a:cs typeface="Arial Narrow"/>
                        </a:rPr>
                        <a:t>74.89</a:t>
                      </a:r>
                      <a:r>
                        <a:rPr sz="1600" b="1" dirty="0">
                          <a:latin typeface="Arial Narrow"/>
                          <a:cs typeface="Arial Narrow"/>
                        </a:rPr>
                        <a:t>%</a:t>
                      </a:r>
                    </a:p>
                  </a:txBody>
                  <a:tcPr marL="0" marR="0" marT="571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extLst>
                  <a:ext uri="{0D108BD9-81ED-4DB2-BD59-A6C34878D82A}">
                    <a16:rowId xmlns:a16="http://schemas.microsoft.com/office/drawing/2014/main" val="10004"/>
                  </a:ext>
                </a:extLst>
              </a:tr>
              <a:tr h="359747">
                <a:tc>
                  <a:txBody>
                    <a:bodyPr/>
                    <a:lstStyle/>
                    <a:p>
                      <a:pPr marL="39370">
                        <a:lnSpc>
                          <a:spcPct val="100000"/>
                        </a:lnSpc>
                        <a:spcBef>
                          <a:spcPts val="195"/>
                        </a:spcBef>
                      </a:pPr>
                      <a:r>
                        <a:rPr sz="1600" b="1" spc="15" dirty="0">
                          <a:latin typeface="Arial Narrow"/>
                          <a:cs typeface="Arial Narrow"/>
                        </a:rPr>
                        <a:t>GAUTENG</a:t>
                      </a:r>
                      <a:endParaRPr sz="1600">
                        <a:latin typeface="Arial Narrow"/>
                        <a:cs typeface="Arial Narrow"/>
                      </a:endParaRPr>
                    </a:p>
                  </a:txBody>
                  <a:tcPr marL="0" marR="0" marT="22476" marB="0">
                    <a:lnL w="9525">
                      <a:solidFill>
                        <a:srgbClr val="545454"/>
                      </a:solidFill>
                      <a:prstDash val="solid"/>
                    </a:lnL>
                    <a:lnR w="9525" cap="flat" cmpd="sng" algn="ctr">
                      <a:solidFill>
                        <a:srgbClr val="545454"/>
                      </a:solidFill>
                      <a:prstDash val="solid"/>
                      <a:round/>
                      <a:headEnd type="none" w="med" len="med"/>
                      <a:tailEnd type="none" w="med" len="med"/>
                    </a:lnR>
                    <a:lnT w="9525">
                      <a:solidFill>
                        <a:srgbClr val="545454"/>
                      </a:solidFill>
                      <a:prstDash val="solid"/>
                    </a:lnT>
                    <a:lnB w="9525">
                      <a:solidFill>
                        <a:srgbClr val="545454"/>
                      </a:solidFill>
                      <a:prstDash val="solid"/>
                    </a:lnB>
                    <a:solidFill>
                      <a:srgbClr val="EFEFEF"/>
                    </a:solidFill>
                  </a:tcPr>
                </a:tc>
                <a:tc>
                  <a:txBody>
                    <a:bodyPr/>
                    <a:lstStyle/>
                    <a:p>
                      <a:pPr marR="22225" algn="ctr">
                        <a:lnSpc>
                          <a:spcPct val="100000"/>
                        </a:lnSpc>
                        <a:spcBef>
                          <a:spcPts val="450"/>
                        </a:spcBef>
                      </a:pPr>
                      <a:r>
                        <a:rPr sz="1600" spc="-5" dirty="0">
                          <a:latin typeface="Arial Narrow"/>
                          <a:cs typeface="Arial Narrow"/>
                        </a:rPr>
                        <a:t>18</a:t>
                      </a:r>
                      <a:r>
                        <a:rPr sz="1600" spc="-95" dirty="0">
                          <a:latin typeface="Arial Narrow"/>
                          <a:cs typeface="Arial Narrow"/>
                        </a:rPr>
                        <a:t> </a:t>
                      </a:r>
                      <a:r>
                        <a:rPr sz="1600" spc="-5" dirty="0">
                          <a:latin typeface="Arial Narrow"/>
                          <a:cs typeface="Arial Narrow"/>
                        </a:rPr>
                        <a:t>792</a:t>
                      </a:r>
                      <a:endParaRPr sz="1600">
                        <a:latin typeface="Arial Narrow"/>
                        <a:cs typeface="Arial Narrow"/>
                      </a:endParaRPr>
                    </a:p>
                  </a:txBody>
                  <a:tcPr marL="0" marR="0" marT="571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22225" algn="ctr">
                        <a:lnSpc>
                          <a:spcPct val="100000"/>
                        </a:lnSpc>
                        <a:spcBef>
                          <a:spcPts val="450"/>
                        </a:spcBef>
                      </a:pPr>
                      <a:r>
                        <a:rPr sz="1600" spc="-5" dirty="0">
                          <a:latin typeface="Arial Narrow"/>
                          <a:cs typeface="Arial Narrow"/>
                        </a:rPr>
                        <a:t>16</a:t>
                      </a:r>
                      <a:r>
                        <a:rPr sz="1600" spc="-95" dirty="0">
                          <a:latin typeface="Arial Narrow"/>
                          <a:cs typeface="Arial Narrow"/>
                        </a:rPr>
                        <a:t> </a:t>
                      </a:r>
                      <a:r>
                        <a:rPr sz="1600" spc="-5" dirty="0">
                          <a:latin typeface="Arial Narrow"/>
                          <a:cs typeface="Arial Narrow"/>
                        </a:rPr>
                        <a:t>313</a:t>
                      </a:r>
                      <a:endParaRPr sz="1600">
                        <a:latin typeface="Arial Narrow"/>
                        <a:cs typeface="Arial Narrow"/>
                      </a:endParaRPr>
                    </a:p>
                  </a:txBody>
                  <a:tcPr marL="0" marR="0" marT="571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23495" algn="ctr">
                        <a:lnSpc>
                          <a:spcPct val="100000"/>
                        </a:lnSpc>
                        <a:spcBef>
                          <a:spcPts val="450"/>
                        </a:spcBef>
                      </a:pPr>
                      <a:r>
                        <a:rPr sz="1600" b="1" spc="-5" dirty="0">
                          <a:latin typeface="Arial Narrow"/>
                          <a:cs typeface="Arial Narrow"/>
                        </a:rPr>
                        <a:t>86.81</a:t>
                      </a:r>
                      <a:r>
                        <a:rPr sz="1600" b="1" dirty="0">
                          <a:latin typeface="Arial Narrow"/>
                          <a:cs typeface="Arial Narrow"/>
                        </a:rPr>
                        <a:t>%</a:t>
                      </a:r>
                    </a:p>
                  </a:txBody>
                  <a:tcPr marL="0" marR="0" marT="571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22225" algn="ctr">
                        <a:lnSpc>
                          <a:spcPct val="100000"/>
                        </a:lnSpc>
                        <a:spcBef>
                          <a:spcPts val="450"/>
                        </a:spcBef>
                      </a:pPr>
                      <a:r>
                        <a:rPr sz="1600" spc="-5" dirty="0">
                          <a:latin typeface="Arial Narrow"/>
                          <a:cs typeface="Arial Narrow"/>
                        </a:rPr>
                        <a:t>67</a:t>
                      </a:r>
                      <a:r>
                        <a:rPr sz="1600" spc="-95" dirty="0">
                          <a:latin typeface="Arial Narrow"/>
                          <a:cs typeface="Arial Narrow"/>
                        </a:rPr>
                        <a:t> </a:t>
                      </a:r>
                      <a:r>
                        <a:rPr sz="1600" spc="-5" dirty="0">
                          <a:latin typeface="Arial Narrow"/>
                          <a:cs typeface="Arial Narrow"/>
                        </a:rPr>
                        <a:t>420</a:t>
                      </a:r>
                      <a:endParaRPr sz="1600">
                        <a:latin typeface="Arial Narrow"/>
                        <a:cs typeface="Arial Narrow"/>
                      </a:endParaRPr>
                    </a:p>
                  </a:txBody>
                  <a:tcPr marL="0" marR="0" marT="571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22225" algn="ctr">
                        <a:lnSpc>
                          <a:spcPct val="100000"/>
                        </a:lnSpc>
                        <a:spcBef>
                          <a:spcPts val="450"/>
                        </a:spcBef>
                      </a:pPr>
                      <a:r>
                        <a:rPr sz="1600" spc="-5" dirty="0">
                          <a:latin typeface="Arial Narrow"/>
                          <a:cs typeface="Arial Narrow"/>
                        </a:rPr>
                        <a:t>39</a:t>
                      </a:r>
                      <a:r>
                        <a:rPr sz="1600" spc="-95" dirty="0">
                          <a:latin typeface="Arial Narrow"/>
                          <a:cs typeface="Arial Narrow"/>
                        </a:rPr>
                        <a:t> </a:t>
                      </a:r>
                      <a:r>
                        <a:rPr sz="1600" spc="-5" dirty="0">
                          <a:latin typeface="Arial Narrow"/>
                          <a:cs typeface="Arial Narrow"/>
                        </a:rPr>
                        <a:t>236</a:t>
                      </a:r>
                      <a:endParaRPr sz="1600">
                        <a:latin typeface="Arial Narrow"/>
                        <a:cs typeface="Arial Narrow"/>
                      </a:endParaRPr>
                    </a:p>
                  </a:txBody>
                  <a:tcPr marL="0" marR="0" marT="571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23495" algn="ctr">
                        <a:lnSpc>
                          <a:spcPct val="100000"/>
                        </a:lnSpc>
                        <a:spcBef>
                          <a:spcPts val="450"/>
                        </a:spcBef>
                      </a:pPr>
                      <a:r>
                        <a:rPr sz="1600" b="1" spc="-5" dirty="0">
                          <a:latin typeface="Arial Narrow"/>
                          <a:cs typeface="Arial Narrow"/>
                        </a:rPr>
                        <a:t>58.20</a:t>
                      </a:r>
                      <a:r>
                        <a:rPr sz="1600" b="1" dirty="0">
                          <a:latin typeface="Arial Narrow"/>
                          <a:cs typeface="Arial Narrow"/>
                        </a:rPr>
                        <a:t>%</a:t>
                      </a:r>
                    </a:p>
                  </a:txBody>
                  <a:tcPr marL="0" marR="0" marT="571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22225" algn="ctr">
                        <a:lnSpc>
                          <a:spcPct val="100000"/>
                        </a:lnSpc>
                        <a:spcBef>
                          <a:spcPts val="450"/>
                        </a:spcBef>
                      </a:pPr>
                      <a:r>
                        <a:rPr sz="1600" spc="-5" dirty="0">
                          <a:latin typeface="Arial Narrow"/>
                          <a:cs typeface="Arial Narrow"/>
                        </a:rPr>
                        <a:t>86</a:t>
                      </a:r>
                      <a:r>
                        <a:rPr sz="1600" spc="-95" dirty="0">
                          <a:latin typeface="Arial Narrow"/>
                          <a:cs typeface="Arial Narrow"/>
                        </a:rPr>
                        <a:t> </a:t>
                      </a:r>
                      <a:r>
                        <a:rPr sz="1600" spc="-5" dirty="0">
                          <a:latin typeface="Arial Narrow"/>
                          <a:cs typeface="Arial Narrow"/>
                        </a:rPr>
                        <a:t>212</a:t>
                      </a:r>
                      <a:endParaRPr sz="1600">
                        <a:latin typeface="Arial Narrow"/>
                        <a:cs typeface="Arial Narrow"/>
                      </a:endParaRPr>
                    </a:p>
                  </a:txBody>
                  <a:tcPr marL="0" marR="0" marT="571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22225" algn="ctr">
                        <a:lnSpc>
                          <a:spcPct val="100000"/>
                        </a:lnSpc>
                        <a:spcBef>
                          <a:spcPts val="450"/>
                        </a:spcBef>
                      </a:pPr>
                      <a:r>
                        <a:rPr sz="1600" spc="-5" dirty="0">
                          <a:latin typeface="Arial Narrow"/>
                          <a:cs typeface="Arial Narrow"/>
                        </a:rPr>
                        <a:t>55</a:t>
                      </a:r>
                      <a:r>
                        <a:rPr sz="1600" spc="-95" dirty="0">
                          <a:latin typeface="Arial Narrow"/>
                          <a:cs typeface="Arial Narrow"/>
                        </a:rPr>
                        <a:t> </a:t>
                      </a:r>
                      <a:r>
                        <a:rPr sz="1600" spc="-5" dirty="0">
                          <a:latin typeface="Arial Narrow"/>
                          <a:cs typeface="Arial Narrow"/>
                        </a:rPr>
                        <a:t>549</a:t>
                      </a:r>
                      <a:endParaRPr sz="1600" dirty="0">
                        <a:latin typeface="Arial Narrow"/>
                        <a:cs typeface="Arial Narrow"/>
                      </a:endParaRPr>
                    </a:p>
                  </a:txBody>
                  <a:tcPr marL="0" marR="0" marT="571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23495" algn="ctr">
                        <a:lnSpc>
                          <a:spcPct val="100000"/>
                        </a:lnSpc>
                        <a:spcBef>
                          <a:spcPts val="450"/>
                        </a:spcBef>
                      </a:pPr>
                      <a:r>
                        <a:rPr sz="1600" b="1" spc="-5" dirty="0">
                          <a:latin typeface="Arial Narrow"/>
                          <a:cs typeface="Arial Narrow"/>
                        </a:rPr>
                        <a:t>64.43</a:t>
                      </a:r>
                      <a:r>
                        <a:rPr sz="1600" b="1" dirty="0">
                          <a:latin typeface="Arial Narrow"/>
                          <a:cs typeface="Arial Narrow"/>
                        </a:rPr>
                        <a:t>%</a:t>
                      </a:r>
                      <a:endParaRPr sz="1600" b="1">
                        <a:latin typeface="Arial Narrow"/>
                        <a:cs typeface="Arial Narrow"/>
                      </a:endParaRPr>
                    </a:p>
                  </a:txBody>
                  <a:tcPr marL="0" marR="0" marT="571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extLst>
                  <a:ext uri="{0D108BD9-81ED-4DB2-BD59-A6C34878D82A}">
                    <a16:rowId xmlns:a16="http://schemas.microsoft.com/office/drawing/2014/main" val="10005"/>
                  </a:ext>
                </a:extLst>
              </a:tr>
              <a:tr h="352552">
                <a:tc>
                  <a:txBody>
                    <a:bodyPr/>
                    <a:lstStyle/>
                    <a:p>
                      <a:pPr marL="39370">
                        <a:lnSpc>
                          <a:spcPct val="100000"/>
                        </a:lnSpc>
                        <a:spcBef>
                          <a:spcPts val="140"/>
                        </a:spcBef>
                      </a:pPr>
                      <a:r>
                        <a:rPr sz="1600" b="1" spc="15" dirty="0">
                          <a:latin typeface="Arial Narrow"/>
                          <a:cs typeface="Arial Narrow"/>
                        </a:rPr>
                        <a:t>KWAZULU-NATAL</a:t>
                      </a:r>
                      <a:endParaRPr sz="1600">
                        <a:latin typeface="Arial Narrow"/>
                        <a:cs typeface="Arial Narrow"/>
                      </a:endParaRPr>
                    </a:p>
                  </a:txBody>
                  <a:tcPr marL="0" marR="0" marT="16136" marB="0">
                    <a:lnL w="9525">
                      <a:solidFill>
                        <a:srgbClr val="545454"/>
                      </a:solidFill>
                      <a:prstDash val="solid"/>
                    </a:lnL>
                    <a:lnR w="9525" cap="flat" cmpd="sng" algn="ctr">
                      <a:solidFill>
                        <a:srgbClr val="545454"/>
                      </a:solidFill>
                      <a:prstDash val="solid"/>
                      <a:round/>
                      <a:headEnd type="none" w="med" len="med"/>
                      <a:tailEnd type="none" w="med" len="med"/>
                    </a:lnR>
                    <a:lnT w="9525">
                      <a:solidFill>
                        <a:srgbClr val="545454"/>
                      </a:solidFill>
                      <a:prstDash val="solid"/>
                    </a:lnT>
                    <a:lnB w="9525">
                      <a:solidFill>
                        <a:srgbClr val="545454"/>
                      </a:solidFill>
                      <a:prstDash val="solid"/>
                    </a:lnB>
                    <a:solidFill>
                      <a:srgbClr val="EFEFEF"/>
                    </a:solidFill>
                  </a:tcPr>
                </a:tc>
                <a:tc>
                  <a:txBody>
                    <a:bodyPr/>
                    <a:lstStyle/>
                    <a:p>
                      <a:pPr marR="22225" algn="ctr">
                        <a:lnSpc>
                          <a:spcPct val="100000"/>
                        </a:lnSpc>
                        <a:spcBef>
                          <a:spcPts val="450"/>
                        </a:spcBef>
                      </a:pPr>
                      <a:r>
                        <a:rPr sz="1600" spc="-5" dirty="0">
                          <a:latin typeface="Arial Narrow"/>
                          <a:cs typeface="Arial Narrow"/>
                        </a:rPr>
                        <a:t>28</a:t>
                      </a:r>
                      <a:r>
                        <a:rPr sz="1600" spc="-95" dirty="0">
                          <a:latin typeface="Arial Narrow"/>
                          <a:cs typeface="Arial Narrow"/>
                        </a:rPr>
                        <a:t> </a:t>
                      </a:r>
                      <a:r>
                        <a:rPr sz="1600" spc="-5" dirty="0">
                          <a:latin typeface="Arial Narrow"/>
                          <a:cs typeface="Arial Narrow"/>
                        </a:rPr>
                        <a:t>042</a:t>
                      </a:r>
                      <a:endParaRPr sz="1600">
                        <a:latin typeface="Arial Narrow"/>
                        <a:cs typeface="Arial Narrow"/>
                      </a:endParaRPr>
                    </a:p>
                  </a:txBody>
                  <a:tcPr marL="0" marR="0" marT="571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22225" algn="ctr">
                        <a:lnSpc>
                          <a:spcPct val="100000"/>
                        </a:lnSpc>
                        <a:spcBef>
                          <a:spcPts val="450"/>
                        </a:spcBef>
                      </a:pPr>
                      <a:r>
                        <a:rPr sz="1600" spc="-5" dirty="0">
                          <a:latin typeface="Arial Narrow"/>
                          <a:cs typeface="Arial Narrow"/>
                        </a:rPr>
                        <a:t>24</a:t>
                      </a:r>
                      <a:r>
                        <a:rPr sz="1600" spc="-95" dirty="0">
                          <a:latin typeface="Arial Narrow"/>
                          <a:cs typeface="Arial Narrow"/>
                        </a:rPr>
                        <a:t> </a:t>
                      </a:r>
                      <a:r>
                        <a:rPr sz="1600" spc="-5" dirty="0">
                          <a:latin typeface="Arial Narrow"/>
                          <a:cs typeface="Arial Narrow"/>
                        </a:rPr>
                        <a:t>359</a:t>
                      </a:r>
                      <a:endParaRPr sz="1600">
                        <a:latin typeface="Arial Narrow"/>
                        <a:cs typeface="Arial Narrow"/>
                      </a:endParaRPr>
                    </a:p>
                  </a:txBody>
                  <a:tcPr marL="0" marR="0" marT="571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23495" algn="ctr">
                        <a:lnSpc>
                          <a:spcPct val="100000"/>
                        </a:lnSpc>
                        <a:spcBef>
                          <a:spcPts val="450"/>
                        </a:spcBef>
                      </a:pPr>
                      <a:r>
                        <a:rPr sz="1600" b="1" spc="-5" dirty="0">
                          <a:latin typeface="Arial Narrow"/>
                          <a:cs typeface="Arial Narrow"/>
                        </a:rPr>
                        <a:t>86.87</a:t>
                      </a:r>
                      <a:r>
                        <a:rPr sz="1600" b="1" dirty="0">
                          <a:latin typeface="Arial Narrow"/>
                          <a:cs typeface="Arial Narrow"/>
                        </a:rPr>
                        <a:t>%</a:t>
                      </a:r>
                    </a:p>
                  </a:txBody>
                  <a:tcPr marL="0" marR="0" marT="571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22225" algn="ctr">
                        <a:lnSpc>
                          <a:spcPct val="100000"/>
                        </a:lnSpc>
                        <a:spcBef>
                          <a:spcPts val="450"/>
                        </a:spcBef>
                      </a:pPr>
                      <a:r>
                        <a:rPr sz="1600" spc="-5" dirty="0">
                          <a:latin typeface="Arial Narrow"/>
                          <a:cs typeface="Arial Narrow"/>
                        </a:rPr>
                        <a:t>91</a:t>
                      </a:r>
                      <a:r>
                        <a:rPr sz="1600" spc="-95" dirty="0">
                          <a:latin typeface="Arial Narrow"/>
                          <a:cs typeface="Arial Narrow"/>
                        </a:rPr>
                        <a:t> </a:t>
                      </a:r>
                      <a:r>
                        <a:rPr sz="1600" spc="-5" dirty="0">
                          <a:latin typeface="Arial Narrow"/>
                          <a:cs typeface="Arial Narrow"/>
                        </a:rPr>
                        <a:t>854</a:t>
                      </a:r>
                      <a:endParaRPr sz="1600">
                        <a:latin typeface="Arial Narrow"/>
                        <a:cs typeface="Arial Narrow"/>
                      </a:endParaRPr>
                    </a:p>
                  </a:txBody>
                  <a:tcPr marL="0" marR="0" marT="571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22225" algn="ctr">
                        <a:lnSpc>
                          <a:spcPct val="100000"/>
                        </a:lnSpc>
                        <a:spcBef>
                          <a:spcPts val="450"/>
                        </a:spcBef>
                      </a:pPr>
                      <a:r>
                        <a:rPr sz="1600" spc="-5" dirty="0">
                          <a:latin typeface="Arial Narrow"/>
                          <a:cs typeface="Arial Narrow"/>
                        </a:rPr>
                        <a:t>59</a:t>
                      </a:r>
                      <a:r>
                        <a:rPr sz="1600" spc="-95" dirty="0">
                          <a:latin typeface="Arial Narrow"/>
                          <a:cs typeface="Arial Narrow"/>
                        </a:rPr>
                        <a:t> </a:t>
                      </a:r>
                      <a:r>
                        <a:rPr sz="1600" spc="-5" dirty="0">
                          <a:latin typeface="Arial Narrow"/>
                          <a:cs typeface="Arial Narrow"/>
                        </a:rPr>
                        <a:t>919</a:t>
                      </a:r>
                      <a:endParaRPr sz="1600">
                        <a:latin typeface="Arial Narrow"/>
                        <a:cs typeface="Arial Narrow"/>
                      </a:endParaRPr>
                    </a:p>
                  </a:txBody>
                  <a:tcPr marL="0" marR="0" marT="571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23495" algn="ctr">
                        <a:lnSpc>
                          <a:spcPct val="100000"/>
                        </a:lnSpc>
                        <a:spcBef>
                          <a:spcPts val="450"/>
                        </a:spcBef>
                      </a:pPr>
                      <a:r>
                        <a:rPr sz="1600" b="1" spc="-5" dirty="0">
                          <a:latin typeface="Arial Narrow"/>
                          <a:cs typeface="Arial Narrow"/>
                        </a:rPr>
                        <a:t>65.23</a:t>
                      </a:r>
                      <a:r>
                        <a:rPr sz="1600" b="1" dirty="0">
                          <a:latin typeface="Arial Narrow"/>
                          <a:cs typeface="Arial Narrow"/>
                        </a:rPr>
                        <a:t>%</a:t>
                      </a:r>
                    </a:p>
                  </a:txBody>
                  <a:tcPr marL="0" marR="0" marT="571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26034" algn="ctr">
                        <a:lnSpc>
                          <a:spcPct val="100000"/>
                        </a:lnSpc>
                        <a:spcBef>
                          <a:spcPts val="450"/>
                        </a:spcBef>
                      </a:pPr>
                      <a:r>
                        <a:rPr sz="1600" spc="-5" dirty="0">
                          <a:latin typeface="Arial Narrow"/>
                          <a:cs typeface="Arial Narrow"/>
                        </a:rPr>
                        <a:t>119</a:t>
                      </a:r>
                      <a:r>
                        <a:rPr sz="1600" spc="-95" dirty="0">
                          <a:latin typeface="Arial Narrow"/>
                          <a:cs typeface="Arial Narrow"/>
                        </a:rPr>
                        <a:t> </a:t>
                      </a:r>
                      <a:r>
                        <a:rPr sz="1600" spc="-5" dirty="0">
                          <a:latin typeface="Arial Narrow"/>
                          <a:cs typeface="Arial Narrow"/>
                        </a:rPr>
                        <a:t>896</a:t>
                      </a:r>
                      <a:endParaRPr sz="1600">
                        <a:latin typeface="Arial Narrow"/>
                        <a:cs typeface="Arial Narrow"/>
                      </a:endParaRPr>
                    </a:p>
                  </a:txBody>
                  <a:tcPr marL="0" marR="0" marT="571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22225" algn="ctr">
                        <a:lnSpc>
                          <a:spcPct val="100000"/>
                        </a:lnSpc>
                        <a:spcBef>
                          <a:spcPts val="450"/>
                        </a:spcBef>
                      </a:pPr>
                      <a:r>
                        <a:rPr sz="1600" spc="-5" dirty="0">
                          <a:latin typeface="Arial Narrow"/>
                          <a:cs typeface="Arial Narrow"/>
                        </a:rPr>
                        <a:t>84</a:t>
                      </a:r>
                      <a:r>
                        <a:rPr sz="1600" spc="-95" dirty="0">
                          <a:latin typeface="Arial Narrow"/>
                          <a:cs typeface="Arial Narrow"/>
                        </a:rPr>
                        <a:t> </a:t>
                      </a:r>
                      <a:r>
                        <a:rPr sz="1600" spc="-5" dirty="0">
                          <a:latin typeface="Arial Narrow"/>
                          <a:cs typeface="Arial Narrow"/>
                        </a:rPr>
                        <a:t>278</a:t>
                      </a:r>
                      <a:endParaRPr sz="1600" dirty="0">
                        <a:latin typeface="Arial Narrow"/>
                        <a:cs typeface="Arial Narrow"/>
                      </a:endParaRPr>
                    </a:p>
                  </a:txBody>
                  <a:tcPr marL="0" marR="0" marT="571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23495" algn="ctr">
                        <a:lnSpc>
                          <a:spcPct val="100000"/>
                        </a:lnSpc>
                        <a:spcBef>
                          <a:spcPts val="450"/>
                        </a:spcBef>
                      </a:pPr>
                      <a:r>
                        <a:rPr sz="1600" b="1" spc="-5" dirty="0">
                          <a:latin typeface="Arial Narrow"/>
                          <a:cs typeface="Arial Narrow"/>
                        </a:rPr>
                        <a:t>70.29</a:t>
                      </a:r>
                      <a:r>
                        <a:rPr sz="1600" b="1" dirty="0">
                          <a:latin typeface="Arial Narrow"/>
                          <a:cs typeface="Arial Narrow"/>
                        </a:rPr>
                        <a:t>%</a:t>
                      </a:r>
                    </a:p>
                  </a:txBody>
                  <a:tcPr marL="0" marR="0" marT="571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extLst>
                  <a:ext uri="{0D108BD9-81ED-4DB2-BD59-A6C34878D82A}">
                    <a16:rowId xmlns:a16="http://schemas.microsoft.com/office/drawing/2014/main" val="10006"/>
                  </a:ext>
                </a:extLst>
              </a:tr>
              <a:tr h="352552">
                <a:tc>
                  <a:txBody>
                    <a:bodyPr/>
                    <a:lstStyle/>
                    <a:p>
                      <a:pPr marL="39370">
                        <a:lnSpc>
                          <a:spcPct val="100000"/>
                        </a:lnSpc>
                        <a:spcBef>
                          <a:spcPts val="140"/>
                        </a:spcBef>
                      </a:pPr>
                      <a:r>
                        <a:rPr sz="1600" b="1" spc="15" dirty="0">
                          <a:latin typeface="Arial Narrow"/>
                          <a:cs typeface="Arial Narrow"/>
                        </a:rPr>
                        <a:t>LIMPOPO</a:t>
                      </a:r>
                      <a:endParaRPr sz="1600" dirty="0">
                        <a:latin typeface="Arial Narrow"/>
                        <a:cs typeface="Arial Narrow"/>
                      </a:endParaRPr>
                    </a:p>
                  </a:txBody>
                  <a:tcPr marL="0" marR="0" marT="16136" marB="0">
                    <a:lnL w="9525">
                      <a:solidFill>
                        <a:srgbClr val="545454"/>
                      </a:solidFill>
                      <a:prstDash val="solid"/>
                    </a:lnL>
                    <a:lnR w="9525" cap="flat" cmpd="sng" algn="ctr">
                      <a:solidFill>
                        <a:srgbClr val="545454"/>
                      </a:solidFill>
                      <a:prstDash val="solid"/>
                      <a:round/>
                      <a:headEnd type="none" w="med" len="med"/>
                      <a:tailEnd type="none" w="med" len="med"/>
                    </a:lnR>
                    <a:lnT w="9525">
                      <a:solidFill>
                        <a:srgbClr val="545454"/>
                      </a:solidFill>
                      <a:prstDash val="solid"/>
                    </a:lnT>
                    <a:lnB w="9525">
                      <a:solidFill>
                        <a:srgbClr val="545454"/>
                      </a:solidFill>
                      <a:prstDash val="solid"/>
                    </a:lnB>
                    <a:solidFill>
                      <a:srgbClr val="EFEFEF"/>
                    </a:solidFill>
                  </a:tcPr>
                </a:tc>
                <a:tc>
                  <a:txBody>
                    <a:bodyPr/>
                    <a:lstStyle/>
                    <a:p>
                      <a:pPr marR="22225" algn="ctr">
                        <a:lnSpc>
                          <a:spcPct val="100000"/>
                        </a:lnSpc>
                        <a:spcBef>
                          <a:spcPts val="450"/>
                        </a:spcBef>
                      </a:pPr>
                      <a:r>
                        <a:rPr sz="1600" spc="-5" dirty="0">
                          <a:latin typeface="Arial Narrow"/>
                          <a:cs typeface="Arial Narrow"/>
                        </a:rPr>
                        <a:t>14</a:t>
                      </a:r>
                      <a:r>
                        <a:rPr sz="1600" spc="-95" dirty="0">
                          <a:latin typeface="Arial Narrow"/>
                          <a:cs typeface="Arial Narrow"/>
                        </a:rPr>
                        <a:t> </a:t>
                      </a:r>
                      <a:r>
                        <a:rPr sz="1600" spc="-5" dirty="0">
                          <a:latin typeface="Arial Narrow"/>
                          <a:cs typeface="Arial Narrow"/>
                        </a:rPr>
                        <a:t>189</a:t>
                      </a:r>
                      <a:endParaRPr sz="1600">
                        <a:latin typeface="Arial Narrow"/>
                        <a:cs typeface="Arial Narrow"/>
                      </a:endParaRPr>
                    </a:p>
                  </a:txBody>
                  <a:tcPr marL="0" marR="0" marT="571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22225" algn="ctr">
                        <a:lnSpc>
                          <a:spcPct val="100000"/>
                        </a:lnSpc>
                        <a:spcBef>
                          <a:spcPts val="450"/>
                        </a:spcBef>
                      </a:pPr>
                      <a:r>
                        <a:rPr sz="1600" spc="-5" dirty="0">
                          <a:latin typeface="Arial Narrow"/>
                          <a:cs typeface="Arial Narrow"/>
                        </a:rPr>
                        <a:t>11</a:t>
                      </a:r>
                      <a:r>
                        <a:rPr sz="1600" spc="-95" dirty="0">
                          <a:latin typeface="Arial Narrow"/>
                          <a:cs typeface="Arial Narrow"/>
                        </a:rPr>
                        <a:t> </a:t>
                      </a:r>
                      <a:r>
                        <a:rPr sz="1600" spc="-5" dirty="0">
                          <a:latin typeface="Arial Narrow"/>
                          <a:cs typeface="Arial Narrow"/>
                        </a:rPr>
                        <a:t>416</a:t>
                      </a:r>
                      <a:endParaRPr sz="1600">
                        <a:latin typeface="Arial Narrow"/>
                        <a:cs typeface="Arial Narrow"/>
                      </a:endParaRPr>
                    </a:p>
                  </a:txBody>
                  <a:tcPr marL="0" marR="0" marT="571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23495" algn="ctr">
                        <a:lnSpc>
                          <a:spcPct val="100000"/>
                        </a:lnSpc>
                        <a:spcBef>
                          <a:spcPts val="450"/>
                        </a:spcBef>
                      </a:pPr>
                      <a:r>
                        <a:rPr sz="1600" b="1" spc="-5" dirty="0">
                          <a:latin typeface="Arial Narrow"/>
                          <a:cs typeface="Arial Narrow"/>
                        </a:rPr>
                        <a:t>80.46</a:t>
                      </a:r>
                      <a:r>
                        <a:rPr sz="1600" b="1" dirty="0">
                          <a:latin typeface="Arial Narrow"/>
                          <a:cs typeface="Arial Narrow"/>
                        </a:rPr>
                        <a:t>%</a:t>
                      </a:r>
                    </a:p>
                  </a:txBody>
                  <a:tcPr marL="0" marR="0" marT="571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22225" algn="ctr">
                        <a:lnSpc>
                          <a:spcPct val="100000"/>
                        </a:lnSpc>
                        <a:spcBef>
                          <a:spcPts val="450"/>
                        </a:spcBef>
                      </a:pPr>
                      <a:r>
                        <a:rPr sz="1600" spc="-5" dirty="0">
                          <a:latin typeface="Arial Narrow"/>
                          <a:cs typeface="Arial Narrow"/>
                        </a:rPr>
                        <a:t>61</a:t>
                      </a:r>
                      <a:r>
                        <a:rPr sz="1600" spc="-95" dirty="0">
                          <a:latin typeface="Arial Narrow"/>
                          <a:cs typeface="Arial Narrow"/>
                        </a:rPr>
                        <a:t> </a:t>
                      </a:r>
                      <a:r>
                        <a:rPr sz="1600" spc="-5" dirty="0">
                          <a:latin typeface="Arial Narrow"/>
                          <a:cs typeface="Arial Narrow"/>
                        </a:rPr>
                        <a:t>444</a:t>
                      </a:r>
                      <a:endParaRPr sz="1600">
                        <a:latin typeface="Arial Narrow"/>
                        <a:cs typeface="Arial Narrow"/>
                      </a:endParaRPr>
                    </a:p>
                  </a:txBody>
                  <a:tcPr marL="0" marR="0" marT="571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22225" algn="ctr">
                        <a:lnSpc>
                          <a:spcPct val="100000"/>
                        </a:lnSpc>
                        <a:spcBef>
                          <a:spcPts val="450"/>
                        </a:spcBef>
                      </a:pPr>
                      <a:r>
                        <a:rPr sz="1600" spc="-5" dirty="0">
                          <a:latin typeface="Arial Narrow"/>
                          <a:cs typeface="Arial Narrow"/>
                        </a:rPr>
                        <a:t>33</a:t>
                      </a:r>
                      <a:r>
                        <a:rPr sz="1600" spc="-95" dirty="0">
                          <a:latin typeface="Arial Narrow"/>
                          <a:cs typeface="Arial Narrow"/>
                        </a:rPr>
                        <a:t> </a:t>
                      </a:r>
                      <a:r>
                        <a:rPr sz="1600" spc="-5" dirty="0">
                          <a:latin typeface="Arial Narrow"/>
                          <a:cs typeface="Arial Narrow"/>
                        </a:rPr>
                        <a:t>529</a:t>
                      </a:r>
                      <a:endParaRPr sz="1600">
                        <a:latin typeface="Arial Narrow"/>
                        <a:cs typeface="Arial Narrow"/>
                      </a:endParaRPr>
                    </a:p>
                  </a:txBody>
                  <a:tcPr marL="0" marR="0" marT="571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23495" algn="ctr">
                        <a:lnSpc>
                          <a:spcPct val="100000"/>
                        </a:lnSpc>
                        <a:spcBef>
                          <a:spcPts val="450"/>
                        </a:spcBef>
                      </a:pPr>
                      <a:r>
                        <a:rPr sz="1600" b="1" spc="-5" dirty="0">
                          <a:latin typeface="Arial Narrow"/>
                          <a:cs typeface="Arial Narrow"/>
                        </a:rPr>
                        <a:t>54.57</a:t>
                      </a:r>
                      <a:r>
                        <a:rPr sz="1600" b="1" dirty="0">
                          <a:latin typeface="Arial Narrow"/>
                          <a:cs typeface="Arial Narrow"/>
                        </a:rPr>
                        <a:t>%</a:t>
                      </a:r>
                    </a:p>
                  </a:txBody>
                  <a:tcPr marL="0" marR="0" marT="571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22225" algn="ctr">
                        <a:lnSpc>
                          <a:spcPct val="100000"/>
                        </a:lnSpc>
                        <a:spcBef>
                          <a:spcPts val="450"/>
                        </a:spcBef>
                      </a:pPr>
                      <a:r>
                        <a:rPr sz="1600" spc="-5" dirty="0">
                          <a:latin typeface="Arial Narrow"/>
                          <a:cs typeface="Arial Narrow"/>
                        </a:rPr>
                        <a:t>75</a:t>
                      </a:r>
                      <a:r>
                        <a:rPr sz="1600" spc="-95" dirty="0">
                          <a:latin typeface="Arial Narrow"/>
                          <a:cs typeface="Arial Narrow"/>
                        </a:rPr>
                        <a:t> </a:t>
                      </a:r>
                      <a:r>
                        <a:rPr sz="1600" spc="-5" dirty="0">
                          <a:latin typeface="Arial Narrow"/>
                          <a:cs typeface="Arial Narrow"/>
                        </a:rPr>
                        <a:t>633</a:t>
                      </a:r>
                      <a:endParaRPr sz="1600">
                        <a:latin typeface="Arial Narrow"/>
                        <a:cs typeface="Arial Narrow"/>
                      </a:endParaRPr>
                    </a:p>
                  </a:txBody>
                  <a:tcPr marL="0" marR="0" marT="571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22225" algn="ctr">
                        <a:lnSpc>
                          <a:spcPct val="100000"/>
                        </a:lnSpc>
                        <a:spcBef>
                          <a:spcPts val="450"/>
                        </a:spcBef>
                      </a:pPr>
                      <a:r>
                        <a:rPr sz="1600" spc="-5" dirty="0">
                          <a:latin typeface="Arial Narrow"/>
                          <a:cs typeface="Arial Narrow"/>
                        </a:rPr>
                        <a:t>44</a:t>
                      </a:r>
                      <a:r>
                        <a:rPr sz="1600" spc="-95" dirty="0">
                          <a:latin typeface="Arial Narrow"/>
                          <a:cs typeface="Arial Narrow"/>
                        </a:rPr>
                        <a:t> </a:t>
                      </a:r>
                      <a:r>
                        <a:rPr sz="1600" spc="-5" dirty="0">
                          <a:latin typeface="Arial Narrow"/>
                          <a:cs typeface="Arial Narrow"/>
                        </a:rPr>
                        <a:t>945</a:t>
                      </a:r>
                      <a:endParaRPr sz="1600">
                        <a:latin typeface="Arial Narrow"/>
                        <a:cs typeface="Arial Narrow"/>
                      </a:endParaRPr>
                    </a:p>
                  </a:txBody>
                  <a:tcPr marL="0" marR="0" marT="571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23495" algn="ctr">
                        <a:lnSpc>
                          <a:spcPct val="100000"/>
                        </a:lnSpc>
                        <a:spcBef>
                          <a:spcPts val="450"/>
                        </a:spcBef>
                      </a:pPr>
                      <a:r>
                        <a:rPr sz="1600" b="1" spc="-5" dirty="0">
                          <a:latin typeface="Arial Narrow"/>
                          <a:cs typeface="Arial Narrow"/>
                        </a:rPr>
                        <a:t>59.43</a:t>
                      </a:r>
                      <a:r>
                        <a:rPr sz="1600" b="1" dirty="0">
                          <a:latin typeface="Arial Narrow"/>
                          <a:cs typeface="Arial Narrow"/>
                        </a:rPr>
                        <a:t>%</a:t>
                      </a:r>
                    </a:p>
                  </a:txBody>
                  <a:tcPr marL="0" marR="0" marT="571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extLst>
                  <a:ext uri="{0D108BD9-81ED-4DB2-BD59-A6C34878D82A}">
                    <a16:rowId xmlns:a16="http://schemas.microsoft.com/office/drawing/2014/main" val="10007"/>
                  </a:ext>
                </a:extLst>
              </a:tr>
              <a:tr h="352552">
                <a:tc>
                  <a:txBody>
                    <a:bodyPr/>
                    <a:lstStyle/>
                    <a:p>
                      <a:pPr marL="39370">
                        <a:lnSpc>
                          <a:spcPct val="100000"/>
                        </a:lnSpc>
                        <a:spcBef>
                          <a:spcPts val="195"/>
                        </a:spcBef>
                      </a:pPr>
                      <a:r>
                        <a:rPr sz="1600" b="1" spc="15" dirty="0">
                          <a:latin typeface="Arial Narrow"/>
                          <a:cs typeface="Arial Narrow"/>
                        </a:rPr>
                        <a:t>MPUMALANGA</a:t>
                      </a:r>
                      <a:endParaRPr sz="1600">
                        <a:latin typeface="Arial Narrow"/>
                        <a:cs typeface="Arial Narrow"/>
                      </a:endParaRPr>
                    </a:p>
                  </a:txBody>
                  <a:tcPr marL="0" marR="0" marT="22476" marB="0">
                    <a:lnL w="9525">
                      <a:solidFill>
                        <a:srgbClr val="545454"/>
                      </a:solidFill>
                      <a:prstDash val="solid"/>
                    </a:lnL>
                    <a:lnR w="9525" cap="flat" cmpd="sng" algn="ctr">
                      <a:solidFill>
                        <a:srgbClr val="545454"/>
                      </a:solidFill>
                      <a:prstDash val="solid"/>
                      <a:round/>
                      <a:headEnd type="none" w="med" len="med"/>
                      <a:tailEnd type="none" w="med" len="med"/>
                    </a:lnR>
                    <a:lnT w="9525">
                      <a:solidFill>
                        <a:srgbClr val="545454"/>
                      </a:solidFill>
                      <a:prstDash val="solid"/>
                    </a:lnT>
                    <a:lnB w="9525">
                      <a:solidFill>
                        <a:srgbClr val="545454"/>
                      </a:solidFill>
                      <a:prstDash val="solid"/>
                    </a:lnB>
                    <a:solidFill>
                      <a:srgbClr val="EFEFEF"/>
                    </a:solidFill>
                  </a:tcPr>
                </a:tc>
                <a:tc>
                  <a:txBody>
                    <a:bodyPr/>
                    <a:lstStyle/>
                    <a:p>
                      <a:pPr marR="24765" algn="ctr">
                        <a:lnSpc>
                          <a:spcPct val="100000"/>
                        </a:lnSpc>
                        <a:spcBef>
                          <a:spcPts val="450"/>
                        </a:spcBef>
                      </a:pPr>
                      <a:r>
                        <a:rPr sz="1600" dirty="0">
                          <a:latin typeface="Arial Narrow"/>
                          <a:cs typeface="Arial Narrow"/>
                        </a:rPr>
                        <a:t>9</a:t>
                      </a:r>
                      <a:r>
                        <a:rPr sz="1600" spc="-100" dirty="0">
                          <a:latin typeface="Arial Narrow"/>
                          <a:cs typeface="Arial Narrow"/>
                        </a:rPr>
                        <a:t> </a:t>
                      </a:r>
                      <a:r>
                        <a:rPr sz="1600" spc="-5" dirty="0">
                          <a:latin typeface="Arial Narrow"/>
                          <a:cs typeface="Arial Narrow"/>
                        </a:rPr>
                        <a:t>588</a:t>
                      </a:r>
                      <a:endParaRPr sz="1600">
                        <a:latin typeface="Arial Narrow"/>
                        <a:cs typeface="Arial Narrow"/>
                      </a:endParaRPr>
                    </a:p>
                  </a:txBody>
                  <a:tcPr marL="0" marR="0" marT="571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18415" algn="ctr">
                        <a:lnSpc>
                          <a:spcPct val="100000"/>
                        </a:lnSpc>
                        <a:spcBef>
                          <a:spcPts val="450"/>
                        </a:spcBef>
                      </a:pPr>
                      <a:r>
                        <a:rPr sz="1600" dirty="0">
                          <a:latin typeface="Arial Narrow"/>
                          <a:cs typeface="Arial Narrow"/>
                        </a:rPr>
                        <a:t>7</a:t>
                      </a:r>
                      <a:r>
                        <a:rPr sz="1600" spc="-100" dirty="0">
                          <a:latin typeface="Arial Narrow"/>
                          <a:cs typeface="Arial Narrow"/>
                        </a:rPr>
                        <a:t> </a:t>
                      </a:r>
                      <a:r>
                        <a:rPr sz="1600" spc="-5" dirty="0">
                          <a:latin typeface="Arial Narrow"/>
                          <a:cs typeface="Arial Narrow"/>
                        </a:rPr>
                        <a:t>961</a:t>
                      </a:r>
                      <a:endParaRPr sz="1600">
                        <a:latin typeface="Arial Narrow"/>
                        <a:cs typeface="Arial Narrow"/>
                      </a:endParaRPr>
                    </a:p>
                  </a:txBody>
                  <a:tcPr marL="0" marR="0" marT="571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23495" algn="ctr">
                        <a:lnSpc>
                          <a:spcPct val="100000"/>
                        </a:lnSpc>
                        <a:spcBef>
                          <a:spcPts val="450"/>
                        </a:spcBef>
                      </a:pPr>
                      <a:r>
                        <a:rPr sz="1600" b="1" spc="-5" dirty="0">
                          <a:latin typeface="Arial Narrow"/>
                          <a:cs typeface="Arial Narrow"/>
                        </a:rPr>
                        <a:t>83.03</a:t>
                      </a:r>
                      <a:r>
                        <a:rPr sz="1600" b="1" dirty="0">
                          <a:latin typeface="Arial Narrow"/>
                          <a:cs typeface="Arial Narrow"/>
                        </a:rPr>
                        <a:t>%</a:t>
                      </a:r>
                    </a:p>
                  </a:txBody>
                  <a:tcPr marL="0" marR="0" marT="571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22225" algn="ctr">
                        <a:lnSpc>
                          <a:spcPct val="100000"/>
                        </a:lnSpc>
                        <a:spcBef>
                          <a:spcPts val="450"/>
                        </a:spcBef>
                      </a:pPr>
                      <a:r>
                        <a:rPr sz="1600" spc="-5" dirty="0">
                          <a:latin typeface="Arial Narrow"/>
                          <a:cs typeface="Arial Narrow"/>
                        </a:rPr>
                        <a:t>37</a:t>
                      </a:r>
                      <a:r>
                        <a:rPr sz="1600" spc="-95" dirty="0">
                          <a:latin typeface="Arial Narrow"/>
                          <a:cs typeface="Arial Narrow"/>
                        </a:rPr>
                        <a:t> </a:t>
                      </a:r>
                      <a:r>
                        <a:rPr sz="1600" spc="-5" dirty="0">
                          <a:latin typeface="Arial Narrow"/>
                          <a:cs typeface="Arial Narrow"/>
                        </a:rPr>
                        <a:t>429</a:t>
                      </a:r>
                      <a:endParaRPr sz="1600">
                        <a:latin typeface="Arial Narrow"/>
                        <a:cs typeface="Arial Narrow"/>
                      </a:endParaRPr>
                    </a:p>
                  </a:txBody>
                  <a:tcPr marL="0" marR="0" marT="571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22225" algn="ctr">
                        <a:lnSpc>
                          <a:spcPct val="100000"/>
                        </a:lnSpc>
                        <a:spcBef>
                          <a:spcPts val="450"/>
                        </a:spcBef>
                      </a:pPr>
                      <a:r>
                        <a:rPr sz="1600" spc="-5" dirty="0">
                          <a:latin typeface="Arial Narrow"/>
                          <a:cs typeface="Arial Narrow"/>
                        </a:rPr>
                        <a:t>23</a:t>
                      </a:r>
                      <a:r>
                        <a:rPr sz="1600" spc="-95" dirty="0">
                          <a:latin typeface="Arial Narrow"/>
                          <a:cs typeface="Arial Narrow"/>
                        </a:rPr>
                        <a:t> </a:t>
                      </a:r>
                      <a:r>
                        <a:rPr sz="1600" spc="-5" dirty="0">
                          <a:latin typeface="Arial Narrow"/>
                          <a:cs typeface="Arial Narrow"/>
                        </a:rPr>
                        <a:t>937</a:t>
                      </a:r>
                      <a:endParaRPr sz="1600">
                        <a:latin typeface="Arial Narrow"/>
                        <a:cs typeface="Arial Narrow"/>
                      </a:endParaRPr>
                    </a:p>
                  </a:txBody>
                  <a:tcPr marL="0" marR="0" marT="571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23495" algn="ctr">
                        <a:lnSpc>
                          <a:spcPct val="100000"/>
                        </a:lnSpc>
                        <a:spcBef>
                          <a:spcPts val="450"/>
                        </a:spcBef>
                      </a:pPr>
                      <a:r>
                        <a:rPr sz="1600" b="1" spc="-5" dirty="0">
                          <a:latin typeface="Arial Narrow"/>
                          <a:cs typeface="Arial Narrow"/>
                        </a:rPr>
                        <a:t>63.95</a:t>
                      </a:r>
                      <a:r>
                        <a:rPr sz="1600" b="1" dirty="0">
                          <a:latin typeface="Arial Narrow"/>
                          <a:cs typeface="Arial Narrow"/>
                        </a:rPr>
                        <a:t>%</a:t>
                      </a:r>
                    </a:p>
                  </a:txBody>
                  <a:tcPr marL="0" marR="0" marT="571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22225" algn="ctr">
                        <a:lnSpc>
                          <a:spcPct val="100000"/>
                        </a:lnSpc>
                        <a:spcBef>
                          <a:spcPts val="450"/>
                        </a:spcBef>
                      </a:pPr>
                      <a:r>
                        <a:rPr sz="1600" spc="-5" dirty="0">
                          <a:latin typeface="Arial Narrow"/>
                          <a:cs typeface="Arial Narrow"/>
                        </a:rPr>
                        <a:t>47</a:t>
                      </a:r>
                      <a:r>
                        <a:rPr sz="1600" spc="-95" dirty="0">
                          <a:latin typeface="Arial Narrow"/>
                          <a:cs typeface="Arial Narrow"/>
                        </a:rPr>
                        <a:t> </a:t>
                      </a:r>
                      <a:r>
                        <a:rPr sz="1600" spc="-5" dirty="0">
                          <a:latin typeface="Arial Narrow"/>
                          <a:cs typeface="Arial Narrow"/>
                        </a:rPr>
                        <a:t>017</a:t>
                      </a:r>
                      <a:endParaRPr sz="1600">
                        <a:latin typeface="Arial Narrow"/>
                        <a:cs typeface="Arial Narrow"/>
                      </a:endParaRPr>
                    </a:p>
                  </a:txBody>
                  <a:tcPr marL="0" marR="0" marT="571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22225" algn="ctr">
                        <a:lnSpc>
                          <a:spcPct val="100000"/>
                        </a:lnSpc>
                        <a:spcBef>
                          <a:spcPts val="450"/>
                        </a:spcBef>
                      </a:pPr>
                      <a:r>
                        <a:rPr sz="1600" spc="-5" dirty="0">
                          <a:latin typeface="Arial Narrow"/>
                          <a:cs typeface="Arial Narrow"/>
                        </a:rPr>
                        <a:t>31</a:t>
                      </a:r>
                      <a:r>
                        <a:rPr sz="1600" spc="-95" dirty="0">
                          <a:latin typeface="Arial Narrow"/>
                          <a:cs typeface="Arial Narrow"/>
                        </a:rPr>
                        <a:t> </a:t>
                      </a:r>
                      <a:r>
                        <a:rPr sz="1600" spc="-5" dirty="0">
                          <a:latin typeface="Arial Narrow"/>
                          <a:cs typeface="Arial Narrow"/>
                        </a:rPr>
                        <a:t>898</a:t>
                      </a:r>
                      <a:endParaRPr sz="1600">
                        <a:latin typeface="Arial Narrow"/>
                        <a:cs typeface="Arial Narrow"/>
                      </a:endParaRPr>
                    </a:p>
                  </a:txBody>
                  <a:tcPr marL="0" marR="0" marT="571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23495" algn="ctr">
                        <a:lnSpc>
                          <a:spcPct val="100000"/>
                        </a:lnSpc>
                        <a:spcBef>
                          <a:spcPts val="450"/>
                        </a:spcBef>
                      </a:pPr>
                      <a:r>
                        <a:rPr sz="1600" b="1" spc="-5" dirty="0">
                          <a:latin typeface="Arial Narrow"/>
                          <a:cs typeface="Arial Narrow"/>
                        </a:rPr>
                        <a:t>67.84</a:t>
                      </a:r>
                      <a:r>
                        <a:rPr sz="1600" b="1" dirty="0">
                          <a:latin typeface="Arial Narrow"/>
                          <a:cs typeface="Arial Narrow"/>
                        </a:rPr>
                        <a:t>%</a:t>
                      </a:r>
                    </a:p>
                  </a:txBody>
                  <a:tcPr marL="0" marR="0" marT="571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extLst>
                  <a:ext uri="{0D108BD9-81ED-4DB2-BD59-A6C34878D82A}">
                    <a16:rowId xmlns:a16="http://schemas.microsoft.com/office/drawing/2014/main" val="10008"/>
                  </a:ext>
                </a:extLst>
              </a:tr>
              <a:tr h="352552">
                <a:tc>
                  <a:txBody>
                    <a:bodyPr/>
                    <a:lstStyle/>
                    <a:p>
                      <a:pPr marL="39370">
                        <a:lnSpc>
                          <a:spcPct val="100000"/>
                        </a:lnSpc>
                        <a:spcBef>
                          <a:spcPts val="195"/>
                        </a:spcBef>
                      </a:pPr>
                      <a:r>
                        <a:rPr sz="1600" b="1" spc="15" dirty="0">
                          <a:latin typeface="Arial Narrow"/>
                          <a:cs typeface="Arial Narrow"/>
                        </a:rPr>
                        <a:t>NORTH</a:t>
                      </a:r>
                      <a:r>
                        <a:rPr sz="1600" b="1" dirty="0">
                          <a:latin typeface="Arial Narrow"/>
                          <a:cs typeface="Arial Narrow"/>
                        </a:rPr>
                        <a:t> </a:t>
                      </a:r>
                      <a:r>
                        <a:rPr sz="1600" b="1" spc="20" dirty="0">
                          <a:latin typeface="Arial Narrow"/>
                          <a:cs typeface="Arial Narrow"/>
                        </a:rPr>
                        <a:t>WEST</a:t>
                      </a:r>
                      <a:endParaRPr sz="1600">
                        <a:latin typeface="Arial Narrow"/>
                        <a:cs typeface="Arial Narrow"/>
                      </a:endParaRPr>
                    </a:p>
                  </a:txBody>
                  <a:tcPr marL="0" marR="0" marT="22476" marB="0">
                    <a:lnL w="9525">
                      <a:solidFill>
                        <a:srgbClr val="545454"/>
                      </a:solidFill>
                      <a:prstDash val="solid"/>
                    </a:lnL>
                    <a:lnR w="9525" cap="flat" cmpd="sng" algn="ctr">
                      <a:solidFill>
                        <a:srgbClr val="545454"/>
                      </a:solidFill>
                      <a:prstDash val="solid"/>
                      <a:round/>
                      <a:headEnd type="none" w="med" len="med"/>
                      <a:tailEnd type="none" w="med" len="med"/>
                    </a:lnR>
                    <a:lnT w="9525">
                      <a:solidFill>
                        <a:srgbClr val="545454"/>
                      </a:solidFill>
                      <a:prstDash val="solid"/>
                    </a:lnT>
                    <a:lnB w="9525">
                      <a:solidFill>
                        <a:srgbClr val="545454"/>
                      </a:solidFill>
                      <a:prstDash val="solid"/>
                    </a:lnB>
                    <a:solidFill>
                      <a:srgbClr val="EFEFEF"/>
                    </a:solidFill>
                  </a:tcPr>
                </a:tc>
                <a:tc>
                  <a:txBody>
                    <a:bodyPr/>
                    <a:lstStyle/>
                    <a:p>
                      <a:pPr marR="24765" algn="ctr">
                        <a:lnSpc>
                          <a:spcPct val="100000"/>
                        </a:lnSpc>
                        <a:spcBef>
                          <a:spcPts val="450"/>
                        </a:spcBef>
                      </a:pPr>
                      <a:r>
                        <a:rPr sz="1600" dirty="0">
                          <a:latin typeface="Arial Narrow"/>
                          <a:cs typeface="Arial Narrow"/>
                        </a:rPr>
                        <a:t>6</a:t>
                      </a:r>
                      <a:r>
                        <a:rPr sz="1600" spc="-100" dirty="0">
                          <a:latin typeface="Arial Narrow"/>
                          <a:cs typeface="Arial Narrow"/>
                        </a:rPr>
                        <a:t> </a:t>
                      </a:r>
                      <a:r>
                        <a:rPr sz="1600" spc="-5" dirty="0">
                          <a:latin typeface="Arial Narrow"/>
                          <a:cs typeface="Arial Narrow"/>
                        </a:rPr>
                        <a:t>216</a:t>
                      </a:r>
                      <a:endParaRPr sz="1600">
                        <a:latin typeface="Arial Narrow"/>
                        <a:cs typeface="Arial Narrow"/>
                      </a:endParaRPr>
                    </a:p>
                  </a:txBody>
                  <a:tcPr marL="0" marR="0" marT="571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18415" algn="ctr">
                        <a:lnSpc>
                          <a:spcPct val="100000"/>
                        </a:lnSpc>
                        <a:spcBef>
                          <a:spcPts val="450"/>
                        </a:spcBef>
                      </a:pPr>
                      <a:r>
                        <a:rPr sz="1600" dirty="0">
                          <a:latin typeface="Arial Narrow"/>
                          <a:cs typeface="Arial Narrow"/>
                        </a:rPr>
                        <a:t>5</a:t>
                      </a:r>
                      <a:r>
                        <a:rPr sz="1600" spc="-100" dirty="0">
                          <a:latin typeface="Arial Narrow"/>
                          <a:cs typeface="Arial Narrow"/>
                        </a:rPr>
                        <a:t> </a:t>
                      </a:r>
                      <a:r>
                        <a:rPr sz="1600" spc="-5" dirty="0">
                          <a:latin typeface="Arial Narrow"/>
                          <a:cs typeface="Arial Narrow"/>
                        </a:rPr>
                        <a:t>412</a:t>
                      </a:r>
                      <a:endParaRPr sz="1600">
                        <a:latin typeface="Arial Narrow"/>
                        <a:cs typeface="Arial Narrow"/>
                      </a:endParaRPr>
                    </a:p>
                  </a:txBody>
                  <a:tcPr marL="0" marR="0" marT="571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23495" algn="ctr">
                        <a:lnSpc>
                          <a:spcPct val="100000"/>
                        </a:lnSpc>
                        <a:spcBef>
                          <a:spcPts val="450"/>
                        </a:spcBef>
                      </a:pPr>
                      <a:r>
                        <a:rPr sz="1600" b="1" spc="-5" dirty="0">
                          <a:latin typeface="Arial Narrow"/>
                          <a:cs typeface="Arial Narrow"/>
                        </a:rPr>
                        <a:t>87.07</a:t>
                      </a:r>
                      <a:r>
                        <a:rPr sz="1600" b="1" dirty="0">
                          <a:latin typeface="Arial Narrow"/>
                          <a:cs typeface="Arial Narrow"/>
                        </a:rPr>
                        <a:t>%</a:t>
                      </a:r>
                    </a:p>
                  </a:txBody>
                  <a:tcPr marL="0" marR="0" marT="571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22225" algn="ctr">
                        <a:lnSpc>
                          <a:spcPct val="100000"/>
                        </a:lnSpc>
                        <a:spcBef>
                          <a:spcPts val="450"/>
                        </a:spcBef>
                      </a:pPr>
                      <a:r>
                        <a:rPr sz="1600" spc="-5" dirty="0">
                          <a:latin typeface="Arial Narrow"/>
                          <a:cs typeface="Arial Narrow"/>
                        </a:rPr>
                        <a:t>25</a:t>
                      </a:r>
                      <a:r>
                        <a:rPr sz="1600" spc="-95" dirty="0">
                          <a:latin typeface="Arial Narrow"/>
                          <a:cs typeface="Arial Narrow"/>
                        </a:rPr>
                        <a:t> </a:t>
                      </a:r>
                      <a:r>
                        <a:rPr sz="1600" spc="-5" dirty="0">
                          <a:latin typeface="Arial Narrow"/>
                          <a:cs typeface="Arial Narrow"/>
                        </a:rPr>
                        <a:t>098</a:t>
                      </a:r>
                      <a:endParaRPr sz="1600">
                        <a:latin typeface="Arial Narrow"/>
                        <a:cs typeface="Arial Narrow"/>
                      </a:endParaRPr>
                    </a:p>
                  </a:txBody>
                  <a:tcPr marL="0" marR="0" marT="571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22225" algn="ctr">
                        <a:lnSpc>
                          <a:spcPct val="100000"/>
                        </a:lnSpc>
                        <a:spcBef>
                          <a:spcPts val="450"/>
                        </a:spcBef>
                      </a:pPr>
                      <a:r>
                        <a:rPr sz="1600" spc="-5" dirty="0">
                          <a:latin typeface="Arial Narrow"/>
                          <a:cs typeface="Arial Narrow"/>
                        </a:rPr>
                        <a:t>16</a:t>
                      </a:r>
                      <a:r>
                        <a:rPr sz="1600" spc="-95" dirty="0">
                          <a:latin typeface="Arial Narrow"/>
                          <a:cs typeface="Arial Narrow"/>
                        </a:rPr>
                        <a:t> </a:t>
                      </a:r>
                      <a:r>
                        <a:rPr sz="1600" spc="-5" dirty="0">
                          <a:latin typeface="Arial Narrow"/>
                          <a:cs typeface="Arial Narrow"/>
                        </a:rPr>
                        <a:t>585</a:t>
                      </a:r>
                      <a:endParaRPr sz="1600">
                        <a:latin typeface="Arial Narrow"/>
                        <a:cs typeface="Arial Narrow"/>
                      </a:endParaRPr>
                    </a:p>
                  </a:txBody>
                  <a:tcPr marL="0" marR="0" marT="571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23495" algn="ctr">
                        <a:lnSpc>
                          <a:spcPct val="100000"/>
                        </a:lnSpc>
                        <a:spcBef>
                          <a:spcPts val="450"/>
                        </a:spcBef>
                      </a:pPr>
                      <a:r>
                        <a:rPr sz="1600" b="1" spc="-5" dirty="0">
                          <a:latin typeface="Arial Narrow"/>
                          <a:cs typeface="Arial Narrow"/>
                        </a:rPr>
                        <a:t>66.08</a:t>
                      </a:r>
                      <a:r>
                        <a:rPr sz="1600" b="1" dirty="0">
                          <a:latin typeface="Arial Narrow"/>
                          <a:cs typeface="Arial Narrow"/>
                        </a:rPr>
                        <a:t>%</a:t>
                      </a:r>
                    </a:p>
                  </a:txBody>
                  <a:tcPr marL="0" marR="0" marT="571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22225" algn="ctr">
                        <a:lnSpc>
                          <a:spcPct val="100000"/>
                        </a:lnSpc>
                        <a:spcBef>
                          <a:spcPts val="450"/>
                        </a:spcBef>
                      </a:pPr>
                      <a:r>
                        <a:rPr sz="1600" spc="-5" dirty="0">
                          <a:latin typeface="Arial Narrow"/>
                          <a:cs typeface="Arial Narrow"/>
                        </a:rPr>
                        <a:t>31</a:t>
                      </a:r>
                      <a:r>
                        <a:rPr sz="1600" spc="-95" dirty="0">
                          <a:latin typeface="Arial Narrow"/>
                          <a:cs typeface="Arial Narrow"/>
                        </a:rPr>
                        <a:t> </a:t>
                      </a:r>
                      <a:r>
                        <a:rPr sz="1600" spc="-5" dirty="0">
                          <a:latin typeface="Arial Narrow"/>
                          <a:cs typeface="Arial Narrow"/>
                        </a:rPr>
                        <a:t>314</a:t>
                      </a:r>
                      <a:endParaRPr sz="1600">
                        <a:latin typeface="Arial Narrow"/>
                        <a:cs typeface="Arial Narrow"/>
                      </a:endParaRPr>
                    </a:p>
                  </a:txBody>
                  <a:tcPr marL="0" marR="0" marT="571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22225" algn="ctr">
                        <a:lnSpc>
                          <a:spcPct val="100000"/>
                        </a:lnSpc>
                        <a:spcBef>
                          <a:spcPts val="450"/>
                        </a:spcBef>
                      </a:pPr>
                      <a:r>
                        <a:rPr sz="1600" spc="-5" dirty="0">
                          <a:latin typeface="Arial Narrow"/>
                          <a:cs typeface="Arial Narrow"/>
                        </a:rPr>
                        <a:t>21</a:t>
                      </a:r>
                      <a:r>
                        <a:rPr sz="1600" spc="-95" dirty="0">
                          <a:latin typeface="Arial Narrow"/>
                          <a:cs typeface="Arial Narrow"/>
                        </a:rPr>
                        <a:t> </a:t>
                      </a:r>
                      <a:r>
                        <a:rPr sz="1600" spc="-5" dirty="0">
                          <a:latin typeface="Arial Narrow"/>
                          <a:cs typeface="Arial Narrow"/>
                        </a:rPr>
                        <a:t>997</a:t>
                      </a:r>
                      <a:endParaRPr sz="1600">
                        <a:latin typeface="Arial Narrow"/>
                        <a:cs typeface="Arial Narrow"/>
                      </a:endParaRPr>
                    </a:p>
                  </a:txBody>
                  <a:tcPr marL="0" marR="0" marT="571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23495" algn="ctr">
                        <a:lnSpc>
                          <a:spcPct val="100000"/>
                        </a:lnSpc>
                        <a:spcBef>
                          <a:spcPts val="450"/>
                        </a:spcBef>
                      </a:pPr>
                      <a:r>
                        <a:rPr sz="1600" b="1" spc="-5" dirty="0">
                          <a:latin typeface="Arial Narrow"/>
                          <a:cs typeface="Arial Narrow"/>
                        </a:rPr>
                        <a:t>70.25</a:t>
                      </a:r>
                      <a:r>
                        <a:rPr sz="1600" b="1" dirty="0">
                          <a:latin typeface="Arial Narrow"/>
                          <a:cs typeface="Arial Narrow"/>
                        </a:rPr>
                        <a:t>%</a:t>
                      </a:r>
                    </a:p>
                  </a:txBody>
                  <a:tcPr marL="0" marR="0" marT="571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extLst>
                  <a:ext uri="{0D108BD9-81ED-4DB2-BD59-A6C34878D82A}">
                    <a16:rowId xmlns:a16="http://schemas.microsoft.com/office/drawing/2014/main" val="10009"/>
                  </a:ext>
                </a:extLst>
              </a:tr>
              <a:tr h="359747">
                <a:tc>
                  <a:txBody>
                    <a:bodyPr/>
                    <a:lstStyle/>
                    <a:p>
                      <a:pPr marL="39370">
                        <a:lnSpc>
                          <a:spcPct val="100000"/>
                        </a:lnSpc>
                        <a:spcBef>
                          <a:spcPts val="195"/>
                        </a:spcBef>
                      </a:pPr>
                      <a:r>
                        <a:rPr sz="1600" b="1" spc="15" dirty="0">
                          <a:latin typeface="Arial Narrow"/>
                          <a:cs typeface="Arial Narrow"/>
                        </a:rPr>
                        <a:t>NORTHERN</a:t>
                      </a:r>
                      <a:r>
                        <a:rPr sz="1600" b="1" dirty="0">
                          <a:latin typeface="Arial Narrow"/>
                          <a:cs typeface="Arial Narrow"/>
                        </a:rPr>
                        <a:t> </a:t>
                      </a:r>
                      <a:r>
                        <a:rPr sz="1600" b="1" spc="15" dirty="0">
                          <a:latin typeface="Arial Narrow"/>
                          <a:cs typeface="Arial Narrow"/>
                        </a:rPr>
                        <a:t>CAPE</a:t>
                      </a:r>
                      <a:endParaRPr sz="1600">
                        <a:latin typeface="Arial Narrow"/>
                        <a:cs typeface="Arial Narrow"/>
                      </a:endParaRPr>
                    </a:p>
                  </a:txBody>
                  <a:tcPr marL="0" marR="0" marT="22476" marB="0">
                    <a:lnL w="9525">
                      <a:solidFill>
                        <a:srgbClr val="545454"/>
                      </a:solidFill>
                      <a:prstDash val="solid"/>
                    </a:lnL>
                    <a:lnR w="9525" cap="flat" cmpd="sng" algn="ctr">
                      <a:solidFill>
                        <a:srgbClr val="545454"/>
                      </a:solidFill>
                      <a:prstDash val="solid"/>
                      <a:round/>
                      <a:headEnd type="none" w="med" len="med"/>
                      <a:tailEnd type="none" w="med" len="med"/>
                    </a:lnR>
                    <a:lnT w="9525">
                      <a:solidFill>
                        <a:srgbClr val="545454"/>
                      </a:solidFill>
                      <a:prstDash val="solid"/>
                    </a:lnT>
                    <a:lnB w="9525">
                      <a:solidFill>
                        <a:srgbClr val="545454"/>
                      </a:solidFill>
                      <a:prstDash val="solid"/>
                    </a:lnB>
                    <a:solidFill>
                      <a:srgbClr val="EFEFEF"/>
                    </a:solidFill>
                  </a:tcPr>
                </a:tc>
                <a:tc>
                  <a:txBody>
                    <a:bodyPr/>
                    <a:lstStyle/>
                    <a:p>
                      <a:pPr marR="24765" algn="ctr">
                        <a:lnSpc>
                          <a:spcPct val="100000"/>
                        </a:lnSpc>
                        <a:spcBef>
                          <a:spcPts val="450"/>
                        </a:spcBef>
                      </a:pPr>
                      <a:r>
                        <a:rPr sz="1600" dirty="0">
                          <a:latin typeface="Arial Narrow"/>
                          <a:cs typeface="Arial Narrow"/>
                        </a:rPr>
                        <a:t>1</a:t>
                      </a:r>
                      <a:r>
                        <a:rPr sz="1600" spc="-100" dirty="0">
                          <a:latin typeface="Arial Narrow"/>
                          <a:cs typeface="Arial Narrow"/>
                        </a:rPr>
                        <a:t> </a:t>
                      </a:r>
                      <a:r>
                        <a:rPr sz="1600" spc="-5" dirty="0">
                          <a:latin typeface="Arial Narrow"/>
                          <a:cs typeface="Arial Narrow"/>
                        </a:rPr>
                        <a:t>838</a:t>
                      </a:r>
                      <a:endParaRPr sz="1600">
                        <a:latin typeface="Arial Narrow"/>
                        <a:cs typeface="Arial Narrow"/>
                      </a:endParaRPr>
                    </a:p>
                  </a:txBody>
                  <a:tcPr marL="0" marR="0" marT="571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18415" algn="ctr">
                        <a:lnSpc>
                          <a:spcPct val="100000"/>
                        </a:lnSpc>
                        <a:spcBef>
                          <a:spcPts val="450"/>
                        </a:spcBef>
                      </a:pPr>
                      <a:r>
                        <a:rPr sz="1600" dirty="0">
                          <a:latin typeface="Arial Narrow"/>
                          <a:cs typeface="Arial Narrow"/>
                        </a:rPr>
                        <a:t>1</a:t>
                      </a:r>
                      <a:r>
                        <a:rPr sz="1600" spc="-100" dirty="0">
                          <a:latin typeface="Arial Narrow"/>
                          <a:cs typeface="Arial Narrow"/>
                        </a:rPr>
                        <a:t> </a:t>
                      </a:r>
                      <a:r>
                        <a:rPr sz="1600" spc="-5" dirty="0">
                          <a:latin typeface="Arial Narrow"/>
                          <a:cs typeface="Arial Narrow"/>
                        </a:rPr>
                        <a:t>358</a:t>
                      </a:r>
                      <a:endParaRPr sz="1600">
                        <a:latin typeface="Arial Narrow"/>
                        <a:cs typeface="Arial Narrow"/>
                      </a:endParaRPr>
                    </a:p>
                  </a:txBody>
                  <a:tcPr marL="0" marR="0" marT="571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23495" algn="ctr">
                        <a:lnSpc>
                          <a:spcPct val="100000"/>
                        </a:lnSpc>
                        <a:spcBef>
                          <a:spcPts val="450"/>
                        </a:spcBef>
                      </a:pPr>
                      <a:r>
                        <a:rPr sz="1600" b="1" spc="-5" dirty="0">
                          <a:latin typeface="Arial Narrow"/>
                          <a:cs typeface="Arial Narrow"/>
                        </a:rPr>
                        <a:t>73.88</a:t>
                      </a:r>
                      <a:r>
                        <a:rPr sz="1600" b="1" dirty="0">
                          <a:latin typeface="Arial Narrow"/>
                          <a:cs typeface="Arial Narrow"/>
                        </a:rPr>
                        <a:t>%</a:t>
                      </a:r>
                    </a:p>
                  </a:txBody>
                  <a:tcPr marL="0" marR="0" marT="571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18415" algn="ctr">
                        <a:lnSpc>
                          <a:spcPct val="100000"/>
                        </a:lnSpc>
                        <a:spcBef>
                          <a:spcPts val="450"/>
                        </a:spcBef>
                      </a:pPr>
                      <a:r>
                        <a:rPr sz="1600" dirty="0">
                          <a:latin typeface="Arial Narrow"/>
                          <a:cs typeface="Arial Narrow"/>
                        </a:rPr>
                        <a:t>7</a:t>
                      </a:r>
                      <a:r>
                        <a:rPr sz="1600" spc="-100" dirty="0">
                          <a:latin typeface="Arial Narrow"/>
                          <a:cs typeface="Arial Narrow"/>
                        </a:rPr>
                        <a:t> </a:t>
                      </a:r>
                      <a:r>
                        <a:rPr sz="1600" spc="-5" dirty="0">
                          <a:latin typeface="Arial Narrow"/>
                          <a:cs typeface="Arial Narrow"/>
                        </a:rPr>
                        <a:t>877</a:t>
                      </a:r>
                      <a:endParaRPr sz="1600">
                        <a:latin typeface="Arial Narrow"/>
                        <a:cs typeface="Arial Narrow"/>
                      </a:endParaRPr>
                    </a:p>
                  </a:txBody>
                  <a:tcPr marL="0" marR="0" marT="571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24765" algn="ctr">
                        <a:lnSpc>
                          <a:spcPct val="100000"/>
                        </a:lnSpc>
                        <a:spcBef>
                          <a:spcPts val="450"/>
                        </a:spcBef>
                      </a:pPr>
                      <a:r>
                        <a:rPr sz="1600" dirty="0">
                          <a:latin typeface="Arial Narrow"/>
                          <a:cs typeface="Arial Narrow"/>
                        </a:rPr>
                        <a:t>4</a:t>
                      </a:r>
                      <a:r>
                        <a:rPr sz="1600" spc="-100" dirty="0">
                          <a:latin typeface="Arial Narrow"/>
                          <a:cs typeface="Arial Narrow"/>
                        </a:rPr>
                        <a:t> </a:t>
                      </a:r>
                      <a:r>
                        <a:rPr sz="1600" spc="-5" dirty="0">
                          <a:latin typeface="Arial Narrow"/>
                          <a:cs typeface="Arial Narrow"/>
                        </a:rPr>
                        <a:t>350</a:t>
                      </a:r>
                      <a:endParaRPr sz="1600">
                        <a:latin typeface="Arial Narrow"/>
                        <a:cs typeface="Arial Narrow"/>
                      </a:endParaRPr>
                    </a:p>
                  </a:txBody>
                  <a:tcPr marL="0" marR="0" marT="571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23495" algn="ctr">
                        <a:lnSpc>
                          <a:spcPct val="100000"/>
                        </a:lnSpc>
                        <a:spcBef>
                          <a:spcPts val="450"/>
                        </a:spcBef>
                      </a:pPr>
                      <a:r>
                        <a:rPr sz="1600" b="1" spc="-5" dirty="0">
                          <a:latin typeface="Arial Narrow"/>
                          <a:cs typeface="Arial Narrow"/>
                        </a:rPr>
                        <a:t>55.22</a:t>
                      </a:r>
                      <a:r>
                        <a:rPr sz="1600" b="1" dirty="0">
                          <a:latin typeface="Arial Narrow"/>
                          <a:cs typeface="Arial Narrow"/>
                        </a:rPr>
                        <a:t>%</a:t>
                      </a:r>
                    </a:p>
                  </a:txBody>
                  <a:tcPr marL="0" marR="0" marT="571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24765" algn="ctr">
                        <a:lnSpc>
                          <a:spcPct val="100000"/>
                        </a:lnSpc>
                        <a:spcBef>
                          <a:spcPts val="450"/>
                        </a:spcBef>
                      </a:pPr>
                      <a:r>
                        <a:rPr sz="1600" dirty="0">
                          <a:latin typeface="Arial Narrow"/>
                          <a:cs typeface="Arial Narrow"/>
                        </a:rPr>
                        <a:t>9</a:t>
                      </a:r>
                      <a:r>
                        <a:rPr sz="1600" spc="-100" dirty="0">
                          <a:latin typeface="Arial Narrow"/>
                          <a:cs typeface="Arial Narrow"/>
                        </a:rPr>
                        <a:t> </a:t>
                      </a:r>
                      <a:r>
                        <a:rPr sz="1600" spc="-5" dirty="0">
                          <a:latin typeface="Arial Narrow"/>
                          <a:cs typeface="Arial Narrow"/>
                        </a:rPr>
                        <a:t>715</a:t>
                      </a:r>
                      <a:endParaRPr sz="1600">
                        <a:latin typeface="Arial Narrow"/>
                        <a:cs typeface="Arial Narrow"/>
                      </a:endParaRPr>
                    </a:p>
                  </a:txBody>
                  <a:tcPr marL="0" marR="0" marT="571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18415" algn="ctr">
                        <a:lnSpc>
                          <a:spcPct val="100000"/>
                        </a:lnSpc>
                        <a:spcBef>
                          <a:spcPts val="450"/>
                        </a:spcBef>
                      </a:pPr>
                      <a:r>
                        <a:rPr sz="1600" dirty="0">
                          <a:latin typeface="Arial Narrow"/>
                          <a:cs typeface="Arial Narrow"/>
                        </a:rPr>
                        <a:t>5</a:t>
                      </a:r>
                      <a:r>
                        <a:rPr sz="1600" spc="-100" dirty="0">
                          <a:latin typeface="Arial Narrow"/>
                          <a:cs typeface="Arial Narrow"/>
                        </a:rPr>
                        <a:t> </a:t>
                      </a:r>
                      <a:r>
                        <a:rPr sz="1600" spc="-5" dirty="0">
                          <a:latin typeface="Arial Narrow"/>
                          <a:cs typeface="Arial Narrow"/>
                        </a:rPr>
                        <a:t>708</a:t>
                      </a:r>
                      <a:endParaRPr sz="1600">
                        <a:latin typeface="Arial Narrow"/>
                        <a:cs typeface="Arial Narrow"/>
                      </a:endParaRPr>
                    </a:p>
                  </a:txBody>
                  <a:tcPr marL="0" marR="0" marT="571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23495" algn="ctr">
                        <a:lnSpc>
                          <a:spcPct val="100000"/>
                        </a:lnSpc>
                        <a:spcBef>
                          <a:spcPts val="450"/>
                        </a:spcBef>
                      </a:pPr>
                      <a:r>
                        <a:rPr sz="1600" b="1" spc="-5" dirty="0">
                          <a:latin typeface="Arial Narrow"/>
                          <a:cs typeface="Arial Narrow"/>
                        </a:rPr>
                        <a:t>58.75</a:t>
                      </a:r>
                      <a:r>
                        <a:rPr sz="1600" b="1" dirty="0">
                          <a:latin typeface="Arial Narrow"/>
                          <a:cs typeface="Arial Narrow"/>
                        </a:rPr>
                        <a:t>%</a:t>
                      </a:r>
                    </a:p>
                  </a:txBody>
                  <a:tcPr marL="0" marR="0" marT="571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extLst>
                  <a:ext uri="{0D108BD9-81ED-4DB2-BD59-A6C34878D82A}">
                    <a16:rowId xmlns:a16="http://schemas.microsoft.com/office/drawing/2014/main" val="10010"/>
                  </a:ext>
                </a:extLst>
              </a:tr>
              <a:tr h="352552">
                <a:tc>
                  <a:txBody>
                    <a:bodyPr/>
                    <a:lstStyle/>
                    <a:p>
                      <a:pPr marL="39370">
                        <a:lnSpc>
                          <a:spcPct val="100000"/>
                        </a:lnSpc>
                        <a:spcBef>
                          <a:spcPts val="195"/>
                        </a:spcBef>
                      </a:pPr>
                      <a:r>
                        <a:rPr sz="1600" b="1" spc="15" dirty="0">
                          <a:latin typeface="Arial Narrow"/>
                          <a:cs typeface="Arial Narrow"/>
                        </a:rPr>
                        <a:t>WESTERN</a:t>
                      </a:r>
                      <a:r>
                        <a:rPr sz="1600" b="1" dirty="0">
                          <a:latin typeface="Arial Narrow"/>
                          <a:cs typeface="Arial Narrow"/>
                        </a:rPr>
                        <a:t> </a:t>
                      </a:r>
                      <a:r>
                        <a:rPr sz="1600" b="1" spc="15" dirty="0">
                          <a:latin typeface="Arial Narrow"/>
                          <a:cs typeface="Arial Narrow"/>
                        </a:rPr>
                        <a:t>CAPE</a:t>
                      </a:r>
                      <a:endParaRPr sz="1600">
                        <a:latin typeface="Arial Narrow"/>
                        <a:cs typeface="Arial Narrow"/>
                      </a:endParaRPr>
                    </a:p>
                  </a:txBody>
                  <a:tcPr marL="0" marR="0" marT="22476" marB="0">
                    <a:lnL w="9525">
                      <a:solidFill>
                        <a:srgbClr val="545454"/>
                      </a:solidFill>
                      <a:prstDash val="solid"/>
                    </a:lnL>
                    <a:lnR w="9525" cap="flat" cmpd="sng" algn="ctr">
                      <a:solidFill>
                        <a:srgbClr val="545454"/>
                      </a:solidFill>
                      <a:prstDash val="solid"/>
                      <a:round/>
                      <a:headEnd type="none" w="med" len="med"/>
                      <a:tailEnd type="none" w="med" len="med"/>
                    </a:lnR>
                    <a:lnT w="9525">
                      <a:solidFill>
                        <a:srgbClr val="545454"/>
                      </a:solidFill>
                      <a:prstDash val="solid"/>
                    </a:lnT>
                    <a:lnB w="9525">
                      <a:solidFill>
                        <a:srgbClr val="545454"/>
                      </a:solidFill>
                      <a:prstDash val="solid"/>
                    </a:lnB>
                    <a:solidFill>
                      <a:srgbClr val="EFEFEF"/>
                    </a:solidFill>
                  </a:tcPr>
                </a:tc>
                <a:tc>
                  <a:txBody>
                    <a:bodyPr/>
                    <a:lstStyle/>
                    <a:p>
                      <a:pPr marR="24765" algn="ctr">
                        <a:lnSpc>
                          <a:spcPct val="100000"/>
                        </a:lnSpc>
                        <a:spcBef>
                          <a:spcPts val="450"/>
                        </a:spcBef>
                      </a:pPr>
                      <a:r>
                        <a:rPr sz="1600" dirty="0">
                          <a:latin typeface="Arial Narrow"/>
                          <a:cs typeface="Arial Narrow"/>
                        </a:rPr>
                        <a:t>7</a:t>
                      </a:r>
                      <a:r>
                        <a:rPr sz="1600" spc="-100" dirty="0">
                          <a:latin typeface="Arial Narrow"/>
                          <a:cs typeface="Arial Narrow"/>
                        </a:rPr>
                        <a:t> </a:t>
                      </a:r>
                      <a:r>
                        <a:rPr sz="1600" spc="-5" dirty="0">
                          <a:latin typeface="Arial Narrow"/>
                          <a:cs typeface="Arial Narrow"/>
                        </a:rPr>
                        <a:t>444</a:t>
                      </a:r>
                      <a:endParaRPr sz="1600">
                        <a:latin typeface="Arial Narrow"/>
                        <a:cs typeface="Arial Narrow"/>
                      </a:endParaRPr>
                    </a:p>
                  </a:txBody>
                  <a:tcPr marL="0" marR="0" marT="571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18415" algn="ctr">
                        <a:lnSpc>
                          <a:spcPct val="100000"/>
                        </a:lnSpc>
                        <a:spcBef>
                          <a:spcPts val="450"/>
                        </a:spcBef>
                      </a:pPr>
                      <a:r>
                        <a:rPr sz="1600" dirty="0">
                          <a:latin typeface="Arial Narrow"/>
                          <a:cs typeface="Arial Narrow"/>
                        </a:rPr>
                        <a:t>6</a:t>
                      </a:r>
                      <a:r>
                        <a:rPr sz="1600" spc="-100" dirty="0">
                          <a:latin typeface="Arial Narrow"/>
                          <a:cs typeface="Arial Narrow"/>
                        </a:rPr>
                        <a:t> </a:t>
                      </a:r>
                      <a:r>
                        <a:rPr sz="1600" spc="-5" dirty="0">
                          <a:latin typeface="Arial Narrow"/>
                          <a:cs typeface="Arial Narrow"/>
                        </a:rPr>
                        <a:t>139</a:t>
                      </a:r>
                      <a:endParaRPr sz="1600">
                        <a:latin typeface="Arial Narrow"/>
                        <a:cs typeface="Arial Narrow"/>
                      </a:endParaRPr>
                    </a:p>
                  </a:txBody>
                  <a:tcPr marL="0" marR="0" marT="571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23495" algn="ctr">
                        <a:lnSpc>
                          <a:spcPct val="100000"/>
                        </a:lnSpc>
                        <a:spcBef>
                          <a:spcPts val="450"/>
                        </a:spcBef>
                      </a:pPr>
                      <a:r>
                        <a:rPr sz="1600" b="1" spc="-5" dirty="0">
                          <a:latin typeface="Arial Narrow"/>
                          <a:cs typeface="Arial Narrow"/>
                        </a:rPr>
                        <a:t>82.47</a:t>
                      </a:r>
                      <a:r>
                        <a:rPr sz="1600" b="1" dirty="0">
                          <a:latin typeface="Arial Narrow"/>
                          <a:cs typeface="Arial Narrow"/>
                        </a:rPr>
                        <a:t>%</a:t>
                      </a:r>
                    </a:p>
                  </a:txBody>
                  <a:tcPr marL="0" marR="0" marT="571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22225" algn="ctr">
                        <a:lnSpc>
                          <a:spcPct val="100000"/>
                        </a:lnSpc>
                        <a:spcBef>
                          <a:spcPts val="450"/>
                        </a:spcBef>
                      </a:pPr>
                      <a:r>
                        <a:rPr sz="1600" spc="-5" dirty="0">
                          <a:latin typeface="Arial Narrow"/>
                          <a:cs typeface="Arial Narrow"/>
                        </a:rPr>
                        <a:t>25</a:t>
                      </a:r>
                      <a:r>
                        <a:rPr sz="1600" spc="-95" dirty="0">
                          <a:latin typeface="Arial Narrow"/>
                          <a:cs typeface="Arial Narrow"/>
                        </a:rPr>
                        <a:t> </a:t>
                      </a:r>
                      <a:r>
                        <a:rPr sz="1600" spc="-5" dirty="0">
                          <a:latin typeface="Arial Narrow"/>
                          <a:cs typeface="Arial Narrow"/>
                        </a:rPr>
                        <a:t>653</a:t>
                      </a:r>
                      <a:endParaRPr sz="1600">
                        <a:latin typeface="Arial Narrow"/>
                        <a:cs typeface="Arial Narrow"/>
                      </a:endParaRPr>
                    </a:p>
                  </a:txBody>
                  <a:tcPr marL="0" marR="0" marT="571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22225" algn="ctr">
                        <a:lnSpc>
                          <a:spcPct val="100000"/>
                        </a:lnSpc>
                        <a:spcBef>
                          <a:spcPts val="450"/>
                        </a:spcBef>
                      </a:pPr>
                      <a:r>
                        <a:rPr sz="1600" spc="-5" dirty="0">
                          <a:latin typeface="Arial Narrow"/>
                          <a:cs typeface="Arial Narrow"/>
                        </a:rPr>
                        <a:t>15</a:t>
                      </a:r>
                      <a:r>
                        <a:rPr sz="1600" spc="-95" dirty="0">
                          <a:latin typeface="Arial Narrow"/>
                          <a:cs typeface="Arial Narrow"/>
                        </a:rPr>
                        <a:t> </a:t>
                      </a:r>
                      <a:r>
                        <a:rPr sz="1600" spc="-5" dirty="0">
                          <a:latin typeface="Arial Narrow"/>
                          <a:cs typeface="Arial Narrow"/>
                        </a:rPr>
                        <a:t>689</a:t>
                      </a:r>
                      <a:endParaRPr sz="1600">
                        <a:latin typeface="Arial Narrow"/>
                        <a:cs typeface="Arial Narrow"/>
                      </a:endParaRPr>
                    </a:p>
                  </a:txBody>
                  <a:tcPr marL="0" marR="0" marT="571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23495" algn="ctr">
                        <a:lnSpc>
                          <a:spcPct val="100000"/>
                        </a:lnSpc>
                        <a:spcBef>
                          <a:spcPts val="450"/>
                        </a:spcBef>
                      </a:pPr>
                      <a:r>
                        <a:rPr sz="1600" b="1" spc="-5" dirty="0">
                          <a:latin typeface="Arial Narrow"/>
                          <a:cs typeface="Arial Narrow"/>
                        </a:rPr>
                        <a:t>61.16</a:t>
                      </a:r>
                      <a:r>
                        <a:rPr sz="1600" b="1" dirty="0">
                          <a:latin typeface="Arial Narrow"/>
                          <a:cs typeface="Arial Narrow"/>
                        </a:rPr>
                        <a:t>%</a:t>
                      </a:r>
                    </a:p>
                  </a:txBody>
                  <a:tcPr marL="0" marR="0" marT="571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22225" algn="ctr">
                        <a:lnSpc>
                          <a:spcPct val="100000"/>
                        </a:lnSpc>
                        <a:spcBef>
                          <a:spcPts val="450"/>
                        </a:spcBef>
                      </a:pPr>
                      <a:r>
                        <a:rPr sz="1600" spc="-5" dirty="0">
                          <a:latin typeface="Arial Narrow"/>
                          <a:cs typeface="Arial Narrow"/>
                        </a:rPr>
                        <a:t>33</a:t>
                      </a:r>
                      <a:r>
                        <a:rPr sz="1600" spc="-95" dirty="0">
                          <a:latin typeface="Arial Narrow"/>
                          <a:cs typeface="Arial Narrow"/>
                        </a:rPr>
                        <a:t> </a:t>
                      </a:r>
                      <a:r>
                        <a:rPr sz="1600" spc="-5" dirty="0">
                          <a:latin typeface="Arial Narrow"/>
                          <a:cs typeface="Arial Narrow"/>
                        </a:rPr>
                        <a:t>097</a:t>
                      </a:r>
                      <a:endParaRPr sz="1600">
                        <a:latin typeface="Arial Narrow"/>
                        <a:cs typeface="Arial Narrow"/>
                      </a:endParaRPr>
                    </a:p>
                  </a:txBody>
                  <a:tcPr marL="0" marR="0" marT="571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22225" algn="ctr">
                        <a:lnSpc>
                          <a:spcPct val="100000"/>
                        </a:lnSpc>
                        <a:spcBef>
                          <a:spcPts val="450"/>
                        </a:spcBef>
                      </a:pPr>
                      <a:r>
                        <a:rPr sz="1600" spc="-5" dirty="0">
                          <a:latin typeface="Arial Narrow"/>
                          <a:cs typeface="Arial Narrow"/>
                        </a:rPr>
                        <a:t>21</a:t>
                      </a:r>
                      <a:r>
                        <a:rPr sz="1600" spc="-95" dirty="0">
                          <a:latin typeface="Arial Narrow"/>
                          <a:cs typeface="Arial Narrow"/>
                        </a:rPr>
                        <a:t> </a:t>
                      </a:r>
                      <a:r>
                        <a:rPr sz="1600" spc="-5" dirty="0">
                          <a:latin typeface="Arial Narrow"/>
                          <a:cs typeface="Arial Narrow"/>
                        </a:rPr>
                        <a:t>828</a:t>
                      </a:r>
                      <a:endParaRPr sz="1600">
                        <a:latin typeface="Arial Narrow"/>
                        <a:cs typeface="Arial Narrow"/>
                      </a:endParaRPr>
                    </a:p>
                  </a:txBody>
                  <a:tcPr marL="0" marR="0" marT="571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23495" algn="ctr">
                        <a:lnSpc>
                          <a:spcPct val="100000"/>
                        </a:lnSpc>
                        <a:spcBef>
                          <a:spcPts val="450"/>
                        </a:spcBef>
                      </a:pPr>
                      <a:r>
                        <a:rPr sz="1600" b="1" spc="-5" dirty="0">
                          <a:latin typeface="Arial Narrow"/>
                          <a:cs typeface="Arial Narrow"/>
                        </a:rPr>
                        <a:t>65.95</a:t>
                      </a:r>
                      <a:r>
                        <a:rPr sz="1600" b="1" dirty="0">
                          <a:latin typeface="Arial Narrow"/>
                          <a:cs typeface="Arial Narrow"/>
                        </a:rPr>
                        <a:t>%</a:t>
                      </a:r>
                    </a:p>
                  </a:txBody>
                  <a:tcPr marL="0" marR="0" marT="571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extLst>
                  <a:ext uri="{0D108BD9-81ED-4DB2-BD59-A6C34878D82A}">
                    <a16:rowId xmlns:a16="http://schemas.microsoft.com/office/drawing/2014/main" val="10011"/>
                  </a:ext>
                </a:extLst>
              </a:tr>
              <a:tr h="352552">
                <a:tc>
                  <a:txBody>
                    <a:bodyPr/>
                    <a:lstStyle/>
                    <a:p>
                      <a:pPr marL="39370">
                        <a:lnSpc>
                          <a:spcPct val="100000"/>
                        </a:lnSpc>
                        <a:spcBef>
                          <a:spcPts val="195"/>
                        </a:spcBef>
                      </a:pPr>
                      <a:r>
                        <a:rPr sz="1600" b="1" spc="15" dirty="0">
                          <a:latin typeface="Arial Narrow"/>
                          <a:cs typeface="Arial Narrow"/>
                        </a:rPr>
                        <a:t>NATIONAL</a:t>
                      </a:r>
                      <a:endParaRPr sz="1600">
                        <a:latin typeface="Arial Narrow"/>
                        <a:cs typeface="Arial Narrow"/>
                      </a:endParaRPr>
                    </a:p>
                  </a:txBody>
                  <a:tcPr marL="0" marR="0" marT="22476" marB="0">
                    <a:lnL w="9525">
                      <a:solidFill>
                        <a:srgbClr val="545454"/>
                      </a:solidFill>
                      <a:prstDash val="solid"/>
                    </a:lnL>
                    <a:lnR w="9525" cap="flat" cmpd="sng" algn="ctr">
                      <a:solidFill>
                        <a:srgbClr val="545454"/>
                      </a:solidFill>
                      <a:prstDash val="solid"/>
                      <a:round/>
                      <a:headEnd type="none" w="med" len="med"/>
                      <a:tailEnd type="none" w="med" len="med"/>
                    </a:lnR>
                    <a:lnT w="9525">
                      <a:solidFill>
                        <a:srgbClr val="545454"/>
                      </a:solidFill>
                      <a:prstDash val="solid"/>
                    </a:lnT>
                    <a:lnB w="9525">
                      <a:solidFill>
                        <a:srgbClr val="545454"/>
                      </a:solidFill>
                      <a:prstDash val="solid"/>
                    </a:lnB>
                    <a:solidFill>
                      <a:srgbClr val="EFEFEF"/>
                    </a:solidFill>
                  </a:tcPr>
                </a:tc>
                <a:tc>
                  <a:txBody>
                    <a:bodyPr/>
                    <a:lstStyle/>
                    <a:p>
                      <a:pPr marR="26034" algn="ctr">
                        <a:lnSpc>
                          <a:spcPct val="100000"/>
                        </a:lnSpc>
                        <a:spcBef>
                          <a:spcPts val="450"/>
                        </a:spcBef>
                      </a:pPr>
                      <a:r>
                        <a:rPr sz="1600" spc="-5" dirty="0">
                          <a:latin typeface="Arial Narrow"/>
                          <a:cs typeface="Arial Narrow"/>
                        </a:rPr>
                        <a:t>103</a:t>
                      </a:r>
                      <a:r>
                        <a:rPr sz="1600" spc="-95" dirty="0">
                          <a:latin typeface="Arial Narrow"/>
                          <a:cs typeface="Arial Narrow"/>
                        </a:rPr>
                        <a:t> </a:t>
                      </a:r>
                      <a:r>
                        <a:rPr sz="1600" spc="-5" dirty="0">
                          <a:latin typeface="Arial Narrow"/>
                          <a:cs typeface="Arial Narrow"/>
                        </a:rPr>
                        <a:t>777</a:t>
                      </a:r>
                      <a:endParaRPr sz="1600">
                        <a:latin typeface="Arial Narrow"/>
                        <a:cs typeface="Arial Narrow"/>
                      </a:endParaRPr>
                    </a:p>
                  </a:txBody>
                  <a:tcPr marL="0" marR="0" marT="571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22225" algn="ctr">
                        <a:lnSpc>
                          <a:spcPct val="100000"/>
                        </a:lnSpc>
                        <a:spcBef>
                          <a:spcPts val="450"/>
                        </a:spcBef>
                      </a:pPr>
                      <a:r>
                        <a:rPr sz="1600" spc="-5" dirty="0">
                          <a:latin typeface="Arial Narrow"/>
                          <a:cs typeface="Arial Narrow"/>
                        </a:rPr>
                        <a:t>87</a:t>
                      </a:r>
                      <a:r>
                        <a:rPr sz="1600" spc="-95" dirty="0">
                          <a:latin typeface="Arial Narrow"/>
                          <a:cs typeface="Arial Narrow"/>
                        </a:rPr>
                        <a:t> </a:t>
                      </a:r>
                      <a:r>
                        <a:rPr sz="1600" spc="-5" dirty="0">
                          <a:latin typeface="Arial Narrow"/>
                          <a:cs typeface="Arial Narrow"/>
                        </a:rPr>
                        <a:t>214</a:t>
                      </a:r>
                      <a:endParaRPr sz="1600">
                        <a:latin typeface="Arial Narrow"/>
                        <a:cs typeface="Arial Narrow"/>
                      </a:endParaRPr>
                    </a:p>
                  </a:txBody>
                  <a:tcPr marL="0" marR="0" marT="571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23495" algn="ctr">
                        <a:lnSpc>
                          <a:spcPct val="100000"/>
                        </a:lnSpc>
                        <a:spcBef>
                          <a:spcPts val="450"/>
                        </a:spcBef>
                      </a:pPr>
                      <a:r>
                        <a:rPr sz="1600" b="1" spc="-5" dirty="0">
                          <a:latin typeface="Arial Narrow"/>
                          <a:cs typeface="Arial Narrow"/>
                        </a:rPr>
                        <a:t>84.04</a:t>
                      </a:r>
                      <a:r>
                        <a:rPr sz="1600" b="1" dirty="0">
                          <a:latin typeface="Arial Narrow"/>
                          <a:cs typeface="Arial Narrow"/>
                        </a:rPr>
                        <a:t>%</a:t>
                      </a:r>
                    </a:p>
                  </a:txBody>
                  <a:tcPr marL="0" marR="0" marT="571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19685" algn="ctr">
                        <a:lnSpc>
                          <a:spcPct val="100000"/>
                        </a:lnSpc>
                        <a:spcBef>
                          <a:spcPts val="450"/>
                        </a:spcBef>
                      </a:pPr>
                      <a:r>
                        <a:rPr sz="1600" spc="-5" dirty="0">
                          <a:latin typeface="Arial Narrow"/>
                          <a:cs typeface="Arial Narrow"/>
                        </a:rPr>
                        <a:t>387</a:t>
                      </a:r>
                      <a:r>
                        <a:rPr sz="1600" spc="-95" dirty="0">
                          <a:latin typeface="Arial Narrow"/>
                          <a:cs typeface="Arial Narrow"/>
                        </a:rPr>
                        <a:t> </a:t>
                      </a:r>
                      <a:r>
                        <a:rPr sz="1600" spc="-5" dirty="0">
                          <a:latin typeface="Arial Narrow"/>
                          <a:cs typeface="Arial Narrow"/>
                        </a:rPr>
                        <a:t>304</a:t>
                      </a:r>
                      <a:endParaRPr sz="1600" dirty="0">
                        <a:latin typeface="Arial Narrow"/>
                        <a:cs typeface="Arial Narrow"/>
                      </a:endParaRPr>
                    </a:p>
                  </a:txBody>
                  <a:tcPr marL="0" marR="0" marT="571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26034" algn="ctr">
                        <a:lnSpc>
                          <a:spcPct val="100000"/>
                        </a:lnSpc>
                        <a:spcBef>
                          <a:spcPts val="450"/>
                        </a:spcBef>
                      </a:pPr>
                      <a:r>
                        <a:rPr sz="1600" spc="-5" dirty="0">
                          <a:latin typeface="Arial Narrow"/>
                          <a:cs typeface="Arial Narrow"/>
                        </a:rPr>
                        <a:t>236</a:t>
                      </a:r>
                      <a:r>
                        <a:rPr sz="1600" spc="-95" dirty="0">
                          <a:latin typeface="Arial Narrow"/>
                          <a:cs typeface="Arial Narrow"/>
                        </a:rPr>
                        <a:t> </a:t>
                      </a:r>
                      <a:r>
                        <a:rPr sz="1600" spc="-5" dirty="0">
                          <a:latin typeface="Arial Narrow"/>
                          <a:cs typeface="Arial Narrow"/>
                        </a:rPr>
                        <a:t>129</a:t>
                      </a:r>
                      <a:endParaRPr sz="1600">
                        <a:latin typeface="Arial Narrow"/>
                        <a:cs typeface="Arial Narrow"/>
                      </a:endParaRPr>
                    </a:p>
                  </a:txBody>
                  <a:tcPr marL="0" marR="0" marT="571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23495" algn="ctr">
                        <a:lnSpc>
                          <a:spcPct val="100000"/>
                        </a:lnSpc>
                        <a:spcBef>
                          <a:spcPts val="450"/>
                        </a:spcBef>
                      </a:pPr>
                      <a:r>
                        <a:rPr sz="1600" b="1" spc="-5" dirty="0">
                          <a:latin typeface="Arial Narrow"/>
                          <a:cs typeface="Arial Narrow"/>
                        </a:rPr>
                        <a:t>60.97</a:t>
                      </a:r>
                      <a:r>
                        <a:rPr sz="1600" b="1" dirty="0">
                          <a:latin typeface="Arial Narrow"/>
                          <a:cs typeface="Arial Narrow"/>
                        </a:rPr>
                        <a:t>%</a:t>
                      </a:r>
                    </a:p>
                  </a:txBody>
                  <a:tcPr marL="0" marR="0" marT="571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26034" algn="ctr">
                        <a:lnSpc>
                          <a:spcPct val="100000"/>
                        </a:lnSpc>
                        <a:spcBef>
                          <a:spcPts val="450"/>
                        </a:spcBef>
                      </a:pPr>
                      <a:r>
                        <a:rPr sz="1600" spc="-5" dirty="0">
                          <a:latin typeface="Arial Narrow"/>
                          <a:cs typeface="Arial Narrow"/>
                        </a:rPr>
                        <a:t>491</a:t>
                      </a:r>
                      <a:r>
                        <a:rPr sz="1600" spc="-95" dirty="0">
                          <a:latin typeface="Arial Narrow"/>
                          <a:cs typeface="Arial Narrow"/>
                        </a:rPr>
                        <a:t> </a:t>
                      </a:r>
                      <a:r>
                        <a:rPr sz="1600" spc="-5" dirty="0">
                          <a:latin typeface="Arial Narrow"/>
                          <a:cs typeface="Arial Narrow"/>
                        </a:rPr>
                        <a:t>081</a:t>
                      </a:r>
                      <a:endParaRPr sz="1600">
                        <a:latin typeface="Arial Narrow"/>
                        <a:cs typeface="Arial Narrow"/>
                      </a:endParaRPr>
                    </a:p>
                  </a:txBody>
                  <a:tcPr marL="0" marR="0" marT="571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19685" algn="ctr">
                        <a:lnSpc>
                          <a:spcPct val="100000"/>
                        </a:lnSpc>
                        <a:spcBef>
                          <a:spcPts val="450"/>
                        </a:spcBef>
                      </a:pPr>
                      <a:r>
                        <a:rPr sz="1600" spc="-5" dirty="0">
                          <a:latin typeface="Arial Narrow"/>
                          <a:cs typeface="Arial Narrow"/>
                        </a:rPr>
                        <a:t>323</a:t>
                      </a:r>
                      <a:r>
                        <a:rPr sz="1600" spc="-95" dirty="0">
                          <a:latin typeface="Arial Narrow"/>
                          <a:cs typeface="Arial Narrow"/>
                        </a:rPr>
                        <a:t> </a:t>
                      </a:r>
                      <a:r>
                        <a:rPr sz="1600" spc="-5" dirty="0">
                          <a:latin typeface="Arial Narrow"/>
                          <a:cs typeface="Arial Narrow"/>
                        </a:rPr>
                        <a:t>343</a:t>
                      </a:r>
                      <a:endParaRPr sz="1600">
                        <a:latin typeface="Arial Narrow"/>
                        <a:cs typeface="Arial Narrow"/>
                      </a:endParaRPr>
                    </a:p>
                  </a:txBody>
                  <a:tcPr marL="0" marR="0" marT="571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23495" algn="ctr">
                        <a:lnSpc>
                          <a:spcPct val="100000"/>
                        </a:lnSpc>
                        <a:spcBef>
                          <a:spcPts val="450"/>
                        </a:spcBef>
                      </a:pPr>
                      <a:r>
                        <a:rPr sz="1600" b="1" spc="-5" dirty="0">
                          <a:latin typeface="Arial Narrow"/>
                          <a:cs typeface="Arial Narrow"/>
                        </a:rPr>
                        <a:t>65.84</a:t>
                      </a:r>
                      <a:r>
                        <a:rPr sz="1600" b="1" dirty="0">
                          <a:latin typeface="Arial Narrow"/>
                          <a:cs typeface="Arial Narrow"/>
                        </a:rPr>
                        <a:t>%</a:t>
                      </a:r>
                    </a:p>
                  </a:txBody>
                  <a:tcPr marL="0" marR="0" marT="571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extLst>
                  <a:ext uri="{0D108BD9-81ED-4DB2-BD59-A6C34878D82A}">
                    <a16:rowId xmlns:a16="http://schemas.microsoft.com/office/drawing/2014/main" val="10012"/>
                  </a:ext>
                </a:extLst>
              </a:tr>
            </a:tbl>
          </a:graphicData>
        </a:graphic>
      </p:graphicFrame>
      <p:sp>
        <p:nvSpPr>
          <p:cNvPr id="3" name="object 3"/>
          <p:cNvSpPr txBox="1"/>
          <p:nvPr/>
        </p:nvSpPr>
        <p:spPr>
          <a:xfrm>
            <a:off x="467544" y="116633"/>
            <a:ext cx="8208912" cy="507060"/>
          </a:xfrm>
          <a:prstGeom prst="rect">
            <a:avLst/>
          </a:prstGeom>
        </p:spPr>
        <p:txBody>
          <a:bodyPr vert="horz" wrap="square" lIns="0" tIns="14476" rIns="0" bIns="0" rtlCol="0">
            <a:spAutoFit/>
          </a:bodyPr>
          <a:lstStyle/>
          <a:p>
            <a:pPr marL="11135" algn="ctr">
              <a:spcBef>
                <a:spcPts val="114"/>
              </a:spcBef>
            </a:pPr>
            <a:r>
              <a:rPr lang="en-US" sz="3200" b="1" spc="9" dirty="0" smtClean="0">
                <a:solidFill>
                  <a:schemeClr val="accent2">
                    <a:lumMod val="75000"/>
                  </a:schemeClr>
                </a:solidFill>
                <a:latin typeface="Arial Narrow"/>
                <a:cs typeface="Arial Narrow"/>
              </a:rPr>
              <a:t>SOCIAL GRANT WROTE </a:t>
            </a:r>
            <a:r>
              <a:rPr lang="en-US" sz="3200" b="1" spc="13" dirty="0" smtClean="0">
                <a:solidFill>
                  <a:schemeClr val="accent2">
                    <a:lumMod val="75000"/>
                  </a:schemeClr>
                </a:solidFill>
                <a:latin typeface="Arial Narrow"/>
                <a:cs typeface="Arial Narrow"/>
              </a:rPr>
              <a:t>&amp; </a:t>
            </a:r>
            <a:r>
              <a:rPr lang="en-US" sz="3200" b="1" spc="9" dirty="0" smtClean="0">
                <a:solidFill>
                  <a:schemeClr val="accent2">
                    <a:lumMod val="75000"/>
                  </a:schemeClr>
                </a:solidFill>
                <a:latin typeface="Arial Narrow"/>
                <a:cs typeface="Arial Narrow"/>
              </a:rPr>
              <a:t>ACHIEVED BY</a:t>
            </a:r>
            <a:r>
              <a:rPr lang="en-US" sz="3200" b="1" spc="-26" dirty="0" smtClean="0">
                <a:solidFill>
                  <a:schemeClr val="accent2">
                    <a:lumMod val="75000"/>
                  </a:schemeClr>
                </a:solidFill>
                <a:latin typeface="Arial Narrow"/>
                <a:cs typeface="Arial Narrow"/>
              </a:rPr>
              <a:t> </a:t>
            </a:r>
            <a:r>
              <a:rPr lang="en-US" sz="3200" b="1" spc="9" dirty="0" smtClean="0">
                <a:solidFill>
                  <a:schemeClr val="accent2">
                    <a:lumMod val="75000"/>
                  </a:schemeClr>
                </a:solidFill>
                <a:latin typeface="Arial Narrow"/>
                <a:cs typeface="Arial Narrow"/>
              </a:rPr>
              <a:t>STATUS</a:t>
            </a:r>
            <a:endParaRPr lang="en-US" sz="3200" dirty="0">
              <a:solidFill>
                <a:schemeClr val="accent2">
                  <a:lumMod val="75000"/>
                </a:schemeClr>
              </a:solidFill>
              <a:latin typeface="Arial Narrow"/>
              <a:cs typeface="Arial Narrow"/>
            </a:endParaRPr>
          </a:p>
        </p:txBody>
      </p:sp>
      <p:sp>
        <p:nvSpPr>
          <p:cNvPr id="5" name="Slide Number Placeholder 4"/>
          <p:cNvSpPr>
            <a:spLocks noGrp="1"/>
          </p:cNvSpPr>
          <p:nvPr>
            <p:ph type="sldNum" sz="quarter" idx="12"/>
          </p:nvPr>
        </p:nvSpPr>
        <p:spPr/>
        <p:txBody>
          <a:bodyPr/>
          <a:lstStyle/>
          <a:p>
            <a:pPr>
              <a:defRPr/>
            </a:pPr>
            <a:fld id="{0798A1A8-AE14-4394-B33F-4D0BF747916C}" type="slidenum">
              <a:rPr lang="en-ZA" altLang="en-US" smtClean="0"/>
              <a:pPr>
                <a:defRPr/>
              </a:pPr>
              <a:t>113</a:t>
            </a:fld>
            <a:endParaRPr lang="en-ZA" altLang="en-US"/>
          </a:p>
        </p:txBody>
      </p:sp>
    </p:spTree>
    <p:extLst>
      <p:ext uri="{BB962C8B-B14F-4D97-AF65-F5344CB8AC3E}">
        <p14:creationId xmlns:p14="http://schemas.microsoft.com/office/powerpoint/2010/main" val="3957931674"/>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0" y="74349"/>
            <a:ext cx="9036496" cy="564118"/>
          </a:xfrm>
          <a:prstGeom prst="rect">
            <a:avLst/>
          </a:prstGeom>
        </p:spPr>
        <p:txBody>
          <a:bodyPr vert="horz" wrap="square" lIns="0" tIns="10022" rIns="0" bIns="0" rtlCol="0">
            <a:spAutoFit/>
          </a:bodyPr>
          <a:lstStyle/>
          <a:p>
            <a:pPr marL="11135">
              <a:spcBef>
                <a:spcPts val="79"/>
              </a:spcBef>
            </a:pPr>
            <a:r>
              <a:rPr lang="en-US" sz="3600" b="1" spc="-9" dirty="0" smtClean="0">
                <a:solidFill>
                  <a:schemeClr val="accent2">
                    <a:lumMod val="75000"/>
                  </a:schemeClr>
                </a:solidFill>
                <a:latin typeface="Arial Narrow" pitchFamily="34" charset="0"/>
              </a:rPr>
              <a:t>SOCIAL GRANT PERFORMANCE BY</a:t>
            </a:r>
            <a:r>
              <a:rPr lang="en-US" sz="3600" b="1" spc="4" dirty="0" smtClean="0">
                <a:solidFill>
                  <a:schemeClr val="accent2">
                    <a:lumMod val="75000"/>
                  </a:schemeClr>
                </a:solidFill>
                <a:latin typeface="Arial Narrow" pitchFamily="34" charset="0"/>
              </a:rPr>
              <a:t> </a:t>
            </a:r>
            <a:r>
              <a:rPr lang="en-US" sz="3600" b="1" spc="-9" dirty="0" smtClean="0">
                <a:solidFill>
                  <a:schemeClr val="accent2">
                    <a:lumMod val="75000"/>
                  </a:schemeClr>
                </a:solidFill>
                <a:latin typeface="Arial Narrow" pitchFamily="34" charset="0"/>
              </a:rPr>
              <a:t>GENDER</a:t>
            </a:r>
            <a:endParaRPr lang="en-US" sz="3600" b="1" spc="-9" dirty="0">
              <a:solidFill>
                <a:schemeClr val="accent2">
                  <a:lumMod val="75000"/>
                </a:schemeClr>
              </a:solidFill>
              <a:latin typeface="Arial Narrow" pitchFamily="34" charset="0"/>
            </a:endParaRPr>
          </a:p>
        </p:txBody>
      </p:sp>
      <p:graphicFrame>
        <p:nvGraphicFramePr>
          <p:cNvPr id="4" name="object 2"/>
          <p:cNvGraphicFramePr>
            <a:graphicFrameLocks noGrp="1"/>
          </p:cNvGraphicFramePr>
          <p:nvPr>
            <p:extLst>
              <p:ext uri="{D42A27DB-BD31-4B8C-83A1-F6EECF244321}">
                <p14:modId xmlns:p14="http://schemas.microsoft.com/office/powerpoint/2010/main" val="465359755"/>
              </p:ext>
            </p:extLst>
          </p:nvPr>
        </p:nvGraphicFramePr>
        <p:xfrm>
          <a:off x="161764" y="908720"/>
          <a:ext cx="8874731" cy="5111055"/>
        </p:xfrm>
        <a:graphic>
          <a:graphicData uri="http://schemas.openxmlformats.org/drawingml/2006/table">
            <a:tbl>
              <a:tblPr firstRow="1" bandRow="1">
                <a:tableStyleId>{2D5ABB26-0587-4C30-8999-92F81FD0307C}</a:tableStyleId>
              </a:tblPr>
              <a:tblGrid>
                <a:gridCol w="1556175">
                  <a:extLst>
                    <a:ext uri="{9D8B030D-6E8A-4147-A177-3AD203B41FA5}">
                      <a16:colId xmlns:a16="http://schemas.microsoft.com/office/drawing/2014/main" val="20000"/>
                    </a:ext>
                  </a:extLst>
                </a:gridCol>
                <a:gridCol w="1230931">
                  <a:extLst>
                    <a:ext uri="{9D8B030D-6E8A-4147-A177-3AD203B41FA5}">
                      <a16:colId xmlns:a16="http://schemas.microsoft.com/office/drawing/2014/main" val="20002"/>
                    </a:ext>
                  </a:extLst>
                </a:gridCol>
                <a:gridCol w="1320208">
                  <a:extLst>
                    <a:ext uri="{9D8B030D-6E8A-4147-A177-3AD203B41FA5}">
                      <a16:colId xmlns:a16="http://schemas.microsoft.com/office/drawing/2014/main" val="20003"/>
                    </a:ext>
                  </a:extLst>
                </a:gridCol>
                <a:gridCol w="1173518">
                  <a:extLst>
                    <a:ext uri="{9D8B030D-6E8A-4147-A177-3AD203B41FA5}">
                      <a16:colId xmlns:a16="http://schemas.microsoft.com/office/drawing/2014/main" val="20005"/>
                    </a:ext>
                  </a:extLst>
                </a:gridCol>
                <a:gridCol w="1246863">
                  <a:extLst>
                    <a:ext uri="{9D8B030D-6E8A-4147-A177-3AD203B41FA5}">
                      <a16:colId xmlns:a16="http://schemas.microsoft.com/office/drawing/2014/main" val="20006"/>
                    </a:ext>
                  </a:extLst>
                </a:gridCol>
                <a:gridCol w="1100173">
                  <a:extLst>
                    <a:ext uri="{9D8B030D-6E8A-4147-A177-3AD203B41FA5}">
                      <a16:colId xmlns:a16="http://schemas.microsoft.com/office/drawing/2014/main" val="20008"/>
                    </a:ext>
                  </a:extLst>
                </a:gridCol>
                <a:gridCol w="1246863">
                  <a:extLst>
                    <a:ext uri="{9D8B030D-6E8A-4147-A177-3AD203B41FA5}">
                      <a16:colId xmlns:a16="http://schemas.microsoft.com/office/drawing/2014/main" val="20009"/>
                    </a:ext>
                  </a:extLst>
                </a:gridCol>
              </a:tblGrid>
              <a:tr h="349332">
                <a:tc rowSpan="3">
                  <a:txBody>
                    <a:bodyPr/>
                    <a:lstStyle/>
                    <a:p>
                      <a:pPr>
                        <a:lnSpc>
                          <a:spcPct val="100000"/>
                        </a:lnSpc>
                      </a:pPr>
                      <a:endParaRPr sz="1800" dirty="0">
                        <a:latin typeface="Times New Roman"/>
                        <a:cs typeface="Times New Roman"/>
                      </a:endParaRPr>
                    </a:p>
                    <a:p>
                      <a:pPr>
                        <a:lnSpc>
                          <a:spcPct val="100000"/>
                        </a:lnSpc>
                      </a:pPr>
                      <a:endParaRPr sz="1800" dirty="0">
                        <a:latin typeface="Times New Roman"/>
                        <a:cs typeface="Times New Roman"/>
                      </a:endParaRPr>
                    </a:p>
                    <a:p>
                      <a:pPr>
                        <a:lnSpc>
                          <a:spcPct val="100000"/>
                        </a:lnSpc>
                      </a:pPr>
                      <a:endParaRPr sz="1800" dirty="0">
                        <a:latin typeface="Times New Roman"/>
                        <a:cs typeface="Times New Roman"/>
                      </a:endParaRPr>
                    </a:p>
                    <a:p>
                      <a:pPr marL="38100">
                        <a:lnSpc>
                          <a:spcPts val="2100"/>
                        </a:lnSpc>
                        <a:spcBef>
                          <a:spcPts val="1700"/>
                        </a:spcBef>
                      </a:pPr>
                      <a:r>
                        <a:rPr sz="1600" b="1" spc="-5" dirty="0">
                          <a:latin typeface="Arial Narrow"/>
                          <a:cs typeface="Arial Narrow"/>
                        </a:rPr>
                        <a:t>Province</a:t>
                      </a:r>
                      <a:r>
                        <a:rPr sz="1600" b="1" spc="-15" dirty="0">
                          <a:latin typeface="Arial Narrow"/>
                          <a:cs typeface="Arial Narrow"/>
                        </a:rPr>
                        <a:t> </a:t>
                      </a:r>
                      <a:r>
                        <a:rPr sz="1600" b="1" spc="-5" dirty="0">
                          <a:latin typeface="Arial Narrow"/>
                          <a:cs typeface="Arial Narrow"/>
                        </a:rPr>
                        <a:t>Name</a:t>
                      </a:r>
                      <a:endParaRPr sz="1600" b="1" dirty="0">
                        <a:latin typeface="Arial Narrow"/>
                        <a:cs typeface="Arial Narrow"/>
                      </a:endParaRPr>
                    </a:p>
                  </a:txBody>
                  <a:tcPr marL="0" marR="0" marT="0" marB="0">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solidFill>
                      <a:srgbClr val="F9BE8E"/>
                    </a:solidFill>
                  </a:tcPr>
                </a:tc>
                <a:tc gridSpan="6">
                  <a:txBody>
                    <a:bodyPr/>
                    <a:lstStyle/>
                    <a:p>
                      <a:pPr algn="ctr">
                        <a:lnSpc>
                          <a:spcPts val="2100"/>
                        </a:lnSpc>
                      </a:pPr>
                      <a:r>
                        <a:rPr sz="2000" b="1" spc="-5" dirty="0" smtClean="0">
                          <a:latin typeface="Arial Narrow"/>
                          <a:cs typeface="Arial Narrow"/>
                        </a:rPr>
                        <a:t>2020</a:t>
                      </a:r>
                      <a:endParaRPr sz="2000" dirty="0">
                        <a:latin typeface="Arial Narrow"/>
                        <a:cs typeface="Arial Narrow"/>
                      </a:endParaRPr>
                    </a:p>
                  </a:txBody>
                  <a:tcPr marL="0" marR="0" marT="0" marB="0">
                    <a:lnL w="6350" cap="flat" cmpd="sng" algn="ctr">
                      <a:solidFill>
                        <a:srgbClr val="545454"/>
                      </a:solidFill>
                      <a:prstDash val="solid"/>
                      <a:round/>
                      <a:headEnd type="none" w="med" len="med"/>
                      <a:tailEnd type="none" w="med" len="med"/>
                    </a:lnL>
                    <a:lnR w="6350">
                      <a:solidFill>
                        <a:srgbClr val="545454"/>
                      </a:solidFill>
                      <a:prstDash val="solid"/>
                    </a:lnR>
                    <a:lnT w="6350">
                      <a:solidFill>
                        <a:srgbClr val="545454"/>
                      </a:solidFill>
                      <a:prstDash val="solid"/>
                    </a:lnT>
                    <a:lnB w="6350" cap="flat" cmpd="sng" algn="ctr">
                      <a:solidFill>
                        <a:srgbClr val="545454"/>
                      </a:solidFill>
                      <a:prstDash val="solid"/>
                      <a:round/>
                      <a:headEnd type="none" w="med" len="med"/>
                      <a:tailEnd type="none" w="med" len="med"/>
                    </a:lnB>
                    <a:solidFill>
                      <a:srgbClr val="F9BE8E"/>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390853">
                <a:tc vMerge="1">
                  <a:txBody>
                    <a:bodyPr/>
                    <a:lstStyle/>
                    <a:p>
                      <a:endParaRPr lang="en-ZA"/>
                    </a:p>
                  </a:txBody>
                  <a:tcPr/>
                </a:tc>
                <a:tc gridSpan="2">
                  <a:txBody>
                    <a:bodyPr/>
                    <a:lstStyle/>
                    <a:p>
                      <a:pPr algn="ctr">
                        <a:lnSpc>
                          <a:spcPts val="2100"/>
                        </a:lnSpc>
                      </a:pPr>
                      <a:r>
                        <a:rPr sz="2000" b="1" spc="-5" dirty="0">
                          <a:latin typeface="Arial Narrow"/>
                          <a:cs typeface="Arial Narrow"/>
                        </a:rPr>
                        <a:t>Female</a:t>
                      </a:r>
                      <a:endParaRPr sz="2000" dirty="0">
                        <a:latin typeface="Arial Narrow"/>
                        <a:cs typeface="Arial Narrow"/>
                      </a:endParaRPr>
                    </a:p>
                  </a:txBody>
                  <a:tcPr marL="0" marR="0" marT="0" marB="0" anchor="ctr">
                    <a:lnL w="6350" cap="flat" cmpd="sng" algn="ctr">
                      <a:solidFill>
                        <a:srgbClr val="545454"/>
                      </a:solidFill>
                      <a:prstDash val="solid"/>
                      <a:round/>
                      <a:headEnd type="none" w="med" len="med"/>
                      <a:tailEnd type="none" w="med" len="med"/>
                    </a:lnL>
                    <a:lnR w="6350" cap="flat" cmpd="sng" algn="ctr">
                      <a:solidFill>
                        <a:srgbClr val="545454"/>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solidFill>
                      <a:srgbClr val="F9BE8E"/>
                    </a:solidFill>
                  </a:tcPr>
                </a:tc>
                <a:tc hMerge="1">
                  <a:txBody>
                    <a:bodyPr/>
                    <a:lstStyle/>
                    <a:p>
                      <a:endParaRPr lang="en-ZA"/>
                    </a:p>
                  </a:txBody>
                  <a:tcPr/>
                </a:tc>
                <a:tc gridSpan="2">
                  <a:txBody>
                    <a:bodyPr/>
                    <a:lstStyle/>
                    <a:p>
                      <a:pPr algn="ctr">
                        <a:lnSpc>
                          <a:spcPts val="2100"/>
                        </a:lnSpc>
                      </a:pPr>
                      <a:r>
                        <a:rPr sz="2000" b="1" spc="-5" dirty="0">
                          <a:latin typeface="Arial Narrow"/>
                          <a:cs typeface="Arial Narrow"/>
                        </a:rPr>
                        <a:t>Male</a:t>
                      </a:r>
                      <a:endParaRPr sz="2000" dirty="0">
                        <a:latin typeface="Arial Narrow"/>
                        <a:cs typeface="Arial Narrow"/>
                      </a:endParaRPr>
                    </a:p>
                  </a:txBody>
                  <a:tcPr marL="0" marR="0" marT="0" marB="0" anchor="ctr">
                    <a:lnL w="6350" cap="flat" cmpd="sng" algn="ctr">
                      <a:solidFill>
                        <a:srgbClr val="545454"/>
                      </a:solidFill>
                      <a:prstDash val="solid"/>
                      <a:round/>
                      <a:headEnd type="none" w="med" len="med"/>
                      <a:tailEnd type="none" w="med" len="med"/>
                    </a:lnL>
                    <a:lnR w="6350" cap="flat" cmpd="sng" algn="ctr">
                      <a:solidFill>
                        <a:srgbClr val="545454"/>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solidFill>
                      <a:srgbClr val="F9BE8E"/>
                    </a:solidFill>
                  </a:tcPr>
                </a:tc>
                <a:tc hMerge="1">
                  <a:txBody>
                    <a:bodyPr/>
                    <a:lstStyle/>
                    <a:p>
                      <a:endParaRPr lang="en-ZA"/>
                    </a:p>
                  </a:txBody>
                  <a:tcPr/>
                </a:tc>
                <a:tc gridSpan="2">
                  <a:txBody>
                    <a:bodyPr/>
                    <a:lstStyle/>
                    <a:p>
                      <a:pPr algn="ctr">
                        <a:lnSpc>
                          <a:spcPts val="2100"/>
                        </a:lnSpc>
                      </a:pPr>
                      <a:r>
                        <a:rPr sz="2000" b="1" spc="-5" dirty="0">
                          <a:latin typeface="Arial Narrow"/>
                          <a:cs typeface="Arial Narrow"/>
                        </a:rPr>
                        <a:t>Total</a:t>
                      </a:r>
                      <a:endParaRPr sz="2000" dirty="0">
                        <a:latin typeface="Arial Narrow"/>
                        <a:cs typeface="Arial Narrow"/>
                      </a:endParaRPr>
                    </a:p>
                  </a:txBody>
                  <a:tcPr marL="0" marR="0" marT="0" marB="0" anchor="ctr">
                    <a:lnL w="6350" cap="flat" cmpd="sng" algn="ctr">
                      <a:solidFill>
                        <a:srgbClr val="545454"/>
                      </a:solidFill>
                      <a:prstDash val="solid"/>
                      <a:round/>
                      <a:headEnd type="none" w="med" len="med"/>
                      <a:tailEnd type="none" w="med" len="med"/>
                    </a:lnL>
                    <a:lnR w="6350">
                      <a:solidFill>
                        <a:srgbClr val="545454"/>
                      </a:solidFill>
                      <a:prstDash val="soli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solidFill>
                      <a:srgbClr val="F9BE8E"/>
                    </a:solidFill>
                  </a:tcPr>
                </a:tc>
                <a:tc hMerge="1">
                  <a:txBody>
                    <a:bodyPr/>
                    <a:lstStyle/>
                    <a:p>
                      <a:endParaRPr lang="en-ZA"/>
                    </a:p>
                  </a:txBody>
                  <a:tcPr/>
                </a:tc>
                <a:extLst>
                  <a:ext uri="{0D108BD9-81ED-4DB2-BD59-A6C34878D82A}">
                    <a16:rowId xmlns:a16="http://schemas.microsoft.com/office/drawing/2014/main" val="1943966595"/>
                  </a:ext>
                </a:extLst>
              </a:tr>
              <a:tr h="1060015">
                <a:tc vMerge="1">
                  <a:txBody>
                    <a:bodyPr/>
                    <a:lstStyle/>
                    <a:p>
                      <a:endParaRPr/>
                    </a:p>
                  </a:txBody>
                  <a:tcPr marL="0" marR="0" marT="0" marB="0">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solidFill>
                      <a:srgbClr val="F9BE8E"/>
                    </a:solidFill>
                  </a:tcPr>
                </a:tc>
                <a:tc>
                  <a:txBody>
                    <a:bodyPr/>
                    <a:lstStyle/>
                    <a:p>
                      <a:pPr marL="112395" marR="25400" indent="-73025" algn="ctr">
                        <a:lnSpc>
                          <a:spcPts val="2060"/>
                        </a:lnSpc>
                        <a:spcBef>
                          <a:spcPts val="1130"/>
                        </a:spcBef>
                      </a:pPr>
                      <a:r>
                        <a:rPr sz="1800" b="1" spc="-5" dirty="0">
                          <a:latin typeface="Arial Narrow"/>
                          <a:cs typeface="Arial Narrow"/>
                        </a:rPr>
                        <a:t>Total</a:t>
                      </a:r>
                      <a:r>
                        <a:rPr sz="1800" b="1" spc="-90" dirty="0">
                          <a:latin typeface="Arial Narrow"/>
                          <a:cs typeface="Arial Narrow"/>
                        </a:rPr>
                        <a:t> </a:t>
                      </a:r>
                      <a:endParaRPr lang="en-ZA" sz="1800" b="1" spc="-90" dirty="0" smtClean="0">
                        <a:latin typeface="Arial Narrow"/>
                        <a:cs typeface="Arial Narrow"/>
                      </a:endParaRPr>
                    </a:p>
                    <a:p>
                      <a:pPr marL="112395" marR="25400" indent="-73025" algn="ctr">
                        <a:lnSpc>
                          <a:spcPts val="2060"/>
                        </a:lnSpc>
                        <a:spcBef>
                          <a:spcPts val="1130"/>
                        </a:spcBef>
                      </a:pPr>
                      <a:r>
                        <a:rPr sz="1800" b="1" spc="-5" dirty="0" smtClean="0">
                          <a:latin typeface="Arial Narrow"/>
                          <a:cs typeface="Arial Narrow"/>
                        </a:rPr>
                        <a:t>Achieved</a:t>
                      </a:r>
                      <a:endParaRPr sz="1800" dirty="0">
                        <a:latin typeface="Arial Narrow"/>
                        <a:cs typeface="Arial Narrow"/>
                      </a:endParaRPr>
                    </a:p>
                  </a:txBody>
                  <a:tcPr marL="0" marR="0" marT="143510" marB="0" anchor="ctr">
                    <a:lnL w="6350">
                      <a:solidFill>
                        <a:srgbClr val="545454"/>
                      </a:solidFill>
                      <a:prstDash val="solid"/>
                    </a:lnL>
                    <a:lnR w="6350">
                      <a:solidFill>
                        <a:srgbClr val="545454"/>
                      </a:solidFill>
                      <a:prstDash val="soli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solidFill>
                      <a:srgbClr val="F9BE8E"/>
                    </a:solidFill>
                  </a:tcPr>
                </a:tc>
                <a:tc>
                  <a:txBody>
                    <a:bodyPr/>
                    <a:lstStyle/>
                    <a:p>
                      <a:pPr marL="247650" marR="30480" indent="-203200" algn="ctr">
                        <a:lnSpc>
                          <a:spcPts val="2060"/>
                        </a:lnSpc>
                        <a:spcBef>
                          <a:spcPts val="1130"/>
                        </a:spcBef>
                      </a:pPr>
                      <a:r>
                        <a:rPr sz="1800" b="1" dirty="0">
                          <a:latin typeface="Arial Narrow"/>
                          <a:cs typeface="Arial Narrow"/>
                        </a:rPr>
                        <a:t>%</a:t>
                      </a:r>
                      <a:r>
                        <a:rPr sz="1800" b="1" spc="-95" dirty="0">
                          <a:latin typeface="Arial Narrow"/>
                          <a:cs typeface="Arial Narrow"/>
                        </a:rPr>
                        <a:t> </a:t>
                      </a:r>
                      <a:r>
                        <a:rPr sz="1800" b="1" spc="-5" dirty="0" smtClean="0">
                          <a:latin typeface="Arial Narrow"/>
                          <a:cs typeface="Arial Narrow"/>
                        </a:rPr>
                        <a:t>Achieved</a:t>
                      </a:r>
                      <a:endParaRPr sz="1800" dirty="0">
                        <a:latin typeface="Arial Narrow"/>
                        <a:cs typeface="Arial Narrow"/>
                      </a:endParaRPr>
                    </a:p>
                  </a:txBody>
                  <a:tcPr marL="0" marR="0" marT="143510" marB="0" anchor="ctr">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solidFill>
                      <a:srgbClr val="F9BE8E"/>
                    </a:solidFill>
                  </a:tcPr>
                </a:tc>
                <a:tc>
                  <a:txBody>
                    <a:bodyPr/>
                    <a:lstStyle/>
                    <a:p>
                      <a:pPr marL="112395" marR="25400" indent="-73025" algn="ctr">
                        <a:lnSpc>
                          <a:spcPts val="2060"/>
                        </a:lnSpc>
                        <a:spcBef>
                          <a:spcPts val="1155"/>
                        </a:spcBef>
                      </a:pPr>
                      <a:r>
                        <a:rPr sz="1800" b="1" spc="-5" dirty="0">
                          <a:latin typeface="Arial Narrow"/>
                          <a:cs typeface="Arial Narrow"/>
                        </a:rPr>
                        <a:t>Total</a:t>
                      </a:r>
                      <a:r>
                        <a:rPr sz="1800" b="1" spc="-90" dirty="0">
                          <a:latin typeface="Arial Narrow"/>
                          <a:cs typeface="Arial Narrow"/>
                        </a:rPr>
                        <a:t> </a:t>
                      </a:r>
                      <a:r>
                        <a:rPr lang="en-ZA" sz="1800" b="1" spc="-90" dirty="0" smtClean="0">
                          <a:latin typeface="Arial Narrow"/>
                          <a:cs typeface="Arial Narrow"/>
                        </a:rPr>
                        <a:t> </a:t>
                      </a:r>
                      <a:r>
                        <a:rPr sz="1800" b="1" spc="-5" dirty="0" smtClean="0">
                          <a:latin typeface="Arial Narrow"/>
                          <a:cs typeface="Arial Narrow"/>
                        </a:rPr>
                        <a:t>Achieved</a:t>
                      </a:r>
                      <a:endParaRPr sz="1800" dirty="0">
                        <a:latin typeface="Arial Narrow"/>
                        <a:cs typeface="Arial Narrow"/>
                      </a:endParaRPr>
                    </a:p>
                  </a:txBody>
                  <a:tcPr marL="0" marR="0" marT="146685" marB="0" anchor="ctr">
                    <a:lnL w="6350" cap="flat" cmpd="sng" algn="ctr">
                      <a:solidFill>
                        <a:srgbClr val="545454"/>
                      </a:solidFill>
                      <a:prstDash val="solid"/>
                      <a:round/>
                      <a:headEnd type="none" w="med" len="med"/>
                      <a:tailEnd type="none" w="med" len="med"/>
                    </a:lnL>
                    <a:lnR w="6350">
                      <a:solidFill>
                        <a:srgbClr val="545454"/>
                      </a:solidFill>
                      <a:prstDash val="soli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solidFill>
                      <a:srgbClr val="F9BE8E"/>
                    </a:solidFill>
                  </a:tcPr>
                </a:tc>
                <a:tc>
                  <a:txBody>
                    <a:bodyPr/>
                    <a:lstStyle/>
                    <a:p>
                      <a:pPr marL="247650" marR="30480" indent="-203200" algn="ctr">
                        <a:lnSpc>
                          <a:spcPts val="2060"/>
                        </a:lnSpc>
                        <a:spcBef>
                          <a:spcPts val="1130"/>
                        </a:spcBef>
                      </a:pPr>
                      <a:r>
                        <a:rPr sz="1800" b="1" dirty="0">
                          <a:latin typeface="Arial Narrow"/>
                          <a:cs typeface="Arial Narrow"/>
                        </a:rPr>
                        <a:t>%</a:t>
                      </a:r>
                      <a:r>
                        <a:rPr sz="1800" b="1" spc="-95" dirty="0">
                          <a:latin typeface="Arial Narrow"/>
                          <a:cs typeface="Arial Narrow"/>
                        </a:rPr>
                        <a:t> </a:t>
                      </a:r>
                      <a:r>
                        <a:rPr sz="1800" b="1" spc="-5" dirty="0" smtClean="0">
                          <a:latin typeface="Arial Narrow"/>
                          <a:cs typeface="Arial Narrow"/>
                        </a:rPr>
                        <a:t>Achieved</a:t>
                      </a:r>
                      <a:endParaRPr sz="1800" dirty="0">
                        <a:latin typeface="Arial Narrow"/>
                        <a:cs typeface="Arial Narrow"/>
                      </a:endParaRPr>
                    </a:p>
                  </a:txBody>
                  <a:tcPr marL="0" marR="0" marT="143510" marB="0" anchor="ctr">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solidFill>
                      <a:srgbClr val="F9BE8E"/>
                    </a:solidFill>
                  </a:tcPr>
                </a:tc>
                <a:tc>
                  <a:txBody>
                    <a:bodyPr/>
                    <a:lstStyle/>
                    <a:p>
                      <a:pPr marL="112395" marR="25400" indent="-73025" algn="ctr">
                        <a:lnSpc>
                          <a:spcPts val="2060"/>
                        </a:lnSpc>
                        <a:spcBef>
                          <a:spcPts val="1130"/>
                        </a:spcBef>
                      </a:pPr>
                      <a:r>
                        <a:rPr sz="1800" b="1" spc="-5" dirty="0">
                          <a:latin typeface="Arial Narrow"/>
                          <a:cs typeface="Arial Narrow"/>
                        </a:rPr>
                        <a:t>Total</a:t>
                      </a:r>
                      <a:r>
                        <a:rPr sz="1800" b="1" spc="-90" dirty="0">
                          <a:latin typeface="Arial Narrow"/>
                          <a:cs typeface="Arial Narrow"/>
                        </a:rPr>
                        <a:t> </a:t>
                      </a:r>
                      <a:endParaRPr lang="en-ZA" sz="1800" b="1" spc="-90" dirty="0" smtClean="0">
                        <a:latin typeface="Arial Narrow"/>
                        <a:cs typeface="Arial Narrow"/>
                      </a:endParaRPr>
                    </a:p>
                    <a:p>
                      <a:pPr marL="112395" marR="25400" indent="-73025" algn="ctr">
                        <a:lnSpc>
                          <a:spcPts val="2060"/>
                        </a:lnSpc>
                        <a:spcBef>
                          <a:spcPts val="1130"/>
                        </a:spcBef>
                      </a:pPr>
                      <a:r>
                        <a:rPr sz="1800" b="1" spc="-5" dirty="0" smtClean="0">
                          <a:latin typeface="Arial Narrow"/>
                          <a:cs typeface="Arial Narrow"/>
                        </a:rPr>
                        <a:t>Achieved</a:t>
                      </a:r>
                      <a:endParaRPr sz="1800" dirty="0">
                        <a:latin typeface="Arial Narrow"/>
                        <a:cs typeface="Arial Narrow"/>
                      </a:endParaRPr>
                    </a:p>
                  </a:txBody>
                  <a:tcPr marL="0" marR="0" marT="143510" marB="0" anchor="ctr">
                    <a:lnL w="6350" cap="flat" cmpd="sng" algn="ctr">
                      <a:solidFill>
                        <a:srgbClr val="545454"/>
                      </a:solidFill>
                      <a:prstDash val="solid"/>
                      <a:round/>
                      <a:headEnd type="none" w="med" len="med"/>
                      <a:tailEnd type="none" w="med" len="med"/>
                    </a:lnL>
                    <a:lnR w="6350">
                      <a:solidFill>
                        <a:srgbClr val="545454"/>
                      </a:solidFill>
                      <a:prstDash val="soli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solidFill>
                      <a:srgbClr val="F9BE8E"/>
                    </a:solidFill>
                  </a:tcPr>
                </a:tc>
                <a:tc>
                  <a:txBody>
                    <a:bodyPr/>
                    <a:lstStyle/>
                    <a:p>
                      <a:pPr marL="247650" marR="30480" indent="-203200" algn="ctr">
                        <a:lnSpc>
                          <a:spcPts val="2060"/>
                        </a:lnSpc>
                        <a:spcBef>
                          <a:spcPts val="1130"/>
                        </a:spcBef>
                      </a:pPr>
                      <a:r>
                        <a:rPr sz="1800" b="1" dirty="0">
                          <a:latin typeface="Arial Narrow"/>
                          <a:cs typeface="Arial Narrow"/>
                        </a:rPr>
                        <a:t>%</a:t>
                      </a:r>
                      <a:r>
                        <a:rPr sz="1800" b="1" spc="-95" dirty="0">
                          <a:latin typeface="Arial Narrow"/>
                          <a:cs typeface="Arial Narrow"/>
                        </a:rPr>
                        <a:t> </a:t>
                      </a:r>
                      <a:r>
                        <a:rPr sz="1800" b="1" spc="-5" dirty="0" smtClean="0">
                          <a:latin typeface="Arial Narrow"/>
                          <a:cs typeface="Arial Narrow"/>
                        </a:rPr>
                        <a:t>Achieved</a:t>
                      </a:r>
                      <a:endParaRPr sz="1800" dirty="0">
                        <a:latin typeface="Arial Narrow"/>
                        <a:cs typeface="Arial Narrow"/>
                      </a:endParaRPr>
                    </a:p>
                  </a:txBody>
                  <a:tcPr marL="0" marR="0" marT="143510" marB="0" anchor="ctr">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solidFill>
                      <a:srgbClr val="F9BE8E"/>
                    </a:solidFill>
                  </a:tcPr>
                </a:tc>
                <a:extLst>
                  <a:ext uri="{0D108BD9-81ED-4DB2-BD59-A6C34878D82A}">
                    <a16:rowId xmlns:a16="http://schemas.microsoft.com/office/drawing/2014/main" val="10002"/>
                  </a:ext>
                </a:extLst>
              </a:tr>
              <a:tr h="329578">
                <a:tc>
                  <a:txBody>
                    <a:bodyPr/>
                    <a:lstStyle/>
                    <a:p>
                      <a:pPr marL="38100">
                        <a:lnSpc>
                          <a:spcPct val="100000"/>
                        </a:lnSpc>
                        <a:spcBef>
                          <a:spcPts val="400"/>
                        </a:spcBef>
                      </a:pPr>
                      <a:r>
                        <a:rPr sz="1600" b="1" spc="-5" dirty="0">
                          <a:latin typeface="Arial Narrow"/>
                          <a:cs typeface="Arial Narrow"/>
                        </a:rPr>
                        <a:t>EASTERN</a:t>
                      </a:r>
                      <a:r>
                        <a:rPr sz="1600" b="1" spc="-20" dirty="0">
                          <a:latin typeface="Arial Narrow"/>
                          <a:cs typeface="Arial Narrow"/>
                        </a:rPr>
                        <a:t> </a:t>
                      </a:r>
                      <a:r>
                        <a:rPr sz="1600" b="1" spc="-5" dirty="0">
                          <a:latin typeface="Arial Narrow"/>
                          <a:cs typeface="Arial Narrow"/>
                        </a:rPr>
                        <a:t>CAPE</a:t>
                      </a:r>
                      <a:endParaRPr sz="1600" dirty="0">
                        <a:latin typeface="Arial Narrow"/>
                        <a:cs typeface="Arial Narrow"/>
                      </a:endParaRPr>
                    </a:p>
                  </a:txBody>
                  <a:tcPr marL="0" marR="0" marT="50800" marB="0">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tc>
                  <a:txBody>
                    <a:bodyPr/>
                    <a:lstStyle/>
                    <a:p>
                      <a:pPr marR="22225" algn="ctr">
                        <a:lnSpc>
                          <a:spcPct val="100000"/>
                        </a:lnSpc>
                        <a:spcBef>
                          <a:spcPts val="400"/>
                        </a:spcBef>
                      </a:pPr>
                      <a:r>
                        <a:rPr sz="1800" spc="-5" dirty="0">
                          <a:latin typeface="Arial Narrow"/>
                          <a:cs typeface="Arial Narrow"/>
                        </a:rPr>
                        <a:t>22</a:t>
                      </a:r>
                      <a:r>
                        <a:rPr sz="1800" spc="-95" dirty="0">
                          <a:latin typeface="Arial Narrow"/>
                          <a:cs typeface="Arial Narrow"/>
                        </a:rPr>
                        <a:t> </a:t>
                      </a:r>
                      <a:r>
                        <a:rPr sz="1800" spc="-5" dirty="0">
                          <a:latin typeface="Arial Narrow"/>
                          <a:cs typeface="Arial Narrow"/>
                        </a:rPr>
                        <a:t>228</a:t>
                      </a:r>
                      <a:endParaRPr sz="1800" dirty="0">
                        <a:latin typeface="Arial Narrow"/>
                        <a:cs typeface="Arial Narrow"/>
                      </a:endParaRPr>
                    </a:p>
                  </a:txBody>
                  <a:tcPr marL="0" marR="0" marT="50800" marB="0" anchor="ctr">
                    <a:lnL w="6350" cap="flat" cmpd="sng" algn="ctr">
                      <a:solidFill>
                        <a:srgbClr val="545454"/>
                      </a:solidFill>
                      <a:prstDash val="solid"/>
                      <a:round/>
                      <a:headEnd type="none" w="med" len="med"/>
                      <a:tailEnd type="none" w="med" len="med"/>
                    </a:lnL>
                    <a:lnR w="6350">
                      <a:solidFill>
                        <a:srgbClr val="545454"/>
                      </a:solidFill>
                      <a:prstDash val="soli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tcPr>
                </a:tc>
                <a:tc>
                  <a:txBody>
                    <a:bodyPr/>
                    <a:lstStyle/>
                    <a:p>
                      <a:pPr marR="17145" algn="ctr">
                        <a:lnSpc>
                          <a:spcPct val="100000"/>
                        </a:lnSpc>
                        <a:spcBef>
                          <a:spcPts val="400"/>
                        </a:spcBef>
                      </a:pPr>
                      <a:r>
                        <a:rPr sz="1800" spc="-5" dirty="0">
                          <a:latin typeface="Arial Narrow"/>
                          <a:cs typeface="Arial Narrow"/>
                        </a:rPr>
                        <a:t>59.92</a:t>
                      </a:r>
                      <a:r>
                        <a:rPr sz="1800" dirty="0">
                          <a:latin typeface="Arial Narrow"/>
                          <a:cs typeface="Arial Narrow"/>
                        </a:rPr>
                        <a:t>%</a:t>
                      </a:r>
                    </a:p>
                  </a:txBody>
                  <a:tcPr marL="0" marR="0" marT="50800" marB="0" anchor="ctr">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tc>
                  <a:txBody>
                    <a:bodyPr/>
                    <a:lstStyle/>
                    <a:p>
                      <a:pPr marR="22225" algn="ctr">
                        <a:lnSpc>
                          <a:spcPct val="100000"/>
                        </a:lnSpc>
                        <a:spcBef>
                          <a:spcPts val="400"/>
                        </a:spcBef>
                      </a:pPr>
                      <a:r>
                        <a:rPr sz="1800" spc="-5" dirty="0">
                          <a:latin typeface="Arial Narrow"/>
                          <a:cs typeface="Arial Narrow"/>
                        </a:rPr>
                        <a:t>17</a:t>
                      </a:r>
                      <a:r>
                        <a:rPr sz="1800" spc="-95" dirty="0">
                          <a:latin typeface="Arial Narrow"/>
                          <a:cs typeface="Arial Narrow"/>
                        </a:rPr>
                        <a:t> </a:t>
                      </a:r>
                      <a:r>
                        <a:rPr sz="1800" spc="-5" dirty="0">
                          <a:latin typeface="Arial Narrow"/>
                          <a:cs typeface="Arial Narrow"/>
                        </a:rPr>
                        <a:t>186</a:t>
                      </a:r>
                      <a:endParaRPr sz="1800" dirty="0">
                        <a:latin typeface="Arial Narrow"/>
                        <a:cs typeface="Arial Narrow"/>
                      </a:endParaRPr>
                    </a:p>
                  </a:txBody>
                  <a:tcPr marL="0" marR="0" marT="50800" marB="0" anchor="ctr">
                    <a:lnL w="6350" cap="flat" cmpd="sng" algn="ctr">
                      <a:solidFill>
                        <a:srgbClr val="545454"/>
                      </a:solidFill>
                      <a:prstDash val="solid"/>
                      <a:round/>
                      <a:headEnd type="none" w="med" len="med"/>
                      <a:tailEnd type="none" w="med" len="med"/>
                    </a:lnL>
                    <a:lnR w="6350">
                      <a:solidFill>
                        <a:srgbClr val="545454"/>
                      </a:solidFill>
                      <a:prstDash val="soli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tcPr>
                </a:tc>
                <a:tc>
                  <a:txBody>
                    <a:bodyPr/>
                    <a:lstStyle/>
                    <a:p>
                      <a:pPr marR="23495" algn="ctr">
                        <a:lnSpc>
                          <a:spcPct val="100000"/>
                        </a:lnSpc>
                        <a:spcBef>
                          <a:spcPts val="400"/>
                        </a:spcBef>
                      </a:pPr>
                      <a:r>
                        <a:rPr sz="1800" spc="-5" dirty="0">
                          <a:latin typeface="Arial Narrow"/>
                          <a:cs typeface="Arial Narrow"/>
                        </a:rPr>
                        <a:t>62.65</a:t>
                      </a:r>
                      <a:r>
                        <a:rPr sz="1800" dirty="0">
                          <a:latin typeface="Arial Narrow"/>
                          <a:cs typeface="Arial Narrow"/>
                        </a:rPr>
                        <a:t>%</a:t>
                      </a:r>
                    </a:p>
                  </a:txBody>
                  <a:tcPr marL="0" marR="0" marT="50800" marB="0" anchor="ctr">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tc>
                  <a:txBody>
                    <a:bodyPr/>
                    <a:lstStyle/>
                    <a:p>
                      <a:pPr marR="22225" algn="ctr">
                        <a:lnSpc>
                          <a:spcPct val="100000"/>
                        </a:lnSpc>
                        <a:spcBef>
                          <a:spcPts val="400"/>
                        </a:spcBef>
                      </a:pPr>
                      <a:r>
                        <a:rPr sz="1800" spc="-5" dirty="0">
                          <a:latin typeface="Arial Narrow"/>
                          <a:cs typeface="Arial Narrow"/>
                        </a:rPr>
                        <a:t>39</a:t>
                      </a:r>
                      <a:r>
                        <a:rPr sz="1800" spc="-95" dirty="0">
                          <a:latin typeface="Arial Narrow"/>
                          <a:cs typeface="Arial Narrow"/>
                        </a:rPr>
                        <a:t> </a:t>
                      </a:r>
                      <a:r>
                        <a:rPr sz="1800" spc="-5" dirty="0">
                          <a:latin typeface="Arial Narrow"/>
                          <a:cs typeface="Arial Narrow"/>
                        </a:rPr>
                        <a:t>414</a:t>
                      </a:r>
                      <a:endParaRPr sz="1800" dirty="0">
                        <a:latin typeface="Arial Narrow"/>
                        <a:cs typeface="Arial Narrow"/>
                      </a:endParaRPr>
                    </a:p>
                  </a:txBody>
                  <a:tcPr marL="0" marR="0" marT="50800" marB="0" anchor="ctr">
                    <a:lnL w="6350" cap="flat" cmpd="sng" algn="ctr">
                      <a:solidFill>
                        <a:srgbClr val="545454"/>
                      </a:solidFill>
                      <a:prstDash val="solid"/>
                      <a:round/>
                      <a:headEnd type="none" w="med" len="med"/>
                      <a:tailEnd type="none" w="med" len="med"/>
                    </a:lnL>
                    <a:lnR w="6350">
                      <a:solidFill>
                        <a:srgbClr val="545454"/>
                      </a:solidFill>
                      <a:prstDash val="soli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tcPr>
                </a:tc>
                <a:tc>
                  <a:txBody>
                    <a:bodyPr/>
                    <a:lstStyle/>
                    <a:p>
                      <a:pPr marR="23495" algn="ctr">
                        <a:lnSpc>
                          <a:spcPct val="100000"/>
                        </a:lnSpc>
                        <a:spcBef>
                          <a:spcPts val="400"/>
                        </a:spcBef>
                      </a:pPr>
                      <a:r>
                        <a:rPr sz="1800" spc="-5" dirty="0">
                          <a:latin typeface="Arial Narrow"/>
                          <a:cs typeface="Arial Narrow"/>
                        </a:rPr>
                        <a:t>61.08</a:t>
                      </a:r>
                      <a:r>
                        <a:rPr sz="1800" dirty="0">
                          <a:latin typeface="Arial Narrow"/>
                          <a:cs typeface="Arial Narrow"/>
                        </a:rPr>
                        <a:t>%</a:t>
                      </a:r>
                      <a:endParaRPr sz="1800">
                        <a:latin typeface="Arial Narrow"/>
                        <a:cs typeface="Arial Narrow"/>
                      </a:endParaRPr>
                    </a:p>
                  </a:txBody>
                  <a:tcPr marL="0" marR="0" marT="50800" marB="0" anchor="ctr">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extLst>
                  <a:ext uri="{0D108BD9-81ED-4DB2-BD59-A6C34878D82A}">
                    <a16:rowId xmlns:a16="http://schemas.microsoft.com/office/drawing/2014/main" val="10003"/>
                  </a:ext>
                </a:extLst>
              </a:tr>
              <a:tr h="334603">
                <a:tc>
                  <a:txBody>
                    <a:bodyPr/>
                    <a:lstStyle/>
                    <a:p>
                      <a:pPr marL="38100">
                        <a:lnSpc>
                          <a:spcPct val="100000"/>
                        </a:lnSpc>
                        <a:spcBef>
                          <a:spcPts val="450"/>
                        </a:spcBef>
                      </a:pPr>
                      <a:r>
                        <a:rPr sz="1600" b="1" spc="-5" dirty="0">
                          <a:latin typeface="Arial Narrow"/>
                          <a:cs typeface="Arial Narrow"/>
                        </a:rPr>
                        <a:t>FREE</a:t>
                      </a:r>
                      <a:r>
                        <a:rPr sz="1600" b="1" spc="-15" dirty="0">
                          <a:latin typeface="Arial Narrow"/>
                          <a:cs typeface="Arial Narrow"/>
                        </a:rPr>
                        <a:t> </a:t>
                      </a:r>
                      <a:r>
                        <a:rPr sz="1600" b="1" spc="-5" dirty="0">
                          <a:latin typeface="Arial Narrow"/>
                          <a:cs typeface="Arial Narrow"/>
                        </a:rPr>
                        <a:t>STATE</a:t>
                      </a:r>
                      <a:endParaRPr sz="1600" dirty="0">
                        <a:latin typeface="Arial Narrow"/>
                        <a:cs typeface="Arial Narrow"/>
                      </a:endParaRPr>
                    </a:p>
                  </a:txBody>
                  <a:tcPr marL="0" marR="0" marT="57150" marB="0">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tc>
                  <a:txBody>
                    <a:bodyPr/>
                    <a:lstStyle/>
                    <a:p>
                      <a:pPr marR="18415" algn="ctr">
                        <a:lnSpc>
                          <a:spcPct val="100000"/>
                        </a:lnSpc>
                        <a:spcBef>
                          <a:spcPts val="400"/>
                        </a:spcBef>
                      </a:pPr>
                      <a:r>
                        <a:rPr sz="1800" dirty="0">
                          <a:latin typeface="Arial Narrow"/>
                          <a:cs typeface="Arial Narrow"/>
                        </a:rPr>
                        <a:t>9</a:t>
                      </a:r>
                      <a:r>
                        <a:rPr sz="1800" spc="-100" dirty="0">
                          <a:latin typeface="Arial Narrow"/>
                          <a:cs typeface="Arial Narrow"/>
                        </a:rPr>
                        <a:t> </a:t>
                      </a:r>
                      <a:r>
                        <a:rPr sz="1800" spc="-5" dirty="0">
                          <a:latin typeface="Arial Narrow"/>
                          <a:cs typeface="Arial Narrow"/>
                        </a:rPr>
                        <a:t>788</a:t>
                      </a:r>
                      <a:endParaRPr sz="1800">
                        <a:latin typeface="Arial Narrow"/>
                        <a:cs typeface="Arial Narrow"/>
                      </a:endParaRPr>
                    </a:p>
                  </a:txBody>
                  <a:tcPr marL="0" marR="0" marT="50800" marB="0" anchor="ctr">
                    <a:lnL w="6350" cap="flat" cmpd="sng" algn="ctr">
                      <a:solidFill>
                        <a:srgbClr val="545454"/>
                      </a:solidFill>
                      <a:prstDash val="solid"/>
                      <a:round/>
                      <a:headEnd type="none" w="med" len="med"/>
                      <a:tailEnd type="none" w="med" len="med"/>
                    </a:lnL>
                    <a:lnR w="6350">
                      <a:solidFill>
                        <a:srgbClr val="545454"/>
                      </a:solidFill>
                      <a:prstDash val="soli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tcPr>
                </a:tc>
                <a:tc>
                  <a:txBody>
                    <a:bodyPr/>
                    <a:lstStyle/>
                    <a:p>
                      <a:pPr marR="17145" algn="ctr">
                        <a:lnSpc>
                          <a:spcPct val="100000"/>
                        </a:lnSpc>
                        <a:spcBef>
                          <a:spcPts val="400"/>
                        </a:spcBef>
                      </a:pPr>
                      <a:r>
                        <a:rPr sz="1800" spc="-5" dirty="0">
                          <a:latin typeface="Arial Narrow"/>
                          <a:cs typeface="Arial Narrow"/>
                        </a:rPr>
                        <a:t>72.88</a:t>
                      </a:r>
                      <a:r>
                        <a:rPr sz="1800" dirty="0">
                          <a:latin typeface="Arial Narrow"/>
                          <a:cs typeface="Arial Narrow"/>
                        </a:rPr>
                        <a:t>%</a:t>
                      </a:r>
                    </a:p>
                  </a:txBody>
                  <a:tcPr marL="0" marR="0" marT="50800" marB="0" anchor="ctr">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tc>
                  <a:txBody>
                    <a:bodyPr/>
                    <a:lstStyle/>
                    <a:p>
                      <a:pPr marR="24765" algn="ctr">
                        <a:lnSpc>
                          <a:spcPct val="100000"/>
                        </a:lnSpc>
                        <a:spcBef>
                          <a:spcPts val="400"/>
                        </a:spcBef>
                      </a:pPr>
                      <a:r>
                        <a:rPr sz="1800" dirty="0">
                          <a:latin typeface="Arial Narrow"/>
                          <a:cs typeface="Arial Narrow"/>
                        </a:rPr>
                        <a:t>7</a:t>
                      </a:r>
                      <a:r>
                        <a:rPr sz="1800" spc="-100" dirty="0">
                          <a:latin typeface="Arial Narrow"/>
                          <a:cs typeface="Arial Narrow"/>
                        </a:rPr>
                        <a:t> </a:t>
                      </a:r>
                      <a:r>
                        <a:rPr sz="1800" spc="-5" dirty="0">
                          <a:latin typeface="Arial Narrow"/>
                          <a:cs typeface="Arial Narrow"/>
                        </a:rPr>
                        <a:t>938</a:t>
                      </a:r>
                      <a:endParaRPr sz="1800" dirty="0">
                        <a:latin typeface="Arial Narrow"/>
                        <a:cs typeface="Arial Narrow"/>
                      </a:endParaRPr>
                    </a:p>
                  </a:txBody>
                  <a:tcPr marL="0" marR="0" marT="50800" marB="0" anchor="ctr">
                    <a:lnL w="6350" cap="flat" cmpd="sng" algn="ctr">
                      <a:solidFill>
                        <a:srgbClr val="545454"/>
                      </a:solidFill>
                      <a:prstDash val="solid"/>
                      <a:round/>
                      <a:headEnd type="none" w="med" len="med"/>
                      <a:tailEnd type="none" w="med" len="med"/>
                    </a:lnL>
                    <a:lnR w="6350">
                      <a:solidFill>
                        <a:srgbClr val="545454"/>
                      </a:solidFill>
                      <a:prstDash val="soli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tcPr>
                </a:tc>
                <a:tc>
                  <a:txBody>
                    <a:bodyPr/>
                    <a:lstStyle/>
                    <a:p>
                      <a:pPr marR="23495" algn="ctr">
                        <a:lnSpc>
                          <a:spcPct val="100000"/>
                        </a:lnSpc>
                        <a:spcBef>
                          <a:spcPts val="400"/>
                        </a:spcBef>
                      </a:pPr>
                      <a:r>
                        <a:rPr sz="1800" spc="-5" dirty="0">
                          <a:latin typeface="Arial Narrow"/>
                          <a:cs typeface="Arial Narrow"/>
                        </a:rPr>
                        <a:t>77.52</a:t>
                      </a:r>
                      <a:r>
                        <a:rPr sz="1800" dirty="0">
                          <a:latin typeface="Arial Narrow"/>
                          <a:cs typeface="Arial Narrow"/>
                        </a:rPr>
                        <a:t>%</a:t>
                      </a:r>
                    </a:p>
                  </a:txBody>
                  <a:tcPr marL="0" marR="0" marT="50800" marB="0" anchor="ctr">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tc>
                  <a:txBody>
                    <a:bodyPr/>
                    <a:lstStyle/>
                    <a:p>
                      <a:pPr marR="22225" algn="ctr">
                        <a:lnSpc>
                          <a:spcPct val="100000"/>
                        </a:lnSpc>
                        <a:spcBef>
                          <a:spcPts val="400"/>
                        </a:spcBef>
                      </a:pPr>
                      <a:r>
                        <a:rPr sz="1800" spc="-5" dirty="0">
                          <a:latin typeface="Arial Narrow"/>
                          <a:cs typeface="Arial Narrow"/>
                        </a:rPr>
                        <a:t>17</a:t>
                      </a:r>
                      <a:r>
                        <a:rPr sz="1800" spc="-95" dirty="0">
                          <a:latin typeface="Arial Narrow"/>
                          <a:cs typeface="Arial Narrow"/>
                        </a:rPr>
                        <a:t> </a:t>
                      </a:r>
                      <a:r>
                        <a:rPr sz="1800" spc="-5" dirty="0">
                          <a:latin typeface="Arial Narrow"/>
                          <a:cs typeface="Arial Narrow"/>
                        </a:rPr>
                        <a:t>726</a:t>
                      </a:r>
                      <a:endParaRPr sz="1800" dirty="0">
                        <a:latin typeface="Arial Narrow"/>
                        <a:cs typeface="Arial Narrow"/>
                      </a:endParaRPr>
                    </a:p>
                  </a:txBody>
                  <a:tcPr marL="0" marR="0" marT="50800" marB="0" anchor="ctr">
                    <a:lnL w="6350" cap="flat" cmpd="sng" algn="ctr">
                      <a:solidFill>
                        <a:srgbClr val="545454"/>
                      </a:solidFill>
                      <a:prstDash val="solid"/>
                      <a:round/>
                      <a:headEnd type="none" w="med" len="med"/>
                      <a:tailEnd type="none" w="med" len="med"/>
                    </a:lnL>
                    <a:lnR w="6350">
                      <a:solidFill>
                        <a:srgbClr val="545454"/>
                      </a:solidFill>
                      <a:prstDash val="soli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tcPr>
                </a:tc>
                <a:tc>
                  <a:txBody>
                    <a:bodyPr/>
                    <a:lstStyle/>
                    <a:p>
                      <a:pPr marR="23495" algn="ctr">
                        <a:lnSpc>
                          <a:spcPct val="100000"/>
                        </a:lnSpc>
                        <a:spcBef>
                          <a:spcPts val="400"/>
                        </a:spcBef>
                      </a:pPr>
                      <a:r>
                        <a:rPr sz="1800" spc="-5" dirty="0">
                          <a:latin typeface="Arial Narrow"/>
                          <a:cs typeface="Arial Narrow"/>
                        </a:rPr>
                        <a:t>74.89</a:t>
                      </a:r>
                      <a:r>
                        <a:rPr sz="1800" dirty="0">
                          <a:latin typeface="Arial Narrow"/>
                          <a:cs typeface="Arial Narrow"/>
                        </a:rPr>
                        <a:t>%</a:t>
                      </a:r>
                    </a:p>
                  </a:txBody>
                  <a:tcPr marL="0" marR="0" marT="50800" marB="0" anchor="ctr">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extLst>
                  <a:ext uri="{0D108BD9-81ED-4DB2-BD59-A6C34878D82A}">
                    <a16:rowId xmlns:a16="http://schemas.microsoft.com/office/drawing/2014/main" val="10004"/>
                  </a:ext>
                </a:extLst>
              </a:tr>
              <a:tr h="329578">
                <a:tc>
                  <a:txBody>
                    <a:bodyPr/>
                    <a:lstStyle/>
                    <a:p>
                      <a:pPr marL="38100">
                        <a:lnSpc>
                          <a:spcPct val="100000"/>
                        </a:lnSpc>
                        <a:spcBef>
                          <a:spcPts val="400"/>
                        </a:spcBef>
                      </a:pPr>
                      <a:r>
                        <a:rPr sz="1600" b="1" spc="-5" dirty="0">
                          <a:latin typeface="Arial Narrow"/>
                          <a:cs typeface="Arial Narrow"/>
                        </a:rPr>
                        <a:t>GAUTENG</a:t>
                      </a:r>
                      <a:endParaRPr sz="1600" dirty="0">
                        <a:latin typeface="Arial Narrow"/>
                        <a:cs typeface="Arial Narrow"/>
                      </a:endParaRPr>
                    </a:p>
                  </a:txBody>
                  <a:tcPr marL="0" marR="0" marT="50800" marB="0">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tc>
                  <a:txBody>
                    <a:bodyPr/>
                    <a:lstStyle/>
                    <a:p>
                      <a:pPr marR="22225" algn="ctr">
                        <a:lnSpc>
                          <a:spcPct val="100000"/>
                        </a:lnSpc>
                        <a:spcBef>
                          <a:spcPts val="350"/>
                        </a:spcBef>
                      </a:pPr>
                      <a:r>
                        <a:rPr sz="1800" spc="-5" dirty="0">
                          <a:latin typeface="Arial Narrow"/>
                          <a:cs typeface="Arial Narrow"/>
                        </a:rPr>
                        <a:t>32</a:t>
                      </a:r>
                      <a:r>
                        <a:rPr sz="1800" spc="-95" dirty="0">
                          <a:latin typeface="Arial Narrow"/>
                          <a:cs typeface="Arial Narrow"/>
                        </a:rPr>
                        <a:t> </a:t>
                      </a:r>
                      <a:r>
                        <a:rPr sz="1800" spc="-5" dirty="0">
                          <a:latin typeface="Arial Narrow"/>
                          <a:cs typeface="Arial Narrow"/>
                        </a:rPr>
                        <a:t>205</a:t>
                      </a:r>
                      <a:endParaRPr sz="1800">
                        <a:latin typeface="Arial Narrow"/>
                        <a:cs typeface="Arial Narrow"/>
                      </a:endParaRPr>
                    </a:p>
                  </a:txBody>
                  <a:tcPr marL="0" marR="0" marT="44450" marB="0" anchor="ctr">
                    <a:lnL w="6350" cap="flat" cmpd="sng" algn="ctr">
                      <a:solidFill>
                        <a:srgbClr val="545454"/>
                      </a:solidFill>
                      <a:prstDash val="solid"/>
                      <a:round/>
                      <a:headEnd type="none" w="med" len="med"/>
                      <a:tailEnd type="none" w="med" len="med"/>
                    </a:lnL>
                    <a:lnR w="6350">
                      <a:solidFill>
                        <a:srgbClr val="545454"/>
                      </a:solidFill>
                      <a:prstDash val="soli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tcPr>
                </a:tc>
                <a:tc>
                  <a:txBody>
                    <a:bodyPr/>
                    <a:lstStyle/>
                    <a:p>
                      <a:pPr marR="17145" algn="ctr">
                        <a:lnSpc>
                          <a:spcPct val="100000"/>
                        </a:lnSpc>
                        <a:spcBef>
                          <a:spcPts val="350"/>
                        </a:spcBef>
                      </a:pPr>
                      <a:r>
                        <a:rPr sz="1800" spc="-5" dirty="0">
                          <a:latin typeface="Arial Narrow"/>
                          <a:cs typeface="Arial Narrow"/>
                        </a:rPr>
                        <a:t>63.17</a:t>
                      </a:r>
                      <a:r>
                        <a:rPr sz="1800" dirty="0">
                          <a:latin typeface="Arial Narrow"/>
                          <a:cs typeface="Arial Narrow"/>
                        </a:rPr>
                        <a:t>%</a:t>
                      </a:r>
                      <a:endParaRPr sz="1800">
                        <a:latin typeface="Arial Narrow"/>
                        <a:cs typeface="Arial Narrow"/>
                      </a:endParaRPr>
                    </a:p>
                  </a:txBody>
                  <a:tcPr marL="0" marR="0" marT="44450" marB="0" anchor="ctr">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tc>
                  <a:txBody>
                    <a:bodyPr/>
                    <a:lstStyle/>
                    <a:p>
                      <a:pPr marR="22225" algn="ctr">
                        <a:lnSpc>
                          <a:spcPct val="100000"/>
                        </a:lnSpc>
                        <a:spcBef>
                          <a:spcPts val="350"/>
                        </a:spcBef>
                      </a:pPr>
                      <a:r>
                        <a:rPr sz="1800" spc="-5" dirty="0">
                          <a:latin typeface="Arial Narrow"/>
                          <a:cs typeface="Arial Narrow"/>
                        </a:rPr>
                        <a:t>23</a:t>
                      </a:r>
                      <a:r>
                        <a:rPr sz="1800" spc="-95" dirty="0">
                          <a:latin typeface="Arial Narrow"/>
                          <a:cs typeface="Arial Narrow"/>
                        </a:rPr>
                        <a:t> </a:t>
                      </a:r>
                      <a:r>
                        <a:rPr sz="1800" spc="-5" dirty="0">
                          <a:latin typeface="Arial Narrow"/>
                          <a:cs typeface="Arial Narrow"/>
                        </a:rPr>
                        <a:t>344</a:t>
                      </a:r>
                      <a:endParaRPr sz="1800" dirty="0">
                        <a:latin typeface="Arial Narrow"/>
                        <a:cs typeface="Arial Narrow"/>
                      </a:endParaRPr>
                    </a:p>
                  </a:txBody>
                  <a:tcPr marL="0" marR="0" marT="44450" marB="0" anchor="ctr">
                    <a:lnL w="6350" cap="flat" cmpd="sng" algn="ctr">
                      <a:solidFill>
                        <a:srgbClr val="545454"/>
                      </a:solidFill>
                      <a:prstDash val="solid"/>
                      <a:round/>
                      <a:headEnd type="none" w="med" len="med"/>
                      <a:tailEnd type="none" w="med" len="med"/>
                    </a:lnL>
                    <a:lnR w="6350">
                      <a:solidFill>
                        <a:srgbClr val="545454"/>
                      </a:solidFill>
                      <a:prstDash val="soli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tcPr>
                </a:tc>
                <a:tc>
                  <a:txBody>
                    <a:bodyPr/>
                    <a:lstStyle/>
                    <a:p>
                      <a:pPr marR="23495" algn="ctr">
                        <a:lnSpc>
                          <a:spcPct val="100000"/>
                        </a:lnSpc>
                        <a:spcBef>
                          <a:spcPts val="350"/>
                        </a:spcBef>
                      </a:pPr>
                      <a:r>
                        <a:rPr sz="1800" spc="-5" dirty="0">
                          <a:latin typeface="Arial Narrow"/>
                          <a:cs typeface="Arial Narrow"/>
                        </a:rPr>
                        <a:t>66.26</a:t>
                      </a:r>
                      <a:r>
                        <a:rPr sz="1800" dirty="0">
                          <a:latin typeface="Arial Narrow"/>
                          <a:cs typeface="Arial Narrow"/>
                        </a:rPr>
                        <a:t>%</a:t>
                      </a:r>
                    </a:p>
                  </a:txBody>
                  <a:tcPr marL="0" marR="0" marT="44450" marB="0" anchor="ctr">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tc>
                  <a:txBody>
                    <a:bodyPr/>
                    <a:lstStyle/>
                    <a:p>
                      <a:pPr marR="22225" algn="ctr">
                        <a:lnSpc>
                          <a:spcPct val="100000"/>
                        </a:lnSpc>
                        <a:spcBef>
                          <a:spcPts val="350"/>
                        </a:spcBef>
                      </a:pPr>
                      <a:r>
                        <a:rPr sz="1800" spc="-5" dirty="0">
                          <a:latin typeface="Arial Narrow"/>
                          <a:cs typeface="Arial Narrow"/>
                        </a:rPr>
                        <a:t>55</a:t>
                      </a:r>
                      <a:r>
                        <a:rPr sz="1800" spc="-95" dirty="0">
                          <a:latin typeface="Arial Narrow"/>
                          <a:cs typeface="Arial Narrow"/>
                        </a:rPr>
                        <a:t> </a:t>
                      </a:r>
                      <a:r>
                        <a:rPr sz="1800" spc="-5" dirty="0">
                          <a:latin typeface="Arial Narrow"/>
                          <a:cs typeface="Arial Narrow"/>
                        </a:rPr>
                        <a:t>549</a:t>
                      </a:r>
                      <a:endParaRPr sz="1800" dirty="0">
                        <a:latin typeface="Arial Narrow"/>
                        <a:cs typeface="Arial Narrow"/>
                      </a:endParaRPr>
                    </a:p>
                  </a:txBody>
                  <a:tcPr marL="0" marR="0" marT="44450" marB="0" anchor="ctr">
                    <a:lnL w="6350" cap="flat" cmpd="sng" algn="ctr">
                      <a:solidFill>
                        <a:srgbClr val="545454"/>
                      </a:solidFill>
                      <a:prstDash val="solid"/>
                      <a:round/>
                      <a:headEnd type="none" w="med" len="med"/>
                      <a:tailEnd type="none" w="med" len="med"/>
                    </a:lnL>
                    <a:lnR w="6350">
                      <a:solidFill>
                        <a:srgbClr val="545454"/>
                      </a:solidFill>
                      <a:prstDash val="soli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tcPr>
                </a:tc>
                <a:tc>
                  <a:txBody>
                    <a:bodyPr/>
                    <a:lstStyle/>
                    <a:p>
                      <a:pPr marR="23495" algn="ctr">
                        <a:lnSpc>
                          <a:spcPct val="100000"/>
                        </a:lnSpc>
                        <a:spcBef>
                          <a:spcPts val="350"/>
                        </a:spcBef>
                      </a:pPr>
                      <a:r>
                        <a:rPr sz="1800" spc="-5" dirty="0">
                          <a:latin typeface="Arial Narrow"/>
                          <a:cs typeface="Arial Narrow"/>
                        </a:rPr>
                        <a:t>64.43</a:t>
                      </a:r>
                      <a:r>
                        <a:rPr sz="1800" dirty="0">
                          <a:latin typeface="Arial Narrow"/>
                          <a:cs typeface="Arial Narrow"/>
                        </a:rPr>
                        <a:t>%</a:t>
                      </a:r>
                    </a:p>
                  </a:txBody>
                  <a:tcPr marL="0" marR="0" marT="44450" marB="0" anchor="ctr">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extLst>
                  <a:ext uri="{0D108BD9-81ED-4DB2-BD59-A6C34878D82A}">
                    <a16:rowId xmlns:a16="http://schemas.microsoft.com/office/drawing/2014/main" val="10005"/>
                  </a:ext>
                </a:extLst>
              </a:tr>
              <a:tr h="329578">
                <a:tc>
                  <a:txBody>
                    <a:bodyPr/>
                    <a:lstStyle/>
                    <a:p>
                      <a:pPr marL="38100">
                        <a:lnSpc>
                          <a:spcPct val="100000"/>
                        </a:lnSpc>
                        <a:spcBef>
                          <a:spcPts val="400"/>
                        </a:spcBef>
                      </a:pPr>
                      <a:r>
                        <a:rPr sz="1600" b="1" spc="-5" dirty="0">
                          <a:latin typeface="Arial Narrow"/>
                          <a:cs typeface="Arial Narrow"/>
                        </a:rPr>
                        <a:t>KWAZULU-NATAL</a:t>
                      </a:r>
                      <a:endParaRPr sz="1600" dirty="0">
                        <a:latin typeface="Arial Narrow"/>
                        <a:cs typeface="Arial Narrow"/>
                      </a:endParaRPr>
                    </a:p>
                  </a:txBody>
                  <a:tcPr marL="0" marR="0" marT="50800" marB="0">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tc>
                  <a:txBody>
                    <a:bodyPr/>
                    <a:lstStyle/>
                    <a:p>
                      <a:pPr marR="22225" algn="ctr">
                        <a:lnSpc>
                          <a:spcPct val="100000"/>
                        </a:lnSpc>
                        <a:spcBef>
                          <a:spcPts val="400"/>
                        </a:spcBef>
                      </a:pPr>
                      <a:r>
                        <a:rPr sz="1800" spc="-5" dirty="0">
                          <a:latin typeface="Arial Narrow"/>
                          <a:cs typeface="Arial Narrow"/>
                        </a:rPr>
                        <a:t>47</a:t>
                      </a:r>
                      <a:r>
                        <a:rPr sz="1800" spc="-95" dirty="0">
                          <a:latin typeface="Arial Narrow"/>
                          <a:cs typeface="Arial Narrow"/>
                        </a:rPr>
                        <a:t> </a:t>
                      </a:r>
                      <a:r>
                        <a:rPr sz="1800" spc="-5" dirty="0">
                          <a:latin typeface="Arial Narrow"/>
                          <a:cs typeface="Arial Narrow"/>
                        </a:rPr>
                        <a:t>558</a:t>
                      </a:r>
                      <a:endParaRPr sz="1800">
                        <a:latin typeface="Arial Narrow"/>
                        <a:cs typeface="Arial Narrow"/>
                      </a:endParaRPr>
                    </a:p>
                  </a:txBody>
                  <a:tcPr marL="0" marR="0" marT="50800" marB="0" anchor="ctr">
                    <a:lnL w="6350" cap="flat" cmpd="sng" algn="ctr">
                      <a:solidFill>
                        <a:srgbClr val="545454"/>
                      </a:solidFill>
                      <a:prstDash val="solid"/>
                      <a:round/>
                      <a:headEnd type="none" w="med" len="med"/>
                      <a:tailEnd type="none" w="med" len="med"/>
                    </a:lnL>
                    <a:lnR w="6350">
                      <a:solidFill>
                        <a:srgbClr val="545454"/>
                      </a:solidFill>
                      <a:prstDash val="soli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tcPr>
                </a:tc>
                <a:tc>
                  <a:txBody>
                    <a:bodyPr/>
                    <a:lstStyle/>
                    <a:p>
                      <a:pPr marR="17145" algn="ctr">
                        <a:lnSpc>
                          <a:spcPct val="100000"/>
                        </a:lnSpc>
                        <a:spcBef>
                          <a:spcPts val="400"/>
                        </a:spcBef>
                      </a:pPr>
                      <a:r>
                        <a:rPr sz="1800" spc="-5" dirty="0">
                          <a:latin typeface="Arial Narrow"/>
                          <a:cs typeface="Arial Narrow"/>
                        </a:rPr>
                        <a:t>69.21</a:t>
                      </a:r>
                      <a:r>
                        <a:rPr sz="1800" dirty="0">
                          <a:latin typeface="Arial Narrow"/>
                          <a:cs typeface="Arial Narrow"/>
                        </a:rPr>
                        <a:t>%</a:t>
                      </a:r>
                      <a:endParaRPr sz="1800">
                        <a:latin typeface="Arial Narrow"/>
                        <a:cs typeface="Arial Narrow"/>
                      </a:endParaRPr>
                    </a:p>
                  </a:txBody>
                  <a:tcPr marL="0" marR="0" marT="50800" marB="0" anchor="ctr">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tc>
                  <a:txBody>
                    <a:bodyPr/>
                    <a:lstStyle/>
                    <a:p>
                      <a:pPr marR="22225" algn="ctr">
                        <a:lnSpc>
                          <a:spcPct val="100000"/>
                        </a:lnSpc>
                        <a:spcBef>
                          <a:spcPts val="400"/>
                        </a:spcBef>
                      </a:pPr>
                      <a:r>
                        <a:rPr sz="1800" spc="-5" dirty="0">
                          <a:latin typeface="Arial Narrow"/>
                          <a:cs typeface="Arial Narrow"/>
                        </a:rPr>
                        <a:t>36</a:t>
                      </a:r>
                      <a:r>
                        <a:rPr sz="1800" spc="-95" dirty="0">
                          <a:latin typeface="Arial Narrow"/>
                          <a:cs typeface="Arial Narrow"/>
                        </a:rPr>
                        <a:t> </a:t>
                      </a:r>
                      <a:r>
                        <a:rPr sz="1800" spc="-5" dirty="0">
                          <a:latin typeface="Arial Narrow"/>
                          <a:cs typeface="Arial Narrow"/>
                        </a:rPr>
                        <a:t>720</a:t>
                      </a:r>
                      <a:endParaRPr sz="1800">
                        <a:latin typeface="Arial Narrow"/>
                        <a:cs typeface="Arial Narrow"/>
                      </a:endParaRPr>
                    </a:p>
                  </a:txBody>
                  <a:tcPr marL="0" marR="0" marT="50800" marB="0" anchor="ctr">
                    <a:lnL w="6350" cap="flat" cmpd="sng" algn="ctr">
                      <a:solidFill>
                        <a:srgbClr val="545454"/>
                      </a:solidFill>
                      <a:prstDash val="solid"/>
                      <a:round/>
                      <a:headEnd type="none" w="med" len="med"/>
                      <a:tailEnd type="none" w="med" len="med"/>
                    </a:lnL>
                    <a:lnR w="6350">
                      <a:solidFill>
                        <a:srgbClr val="545454"/>
                      </a:solidFill>
                      <a:prstDash val="soli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tcPr>
                </a:tc>
                <a:tc>
                  <a:txBody>
                    <a:bodyPr/>
                    <a:lstStyle/>
                    <a:p>
                      <a:pPr marR="23495" algn="ctr">
                        <a:lnSpc>
                          <a:spcPct val="100000"/>
                        </a:lnSpc>
                        <a:spcBef>
                          <a:spcPts val="400"/>
                        </a:spcBef>
                      </a:pPr>
                      <a:r>
                        <a:rPr sz="1800" spc="-5" dirty="0">
                          <a:latin typeface="Arial Narrow"/>
                          <a:cs typeface="Arial Narrow"/>
                        </a:rPr>
                        <a:t>71.75</a:t>
                      </a:r>
                      <a:r>
                        <a:rPr sz="1800" dirty="0">
                          <a:latin typeface="Arial Narrow"/>
                          <a:cs typeface="Arial Narrow"/>
                        </a:rPr>
                        <a:t>%</a:t>
                      </a:r>
                    </a:p>
                  </a:txBody>
                  <a:tcPr marL="0" marR="0" marT="50800" marB="0" anchor="ctr">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tc>
                  <a:txBody>
                    <a:bodyPr/>
                    <a:lstStyle/>
                    <a:p>
                      <a:pPr marR="22225" algn="ctr">
                        <a:lnSpc>
                          <a:spcPct val="100000"/>
                        </a:lnSpc>
                        <a:spcBef>
                          <a:spcPts val="400"/>
                        </a:spcBef>
                      </a:pPr>
                      <a:r>
                        <a:rPr sz="1800" spc="-5" dirty="0">
                          <a:latin typeface="Arial Narrow"/>
                          <a:cs typeface="Arial Narrow"/>
                        </a:rPr>
                        <a:t>84</a:t>
                      </a:r>
                      <a:r>
                        <a:rPr sz="1800" spc="-95" dirty="0">
                          <a:latin typeface="Arial Narrow"/>
                          <a:cs typeface="Arial Narrow"/>
                        </a:rPr>
                        <a:t> </a:t>
                      </a:r>
                      <a:r>
                        <a:rPr sz="1800" spc="-5" dirty="0">
                          <a:latin typeface="Arial Narrow"/>
                          <a:cs typeface="Arial Narrow"/>
                        </a:rPr>
                        <a:t>278</a:t>
                      </a:r>
                      <a:endParaRPr sz="1800" dirty="0">
                        <a:latin typeface="Arial Narrow"/>
                        <a:cs typeface="Arial Narrow"/>
                      </a:endParaRPr>
                    </a:p>
                  </a:txBody>
                  <a:tcPr marL="0" marR="0" marT="50800" marB="0" anchor="ctr">
                    <a:lnL w="6350" cap="flat" cmpd="sng" algn="ctr">
                      <a:solidFill>
                        <a:srgbClr val="545454"/>
                      </a:solidFill>
                      <a:prstDash val="solid"/>
                      <a:round/>
                      <a:headEnd type="none" w="med" len="med"/>
                      <a:tailEnd type="none" w="med" len="med"/>
                    </a:lnL>
                    <a:lnR w="6350">
                      <a:solidFill>
                        <a:srgbClr val="545454"/>
                      </a:solidFill>
                      <a:prstDash val="soli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tcPr>
                </a:tc>
                <a:tc>
                  <a:txBody>
                    <a:bodyPr/>
                    <a:lstStyle/>
                    <a:p>
                      <a:pPr marR="23495" algn="ctr">
                        <a:lnSpc>
                          <a:spcPct val="100000"/>
                        </a:lnSpc>
                        <a:spcBef>
                          <a:spcPts val="400"/>
                        </a:spcBef>
                      </a:pPr>
                      <a:r>
                        <a:rPr sz="1800" spc="-5" dirty="0">
                          <a:latin typeface="Arial Narrow"/>
                          <a:cs typeface="Arial Narrow"/>
                        </a:rPr>
                        <a:t>70.29</a:t>
                      </a:r>
                      <a:r>
                        <a:rPr sz="1800" dirty="0">
                          <a:latin typeface="Arial Narrow"/>
                          <a:cs typeface="Arial Narrow"/>
                        </a:rPr>
                        <a:t>%</a:t>
                      </a:r>
                    </a:p>
                  </a:txBody>
                  <a:tcPr marL="0" marR="0" marT="50800" marB="0" anchor="ctr">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extLst>
                  <a:ext uri="{0D108BD9-81ED-4DB2-BD59-A6C34878D82A}">
                    <a16:rowId xmlns:a16="http://schemas.microsoft.com/office/drawing/2014/main" val="10006"/>
                  </a:ext>
                </a:extLst>
              </a:tr>
              <a:tr h="334603">
                <a:tc>
                  <a:txBody>
                    <a:bodyPr/>
                    <a:lstStyle/>
                    <a:p>
                      <a:pPr marL="38100">
                        <a:lnSpc>
                          <a:spcPct val="100000"/>
                        </a:lnSpc>
                        <a:spcBef>
                          <a:spcPts val="450"/>
                        </a:spcBef>
                      </a:pPr>
                      <a:r>
                        <a:rPr sz="1600" b="1" spc="-5" dirty="0">
                          <a:latin typeface="Arial Narrow"/>
                          <a:cs typeface="Arial Narrow"/>
                        </a:rPr>
                        <a:t>LIMPOPO</a:t>
                      </a:r>
                      <a:endParaRPr sz="1600" dirty="0">
                        <a:latin typeface="Arial Narrow"/>
                        <a:cs typeface="Arial Narrow"/>
                      </a:endParaRPr>
                    </a:p>
                  </a:txBody>
                  <a:tcPr marL="0" marR="0" marT="57150" marB="0">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tc>
                  <a:txBody>
                    <a:bodyPr/>
                    <a:lstStyle/>
                    <a:p>
                      <a:pPr marR="22225" algn="ctr">
                        <a:lnSpc>
                          <a:spcPct val="100000"/>
                        </a:lnSpc>
                        <a:spcBef>
                          <a:spcPts val="400"/>
                        </a:spcBef>
                      </a:pPr>
                      <a:r>
                        <a:rPr sz="1800" spc="-5" dirty="0">
                          <a:latin typeface="Arial Narrow"/>
                          <a:cs typeface="Arial Narrow"/>
                        </a:rPr>
                        <a:t>24</a:t>
                      </a:r>
                      <a:r>
                        <a:rPr sz="1800" spc="-95" dirty="0">
                          <a:latin typeface="Arial Narrow"/>
                          <a:cs typeface="Arial Narrow"/>
                        </a:rPr>
                        <a:t> </a:t>
                      </a:r>
                      <a:r>
                        <a:rPr sz="1800" spc="-5" dirty="0">
                          <a:latin typeface="Arial Narrow"/>
                          <a:cs typeface="Arial Narrow"/>
                        </a:rPr>
                        <a:t>667</a:t>
                      </a:r>
                      <a:endParaRPr sz="1800">
                        <a:latin typeface="Arial Narrow"/>
                        <a:cs typeface="Arial Narrow"/>
                      </a:endParaRPr>
                    </a:p>
                  </a:txBody>
                  <a:tcPr marL="0" marR="0" marT="50800" marB="0" anchor="ctr">
                    <a:lnL w="6350" cap="flat" cmpd="sng" algn="ctr">
                      <a:solidFill>
                        <a:srgbClr val="545454"/>
                      </a:solidFill>
                      <a:prstDash val="solid"/>
                      <a:round/>
                      <a:headEnd type="none" w="med" len="med"/>
                      <a:tailEnd type="none" w="med" len="med"/>
                    </a:lnL>
                    <a:lnR w="6350">
                      <a:solidFill>
                        <a:srgbClr val="545454"/>
                      </a:solidFill>
                      <a:prstDash val="soli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tcPr>
                </a:tc>
                <a:tc>
                  <a:txBody>
                    <a:bodyPr/>
                    <a:lstStyle/>
                    <a:p>
                      <a:pPr marR="17145" algn="ctr">
                        <a:lnSpc>
                          <a:spcPct val="100000"/>
                        </a:lnSpc>
                        <a:spcBef>
                          <a:spcPts val="400"/>
                        </a:spcBef>
                      </a:pPr>
                      <a:r>
                        <a:rPr sz="1800" spc="-5" dirty="0">
                          <a:latin typeface="Arial Narrow"/>
                          <a:cs typeface="Arial Narrow"/>
                        </a:rPr>
                        <a:t>57.15</a:t>
                      </a:r>
                      <a:r>
                        <a:rPr sz="1800" dirty="0">
                          <a:latin typeface="Arial Narrow"/>
                          <a:cs typeface="Arial Narrow"/>
                        </a:rPr>
                        <a:t>%</a:t>
                      </a:r>
                      <a:endParaRPr sz="1800">
                        <a:latin typeface="Arial Narrow"/>
                        <a:cs typeface="Arial Narrow"/>
                      </a:endParaRPr>
                    </a:p>
                  </a:txBody>
                  <a:tcPr marL="0" marR="0" marT="50800" marB="0" anchor="ctr">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tc>
                  <a:txBody>
                    <a:bodyPr/>
                    <a:lstStyle/>
                    <a:p>
                      <a:pPr marR="22225" algn="ctr">
                        <a:lnSpc>
                          <a:spcPct val="100000"/>
                        </a:lnSpc>
                        <a:spcBef>
                          <a:spcPts val="400"/>
                        </a:spcBef>
                      </a:pPr>
                      <a:r>
                        <a:rPr sz="1800" spc="-5" dirty="0">
                          <a:latin typeface="Arial Narrow"/>
                          <a:cs typeface="Arial Narrow"/>
                        </a:rPr>
                        <a:t>20</a:t>
                      </a:r>
                      <a:r>
                        <a:rPr sz="1800" spc="-95" dirty="0">
                          <a:latin typeface="Arial Narrow"/>
                          <a:cs typeface="Arial Narrow"/>
                        </a:rPr>
                        <a:t> </a:t>
                      </a:r>
                      <a:r>
                        <a:rPr sz="1800" spc="-5" dirty="0">
                          <a:latin typeface="Arial Narrow"/>
                          <a:cs typeface="Arial Narrow"/>
                        </a:rPr>
                        <a:t>278</a:t>
                      </a:r>
                      <a:endParaRPr sz="1800">
                        <a:latin typeface="Arial Narrow"/>
                        <a:cs typeface="Arial Narrow"/>
                      </a:endParaRPr>
                    </a:p>
                  </a:txBody>
                  <a:tcPr marL="0" marR="0" marT="50800" marB="0" anchor="ctr">
                    <a:lnL w="6350" cap="flat" cmpd="sng" algn="ctr">
                      <a:solidFill>
                        <a:srgbClr val="545454"/>
                      </a:solidFill>
                      <a:prstDash val="solid"/>
                      <a:round/>
                      <a:headEnd type="none" w="med" len="med"/>
                      <a:tailEnd type="none" w="med" len="med"/>
                    </a:lnL>
                    <a:lnR w="6350">
                      <a:solidFill>
                        <a:srgbClr val="545454"/>
                      </a:solidFill>
                      <a:prstDash val="soli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tcPr>
                </a:tc>
                <a:tc>
                  <a:txBody>
                    <a:bodyPr/>
                    <a:lstStyle/>
                    <a:p>
                      <a:pPr marR="23495" algn="ctr">
                        <a:lnSpc>
                          <a:spcPct val="100000"/>
                        </a:lnSpc>
                        <a:spcBef>
                          <a:spcPts val="400"/>
                        </a:spcBef>
                      </a:pPr>
                      <a:r>
                        <a:rPr sz="1800" spc="-5" dirty="0">
                          <a:latin typeface="Arial Narrow"/>
                          <a:cs typeface="Arial Narrow"/>
                        </a:rPr>
                        <a:t>62.45</a:t>
                      </a:r>
                      <a:r>
                        <a:rPr sz="1800" dirty="0">
                          <a:latin typeface="Arial Narrow"/>
                          <a:cs typeface="Arial Narrow"/>
                        </a:rPr>
                        <a:t>%</a:t>
                      </a:r>
                    </a:p>
                  </a:txBody>
                  <a:tcPr marL="0" marR="0" marT="50800" marB="0" anchor="ctr">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tc>
                  <a:txBody>
                    <a:bodyPr/>
                    <a:lstStyle/>
                    <a:p>
                      <a:pPr marR="22225" algn="ctr">
                        <a:lnSpc>
                          <a:spcPct val="100000"/>
                        </a:lnSpc>
                        <a:spcBef>
                          <a:spcPts val="400"/>
                        </a:spcBef>
                      </a:pPr>
                      <a:r>
                        <a:rPr sz="1800" spc="-5" dirty="0">
                          <a:latin typeface="Arial Narrow"/>
                          <a:cs typeface="Arial Narrow"/>
                        </a:rPr>
                        <a:t>44</a:t>
                      </a:r>
                      <a:r>
                        <a:rPr sz="1800" spc="-95" dirty="0">
                          <a:latin typeface="Arial Narrow"/>
                          <a:cs typeface="Arial Narrow"/>
                        </a:rPr>
                        <a:t> </a:t>
                      </a:r>
                      <a:r>
                        <a:rPr sz="1800" spc="-5" dirty="0">
                          <a:latin typeface="Arial Narrow"/>
                          <a:cs typeface="Arial Narrow"/>
                        </a:rPr>
                        <a:t>945</a:t>
                      </a:r>
                      <a:endParaRPr sz="1800" dirty="0">
                        <a:latin typeface="Arial Narrow"/>
                        <a:cs typeface="Arial Narrow"/>
                      </a:endParaRPr>
                    </a:p>
                  </a:txBody>
                  <a:tcPr marL="0" marR="0" marT="50800" marB="0" anchor="ctr">
                    <a:lnL w="6350" cap="flat" cmpd="sng" algn="ctr">
                      <a:solidFill>
                        <a:srgbClr val="545454"/>
                      </a:solidFill>
                      <a:prstDash val="solid"/>
                      <a:round/>
                      <a:headEnd type="none" w="med" len="med"/>
                      <a:tailEnd type="none" w="med" len="med"/>
                    </a:lnL>
                    <a:lnR w="6350">
                      <a:solidFill>
                        <a:srgbClr val="545454"/>
                      </a:solidFill>
                      <a:prstDash val="soli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tcPr>
                </a:tc>
                <a:tc>
                  <a:txBody>
                    <a:bodyPr/>
                    <a:lstStyle/>
                    <a:p>
                      <a:pPr marR="23495" algn="ctr">
                        <a:lnSpc>
                          <a:spcPct val="100000"/>
                        </a:lnSpc>
                        <a:spcBef>
                          <a:spcPts val="400"/>
                        </a:spcBef>
                      </a:pPr>
                      <a:r>
                        <a:rPr sz="1800" spc="-5" dirty="0">
                          <a:latin typeface="Arial Narrow"/>
                          <a:cs typeface="Arial Narrow"/>
                        </a:rPr>
                        <a:t>59.43</a:t>
                      </a:r>
                      <a:r>
                        <a:rPr sz="1800" dirty="0">
                          <a:latin typeface="Arial Narrow"/>
                          <a:cs typeface="Arial Narrow"/>
                        </a:rPr>
                        <a:t>%</a:t>
                      </a:r>
                    </a:p>
                  </a:txBody>
                  <a:tcPr marL="0" marR="0" marT="50800" marB="0" anchor="ctr">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extLst>
                  <a:ext uri="{0D108BD9-81ED-4DB2-BD59-A6C34878D82A}">
                    <a16:rowId xmlns:a16="http://schemas.microsoft.com/office/drawing/2014/main" val="10007"/>
                  </a:ext>
                </a:extLst>
              </a:tr>
              <a:tr h="329578">
                <a:tc>
                  <a:txBody>
                    <a:bodyPr/>
                    <a:lstStyle/>
                    <a:p>
                      <a:pPr marL="38100">
                        <a:lnSpc>
                          <a:spcPct val="100000"/>
                        </a:lnSpc>
                        <a:spcBef>
                          <a:spcPts val="400"/>
                        </a:spcBef>
                      </a:pPr>
                      <a:r>
                        <a:rPr sz="1600" b="1" spc="-5" dirty="0">
                          <a:latin typeface="Arial Narrow"/>
                          <a:cs typeface="Arial Narrow"/>
                        </a:rPr>
                        <a:t>MPUMALANGA</a:t>
                      </a:r>
                      <a:endParaRPr sz="1600" dirty="0">
                        <a:latin typeface="Arial Narrow"/>
                        <a:cs typeface="Arial Narrow"/>
                      </a:endParaRPr>
                    </a:p>
                  </a:txBody>
                  <a:tcPr marL="0" marR="0" marT="50800" marB="0">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tc>
                  <a:txBody>
                    <a:bodyPr/>
                    <a:lstStyle/>
                    <a:p>
                      <a:pPr marR="22225" algn="ctr">
                        <a:lnSpc>
                          <a:spcPct val="100000"/>
                        </a:lnSpc>
                        <a:spcBef>
                          <a:spcPts val="350"/>
                        </a:spcBef>
                      </a:pPr>
                      <a:r>
                        <a:rPr sz="1800" spc="-5" dirty="0">
                          <a:latin typeface="Arial Narrow"/>
                          <a:cs typeface="Arial Narrow"/>
                        </a:rPr>
                        <a:t>17</a:t>
                      </a:r>
                      <a:r>
                        <a:rPr sz="1800" spc="-95" dirty="0">
                          <a:latin typeface="Arial Narrow"/>
                          <a:cs typeface="Arial Narrow"/>
                        </a:rPr>
                        <a:t> </a:t>
                      </a:r>
                      <a:r>
                        <a:rPr sz="1800" spc="-5" dirty="0">
                          <a:latin typeface="Arial Narrow"/>
                          <a:cs typeface="Arial Narrow"/>
                        </a:rPr>
                        <a:t>786</a:t>
                      </a:r>
                      <a:endParaRPr sz="1800">
                        <a:latin typeface="Arial Narrow"/>
                        <a:cs typeface="Arial Narrow"/>
                      </a:endParaRPr>
                    </a:p>
                  </a:txBody>
                  <a:tcPr marL="0" marR="0" marT="44450" marB="0" anchor="ctr">
                    <a:lnL w="6350" cap="flat" cmpd="sng" algn="ctr">
                      <a:solidFill>
                        <a:srgbClr val="545454"/>
                      </a:solidFill>
                      <a:prstDash val="solid"/>
                      <a:round/>
                      <a:headEnd type="none" w="med" len="med"/>
                      <a:tailEnd type="none" w="med" len="med"/>
                    </a:lnL>
                    <a:lnR w="6350">
                      <a:solidFill>
                        <a:srgbClr val="545454"/>
                      </a:solidFill>
                      <a:prstDash val="soli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tcPr>
                </a:tc>
                <a:tc>
                  <a:txBody>
                    <a:bodyPr/>
                    <a:lstStyle/>
                    <a:p>
                      <a:pPr marR="17145" algn="ctr">
                        <a:lnSpc>
                          <a:spcPct val="100000"/>
                        </a:lnSpc>
                        <a:spcBef>
                          <a:spcPts val="350"/>
                        </a:spcBef>
                      </a:pPr>
                      <a:r>
                        <a:rPr sz="1800" spc="-5" dirty="0">
                          <a:latin typeface="Arial Narrow"/>
                          <a:cs typeface="Arial Narrow"/>
                        </a:rPr>
                        <a:t>66.21</a:t>
                      </a:r>
                      <a:r>
                        <a:rPr sz="1800" dirty="0">
                          <a:latin typeface="Arial Narrow"/>
                          <a:cs typeface="Arial Narrow"/>
                        </a:rPr>
                        <a:t>%</a:t>
                      </a:r>
                      <a:endParaRPr sz="1800">
                        <a:latin typeface="Arial Narrow"/>
                        <a:cs typeface="Arial Narrow"/>
                      </a:endParaRPr>
                    </a:p>
                  </a:txBody>
                  <a:tcPr marL="0" marR="0" marT="44450" marB="0" anchor="ctr">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tc>
                  <a:txBody>
                    <a:bodyPr/>
                    <a:lstStyle/>
                    <a:p>
                      <a:pPr marR="22225" algn="ctr">
                        <a:lnSpc>
                          <a:spcPct val="100000"/>
                        </a:lnSpc>
                        <a:spcBef>
                          <a:spcPts val="350"/>
                        </a:spcBef>
                      </a:pPr>
                      <a:r>
                        <a:rPr sz="1800" spc="-5" dirty="0">
                          <a:latin typeface="Arial Narrow"/>
                          <a:cs typeface="Arial Narrow"/>
                        </a:rPr>
                        <a:t>14</a:t>
                      </a:r>
                      <a:r>
                        <a:rPr sz="1800" spc="-95" dirty="0">
                          <a:latin typeface="Arial Narrow"/>
                          <a:cs typeface="Arial Narrow"/>
                        </a:rPr>
                        <a:t> </a:t>
                      </a:r>
                      <a:r>
                        <a:rPr sz="1800" spc="-5" dirty="0">
                          <a:latin typeface="Arial Narrow"/>
                          <a:cs typeface="Arial Narrow"/>
                        </a:rPr>
                        <a:t>112</a:t>
                      </a:r>
                      <a:endParaRPr sz="1800">
                        <a:latin typeface="Arial Narrow"/>
                        <a:cs typeface="Arial Narrow"/>
                      </a:endParaRPr>
                    </a:p>
                  </a:txBody>
                  <a:tcPr marL="0" marR="0" marT="44450" marB="0" anchor="ctr">
                    <a:lnL w="6350" cap="flat" cmpd="sng" algn="ctr">
                      <a:solidFill>
                        <a:srgbClr val="545454"/>
                      </a:solidFill>
                      <a:prstDash val="solid"/>
                      <a:round/>
                      <a:headEnd type="none" w="med" len="med"/>
                      <a:tailEnd type="none" w="med" len="med"/>
                    </a:lnL>
                    <a:lnR w="6350">
                      <a:solidFill>
                        <a:srgbClr val="545454"/>
                      </a:solidFill>
                      <a:prstDash val="soli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tcPr>
                </a:tc>
                <a:tc>
                  <a:txBody>
                    <a:bodyPr/>
                    <a:lstStyle/>
                    <a:p>
                      <a:pPr marR="23495" algn="ctr">
                        <a:lnSpc>
                          <a:spcPct val="100000"/>
                        </a:lnSpc>
                        <a:spcBef>
                          <a:spcPts val="350"/>
                        </a:spcBef>
                      </a:pPr>
                      <a:r>
                        <a:rPr sz="1800" spc="-5" dirty="0">
                          <a:latin typeface="Arial Narrow"/>
                          <a:cs typeface="Arial Narrow"/>
                        </a:rPr>
                        <a:t>70.03</a:t>
                      </a:r>
                      <a:r>
                        <a:rPr sz="1800" dirty="0">
                          <a:latin typeface="Arial Narrow"/>
                          <a:cs typeface="Arial Narrow"/>
                        </a:rPr>
                        <a:t>%</a:t>
                      </a:r>
                      <a:endParaRPr sz="1800">
                        <a:latin typeface="Arial Narrow"/>
                        <a:cs typeface="Arial Narrow"/>
                      </a:endParaRPr>
                    </a:p>
                  </a:txBody>
                  <a:tcPr marL="0" marR="0" marT="44450" marB="0" anchor="ctr">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tc>
                  <a:txBody>
                    <a:bodyPr/>
                    <a:lstStyle/>
                    <a:p>
                      <a:pPr marR="22225" algn="ctr">
                        <a:lnSpc>
                          <a:spcPct val="100000"/>
                        </a:lnSpc>
                        <a:spcBef>
                          <a:spcPts val="350"/>
                        </a:spcBef>
                      </a:pPr>
                      <a:r>
                        <a:rPr sz="1800" spc="-5" dirty="0">
                          <a:latin typeface="Arial Narrow"/>
                          <a:cs typeface="Arial Narrow"/>
                        </a:rPr>
                        <a:t>31</a:t>
                      </a:r>
                      <a:r>
                        <a:rPr sz="1800" spc="-95" dirty="0">
                          <a:latin typeface="Arial Narrow"/>
                          <a:cs typeface="Arial Narrow"/>
                        </a:rPr>
                        <a:t> </a:t>
                      </a:r>
                      <a:r>
                        <a:rPr sz="1800" spc="-5" dirty="0">
                          <a:latin typeface="Arial Narrow"/>
                          <a:cs typeface="Arial Narrow"/>
                        </a:rPr>
                        <a:t>898</a:t>
                      </a:r>
                      <a:endParaRPr sz="1800" dirty="0">
                        <a:latin typeface="Arial Narrow"/>
                        <a:cs typeface="Arial Narrow"/>
                      </a:endParaRPr>
                    </a:p>
                  </a:txBody>
                  <a:tcPr marL="0" marR="0" marT="44450" marB="0" anchor="ctr">
                    <a:lnL w="6350" cap="flat" cmpd="sng" algn="ctr">
                      <a:solidFill>
                        <a:srgbClr val="545454"/>
                      </a:solidFill>
                      <a:prstDash val="solid"/>
                      <a:round/>
                      <a:headEnd type="none" w="med" len="med"/>
                      <a:tailEnd type="none" w="med" len="med"/>
                    </a:lnL>
                    <a:lnR w="6350">
                      <a:solidFill>
                        <a:srgbClr val="545454"/>
                      </a:solidFill>
                      <a:prstDash val="soli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tcPr>
                </a:tc>
                <a:tc>
                  <a:txBody>
                    <a:bodyPr/>
                    <a:lstStyle/>
                    <a:p>
                      <a:pPr marR="23495" algn="ctr">
                        <a:lnSpc>
                          <a:spcPct val="100000"/>
                        </a:lnSpc>
                        <a:spcBef>
                          <a:spcPts val="350"/>
                        </a:spcBef>
                      </a:pPr>
                      <a:r>
                        <a:rPr sz="1800" spc="-5" dirty="0">
                          <a:latin typeface="Arial Narrow"/>
                          <a:cs typeface="Arial Narrow"/>
                        </a:rPr>
                        <a:t>67.84</a:t>
                      </a:r>
                      <a:r>
                        <a:rPr sz="1800" dirty="0">
                          <a:latin typeface="Arial Narrow"/>
                          <a:cs typeface="Arial Narrow"/>
                        </a:rPr>
                        <a:t>%</a:t>
                      </a:r>
                    </a:p>
                  </a:txBody>
                  <a:tcPr marL="0" marR="0" marT="44450" marB="0" anchor="ctr">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extLst>
                  <a:ext uri="{0D108BD9-81ED-4DB2-BD59-A6C34878D82A}">
                    <a16:rowId xmlns:a16="http://schemas.microsoft.com/office/drawing/2014/main" val="10008"/>
                  </a:ext>
                </a:extLst>
              </a:tr>
              <a:tr h="329578">
                <a:tc>
                  <a:txBody>
                    <a:bodyPr/>
                    <a:lstStyle/>
                    <a:p>
                      <a:pPr marL="38100">
                        <a:lnSpc>
                          <a:spcPct val="100000"/>
                        </a:lnSpc>
                        <a:spcBef>
                          <a:spcPts val="400"/>
                        </a:spcBef>
                      </a:pPr>
                      <a:r>
                        <a:rPr sz="1600" b="1" spc="-5" dirty="0">
                          <a:latin typeface="Arial Narrow"/>
                          <a:cs typeface="Arial Narrow"/>
                        </a:rPr>
                        <a:t>NORTH</a:t>
                      </a:r>
                      <a:r>
                        <a:rPr sz="1600" b="1" spc="-15" dirty="0">
                          <a:latin typeface="Arial Narrow"/>
                          <a:cs typeface="Arial Narrow"/>
                        </a:rPr>
                        <a:t> </a:t>
                      </a:r>
                      <a:r>
                        <a:rPr sz="1600" b="1" spc="-5" dirty="0">
                          <a:latin typeface="Arial Narrow"/>
                          <a:cs typeface="Arial Narrow"/>
                        </a:rPr>
                        <a:t>WEST</a:t>
                      </a:r>
                      <a:endParaRPr sz="1600" dirty="0">
                        <a:latin typeface="Arial Narrow"/>
                        <a:cs typeface="Arial Narrow"/>
                      </a:endParaRPr>
                    </a:p>
                  </a:txBody>
                  <a:tcPr marL="0" marR="0" marT="50800" marB="0">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tc>
                  <a:txBody>
                    <a:bodyPr/>
                    <a:lstStyle/>
                    <a:p>
                      <a:pPr marR="22225" algn="ctr">
                        <a:lnSpc>
                          <a:spcPct val="100000"/>
                        </a:lnSpc>
                        <a:spcBef>
                          <a:spcPts val="400"/>
                        </a:spcBef>
                      </a:pPr>
                      <a:r>
                        <a:rPr sz="1800" spc="-5" dirty="0">
                          <a:latin typeface="Arial Narrow"/>
                          <a:cs typeface="Arial Narrow"/>
                        </a:rPr>
                        <a:t>12</a:t>
                      </a:r>
                      <a:r>
                        <a:rPr sz="1800" spc="-95" dirty="0">
                          <a:latin typeface="Arial Narrow"/>
                          <a:cs typeface="Arial Narrow"/>
                        </a:rPr>
                        <a:t> </a:t>
                      </a:r>
                      <a:r>
                        <a:rPr sz="1800" spc="-5" dirty="0">
                          <a:latin typeface="Arial Narrow"/>
                          <a:cs typeface="Arial Narrow"/>
                        </a:rPr>
                        <a:t>074</a:t>
                      </a:r>
                      <a:endParaRPr sz="1800">
                        <a:latin typeface="Arial Narrow"/>
                        <a:cs typeface="Arial Narrow"/>
                      </a:endParaRPr>
                    </a:p>
                  </a:txBody>
                  <a:tcPr marL="0" marR="0" marT="50800" marB="0" anchor="ctr">
                    <a:lnL w="6350" cap="flat" cmpd="sng" algn="ctr">
                      <a:solidFill>
                        <a:srgbClr val="545454"/>
                      </a:solidFill>
                      <a:prstDash val="solid"/>
                      <a:round/>
                      <a:headEnd type="none" w="med" len="med"/>
                      <a:tailEnd type="none" w="med" len="med"/>
                    </a:lnL>
                    <a:lnR w="6350">
                      <a:solidFill>
                        <a:srgbClr val="545454"/>
                      </a:solidFill>
                      <a:prstDash val="soli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tcPr>
                </a:tc>
                <a:tc>
                  <a:txBody>
                    <a:bodyPr/>
                    <a:lstStyle/>
                    <a:p>
                      <a:pPr marR="17145" algn="ctr">
                        <a:lnSpc>
                          <a:spcPct val="100000"/>
                        </a:lnSpc>
                        <a:spcBef>
                          <a:spcPts val="400"/>
                        </a:spcBef>
                      </a:pPr>
                      <a:r>
                        <a:rPr sz="1800" spc="-5" dirty="0">
                          <a:latin typeface="Arial Narrow"/>
                          <a:cs typeface="Arial Narrow"/>
                        </a:rPr>
                        <a:t>68.50</a:t>
                      </a:r>
                      <a:r>
                        <a:rPr sz="1800" dirty="0">
                          <a:latin typeface="Arial Narrow"/>
                          <a:cs typeface="Arial Narrow"/>
                        </a:rPr>
                        <a:t>%</a:t>
                      </a:r>
                      <a:endParaRPr sz="1800">
                        <a:latin typeface="Arial Narrow"/>
                        <a:cs typeface="Arial Narrow"/>
                      </a:endParaRPr>
                    </a:p>
                  </a:txBody>
                  <a:tcPr marL="0" marR="0" marT="50800" marB="0" anchor="ctr">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tc>
                  <a:txBody>
                    <a:bodyPr/>
                    <a:lstStyle/>
                    <a:p>
                      <a:pPr marR="24765" algn="ctr">
                        <a:lnSpc>
                          <a:spcPct val="100000"/>
                        </a:lnSpc>
                        <a:spcBef>
                          <a:spcPts val="400"/>
                        </a:spcBef>
                      </a:pPr>
                      <a:r>
                        <a:rPr sz="1800" dirty="0">
                          <a:latin typeface="Arial Narrow"/>
                          <a:cs typeface="Arial Narrow"/>
                        </a:rPr>
                        <a:t>9</a:t>
                      </a:r>
                      <a:r>
                        <a:rPr sz="1800" spc="-100" dirty="0">
                          <a:latin typeface="Arial Narrow"/>
                          <a:cs typeface="Arial Narrow"/>
                        </a:rPr>
                        <a:t> </a:t>
                      </a:r>
                      <a:r>
                        <a:rPr sz="1800" spc="-5" dirty="0">
                          <a:latin typeface="Arial Narrow"/>
                          <a:cs typeface="Arial Narrow"/>
                        </a:rPr>
                        <a:t>923</a:t>
                      </a:r>
                      <a:endParaRPr sz="1800" dirty="0">
                        <a:latin typeface="Arial Narrow"/>
                        <a:cs typeface="Arial Narrow"/>
                      </a:endParaRPr>
                    </a:p>
                  </a:txBody>
                  <a:tcPr marL="0" marR="0" marT="50800" marB="0" anchor="ctr">
                    <a:lnL w="6350" cap="flat" cmpd="sng" algn="ctr">
                      <a:solidFill>
                        <a:srgbClr val="545454"/>
                      </a:solidFill>
                      <a:prstDash val="solid"/>
                      <a:round/>
                      <a:headEnd type="none" w="med" len="med"/>
                      <a:tailEnd type="none" w="med" len="med"/>
                    </a:lnL>
                    <a:lnR w="6350">
                      <a:solidFill>
                        <a:srgbClr val="545454"/>
                      </a:solidFill>
                      <a:prstDash val="soli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tcPr>
                </a:tc>
                <a:tc>
                  <a:txBody>
                    <a:bodyPr/>
                    <a:lstStyle/>
                    <a:p>
                      <a:pPr marR="23495" algn="ctr">
                        <a:lnSpc>
                          <a:spcPct val="100000"/>
                        </a:lnSpc>
                        <a:spcBef>
                          <a:spcPts val="400"/>
                        </a:spcBef>
                      </a:pPr>
                      <a:r>
                        <a:rPr sz="1800" spc="-5" dirty="0">
                          <a:latin typeface="Arial Narrow"/>
                          <a:cs typeface="Arial Narrow"/>
                        </a:rPr>
                        <a:t>72.49</a:t>
                      </a:r>
                      <a:r>
                        <a:rPr sz="1800" dirty="0">
                          <a:latin typeface="Arial Narrow"/>
                          <a:cs typeface="Arial Narrow"/>
                        </a:rPr>
                        <a:t>%</a:t>
                      </a:r>
                    </a:p>
                  </a:txBody>
                  <a:tcPr marL="0" marR="0" marT="50800" marB="0" anchor="ctr">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tc>
                  <a:txBody>
                    <a:bodyPr/>
                    <a:lstStyle/>
                    <a:p>
                      <a:pPr marR="22225" algn="ctr">
                        <a:lnSpc>
                          <a:spcPct val="100000"/>
                        </a:lnSpc>
                        <a:spcBef>
                          <a:spcPts val="400"/>
                        </a:spcBef>
                      </a:pPr>
                      <a:r>
                        <a:rPr sz="1800" spc="-5" dirty="0">
                          <a:latin typeface="Arial Narrow"/>
                          <a:cs typeface="Arial Narrow"/>
                        </a:rPr>
                        <a:t>21</a:t>
                      </a:r>
                      <a:r>
                        <a:rPr sz="1800" spc="-95" dirty="0">
                          <a:latin typeface="Arial Narrow"/>
                          <a:cs typeface="Arial Narrow"/>
                        </a:rPr>
                        <a:t> </a:t>
                      </a:r>
                      <a:r>
                        <a:rPr sz="1800" spc="-5" dirty="0">
                          <a:latin typeface="Arial Narrow"/>
                          <a:cs typeface="Arial Narrow"/>
                        </a:rPr>
                        <a:t>997</a:t>
                      </a:r>
                      <a:endParaRPr sz="1800" dirty="0">
                        <a:latin typeface="Arial Narrow"/>
                        <a:cs typeface="Arial Narrow"/>
                      </a:endParaRPr>
                    </a:p>
                  </a:txBody>
                  <a:tcPr marL="0" marR="0" marT="50800" marB="0" anchor="ctr">
                    <a:lnL w="6350" cap="flat" cmpd="sng" algn="ctr">
                      <a:solidFill>
                        <a:srgbClr val="545454"/>
                      </a:solidFill>
                      <a:prstDash val="solid"/>
                      <a:round/>
                      <a:headEnd type="none" w="med" len="med"/>
                      <a:tailEnd type="none" w="med" len="med"/>
                    </a:lnL>
                    <a:lnR w="6350">
                      <a:solidFill>
                        <a:srgbClr val="545454"/>
                      </a:solidFill>
                      <a:prstDash val="soli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tcPr>
                </a:tc>
                <a:tc>
                  <a:txBody>
                    <a:bodyPr/>
                    <a:lstStyle/>
                    <a:p>
                      <a:pPr marR="23495" algn="ctr">
                        <a:lnSpc>
                          <a:spcPct val="100000"/>
                        </a:lnSpc>
                        <a:spcBef>
                          <a:spcPts val="400"/>
                        </a:spcBef>
                      </a:pPr>
                      <a:r>
                        <a:rPr sz="1800" spc="-5" dirty="0">
                          <a:latin typeface="Arial Narrow"/>
                          <a:cs typeface="Arial Narrow"/>
                        </a:rPr>
                        <a:t>70.25</a:t>
                      </a:r>
                      <a:r>
                        <a:rPr sz="1800" dirty="0">
                          <a:latin typeface="Arial Narrow"/>
                          <a:cs typeface="Arial Narrow"/>
                        </a:rPr>
                        <a:t>%</a:t>
                      </a:r>
                    </a:p>
                  </a:txBody>
                  <a:tcPr marL="0" marR="0" marT="50800" marB="0" anchor="ctr">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extLst>
                  <a:ext uri="{0D108BD9-81ED-4DB2-BD59-A6C34878D82A}">
                    <a16:rowId xmlns:a16="http://schemas.microsoft.com/office/drawing/2014/main" val="10009"/>
                  </a:ext>
                </a:extLst>
              </a:tr>
              <a:tr h="329578">
                <a:tc>
                  <a:txBody>
                    <a:bodyPr/>
                    <a:lstStyle/>
                    <a:p>
                      <a:pPr marL="38100">
                        <a:lnSpc>
                          <a:spcPct val="100000"/>
                        </a:lnSpc>
                        <a:spcBef>
                          <a:spcPts val="400"/>
                        </a:spcBef>
                      </a:pPr>
                      <a:r>
                        <a:rPr sz="1600" b="1" spc="-5" dirty="0">
                          <a:latin typeface="Arial Narrow"/>
                          <a:cs typeface="Arial Narrow"/>
                        </a:rPr>
                        <a:t>NORTHERN</a:t>
                      </a:r>
                      <a:r>
                        <a:rPr sz="1600" b="1" spc="-35" dirty="0">
                          <a:latin typeface="Arial Narrow"/>
                          <a:cs typeface="Arial Narrow"/>
                        </a:rPr>
                        <a:t> </a:t>
                      </a:r>
                      <a:r>
                        <a:rPr sz="1600" b="1" spc="-5" dirty="0">
                          <a:latin typeface="Arial Narrow"/>
                          <a:cs typeface="Arial Narrow"/>
                        </a:rPr>
                        <a:t>CAPE</a:t>
                      </a:r>
                      <a:endParaRPr sz="1600" dirty="0">
                        <a:latin typeface="Arial Narrow"/>
                        <a:cs typeface="Arial Narrow"/>
                      </a:endParaRPr>
                    </a:p>
                  </a:txBody>
                  <a:tcPr marL="0" marR="0" marT="50800" marB="0">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tc>
                  <a:txBody>
                    <a:bodyPr/>
                    <a:lstStyle/>
                    <a:p>
                      <a:pPr marR="18415" algn="ctr">
                        <a:lnSpc>
                          <a:spcPct val="100000"/>
                        </a:lnSpc>
                        <a:spcBef>
                          <a:spcPts val="400"/>
                        </a:spcBef>
                      </a:pPr>
                      <a:r>
                        <a:rPr sz="1800" dirty="0">
                          <a:latin typeface="Arial Narrow"/>
                          <a:cs typeface="Arial Narrow"/>
                        </a:rPr>
                        <a:t>3</a:t>
                      </a:r>
                      <a:r>
                        <a:rPr sz="1800" spc="-100" dirty="0">
                          <a:latin typeface="Arial Narrow"/>
                          <a:cs typeface="Arial Narrow"/>
                        </a:rPr>
                        <a:t> </a:t>
                      </a:r>
                      <a:r>
                        <a:rPr sz="1800" spc="-5" dirty="0">
                          <a:latin typeface="Arial Narrow"/>
                          <a:cs typeface="Arial Narrow"/>
                        </a:rPr>
                        <a:t>188</a:t>
                      </a:r>
                      <a:endParaRPr sz="1800">
                        <a:latin typeface="Arial Narrow"/>
                        <a:cs typeface="Arial Narrow"/>
                      </a:endParaRPr>
                    </a:p>
                  </a:txBody>
                  <a:tcPr marL="0" marR="0" marT="50800" marB="0" anchor="ctr">
                    <a:lnL w="6350" cap="flat" cmpd="sng" algn="ctr">
                      <a:solidFill>
                        <a:srgbClr val="545454"/>
                      </a:solidFill>
                      <a:prstDash val="solid"/>
                      <a:round/>
                      <a:headEnd type="none" w="med" len="med"/>
                      <a:tailEnd type="none" w="med" len="med"/>
                    </a:lnL>
                    <a:lnR w="6350">
                      <a:solidFill>
                        <a:srgbClr val="545454"/>
                      </a:solidFill>
                      <a:prstDash val="soli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tcPr>
                </a:tc>
                <a:tc>
                  <a:txBody>
                    <a:bodyPr/>
                    <a:lstStyle/>
                    <a:p>
                      <a:pPr marR="17145" algn="ctr">
                        <a:lnSpc>
                          <a:spcPct val="100000"/>
                        </a:lnSpc>
                        <a:spcBef>
                          <a:spcPts val="400"/>
                        </a:spcBef>
                      </a:pPr>
                      <a:r>
                        <a:rPr sz="1800" spc="-5" dirty="0">
                          <a:latin typeface="Arial Narrow"/>
                          <a:cs typeface="Arial Narrow"/>
                        </a:rPr>
                        <a:t>56.63</a:t>
                      </a:r>
                      <a:r>
                        <a:rPr sz="1800" dirty="0">
                          <a:latin typeface="Arial Narrow"/>
                          <a:cs typeface="Arial Narrow"/>
                        </a:rPr>
                        <a:t>%</a:t>
                      </a:r>
                      <a:endParaRPr sz="1800">
                        <a:latin typeface="Arial Narrow"/>
                        <a:cs typeface="Arial Narrow"/>
                      </a:endParaRPr>
                    </a:p>
                  </a:txBody>
                  <a:tcPr marL="0" marR="0" marT="50800" marB="0" anchor="ctr">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tc>
                  <a:txBody>
                    <a:bodyPr/>
                    <a:lstStyle/>
                    <a:p>
                      <a:pPr marR="24765" algn="ctr">
                        <a:lnSpc>
                          <a:spcPct val="100000"/>
                        </a:lnSpc>
                        <a:spcBef>
                          <a:spcPts val="400"/>
                        </a:spcBef>
                      </a:pPr>
                      <a:r>
                        <a:rPr sz="1800" dirty="0">
                          <a:latin typeface="Arial Narrow"/>
                          <a:cs typeface="Arial Narrow"/>
                        </a:rPr>
                        <a:t>2</a:t>
                      </a:r>
                      <a:r>
                        <a:rPr sz="1800" spc="-100" dirty="0">
                          <a:latin typeface="Arial Narrow"/>
                          <a:cs typeface="Arial Narrow"/>
                        </a:rPr>
                        <a:t> </a:t>
                      </a:r>
                      <a:r>
                        <a:rPr sz="1800" spc="-5" dirty="0">
                          <a:latin typeface="Arial Narrow"/>
                          <a:cs typeface="Arial Narrow"/>
                        </a:rPr>
                        <a:t>520</a:t>
                      </a:r>
                      <a:endParaRPr sz="1800" dirty="0">
                        <a:latin typeface="Arial Narrow"/>
                        <a:cs typeface="Arial Narrow"/>
                      </a:endParaRPr>
                    </a:p>
                  </a:txBody>
                  <a:tcPr marL="0" marR="0" marT="50800" marB="0" anchor="ctr">
                    <a:lnL w="6350" cap="flat" cmpd="sng" algn="ctr">
                      <a:solidFill>
                        <a:srgbClr val="545454"/>
                      </a:solidFill>
                      <a:prstDash val="solid"/>
                      <a:round/>
                      <a:headEnd type="none" w="med" len="med"/>
                      <a:tailEnd type="none" w="med" len="med"/>
                    </a:lnL>
                    <a:lnR w="6350">
                      <a:solidFill>
                        <a:srgbClr val="545454"/>
                      </a:solidFill>
                      <a:prstDash val="soli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tcPr>
                </a:tc>
                <a:tc>
                  <a:txBody>
                    <a:bodyPr/>
                    <a:lstStyle/>
                    <a:p>
                      <a:pPr marR="23495" algn="ctr">
                        <a:lnSpc>
                          <a:spcPct val="100000"/>
                        </a:lnSpc>
                        <a:spcBef>
                          <a:spcPts val="400"/>
                        </a:spcBef>
                      </a:pPr>
                      <a:r>
                        <a:rPr sz="1800" spc="-5" dirty="0">
                          <a:latin typeface="Arial Narrow"/>
                          <a:cs typeface="Arial Narrow"/>
                        </a:rPr>
                        <a:t>61.69</a:t>
                      </a:r>
                      <a:r>
                        <a:rPr sz="1800" dirty="0">
                          <a:latin typeface="Arial Narrow"/>
                          <a:cs typeface="Arial Narrow"/>
                        </a:rPr>
                        <a:t>%</a:t>
                      </a:r>
                      <a:endParaRPr sz="1800">
                        <a:latin typeface="Arial Narrow"/>
                        <a:cs typeface="Arial Narrow"/>
                      </a:endParaRPr>
                    </a:p>
                  </a:txBody>
                  <a:tcPr marL="0" marR="0" marT="50800" marB="0" anchor="ctr">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tc>
                  <a:txBody>
                    <a:bodyPr/>
                    <a:lstStyle/>
                    <a:p>
                      <a:pPr marR="18415" algn="ctr">
                        <a:lnSpc>
                          <a:spcPct val="100000"/>
                        </a:lnSpc>
                        <a:spcBef>
                          <a:spcPts val="400"/>
                        </a:spcBef>
                      </a:pPr>
                      <a:r>
                        <a:rPr sz="1800" dirty="0">
                          <a:latin typeface="Arial Narrow"/>
                          <a:cs typeface="Arial Narrow"/>
                        </a:rPr>
                        <a:t>5</a:t>
                      </a:r>
                      <a:r>
                        <a:rPr sz="1800" spc="-100" dirty="0">
                          <a:latin typeface="Arial Narrow"/>
                          <a:cs typeface="Arial Narrow"/>
                        </a:rPr>
                        <a:t> </a:t>
                      </a:r>
                      <a:r>
                        <a:rPr sz="1800" spc="-5" dirty="0">
                          <a:latin typeface="Arial Narrow"/>
                          <a:cs typeface="Arial Narrow"/>
                        </a:rPr>
                        <a:t>708</a:t>
                      </a:r>
                      <a:endParaRPr sz="1800" dirty="0">
                        <a:latin typeface="Arial Narrow"/>
                        <a:cs typeface="Arial Narrow"/>
                      </a:endParaRPr>
                    </a:p>
                  </a:txBody>
                  <a:tcPr marL="0" marR="0" marT="50800" marB="0" anchor="ctr">
                    <a:lnL w="6350" cap="flat" cmpd="sng" algn="ctr">
                      <a:solidFill>
                        <a:srgbClr val="545454"/>
                      </a:solidFill>
                      <a:prstDash val="solid"/>
                      <a:round/>
                      <a:headEnd type="none" w="med" len="med"/>
                      <a:tailEnd type="none" w="med" len="med"/>
                    </a:lnL>
                    <a:lnR w="6350">
                      <a:solidFill>
                        <a:srgbClr val="545454"/>
                      </a:solidFill>
                      <a:prstDash val="soli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tcPr>
                </a:tc>
                <a:tc>
                  <a:txBody>
                    <a:bodyPr/>
                    <a:lstStyle/>
                    <a:p>
                      <a:pPr marR="23495" algn="ctr">
                        <a:lnSpc>
                          <a:spcPct val="100000"/>
                        </a:lnSpc>
                        <a:spcBef>
                          <a:spcPts val="400"/>
                        </a:spcBef>
                      </a:pPr>
                      <a:r>
                        <a:rPr sz="1800" spc="-5" dirty="0">
                          <a:latin typeface="Arial Narrow"/>
                          <a:cs typeface="Arial Narrow"/>
                        </a:rPr>
                        <a:t>58.75</a:t>
                      </a:r>
                      <a:r>
                        <a:rPr sz="1800" dirty="0">
                          <a:latin typeface="Arial Narrow"/>
                          <a:cs typeface="Arial Narrow"/>
                        </a:rPr>
                        <a:t>%</a:t>
                      </a:r>
                    </a:p>
                  </a:txBody>
                  <a:tcPr marL="0" marR="0" marT="50800" marB="0" anchor="ctr">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extLst>
                  <a:ext uri="{0D108BD9-81ED-4DB2-BD59-A6C34878D82A}">
                    <a16:rowId xmlns:a16="http://schemas.microsoft.com/office/drawing/2014/main" val="10010"/>
                  </a:ext>
                </a:extLst>
              </a:tr>
              <a:tr h="334603">
                <a:tc>
                  <a:txBody>
                    <a:bodyPr/>
                    <a:lstStyle/>
                    <a:p>
                      <a:pPr marL="38100">
                        <a:lnSpc>
                          <a:spcPct val="100000"/>
                        </a:lnSpc>
                        <a:spcBef>
                          <a:spcPts val="450"/>
                        </a:spcBef>
                      </a:pPr>
                      <a:r>
                        <a:rPr sz="1600" b="1" spc="-5" dirty="0">
                          <a:latin typeface="Arial Narrow"/>
                          <a:cs typeface="Arial Narrow"/>
                        </a:rPr>
                        <a:t>WESTERN</a:t>
                      </a:r>
                      <a:r>
                        <a:rPr sz="1600" b="1" spc="-20" dirty="0">
                          <a:latin typeface="Arial Narrow"/>
                          <a:cs typeface="Arial Narrow"/>
                        </a:rPr>
                        <a:t> </a:t>
                      </a:r>
                      <a:r>
                        <a:rPr sz="1600" b="1" spc="-5" dirty="0">
                          <a:latin typeface="Arial Narrow"/>
                          <a:cs typeface="Arial Narrow"/>
                        </a:rPr>
                        <a:t>CAPE</a:t>
                      </a:r>
                      <a:endParaRPr sz="1600" dirty="0">
                        <a:latin typeface="Arial Narrow"/>
                        <a:cs typeface="Arial Narrow"/>
                      </a:endParaRPr>
                    </a:p>
                  </a:txBody>
                  <a:tcPr marL="0" marR="0" marT="57150" marB="0">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tc>
                  <a:txBody>
                    <a:bodyPr/>
                    <a:lstStyle/>
                    <a:p>
                      <a:pPr marR="22225" algn="ctr">
                        <a:lnSpc>
                          <a:spcPct val="100000"/>
                        </a:lnSpc>
                        <a:spcBef>
                          <a:spcPts val="400"/>
                        </a:spcBef>
                      </a:pPr>
                      <a:r>
                        <a:rPr sz="1800" spc="-5" dirty="0">
                          <a:latin typeface="Arial Narrow"/>
                          <a:cs typeface="Arial Narrow"/>
                        </a:rPr>
                        <a:t>13</a:t>
                      </a:r>
                      <a:r>
                        <a:rPr sz="1800" spc="-95" dirty="0">
                          <a:latin typeface="Arial Narrow"/>
                          <a:cs typeface="Arial Narrow"/>
                        </a:rPr>
                        <a:t> </a:t>
                      </a:r>
                      <a:r>
                        <a:rPr sz="1800" spc="-5" dirty="0">
                          <a:latin typeface="Arial Narrow"/>
                          <a:cs typeface="Arial Narrow"/>
                        </a:rPr>
                        <a:t>079</a:t>
                      </a:r>
                      <a:endParaRPr sz="1800">
                        <a:latin typeface="Arial Narrow"/>
                        <a:cs typeface="Arial Narrow"/>
                      </a:endParaRPr>
                    </a:p>
                  </a:txBody>
                  <a:tcPr marL="0" marR="0" marT="50800" marB="0" anchor="ctr">
                    <a:lnL w="6350" cap="flat" cmpd="sng" algn="ctr">
                      <a:solidFill>
                        <a:srgbClr val="545454"/>
                      </a:solidFill>
                      <a:prstDash val="solid"/>
                      <a:round/>
                      <a:headEnd type="none" w="med" len="med"/>
                      <a:tailEnd type="none" w="med" len="med"/>
                    </a:lnL>
                    <a:lnR w="6350">
                      <a:solidFill>
                        <a:srgbClr val="545454"/>
                      </a:solidFill>
                      <a:prstDash val="soli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tcPr>
                </a:tc>
                <a:tc>
                  <a:txBody>
                    <a:bodyPr/>
                    <a:lstStyle/>
                    <a:p>
                      <a:pPr marR="17145" algn="ctr">
                        <a:lnSpc>
                          <a:spcPct val="100000"/>
                        </a:lnSpc>
                        <a:spcBef>
                          <a:spcPts val="400"/>
                        </a:spcBef>
                      </a:pPr>
                      <a:r>
                        <a:rPr sz="1800" spc="-5" dirty="0">
                          <a:latin typeface="Arial Narrow"/>
                          <a:cs typeface="Arial Narrow"/>
                        </a:rPr>
                        <a:t>65.08</a:t>
                      </a:r>
                      <a:r>
                        <a:rPr sz="1800" dirty="0">
                          <a:latin typeface="Arial Narrow"/>
                          <a:cs typeface="Arial Narrow"/>
                        </a:rPr>
                        <a:t>%</a:t>
                      </a:r>
                      <a:endParaRPr sz="1800">
                        <a:latin typeface="Arial Narrow"/>
                        <a:cs typeface="Arial Narrow"/>
                      </a:endParaRPr>
                    </a:p>
                  </a:txBody>
                  <a:tcPr marL="0" marR="0" marT="50800" marB="0" anchor="ctr">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tc>
                  <a:txBody>
                    <a:bodyPr/>
                    <a:lstStyle/>
                    <a:p>
                      <a:pPr marR="24765" algn="ctr">
                        <a:lnSpc>
                          <a:spcPct val="100000"/>
                        </a:lnSpc>
                        <a:spcBef>
                          <a:spcPts val="400"/>
                        </a:spcBef>
                      </a:pPr>
                      <a:r>
                        <a:rPr sz="1800" dirty="0">
                          <a:latin typeface="Arial Narrow"/>
                          <a:cs typeface="Arial Narrow"/>
                        </a:rPr>
                        <a:t>8</a:t>
                      </a:r>
                      <a:r>
                        <a:rPr sz="1800" spc="-100" dirty="0">
                          <a:latin typeface="Arial Narrow"/>
                          <a:cs typeface="Arial Narrow"/>
                        </a:rPr>
                        <a:t> </a:t>
                      </a:r>
                      <a:r>
                        <a:rPr sz="1800" spc="-5" dirty="0">
                          <a:latin typeface="Arial Narrow"/>
                          <a:cs typeface="Arial Narrow"/>
                        </a:rPr>
                        <a:t>749</a:t>
                      </a:r>
                      <a:endParaRPr sz="1800" dirty="0">
                        <a:latin typeface="Arial Narrow"/>
                        <a:cs typeface="Arial Narrow"/>
                      </a:endParaRPr>
                    </a:p>
                  </a:txBody>
                  <a:tcPr marL="0" marR="0" marT="50800" marB="0" anchor="ctr">
                    <a:lnL w="6350" cap="flat" cmpd="sng" algn="ctr">
                      <a:solidFill>
                        <a:srgbClr val="545454"/>
                      </a:solidFill>
                      <a:prstDash val="solid"/>
                      <a:round/>
                      <a:headEnd type="none" w="med" len="med"/>
                      <a:tailEnd type="none" w="med" len="med"/>
                    </a:lnL>
                    <a:lnR w="6350">
                      <a:solidFill>
                        <a:srgbClr val="545454"/>
                      </a:solidFill>
                      <a:prstDash val="soli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tcPr>
                </a:tc>
                <a:tc>
                  <a:txBody>
                    <a:bodyPr/>
                    <a:lstStyle/>
                    <a:p>
                      <a:pPr marR="23495" algn="ctr">
                        <a:lnSpc>
                          <a:spcPct val="100000"/>
                        </a:lnSpc>
                        <a:spcBef>
                          <a:spcPts val="400"/>
                        </a:spcBef>
                      </a:pPr>
                      <a:r>
                        <a:rPr sz="1800" spc="-5" dirty="0">
                          <a:latin typeface="Arial Narrow"/>
                          <a:cs typeface="Arial Narrow"/>
                        </a:rPr>
                        <a:t>67.30</a:t>
                      </a:r>
                      <a:r>
                        <a:rPr sz="1800" dirty="0">
                          <a:latin typeface="Arial Narrow"/>
                          <a:cs typeface="Arial Narrow"/>
                        </a:rPr>
                        <a:t>%</a:t>
                      </a:r>
                      <a:endParaRPr sz="1800">
                        <a:latin typeface="Arial Narrow"/>
                        <a:cs typeface="Arial Narrow"/>
                      </a:endParaRPr>
                    </a:p>
                  </a:txBody>
                  <a:tcPr marL="0" marR="0" marT="50800" marB="0" anchor="ctr">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tc>
                  <a:txBody>
                    <a:bodyPr/>
                    <a:lstStyle/>
                    <a:p>
                      <a:pPr marR="22225" algn="ctr">
                        <a:lnSpc>
                          <a:spcPct val="100000"/>
                        </a:lnSpc>
                        <a:spcBef>
                          <a:spcPts val="400"/>
                        </a:spcBef>
                      </a:pPr>
                      <a:r>
                        <a:rPr sz="1800" spc="-5" dirty="0">
                          <a:latin typeface="Arial Narrow"/>
                          <a:cs typeface="Arial Narrow"/>
                        </a:rPr>
                        <a:t>21</a:t>
                      </a:r>
                      <a:r>
                        <a:rPr sz="1800" spc="-95" dirty="0">
                          <a:latin typeface="Arial Narrow"/>
                          <a:cs typeface="Arial Narrow"/>
                        </a:rPr>
                        <a:t> </a:t>
                      </a:r>
                      <a:r>
                        <a:rPr sz="1800" spc="-5" dirty="0">
                          <a:latin typeface="Arial Narrow"/>
                          <a:cs typeface="Arial Narrow"/>
                        </a:rPr>
                        <a:t>828</a:t>
                      </a:r>
                      <a:endParaRPr sz="1800" dirty="0">
                        <a:latin typeface="Arial Narrow"/>
                        <a:cs typeface="Arial Narrow"/>
                      </a:endParaRPr>
                    </a:p>
                  </a:txBody>
                  <a:tcPr marL="0" marR="0" marT="50800" marB="0" anchor="ctr">
                    <a:lnL w="6350" cap="flat" cmpd="sng" algn="ctr">
                      <a:solidFill>
                        <a:srgbClr val="545454"/>
                      </a:solidFill>
                      <a:prstDash val="solid"/>
                      <a:round/>
                      <a:headEnd type="none" w="med" len="med"/>
                      <a:tailEnd type="none" w="med" len="med"/>
                    </a:lnL>
                    <a:lnR w="6350">
                      <a:solidFill>
                        <a:srgbClr val="545454"/>
                      </a:solidFill>
                      <a:prstDash val="soli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tcPr>
                </a:tc>
                <a:tc>
                  <a:txBody>
                    <a:bodyPr/>
                    <a:lstStyle/>
                    <a:p>
                      <a:pPr marR="23495" algn="ctr">
                        <a:lnSpc>
                          <a:spcPct val="100000"/>
                        </a:lnSpc>
                        <a:spcBef>
                          <a:spcPts val="400"/>
                        </a:spcBef>
                      </a:pPr>
                      <a:r>
                        <a:rPr sz="1800" spc="-5" dirty="0">
                          <a:latin typeface="Arial Narrow"/>
                          <a:cs typeface="Arial Narrow"/>
                        </a:rPr>
                        <a:t>65.95</a:t>
                      </a:r>
                      <a:r>
                        <a:rPr sz="1800" dirty="0">
                          <a:latin typeface="Arial Narrow"/>
                          <a:cs typeface="Arial Narrow"/>
                        </a:rPr>
                        <a:t>%</a:t>
                      </a:r>
                    </a:p>
                  </a:txBody>
                  <a:tcPr marL="0" marR="0" marT="50800" marB="0" anchor="ctr">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extLst>
                  <a:ext uri="{0D108BD9-81ED-4DB2-BD59-A6C34878D82A}">
                    <a16:rowId xmlns:a16="http://schemas.microsoft.com/office/drawing/2014/main" val="10011"/>
                  </a:ext>
                </a:extLst>
              </a:tr>
              <a:tr h="329578">
                <a:tc>
                  <a:txBody>
                    <a:bodyPr/>
                    <a:lstStyle/>
                    <a:p>
                      <a:pPr marL="38100">
                        <a:lnSpc>
                          <a:spcPct val="100000"/>
                        </a:lnSpc>
                        <a:spcBef>
                          <a:spcPts val="400"/>
                        </a:spcBef>
                      </a:pPr>
                      <a:r>
                        <a:rPr sz="1600" b="1" spc="-5" dirty="0">
                          <a:latin typeface="Arial Narrow"/>
                          <a:cs typeface="Arial Narrow"/>
                        </a:rPr>
                        <a:t>National</a:t>
                      </a:r>
                      <a:endParaRPr sz="1600" dirty="0">
                        <a:latin typeface="Arial Narrow"/>
                        <a:cs typeface="Arial Narrow"/>
                      </a:endParaRPr>
                    </a:p>
                  </a:txBody>
                  <a:tcPr marL="0" marR="0" marT="50800" marB="0">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tc>
                  <a:txBody>
                    <a:bodyPr/>
                    <a:lstStyle/>
                    <a:p>
                      <a:pPr marR="19685" algn="ctr">
                        <a:lnSpc>
                          <a:spcPct val="100000"/>
                        </a:lnSpc>
                        <a:spcBef>
                          <a:spcPts val="400"/>
                        </a:spcBef>
                      </a:pPr>
                      <a:r>
                        <a:rPr sz="1800" spc="-5" dirty="0">
                          <a:latin typeface="Arial Narrow"/>
                          <a:cs typeface="Arial Narrow"/>
                        </a:rPr>
                        <a:t>182</a:t>
                      </a:r>
                      <a:r>
                        <a:rPr sz="1800" spc="-95" dirty="0">
                          <a:latin typeface="Arial Narrow"/>
                          <a:cs typeface="Arial Narrow"/>
                        </a:rPr>
                        <a:t> </a:t>
                      </a:r>
                      <a:r>
                        <a:rPr sz="1800" spc="-5" dirty="0">
                          <a:latin typeface="Arial Narrow"/>
                          <a:cs typeface="Arial Narrow"/>
                        </a:rPr>
                        <a:t>573</a:t>
                      </a:r>
                      <a:endParaRPr sz="1800">
                        <a:latin typeface="Arial Narrow"/>
                        <a:cs typeface="Arial Narrow"/>
                      </a:endParaRPr>
                    </a:p>
                  </a:txBody>
                  <a:tcPr marL="0" marR="0" marT="50800" marB="0" anchor="ctr">
                    <a:lnL w="6350" cap="flat" cmpd="sng" algn="ctr">
                      <a:solidFill>
                        <a:srgbClr val="545454"/>
                      </a:solidFill>
                      <a:prstDash val="solid"/>
                      <a:round/>
                      <a:headEnd type="none" w="med" len="med"/>
                      <a:tailEnd type="none" w="med" len="med"/>
                    </a:lnL>
                    <a:lnR w="6350">
                      <a:solidFill>
                        <a:srgbClr val="545454"/>
                      </a:solidFill>
                      <a:prstDash val="solid"/>
                    </a:lnR>
                    <a:lnT w="6350" cap="flat" cmpd="sng" algn="ctr">
                      <a:solidFill>
                        <a:srgbClr val="545454"/>
                      </a:solidFill>
                      <a:prstDash val="solid"/>
                      <a:round/>
                      <a:headEnd type="none" w="med" len="med"/>
                      <a:tailEnd type="none" w="med" len="med"/>
                    </a:lnT>
                    <a:lnB w="6350">
                      <a:solidFill>
                        <a:srgbClr val="545454"/>
                      </a:solidFill>
                      <a:prstDash val="solid"/>
                    </a:lnB>
                  </a:tcPr>
                </a:tc>
                <a:tc>
                  <a:txBody>
                    <a:bodyPr/>
                    <a:lstStyle/>
                    <a:p>
                      <a:pPr marR="17145" algn="ctr">
                        <a:lnSpc>
                          <a:spcPct val="100000"/>
                        </a:lnSpc>
                        <a:spcBef>
                          <a:spcPts val="400"/>
                        </a:spcBef>
                      </a:pPr>
                      <a:r>
                        <a:rPr sz="1800" spc="-5" dirty="0">
                          <a:latin typeface="Arial Narrow"/>
                          <a:cs typeface="Arial Narrow"/>
                        </a:rPr>
                        <a:t>64.38</a:t>
                      </a:r>
                      <a:r>
                        <a:rPr sz="1800" dirty="0">
                          <a:latin typeface="Arial Narrow"/>
                          <a:cs typeface="Arial Narrow"/>
                        </a:rPr>
                        <a:t>%</a:t>
                      </a:r>
                      <a:endParaRPr sz="1800">
                        <a:latin typeface="Arial Narrow"/>
                        <a:cs typeface="Arial Narrow"/>
                      </a:endParaRPr>
                    </a:p>
                  </a:txBody>
                  <a:tcPr marL="0" marR="0" marT="50800" marB="0" anchor="ctr">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tc>
                  <a:txBody>
                    <a:bodyPr/>
                    <a:lstStyle/>
                    <a:p>
                      <a:pPr marR="26034" algn="ctr">
                        <a:lnSpc>
                          <a:spcPct val="100000"/>
                        </a:lnSpc>
                        <a:spcBef>
                          <a:spcPts val="400"/>
                        </a:spcBef>
                      </a:pPr>
                      <a:r>
                        <a:rPr sz="1800" spc="-5" dirty="0">
                          <a:latin typeface="Arial Narrow"/>
                          <a:cs typeface="Arial Narrow"/>
                        </a:rPr>
                        <a:t>140</a:t>
                      </a:r>
                      <a:r>
                        <a:rPr sz="1800" spc="-95" dirty="0">
                          <a:latin typeface="Arial Narrow"/>
                          <a:cs typeface="Arial Narrow"/>
                        </a:rPr>
                        <a:t> </a:t>
                      </a:r>
                      <a:r>
                        <a:rPr sz="1800" spc="-5" dirty="0">
                          <a:latin typeface="Arial Narrow"/>
                          <a:cs typeface="Arial Narrow"/>
                        </a:rPr>
                        <a:t>770</a:t>
                      </a:r>
                      <a:endParaRPr sz="1800">
                        <a:latin typeface="Arial Narrow"/>
                        <a:cs typeface="Arial Narrow"/>
                      </a:endParaRPr>
                    </a:p>
                  </a:txBody>
                  <a:tcPr marL="0" marR="0" marT="50800" marB="0" anchor="ctr">
                    <a:lnL w="6350" cap="flat" cmpd="sng" algn="ctr">
                      <a:solidFill>
                        <a:srgbClr val="545454"/>
                      </a:solidFill>
                      <a:prstDash val="solid"/>
                      <a:round/>
                      <a:headEnd type="none" w="med" len="med"/>
                      <a:tailEnd type="none" w="med" len="med"/>
                    </a:lnL>
                    <a:lnR w="6350">
                      <a:solidFill>
                        <a:srgbClr val="545454"/>
                      </a:solidFill>
                      <a:prstDash val="solid"/>
                    </a:lnR>
                    <a:lnT w="6350" cap="flat" cmpd="sng" algn="ctr">
                      <a:solidFill>
                        <a:srgbClr val="545454"/>
                      </a:solidFill>
                      <a:prstDash val="solid"/>
                      <a:round/>
                      <a:headEnd type="none" w="med" len="med"/>
                      <a:tailEnd type="none" w="med" len="med"/>
                    </a:lnT>
                    <a:lnB w="6350">
                      <a:solidFill>
                        <a:srgbClr val="545454"/>
                      </a:solidFill>
                      <a:prstDash val="solid"/>
                    </a:lnB>
                  </a:tcPr>
                </a:tc>
                <a:tc>
                  <a:txBody>
                    <a:bodyPr/>
                    <a:lstStyle/>
                    <a:p>
                      <a:pPr marR="23495" algn="ctr">
                        <a:lnSpc>
                          <a:spcPct val="100000"/>
                        </a:lnSpc>
                        <a:spcBef>
                          <a:spcPts val="400"/>
                        </a:spcBef>
                      </a:pPr>
                      <a:r>
                        <a:rPr sz="1800" spc="-5" dirty="0">
                          <a:latin typeface="Arial Narrow"/>
                          <a:cs typeface="Arial Narrow"/>
                        </a:rPr>
                        <a:t>67.85</a:t>
                      </a:r>
                      <a:r>
                        <a:rPr sz="1800" dirty="0">
                          <a:latin typeface="Arial Narrow"/>
                          <a:cs typeface="Arial Narrow"/>
                        </a:rPr>
                        <a:t>%</a:t>
                      </a:r>
                      <a:endParaRPr sz="1800">
                        <a:latin typeface="Arial Narrow"/>
                        <a:cs typeface="Arial Narrow"/>
                      </a:endParaRPr>
                    </a:p>
                  </a:txBody>
                  <a:tcPr marL="0" marR="0" marT="50800" marB="0" anchor="ctr">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tc>
                  <a:txBody>
                    <a:bodyPr/>
                    <a:lstStyle/>
                    <a:p>
                      <a:pPr marR="19685" algn="ctr">
                        <a:lnSpc>
                          <a:spcPct val="100000"/>
                        </a:lnSpc>
                        <a:spcBef>
                          <a:spcPts val="400"/>
                        </a:spcBef>
                      </a:pPr>
                      <a:r>
                        <a:rPr sz="1800" spc="-5" dirty="0">
                          <a:latin typeface="Arial Narrow"/>
                          <a:cs typeface="Arial Narrow"/>
                        </a:rPr>
                        <a:t>323</a:t>
                      </a:r>
                      <a:r>
                        <a:rPr sz="1800" spc="-95" dirty="0">
                          <a:latin typeface="Arial Narrow"/>
                          <a:cs typeface="Arial Narrow"/>
                        </a:rPr>
                        <a:t> </a:t>
                      </a:r>
                      <a:r>
                        <a:rPr sz="1800" spc="-5" dirty="0">
                          <a:latin typeface="Arial Narrow"/>
                          <a:cs typeface="Arial Narrow"/>
                        </a:rPr>
                        <a:t>343</a:t>
                      </a:r>
                      <a:endParaRPr sz="1800" dirty="0">
                        <a:latin typeface="Arial Narrow"/>
                        <a:cs typeface="Arial Narrow"/>
                      </a:endParaRPr>
                    </a:p>
                  </a:txBody>
                  <a:tcPr marL="0" marR="0" marT="50800" marB="0" anchor="ctr">
                    <a:lnL w="6350" cap="flat" cmpd="sng" algn="ctr">
                      <a:solidFill>
                        <a:srgbClr val="545454"/>
                      </a:solidFill>
                      <a:prstDash val="solid"/>
                      <a:round/>
                      <a:headEnd type="none" w="med" len="med"/>
                      <a:tailEnd type="none" w="med" len="med"/>
                    </a:lnL>
                    <a:lnR w="6350">
                      <a:solidFill>
                        <a:srgbClr val="545454"/>
                      </a:solidFill>
                      <a:prstDash val="solid"/>
                    </a:lnR>
                    <a:lnT w="6350" cap="flat" cmpd="sng" algn="ctr">
                      <a:solidFill>
                        <a:srgbClr val="545454"/>
                      </a:solidFill>
                      <a:prstDash val="solid"/>
                      <a:round/>
                      <a:headEnd type="none" w="med" len="med"/>
                      <a:tailEnd type="none" w="med" len="med"/>
                    </a:lnT>
                    <a:lnB w="6350">
                      <a:solidFill>
                        <a:srgbClr val="545454"/>
                      </a:solidFill>
                      <a:prstDash val="solid"/>
                    </a:lnB>
                  </a:tcPr>
                </a:tc>
                <a:tc>
                  <a:txBody>
                    <a:bodyPr/>
                    <a:lstStyle/>
                    <a:p>
                      <a:pPr marR="23495" algn="ctr">
                        <a:lnSpc>
                          <a:spcPct val="100000"/>
                        </a:lnSpc>
                        <a:spcBef>
                          <a:spcPts val="400"/>
                        </a:spcBef>
                      </a:pPr>
                      <a:r>
                        <a:rPr sz="1800" spc="-5" dirty="0">
                          <a:latin typeface="Arial Narrow"/>
                          <a:cs typeface="Arial Narrow"/>
                        </a:rPr>
                        <a:t>65.84</a:t>
                      </a:r>
                      <a:r>
                        <a:rPr sz="1800" dirty="0">
                          <a:latin typeface="Arial Narrow"/>
                          <a:cs typeface="Arial Narrow"/>
                        </a:rPr>
                        <a:t>%</a:t>
                      </a:r>
                    </a:p>
                  </a:txBody>
                  <a:tcPr marL="0" marR="0" marT="50800" marB="0" anchor="ctr">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extLst>
                  <a:ext uri="{0D108BD9-81ED-4DB2-BD59-A6C34878D82A}">
                    <a16:rowId xmlns:a16="http://schemas.microsoft.com/office/drawing/2014/main" val="10012"/>
                  </a:ext>
                </a:extLst>
              </a:tr>
            </a:tbl>
          </a:graphicData>
        </a:graphic>
      </p:graphicFrame>
      <p:sp>
        <p:nvSpPr>
          <p:cNvPr id="2" name="Slide Number Placeholder 1"/>
          <p:cNvSpPr>
            <a:spLocks noGrp="1"/>
          </p:cNvSpPr>
          <p:nvPr>
            <p:ph type="sldNum" sz="quarter" idx="4"/>
          </p:nvPr>
        </p:nvSpPr>
        <p:spPr/>
        <p:txBody>
          <a:bodyPr/>
          <a:lstStyle/>
          <a:p>
            <a:pPr>
              <a:defRPr/>
            </a:pPr>
            <a:fld id="{9281EBB6-D164-4A7A-83B0-06A5CFC35E17}" type="slidenum">
              <a:rPr lang="en-ZA" altLang="en-US" smtClean="0"/>
              <a:pPr>
                <a:defRPr/>
              </a:pPr>
              <a:t>114</a:t>
            </a:fld>
            <a:endParaRPr lang="en-ZA" altLang="en-US"/>
          </a:p>
        </p:txBody>
      </p:sp>
    </p:spTree>
    <p:extLst>
      <p:ext uri="{BB962C8B-B14F-4D97-AF65-F5344CB8AC3E}">
        <p14:creationId xmlns:p14="http://schemas.microsoft.com/office/powerpoint/2010/main" val="741203049"/>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extLst>
              <p:ext uri="{D42A27DB-BD31-4B8C-83A1-F6EECF244321}">
                <p14:modId xmlns:p14="http://schemas.microsoft.com/office/powerpoint/2010/main" val="4163279968"/>
              </p:ext>
            </p:extLst>
          </p:nvPr>
        </p:nvGraphicFramePr>
        <p:xfrm>
          <a:off x="107501" y="585627"/>
          <a:ext cx="8928992" cy="6227751"/>
        </p:xfrm>
        <a:graphic>
          <a:graphicData uri="http://schemas.openxmlformats.org/drawingml/2006/table">
            <a:tbl>
              <a:tblPr firstRow="1" bandRow="1">
                <a:tableStyleId>{2D5ABB26-0587-4C30-8999-92F81FD0307C}</a:tableStyleId>
              </a:tblPr>
              <a:tblGrid>
                <a:gridCol w="2349664">
                  <a:extLst>
                    <a:ext uri="{9D8B030D-6E8A-4147-A177-3AD203B41FA5}">
                      <a16:colId xmlns:a16="http://schemas.microsoft.com/office/drawing/2014/main" val="20000"/>
                    </a:ext>
                  </a:extLst>
                </a:gridCol>
                <a:gridCol w="822416">
                  <a:extLst>
                    <a:ext uri="{9D8B030D-6E8A-4147-A177-3AD203B41FA5}">
                      <a16:colId xmlns:a16="http://schemas.microsoft.com/office/drawing/2014/main" val="20001"/>
                    </a:ext>
                  </a:extLst>
                </a:gridCol>
                <a:gridCol w="822416">
                  <a:extLst>
                    <a:ext uri="{9D8B030D-6E8A-4147-A177-3AD203B41FA5}">
                      <a16:colId xmlns:a16="http://schemas.microsoft.com/office/drawing/2014/main" val="20002"/>
                    </a:ext>
                  </a:extLst>
                </a:gridCol>
                <a:gridCol w="822416">
                  <a:extLst>
                    <a:ext uri="{9D8B030D-6E8A-4147-A177-3AD203B41FA5}">
                      <a16:colId xmlns:a16="http://schemas.microsoft.com/office/drawing/2014/main" val="20003"/>
                    </a:ext>
                  </a:extLst>
                </a:gridCol>
                <a:gridCol w="822416">
                  <a:extLst>
                    <a:ext uri="{9D8B030D-6E8A-4147-A177-3AD203B41FA5}">
                      <a16:colId xmlns:a16="http://schemas.microsoft.com/office/drawing/2014/main" val="20004"/>
                    </a:ext>
                  </a:extLst>
                </a:gridCol>
                <a:gridCol w="822416">
                  <a:extLst>
                    <a:ext uri="{9D8B030D-6E8A-4147-A177-3AD203B41FA5}">
                      <a16:colId xmlns:a16="http://schemas.microsoft.com/office/drawing/2014/main" val="20007"/>
                    </a:ext>
                  </a:extLst>
                </a:gridCol>
                <a:gridCol w="822416">
                  <a:extLst>
                    <a:ext uri="{9D8B030D-6E8A-4147-A177-3AD203B41FA5}">
                      <a16:colId xmlns:a16="http://schemas.microsoft.com/office/drawing/2014/main" val="20008"/>
                    </a:ext>
                  </a:extLst>
                </a:gridCol>
                <a:gridCol w="822416">
                  <a:extLst>
                    <a:ext uri="{9D8B030D-6E8A-4147-A177-3AD203B41FA5}">
                      <a16:colId xmlns:a16="http://schemas.microsoft.com/office/drawing/2014/main" val="20009"/>
                    </a:ext>
                  </a:extLst>
                </a:gridCol>
                <a:gridCol w="822416">
                  <a:extLst>
                    <a:ext uri="{9D8B030D-6E8A-4147-A177-3AD203B41FA5}">
                      <a16:colId xmlns:a16="http://schemas.microsoft.com/office/drawing/2014/main" val="20010"/>
                    </a:ext>
                  </a:extLst>
                </a:gridCol>
              </a:tblGrid>
              <a:tr h="367775">
                <a:tc rowSpan="3">
                  <a:txBody>
                    <a:bodyPr/>
                    <a:lstStyle/>
                    <a:p>
                      <a:pPr algn="l" fontAlgn="b"/>
                      <a:r>
                        <a:rPr lang="en-ZA" sz="1800" b="1" i="0" u="none" strike="noStrike" dirty="0" smtClean="0">
                          <a:solidFill>
                            <a:srgbClr val="000000"/>
                          </a:solidFill>
                          <a:effectLst/>
                          <a:latin typeface="Arial Narrow" panose="020B0606020202030204" pitchFamily="34" charset="0"/>
                        </a:rPr>
                        <a:t>Province </a:t>
                      </a:r>
                      <a:r>
                        <a:rPr lang="en-ZA" sz="1800" b="1" i="0" u="none" strike="noStrike" dirty="0">
                          <a:solidFill>
                            <a:srgbClr val="000000"/>
                          </a:solidFill>
                          <a:effectLst/>
                          <a:latin typeface="Arial Narrow" panose="020B0606020202030204" pitchFamily="34" charset="0"/>
                        </a:rPr>
                        <a:t>Name</a:t>
                      </a:r>
                    </a:p>
                  </a:txBody>
                  <a:tcPr marL="0" marR="0" marT="0" marB="0">
                    <a:lnL w="9525">
                      <a:solidFill>
                        <a:srgbClr val="545454"/>
                      </a:solidFill>
                      <a:prstDash val="solid"/>
                    </a:lnL>
                    <a:lnR w="9525" cap="flat" cmpd="sng" algn="ctr">
                      <a:solidFill>
                        <a:srgbClr val="545454"/>
                      </a:solidFill>
                      <a:prstDash val="solid"/>
                      <a:round/>
                      <a:headEnd type="none" w="med" len="med"/>
                      <a:tailEnd type="none" w="med" len="med"/>
                    </a:lnR>
                    <a:lnT w="9525">
                      <a:solidFill>
                        <a:srgbClr val="545454"/>
                      </a:solidFill>
                      <a:prstDash val="solid"/>
                    </a:lnT>
                    <a:lnB w="9525" cap="flat" cmpd="sng" algn="ctr">
                      <a:solidFill>
                        <a:srgbClr val="545454"/>
                      </a:solidFill>
                      <a:prstDash val="solid"/>
                      <a:round/>
                      <a:headEnd type="none" w="med" len="med"/>
                      <a:tailEnd type="none" w="med" len="med"/>
                    </a:lnB>
                    <a:solidFill>
                      <a:srgbClr val="F9BE8E"/>
                    </a:solidFill>
                  </a:tcPr>
                </a:tc>
                <a:tc gridSpan="6">
                  <a:txBody>
                    <a:bodyPr/>
                    <a:lstStyle/>
                    <a:p>
                      <a:pPr algn="ctr">
                        <a:lnSpc>
                          <a:spcPct val="100000"/>
                        </a:lnSpc>
                        <a:spcBef>
                          <a:spcPts val="505"/>
                        </a:spcBef>
                      </a:pPr>
                      <a:r>
                        <a:rPr sz="1600" b="1" spc="-10" dirty="0" smtClean="0">
                          <a:latin typeface="Arial Narrow"/>
                          <a:cs typeface="Arial Narrow"/>
                        </a:rPr>
                        <a:t>20</a:t>
                      </a:r>
                      <a:r>
                        <a:rPr lang="en-ZA" sz="1600" b="1" spc="-10" dirty="0" smtClean="0">
                          <a:latin typeface="Arial Narrow"/>
                          <a:cs typeface="Arial Narrow"/>
                        </a:rPr>
                        <a:t>20</a:t>
                      </a:r>
                      <a:endParaRPr sz="1600" dirty="0">
                        <a:latin typeface="Arial Narrow"/>
                        <a:cs typeface="Arial Narrow"/>
                      </a:endParaRPr>
                    </a:p>
                  </a:txBody>
                  <a:tcPr marL="0" marR="0" marT="58207" marB="0">
                    <a:lnL w="9525">
                      <a:solidFill>
                        <a:srgbClr val="545454"/>
                      </a:solidFill>
                      <a:prstDash val="solid"/>
                    </a:lnL>
                    <a:lnR w="9525">
                      <a:solidFill>
                        <a:srgbClr val="545454"/>
                      </a:solidFill>
                      <a:prstDash val="solid"/>
                    </a:lnR>
                    <a:lnT w="9525">
                      <a:solidFill>
                        <a:srgbClr val="545454"/>
                      </a:solidFill>
                      <a:prstDash val="solid"/>
                    </a:lnT>
                    <a:lnB w="9525" cap="flat" cmpd="sng" algn="ctr">
                      <a:solidFill>
                        <a:srgbClr val="545454"/>
                      </a:solidFill>
                      <a:prstDash val="solid"/>
                      <a:round/>
                      <a:headEnd type="none" w="med" len="med"/>
                      <a:tailEnd type="none" w="med" len="med"/>
                    </a:lnB>
                    <a:solidFill>
                      <a:srgbClr val="F9BE8E"/>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2">
                  <a:txBody>
                    <a:bodyPr/>
                    <a:lstStyle/>
                    <a:p>
                      <a:pPr marL="410209">
                        <a:lnSpc>
                          <a:spcPct val="100000"/>
                        </a:lnSpc>
                        <a:spcBef>
                          <a:spcPts val="1065"/>
                        </a:spcBef>
                      </a:pPr>
                      <a:r>
                        <a:rPr sz="1400" b="1" spc="-10" dirty="0" smtClean="0">
                          <a:latin typeface="Arial Narrow" pitchFamily="34" charset="0"/>
                          <a:cs typeface="Arial Narrow"/>
                        </a:rPr>
                        <a:t>Grand </a:t>
                      </a:r>
                      <a:r>
                        <a:rPr sz="1400" b="1" spc="-10" dirty="0">
                          <a:latin typeface="Arial Narrow" pitchFamily="34" charset="0"/>
                          <a:cs typeface="Arial Narrow"/>
                        </a:rPr>
                        <a:t>Total</a:t>
                      </a:r>
                      <a:endParaRPr sz="1400" dirty="0">
                        <a:latin typeface="Arial Narrow" pitchFamily="34" charset="0"/>
                        <a:cs typeface="Arial Narrow"/>
                      </a:endParaRPr>
                    </a:p>
                  </a:txBody>
                  <a:tcPr marL="0" marR="0" marT="0" marB="0">
                    <a:lnL w="9525">
                      <a:solidFill>
                        <a:srgbClr val="545454"/>
                      </a:solidFill>
                      <a:prstDash val="solid"/>
                    </a:lnL>
                    <a:lnR w="9525">
                      <a:solidFill>
                        <a:srgbClr val="545454"/>
                      </a:solidFill>
                      <a:prstDash val="solid"/>
                    </a:lnR>
                    <a:lnT w="9525">
                      <a:solidFill>
                        <a:srgbClr val="545454"/>
                      </a:solidFill>
                      <a:prstDash val="solid"/>
                    </a:lnT>
                    <a:lnB w="9525" cap="flat" cmpd="sng" algn="ctr">
                      <a:solidFill>
                        <a:srgbClr val="545454"/>
                      </a:solidFill>
                      <a:prstDash val="solid"/>
                      <a:round/>
                      <a:headEnd type="none" w="med" len="med"/>
                      <a:tailEnd type="none" w="med" len="med"/>
                    </a:lnB>
                    <a:solidFill>
                      <a:srgbClr val="F9BE8E"/>
                    </a:solidFill>
                  </a:tcPr>
                </a:tc>
                <a:tc hMerge="1">
                  <a:txBody>
                    <a:bodyPr/>
                    <a:lstStyle/>
                    <a:p>
                      <a:endParaRPr/>
                    </a:p>
                  </a:txBody>
                  <a:tcPr marL="0" marR="0" marT="0" marB="0"/>
                </a:tc>
                <a:extLst>
                  <a:ext uri="{0D108BD9-81ED-4DB2-BD59-A6C34878D82A}">
                    <a16:rowId xmlns:a16="http://schemas.microsoft.com/office/drawing/2014/main" val="10000"/>
                  </a:ext>
                </a:extLst>
              </a:tr>
              <a:tr h="1009777">
                <a:tc vMerge="1">
                  <a:txBody>
                    <a:bodyPr/>
                    <a:lstStyle/>
                    <a:p>
                      <a:pPr algn="l" fontAlgn="b"/>
                      <a:endParaRPr lang="en-ZA" sz="1100" b="0" i="0" u="none" strike="noStrike" dirty="0">
                        <a:solidFill>
                          <a:srgbClr val="000000"/>
                        </a:solidFill>
                        <a:effectLst/>
                        <a:latin typeface="Calibri" panose="020F0502020204030204" pitchFamily="34" charset="0"/>
                      </a:endParaRPr>
                    </a:p>
                  </a:txBody>
                  <a:tcPr marL="6350" marR="6350" marT="6350" marB="0" anchor="b">
                    <a:lnL w="9525">
                      <a:solidFill>
                        <a:srgbClr val="545454"/>
                      </a:solidFill>
                      <a:prstDash val="solid"/>
                    </a:lnL>
                    <a:lnR w="9525" cap="flat" cmpd="sng" algn="ctr">
                      <a:solidFill>
                        <a:srgbClr val="545454"/>
                      </a:solidFill>
                      <a:prstDash val="solid"/>
                      <a:round/>
                      <a:headEnd type="none" w="med" len="med"/>
                      <a:tailEnd type="none" w="med" len="med"/>
                    </a:lnR>
                    <a:lnT w="9525" cap="flat" cmpd="sng" algn="ctr">
                      <a:solidFill>
                        <a:srgbClr val="545454"/>
                      </a:solidFill>
                      <a:prstDash val="solid"/>
                      <a:round/>
                      <a:headEnd type="none" w="med" len="med"/>
                      <a:tailEnd type="none" w="med" len="med"/>
                    </a:lnT>
                    <a:lnB w="9525">
                      <a:solidFill>
                        <a:srgbClr val="545454"/>
                      </a:solidFill>
                      <a:prstDash val="solid"/>
                    </a:lnB>
                    <a:solidFill>
                      <a:srgbClr val="F9BE8E"/>
                    </a:solidFill>
                  </a:tcPr>
                </a:tc>
                <a:tc gridSpan="2">
                  <a:txBody>
                    <a:bodyPr/>
                    <a:lstStyle/>
                    <a:p>
                      <a:pPr algn="ctr" fontAlgn="b"/>
                      <a:r>
                        <a:rPr lang="en-ZA" sz="1800" b="1" i="0" u="none" strike="noStrike">
                          <a:solidFill>
                            <a:srgbClr val="000000"/>
                          </a:solidFill>
                          <a:effectLst/>
                          <a:latin typeface="Arial Narrow" panose="020B0606020202030204" pitchFamily="34" charset="0"/>
                        </a:rPr>
                        <a:t>Care Dependency Grant</a:t>
                      </a:r>
                    </a:p>
                  </a:txBody>
                  <a:tcPr marL="6350" marR="6350" marT="6350" marB="0" anchor="b">
                    <a:lnL w="9525" cap="flat" cmpd="sng" algn="ctr">
                      <a:solidFill>
                        <a:srgbClr val="545454"/>
                      </a:solidFill>
                      <a:prstDash val="solid"/>
                      <a:round/>
                      <a:headEnd type="none" w="med" len="med"/>
                      <a:tailEnd type="none" w="med" len="med"/>
                    </a:lnL>
                    <a:lnR w="9525" cap="flat" cmpd="sng" algn="ctr">
                      <a:solidFill>
                        <a:srgbClr val="545454"/>
                      </a:solidFill>
                      <a:prstDash val="solid"/>
                      <a:round/>
                      <a:headEnd type="none" w="med" len="med"/>
                      <a:tailEnd type="none" w="med" len="med"/>
                    </a:lnR>
                    <a:lnT w="9525" cap="flat" cmpd="sng" algn="ctr">
                      <a:solidFill>
                        <a:srgbClr val="545454"/>
                      </a:solidFill>
                      <a:prstDash val="solid"/>
                      <a:round/>
                      <a:headEnd type="none" w="med" len="med"/>
                      <a:tailEnd type="none" w="med" len="med"/>
                    </a:lnT>
                    <a:lnB w="9525">
                      <a:solidFill>
                        <a:srgbClr val="545454"/>
                      </a:solidFill>
                      <a:prstDash val="solid"/>
                    </a:lnB>
                    <a:solidFill>
                      <a:srgbClr val="F9BE8E"/>
                    </a:solidFill>
                  </a:tcPr>
                </a:tc>
                <a:tc hMerge="1">
                  <a:txBody>
                    <a:bodyPr/>
                    <a:lstStyle/>
                    <a:p>
                      <a:endParaRPr lang="en-ZA"/>
                    </a:p>
                  </a:txBody>
                  <a:tcP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solidFill>
                      <a:srgbClr val="F9BE8E"/>
                    </a:solidFill>
                  </a:tcPr>
                </a:tc>
                <a:tc gridSpan="2">
                  <a:txBody>
                    <a:bodyPr/>
                    <a:lstStyle/>
                    <a:p>
                      <a:pPr algn="ctr" fontAlgn="b"/>
                      <a:r>
                        <a:rPr lang="en-ZA" sz="1800" b="1" i="0" u="none" strike="noStrike">
                          <a:solidFill>
                            <a:srgbClr val="000000"/>
                          </a:solidFill>
                          <a:effectLst/>
                          <a:latin typeface="Arial Narrow" panose="020B0606020202030204" pitchFamily="34" charset="0"/>
                        </a:rPr>
                        <a:t>Child Support Grant</a:t>
                      </a:r>
                    </a:p>
                  </a:txBody>
                  <a:tcPr marL="6350" marR="6350" marT="6350" marB="0" anchor="b">
                    <a:lnL w="9525" cap="flat" cmpd="sng" algn="ctr">
                      <a:solidFill>
                        <a:srgbClr val="545454"/>
                      </a:solidFill>
                      <a:prstDash val="solid"/>
                      <a:round/>
                      <a:headEnd type="none" w="med" len="med"/>
                      <a:tailEnd type="none" w="med" len="med"/>
                    </a:lnL>
                    <a:lnR w="9525" cap="flat" cmpd="sng" algn="ctr">
                      <a:solidFill>
                        <a:srgbClr val="545454"/>
                      </a:solidFill>
                      <a:prstDash val="solid"/>
                      <a:round/>
                      <a:headEnd type="none" w="med" len="med"/>
                      <a:tailEnd type="none" w="med" len="med"/>
                    </a:lnR>
                    <a:lnT w="9525">
                      <a:solidFill>
                        <a:srgbClr val="545454"/>
                      </a:solidFill>
                      <a:prstDash val="solid"/>
                    </a:lnT>
                    <a:lnB w="9525">
                      <a:solidFill>
                        <a:srgbClr val="545454"/>
                      </a:solidFill>
                      <a:prstDash val="solid"/>
                    </a:lnB>
                    <a:solidFill>
                      <a:srgbClr val="F9BE8E"/>
                    </a:solidFill>
                  </a:tcPr>
                </a:tc>
                <a:tc hMerge="1">
                  <a:txBody>
                    <a:bodyPr/>
                    <a:lstStyle/>
                    <a:p>
                      <a:endParaRPr lang="en-ZA"/>
                    </a:p>
                  </a:txBody>
                  <a:tcP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solidFill>
                      <a:srgbClr val="F9BE8E"/>
                    </a:solidFill>
                  </a:tcPr>
                </a:tc>
                <a:tc gridSpan="2">
                  <a:txBody>
                    <a:bodyPr/>
                    <a:lstStyle/>
                    <a:p>
                      <a:pPr algn="ctr" fontAlgn="b"/>
                      <a:r>
                        <a:rPr lang="en-ZA" sz="1800" b="1" i="0" u="none" strike="noStrike">
                          <a:solidFill>
                            <a:srgbClr val="000000"/>
                          </a:solidFill>
                          <a:effectLst/>
                          <a:latin typeface="Arial Narrow" panose="020B0606020202030204" pitchFamily="34" charset="0"/>
                        </a:rPr>
                        <a:t>Foster Care Grant</a:t>
                      </a:r>
                    </a:p>
                  </a:txBody>
                  <a:tcPr marL="6350" marR="6350" marT="6350" marB="0" anchor="b">
                    <a:lnL w="9525" cap="flat" cmpd="sng" algn="ctr">
                      <a:solidFill>
                        <a:srgbClr val="545454"/>
                      </a:solidFill>
                      <a:prstDash val="solid"/>
                      <a:round/>
                      <a:headEnd type="none" w="med" len="med"/>
                      <a:tailEnd type="none" w="med" len="med"/>
                    </a:lnL>
                    <a:lnR w="9525" cap="flat" cmpd="sng" algn="ctr">
                      <a:solidFill>
                        <a:srgbClr val="545454"/>
                      </a:solidFill>
                      <a:prstDash val="solid"/>
                      <a:round/>
                      <a:headEnd type="none" w="med" len="med"/>
                      <a:tailEnd type="none" w="med" len="med"/>
                    </a:lnR>
                    <a:lnT w="9525" cap="flat" cmpd="sng" algn="ctr">
                      <a:solidFill>
                        <a:srgbClr val="545454"/>
                      </a:solidFill>
                      <a:prstDash val="solid"/>
                      <a:round/>
                      <a:headEnd type="none" w="med" len="med"/>
                      <a:tailEnd type="none" w="med" len="med"/>
                    </a:lnT>
                    <a:lnB w="9525" cap="flat" cmpd="sng" algn="ctr">
                      <a:solidFill>
                        <a:srgbClr val="545454"/>
                      </a:solidFill>
                      <a:prstDash val="solid"/>
                      <a:round/>
                      <a:headEnd type="none" w="med" len="med"/>
                      <a:tailEnd type="none" w="med" len="med"/>
                    </a:lnB>
                    <a:solidFill>
                      <a:srgbClr val="F9BE8E"/>
                    </a:solidFill>
                  </a:tcPr>
                </a:tc>
                <a:tc hMerge="1">
                  <a:txBody>
                    <a:bodyPr/>
                    <a:lstStyle/>
                    <a:p>
                      <a:endParaRPr lang="en-ZA"/>
                    </a:p>
                  </a:txBody>
                  <a:tcP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solidFill>
                      <a:srgbClr val="F9BE8E"/>
                    </a:solidFill>
                  </a:tcPr>
                </a:tc>
                <a:tc gridSpan="2">
                  <a:txBody>
                    <a:bodyPr/>
                    <a:lstStyle/>
                    <a:p>
                      <a:pPr algn="ctr" fontAlgn="b"/>
                      <a:r>
                        <a:rPr lang="en-ZA" sz="1800" b="1" i="0" u="none" strike="noStrike" dirty="0">
                          <a:solidFill>
                            <a:srgbClr val="000000"/>
                          </a:solidFill>
                          <a:effectLst/>
                          <a:latin typeface="Arial Narrow" panose="020B0606020202030204" pitchFamily="34" charset="0"/>
                        </a:rPr>
                        <a:t>Grand Total</a:t>
                      </a:r>
                    </a:p>
                  </a:txBody>
                  <a:tcPr marL="6350" marR="6350" marT="6350" marB="0" anchor="b">
                    <a:lnL w="9525" cap="flat" cmpd="sng" algn="ctr">
                      <a:solidFill>
                        <a:srgbClr val="545454"/>
                      </a:solidFill>
                      <a:prstDash val="solid"/>
                      <a:round/>
                      <a:headEnd type="none" w="med" len="med"/>
                      <a:tailEnd type="none" w="med" len="med"/>
                    </a:lnL>
                    <a:lnR w="9525">
                      <a:solidFill>
                        <a:srgbClr val="545454"/>
                      </a:solidFill>
                      <a:prstDash val="solid"/>
                    </a:lnR>
                    <a:lnT w="9525" cap="flat" cmpd="sng" algn="ctr">
                      <a:solidFill>
                        <a:srgbClr val="545454"/>
                      </a:solidFill>
                      <a:prstDash val="solid"/>
                      <a:round/>
                      <a:headEnd type="none" w="med" len="med"/>
                      <a:tailEnd type="none" w="med" len="med"/>
                    </a:lnT>
                    <a:lnB w="9525">
                      <a:solidFill>
                        <a:srgbClr val="545454"/>
                      </a:solidFill>
                      <a:prstDash val="solid"/>
                    </a:lnB>
                    <a:solidFill>
                      <a:srgbClr val="F9BE8E"/>
                    </a:solidFill>
                  </a:tcPr>
                </a:tc>
                <a:tc hMerge="1">
                  <a:txBody>
                    <a:bodyPr/>
                    <a:lstStyle/>
                    <a:p>
                      <a:endParaRPr lang="en-ZA"/>
                    </a:p>
                  </a:txBody>
                  <a:tcP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solidFill>
                      <a:srgbClr val="F9BE8E"/>
                    </a:solidFill>
                  </a:tcPr>
                </a:tc>
                <a:extLst>
                  <a:ext uri="{0D108BD9-81ED-4DB2-BD59-A6C34878D82A}">
                    <a16:rowId xmlns:a16="http://schemas.microsoft.com/office/drawing/2014/main" val="10002"/>
                  </a:ext>
                </a:extLst>
              </a:tr>
              <a:tr h="1532879">
                <a:tc vMerge="1">
                  <a:txBody>
                    <a:bodyPr/>
                    <a:lstStyle/>
                    <a:p>
                      <a:pPr algn="l" fontAlgn="b"/>
                      <a:endParaRPr lang="en-ZA" sz="1800" b="1" i="0" u="none" strike="noStrike" dirty="0">
                        <a:solidFill>
                          <a:srgbClr val="000000"/>
                        </a:solidFill>
                        <a:effectLst/>
                        <a:latin typeface="Arial Narrow" panose="020B0606020202030204" pitchFamily="34" charset="0"/>
                      </a:endParaRPr>
                    </a:p>
                  </a:txBody>
                  <a:tcPr marL="6350" marR="6350" marT="6350" marB="0" anchor="b">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solidFill>
                      <a:srgbClr val="EFEFEF"/>
                    </a:solidFill>
                  </a:tcPr>
                </a:tc>
                <a:tc>
                  <a:txBody>
                    <a:bodyPr/>
                    <a:lstStyle/>
                    <a:p>
                      <a:pPr algn="ctr" fontAlgn="b"/>
                      <a:r>
                        <a:rPr lang="en-ZA" sz="1800" b="1" i="0" u="none" strike="noStrike" dirty="0">
                          <a:solidFill>
                            <a:srgbClr val="000000"/>
                          </a:solidFill>
                          <a:effectLst/>
                          <a:latin typeface="Arial Narrow" panose="020B0606020202030204" pitchFamily="34" charset="0"/>
                        </a:rPr>
                        <a:t>Total Wrote</a:t>
                      </a:r>
                    </a:p>
                  </a:txBody>
                  <a:tcPr marL="6350" marR="6350" marT="6350" marB="0" vert="vert270" anchor="b">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solidFill>
                      <a:schemeClr val="accent6">
                        <a:lumMod val="60000"/>
                        <a:lumOff val="40000"/>
                      </a:schemeClr>
                    </a:solidFill>
                  </a:tcPr>
                </a:tc>
                <a:tc>
                  <a:txBody>
                    <a:bodyPr/>
                    <a:lstStyle/>
                    <a:p>
                      <a:pPr algn="ctr" fontAlgn="b"/>
                      <a:r>
                        <a:rPr lang="en-ZA" sz="1800" b="1" i="0" u="none" strike="noStrike">
                          <a:solidFill>
                            <a:srgbClr val="000000"/>
                          </a:solidFill>
                          <a:effectLst/>
                          <a:latin typeface="Arial Narrow" panose="020B0606020202030204" pitchFamily="34" charset="0"/>
                        </a:rPr>
                        <a:t>% Achieved         </a:t>
                      </a:r>
                    </a:p>
                  </a:txBody>
                  <a:tcPr marL="6350" marR="6350" marT="6350" marB="0" vert="vert270" anchor="b">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solidFill>
                      <a:schemeClr val="accent6">
                        <a:lumMod val="60000"/>
                        <a:lumOff val="40000"/>
                      </a:schemeClr>
                    </a:solidFill>
                  </a:tcPr>
                </a:tc>
                <a:tc>
                  <a:txBody>
                    <a:bodyPr/>
                    <a:lstStyle/>
                    <a:p>
                      <a:pPr algn="ctr" fontAlgn="b"/>
                      <a:r>
                        <a:rPr lang="en-ZA" sz="1800" b="1" i="0" u="none" strike="noStrike">
                          <a:solidFill>
                            <a:srgbClr val="000000"/>
                          </a:solidFill>
                          <a:effectLst/>
                          <a:latin typeface="Arial Narrow" panose="020B0606020202030204" pitchFamily="34" charset="0"/>
                        </a:rPr>
                        <a:t>Total Wrote</a:t>
                      </a:r>
                    </a:p>
                  </a:txBody>
                  <a:tcPr marL="6350" marR="6350" marT="6350" marB="0" vert="vert270" anchor="b">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solidFill>
                      <a:schemeClr val="accent6">
                        <a:lumMod val="60000"/>
                        <a:lumOff val="40000"/>
                      </a:schemeClr>
                    </a:solidFill>
                  </a:tcPr>
                </a:tc>
                <a:tc>
                  <a:txBody>
                    <a:bodyPr/>
                    <a:lstStyle/>
                    <a:p>
                      <a:pPr algn="ctr" fontAlgn="b"/>
                      <a:r>
                        <a:rPr lang="en-ZA" sz="1800" b="1" i="0" u="none" strike="noStrike" dirty="0">
                          <a:solidFill>
                            <a:srgbClr val="000000"/>
                          </a:solidFill>
                          <a:effectLst/>
                          <a:latin typeface="Arial Narrow" panose="020B0606020202030204" pitchFamily="34" charset="0"/>
                        </a:rPr>
                        <a:t>% Achieved         </a:t>
                      </a:r>
                    </a:p>
                  </a:txBody>
                  <a:tcPr marL="6350" marR="6350" marT="6350" marB="0" vert="vert270" anchor="b">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solidFill>
                      <a:schemeClr val="accent6">
                        <a:lumMod val="60000"/>
                        <a:lumOff val="40000"/>
                      </a:schemeClr>
                    </a:solidFill>
                  </a:tcPr>
                </a:tc>
                <a:tc>
                  <a:txBody>
                    <a:bodyPr/>
                    <a:lstStyle/>
                    <a:p>
                      <a:pPr algn="ctr" fontAlgn="b"/>
                      <a:r>
                        <a:rPr lang="en-ZA" sz="1800" b="1" i="0" u="none" strike="noStrike" dirty="0">
                          <a:solidFill>
                            <a:srgbClr val="000000"/>
                          </a:solidFill>
                          <a:effectLst/>
                          <a:latin typeface="Arial Narrow" panose="020B0606020202030204" pitchFamily="34" charset="0"/>
                        </a:rPr>
                        <a:t>Total Wrote</a:t>
                      </a:r>
                    </a:p>
                  </a:txBody>
                  <a:tcPr marL="6350" marR="6350" marT="6350" marB="0" vert="vert270" anchor="b">
                    <a:lnL w="9525" cap="flat" cmpd="sng" algn="ctr">
                      <a:solidFill>
                        <a:srgbClr val="545454"/>
                      </a:solidFill>
                      <a:prstDash val="solid"/>
                      <a:round/>
                      <a:headEnd type="none" w="med" len="med"/>
                      <a:tailEnd type="none" w="med" len="med"/>
                    </a:lnL>
                    <a:lnR w="9525">
                      <a:solidFill>
                        <a:srgbClr val="545454"/>
                      </a:solidFill>
                      <a:prstDash val="solid"/>
                    </a:lnR>
                    <a:lnT w="9525" cap="flat" cmpd="sng" algn="ctr">
                      <a:solidFill>
                        <a:srgbClr val="545454"/>
                      </a:solidFill>
                      <a:prstDash val="solid"/>
                      <a:round/>
                      <a:headEnd type="none" w="med" len="med"/>
                      <a:tailEnd type="none" w="med" len="med"/>
                    </a:lnT>
                    <a:lnB w="9525" cap="flat" cmpd="sng" algn="ctr">
                      <a:solidFill>
                        <a:srgbClr val="545454"/>
                      </a:solidFill>
                      <a:prstDash val="solid"/>
                      <a:round/>
                      <a:headEnd type="none" w="med" len="med"/>
                      <a:tailEnd type="none" w="med" len="med"/>
                    </a:lnB>
                    <a:solidFill>
                      <a:schemeClr val="accent6">
                        <a:lumMod val="60000"/>
                        <a:lumOff val="40000"/>
                      </a:schemeClr>
                    </a:solidFill>
                  </a:tcPr>
                </a:tc>
                <a:tc>
                  <a:txBody>
                    <a:bodyPr/>
                    <a:lstStyle/>
                    <a:p>
                      <a:pPr algn="ctr" fontAlgn="b"/>
                      <a:r>
                        <a:rPr lang="en-ZA" sz="1800" b="1" i="0" u="none" strike="noStrike" dirty="0">
                          <a:solidFill>
                            <a:srgbClr val="000000"/>
                          </a:solidFill>
                          <a:effectLst/>
                          <a:latin typeface="Arial Narrow" panose="020B0606020202030204" pitchFamily="34" charset="0"/>
                        </a:rPr>
                        <a:t>% Achieved         </a:t>
                      </a:r>
                    </a:p>
                  </a:txBody>
                  <a:tcPr marL="6350" marR="6350" marT="6350" marB="0" vert="vert270" anchor="b">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solidFill>
                      <a:schemeClr val="accent6">
                        <a:lumMod val="60000"/>
                        <a:lumOff val="40000"/>
                      </a:schemeClr>
                    </a:solidFill>
                  </a:tcPr>
                </a:tc>
                <a:tc>
                  <a:txBody>
                    <a:bodyPr/>
                    <a:lstStyle/>
                    <a:p>
                      <a:pPr algn="ctr" fontAlgn="b"/>
                      <a:r>
                        <a:rPr lang="en-ZA" sz="1800" b="1" i="0" u="none" strike="noStrike" dirty="0">
                          <a:solidFill>
                            <a:srgbClr val="000000"/>
                          </a:solidFill>
                          <a:effectLst/>
                          <a:latin typeface="Arial Narrow" panose="020B0606020202030204" pitchFamily="34" charset="0"/>
                        </a:rPr>
                        <a:t>Total Wrote</a:t>
                      </a:r>
                    </a:p>
                  </a:txBody>
                  <a:tcPr marL="6350" marR="6350" marT="6350" marB="0" vert="vert270" anchor="b">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solidFill>
                      <a:schemeClr val="accent6">
                        <a:lumMod val="60000"/>
                        <a:lumOff val="40000"/>
                      </a:schemeClr>
                    </a:solidFill>
                  </a:tcPr>
                </a:tc>
                <a:tc>
                  <a:txBody>
                    <a:bodyPr/>
                    <a:lstStyle/>
                    <a:p>
                      <a:pPr algn="ctr" fontAlgn="b"/>
                      <a:r>
                        <a:rPr lang="en-ZA" sz="1800" b="1" i="0" u="none" strike="noStrike" dirty="0">
                          <a:solidFill>
                            <a:srgbClr val="000000"/>
                          </a:solidFill>
                          <a:effectLst/>
                          <a:latin typeface="Arial Narrow" panose="020B0606020202030204" pitchFamily="34" charset="0"/>
                        </a:rPr>
                        <a:t>% Achieved         </a:t>
                      </a:r>
                    </a:p>
                  </a:txBody>
                  <a:tcPr marL="6350" marR="6350" marT="6350" marB="0" vert="vert270" anchor="b">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solidFill>
                      <a:schemeClr val="accent6">
                        <a:lumMod val="60000"/>
                        <a:lumOff val="40000"/>
                      </a:schemeClr>
                    </a:solidFill>
                  </a:tcPr>
                </a:tc>
                <a:extLst>
                  <a:ext uri="{0D108BD9-81ED-4DB2-BD59-A6C34878D82A}">
                    <a16:rowId xmlns:a16="http://schemas.microsoft.com/office/drawing/2014/main" val="10003"/>
                  </a:ext>
                </a:extLst>
              </a:tr>
              <a:tr h="367703">
                <a:tc>
                  <a:txBody>
                    <a:bodyPr/>
                    <a:lstStyle/>
                    <a:p>
                      <a:pPr algn="l" fontAlgn="t"/>
                      <a:r>
                        <a:rPr lang="en-ZA" sz="1800" b="1" i="0" u="none" strike="noStrike">
                          <a:solidFill>
                            <a:srgbClr val="000000"/>
                          </a:solidFill>
                          <a:effectLst/>
                          <a:latin typeface="Arial Narrow" panose="020B0606020202030204" pitchFamily="34" charset="0"/>
                        </a:rPr>
                        <a:t>EASTERN CAPE</a:t>
                      </a:r>
                    </a:p>
                  </a:txBody>
                  <a:tcPr marL="6350" marR="6350" marT="6350" marB="0">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solidFill>
                      <a:srgbClr val="EFEFEF"/>
                    </a:solidFill>
                  </a:tcPr>
                </a:tc>
                <a:tc>
                  <a:txBody>
                    <a:bodyPr/>
                    <a:lstStyle/>
                    <a:p>
                      <a:pPr algn="r" fontAlgn="ctr"/>
                      <a:r>
                        <a:rPr lang="en-ZA" sz="1800" b="0" i="0" u="none" strike="noStrike">
                          <a:solidFill>
                            <a:srgbClr val="000000"/>
                          </a:solidFill>
                          <a:effectLst/>
                          <a:latin typeface="Arial Narrow" panose="020B0606020202030204" pitchFamily="34" charset="0"/>
                        </a:rPr>
                        <a:t>217</a:t>
                      </a:r>
                    </a:p>
                  </a:txBody>
                  <a:tcPr marL="6350" marR="6350" marT="63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algn="r" fontAlgn="ctr"/>
                      <a:r>
                        <a:rPr lang="en-ZA" sz="1800" b="0" i="0" u="none" strike="noStrike">
                          <a:solidFill>
                            <a:srgbClr val="000000"/>
                          </a:solidFill>
                          <a:effectLst/>
                          <a:latin typeface="Arial Narrow" panose="020B0606020202030204" pitchFamily="34" charset="0"/>
                        </a:rPr>
                        <a:t>63.13%</a:t>
                      </a:r>
                    </a:p>
                  </a:txBody>
                  <a:tcPr marL="6350" marR="6350" marT="63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algn="r" fontAlgn="ctr"/>
                      <a:r>
                        <a:rPr lang="en-ZA" sz="1800" b="0" i="0" u="none" strike="noStrike">
                          <a:solidFill>
                            <a:srgbClr val="000000"/>
                          </a:solidFill>
                          <a:effectLst/>
                          <a:latin typeface="Arial Narrow" panose="020B0606020202030204" pitchFamily="34" charset="0"/>
                        </a:rPr>
                        <a:t>53 303</a:t>
                      </a:r>
                    </a:p>
                  </a:txBody>
                  <a:tcPr marL="6350" marR="6350" marT="63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algn="r" fontAlgn="ctr"/>
                      <a:r>
                        <a:rPr lang="en-ZA" sz="1800" b="0" i="0" u="none" strike="noStrike">
                          <a:solidFill>
                            <a:srgbClr val="000000"/>
                          </a:solidFill>
                          <a:effectLst/>
                          <a:latin typeface="Arial Narrow" panose="020B0606020202030204" pitchFamily="34" charset="0"/>
                        </a:rPr>
                        <a:t>66.62%</a:t>
                      </a:r>
                    </a:p>
                  </a:txBody>
                  <a:tcPr marL="6350" marR="6350" marT="63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algn="r" fontAlgn="ctr"/>
                      <a:r>
                        <a:rPr lang="en-ZA" sz="1800" b="0" i="0" u="none" strike="noStrike">
                          <a:solidFill>
                            <a:srgbClr val="000000"/>
                          </a:solidFill>
                          <a:effectLst/>
                          <a:latin typeface="Arial Narrow" panose="020B0606020202030204" pitchFamily="34" charset="0"/>
                        </a:rPr>
                        <a:t>6 066</a:t>
                      </a:r>
                    </a:p>
                  </a:txBody>
                  <a:tcPr marL="6350" marR="6350" marT="6350" marB="0" anchor="ctr">
                    <a:lnL w="9525" cap="flat" cmpd="sng" algn="ctr">
                      <a:solidFill>
                        <a:srgbClr val="545454"/>
                      </a:solidFill>
                      <a:prstDash val="solid"/>
                      <a:round/>
                      <a:headEnd type="none" w="med" len="med"/>
                      <a:tailEnd type="none" w="med" len="med"/>
                    </a:lnL>
                    <a:lnR w="9525">
                      <a:solidFill>
                        <a:srgbClr val="545454"/>
                      </a:solidFill>
                      <a:prstDash val="solid"/>
                    </a:lnR>
                    <a:lnT w="9525" cap="flat" cmpd="sng" algn="ctr">
                      <a:solidFill>
                        <a:srgbClr val="545454"/>
                      </a:solidFill>
                      <a:prstDash val="solid"/>
                      <a:round/>
                      <a:headEnd type="none" w="med" len="med"/>
                      <a:tailEnd type="none" w="med" len="med"/>
                    </a:lnT>
                    <a:lnB w="9525" cap="flat" cmpd="sng" algn="ctr">
                      <a:solidFill>
                        <a:srgbClr val="545454"/>
                      </a:solidFill>
                      <a:prstDash val="solid"/>
                      <a:round/>
                      <a:headEnd type="none" w="med" len="med"/>
                      <a:tailEnd type="none" w="med" len="med"/>
                    </a:lnB>
                  </a:tcPr>
                </a:tc>
                <a:tc>
                  <a:txBody>
                    <a:bodyPr/>
                    <a:lstStyle/>
                    <a:p>
                      <a:pPr algn="r" fontAlgn="ctr"/>
                      <a:r>
                        <a:rPr lang="en-ZA" sz="1800" b="0" i="0" u="none" strike="noStrike">
                          <a:solidFill>
                            <a:srgbClr val="000000"/>
                          </a:solidFill>
                          <a:effectLst/>
                          <a:latin typeface="Arial Narrow" panose="020B0606020202030204" pitchFamily="34" charset="0"/>
                        </a:rPr>
                        <a:t>61.85%</a:t>
                      </a:r>
                    </a:p>
                  </a:txBody>
                  <a:tcPr marL="6350" marR="6350" marT="63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algn="r" fontAlgn="ctr"/>
                      <a:r>
                        <a:rPr lang="en-ZA" sz="1800" b="0" i="0" u="none" strike="noStrike">
                          <a:solidFill>
                            <a:srgbClr val="000000"/>
                          </a:solidFill>
                          <a:effectLst/>
                          <a:latin typeface="Arial Narrow" panose="020B0606020202030204" pitchFamily="34" charset="0"/>
                        </a:rPr>
                        <a:t>59 586</a:t>
                      </a:r>
                    </a:p>
                  </a:txBody>
                  <a:tcPr marL="6350" marR="6350" marT="63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algn="r" fontAlgn="ctr"/>
                      <a:r>
                        <a:rPr lang="en-ZA" sz="1800" b="0" i="0" u="none" strike="noStrike">
                          <a:solidFill>
                            <a:srgbClr val="000000"/>
                          </a:solidFill>
                          <a:effectLst/>
                          <a:latin typeface="Arial Narrow" panose="020B0606020202030204" pitchFamily="34" charset="0"/>
                        </a:rPr>
                        <a:t>66.13%</a:t>
                      </a:r>
                    </a:p>
                  </a:txBody>
                  <a:tcPr marL="6350" marR="6350" marT="63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extLst>
                  <a:ext uri="{0D108BD9-81ED-4DB2-BD59-A6C34878D82A}">
                    <a16:rowId xmlns:a16="http://schemas.microsoft.com/office/drawing/2014/main" val="10004"/>
                  </a:ext>
                </a:extLst>
              </a:tr>
              <a:tr h="367703">
                <a:tc>
                  <a:txBody>
                    <a:bodyPr/>
                    <a:lstStyle/>
                    <a:p>
                      <a:pPr algn="l" fontAlgn="t"/>
                      <a:r>
                        <a:rPr lang="en-ZA" sz="1800" b="1" i="0" u="none" strike="noStrike">
                          <a:solidFill>
                            <a:srgbClr val="000000"/>
                          </a:solidFill>
                          <a:effectLst/>
                          <a:latin typeface="Arial Narrow" panose="020B0606020202030204" pitchFamily="34" charset="0"/>
                        </a:rPr>
                        <a:t>FREE STATE</a:t>
                      </a:r>
                    </a:p>
                  </a:txBody>
                  <a:tcPr marL="6350" marR="6350" marT="6350" marB="0">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solidFill>
                      <a:srgbClr val="EFEFEF"/>
                    </a:solidFill>
                  </a:tcPr>
                </a:tc>
                <a:tc>
                  <a:txBody>
                    <a:bodyPr/>
                    <a:lstStyle/>
                    <a:p>
                      <a:pPr algn="r" fontAlgn="ctr"/>
                      <a:r>
                        <a:rPr lang="en-ZA" sz="1800" b="0" i="0" u="none" strike="noStrike">
                          <a:solidFill>
                            <a:srgbClr val="000000"/>
                          </a:solidFill>
                          <a:effectLst/>
                          <a:latin typeface="Arial Narrow" panose="020B0606020202030204" pitchFamily="34" charset="0"/>
                        </a:rPr>
                        <a:t>81</a:t>
                      </a:r>
                    </a:p>
                  </a:txBody>
                  <a:tcPr marL="6350" marR="6350" marT="63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algn="r" fontAlgn="ctr"/>
                      <a:r>
                        <a:rPr lang="en-ZA" sz="1800" b="0" i="0" u="none" strike="noStrike">
                          <a:solidFill>
                            <a:srgbClr val="000000"/>
                          </a:solidFill>
                          <a:effectLst/>
                          <a:latin typeface="Arial Narrow" panose="020B0606020202030204" pitchFamily="34" charset="0"/>
                        </a:rPr>
                        <a:t>80.25%</a:t>
                      </a:r>
                    </a:p>
                  </a:txBody>
                  <a:tcPr marL="6350" marR="6350" marT="63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algn="r" fontAlgn="ctr"/>
                      <a:r>
                        <a:rPr lang="en-ZA" sz="1800" b="0" i="0" u="none" strike="noStrike">
                          <a:solidFill>
                            <a:srgbClr val="000000"/>
                          </a:solidFill>
                          <a:effectLst/>
                          <a:latin typeface="Arial Narrow" panose="020B0606020202030204" pitchFamily="34" charset="0"/>
                        </a:rPr>
                        <a:t>18 972</a:t>
                      </a:r>
                    </a:p>
                  </a:txBody>
                  <a:tcPr marL="6350" marR="6350" marT="63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algn="r" fontAlgn="ctr"/>
                      <a:r>
                        <a:rPr lang="en-ZA" sz="1800" b="0" i="0" u="none" strike="noStrike">
                          <a:solidFill>
                            <a:srgbClr val="000000"/>
                          </a:solidFill>
                          <a:effectLst/>
                          <a:latin typeface="Arial Narrow" panose="020B0606020202030204" pitchFamily="34" charset="0"/>
                        </a:rPr>
                        <a:t>84.31%</a:t>
                      </a:r>
                    </a:p>
                  </a:txBody>
                  <a:tcPr marL="6350" marR="6350" marT="63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algn="r" fontAlgn="ctr"/>
                      <a:r>
                        <a:rPr lang="en-ZA" sz="1800" b="0" i="0" u="none" strike="noStrike">
                          <a:solidFill>
                            <a:srgbClr val="000000"/>
                          </a:solidFill>
                          <a:effectLst/>
                          <a:latin typeface="Arial Narrow" panose="020B0606020202030204" pitchFamily="34" charset="0"/>
                        </a:rPr>
                        <a:t>2 014</a:t>
                      </a:r>
                    </a:p>
                  </a:txBody>
                  <a:tcPr marL="6350" marR="6350" marT="6350" marB="0" anchor="ctr">
                    <a:lnL w="9525" cap="flat" cmpd="sng" algn="ctr">
                      <a:solidFill>
                        <a:srgbClr val="545454"/>
                      </a:solidFill>
                      <a:prstDash val="solid"/>
                      <a:round/>
                      <a:headEnd type="none" w="med" len="med"/>
                      <a:tailEnd type="none" w="med" len="med"/>
                    </a:lnL>
                    <a:lnR w="9525">
                      <a:solidFill>
                        <a:srgbClr val="545454"/>
                      </a:solidFill>
                      <a:prstDash val="solid"/>
                    </a:lnR>
                    <a:lnT w="9525" cap="flat" cmpd="sng" algn="ctr">
                      <a:solidFill>
                        <a:srgbClr val="545454"/>
                      </a:solidFill>
                      <a:prstDash val="solid"/>
                      <a:round/>
                      <a:headEnd type="none" w="med" len="med"/>
                      <a:tailEnd type="none" w="med" len="med"/>
                    </a:lnT>
                    <a:lnB w="9525" cap="flat" cmpd="sng" algn="ctr">
                      <a:solidFill>
                        <a:srgbClr val="545454"/>
                      </a:solidFill>
                      <a:prstDash val="solid"/>
                      <a:round/>
                      <a:headEnd type="none" w="med" len="med"/>
                      <a:tailEnd type="none" w="med" len="med"/>
                    </a:lnB>
                  </a:tcPr>
                </a:tc>
                <a:tc>
                  <a:txBody>
                    <a:bodyPr/>
                    <a:lstStyle/>
                    <a:p>
                      <a:pPr algn="r" fontAlgn="ctr"/>
                      <a:r>
                        <a:rPr lang="en-ZA" sz="1800" b="0" i="0" u="none" strike="noStrike">
                          <a:solidFill>
                            <a:srgbClr val="000000"/>
                          </a:solidFill>
                          <a:effectLst/>
                          <a:latin typeface="Arial Narrow" panose="020B0606020202030204" pitchFamily="34" charset="0"/>
                        </a:rPr>
                        <a:t>82.13%</a:t>
                      </a:r>
                    </a:p>
                  </a:txBody>
                  <a:tcPr marL="6350" marR="6350" marT="63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algn="r" fontAlgn="ctr"/>
                      <a:r>
                        <a:rPr lang="en-ZA" sz="1800" b="0" i="0" u="none" strike="noStrike">
                          <a:solidFill>
                            <a:srgbClr val="000000"/>
                          </a:solidFill>
                          <a:effectLst/>
                          <a:latin typeface="Arial Narrow" panose="020B0606020202030204" pitchFamily="34" charset="0"/>
                        </a:rPr>
                        <a:t>21 067</a:t>
                      </a:r>
                    </a:p>
                  </a:txBody>
                  <a:tcPr marL="6350" marR="6350" marT="63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algn="r" fontAlgn="ctr"/>
                      <a:r>
                        <a:rPr lang="en-ZA" sz="1800" b="0" i="0" u="none" strike="noStrike">
                          <a:solidFill>
                            <a:srgbClr val="000000"/>
                          </a:solidFill>
                          <a:effectLst/>
                          <a:latin typeface="Arial Narrow" panose="020B0606020202030204" pitchFamily="34" charset="0"/>
                        </a:rPr>
                        <a:t>84.09%</a:t>
                      </a:r>
                    </a:p>
                  </a:txBody>
                  <a:tcPr marL="6350" marR="6350" marT="63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extLst>
                  <a:ext uri="{0D108BD9-81ED-4DB2-BD59-A6C34878D82A}">
                    <a16:rowId xmlns:a16="http://schemas.microsoft.com/office/drawing/2014/main" val="10005"/>
                  </a:ext>
                </a:extLst>
              </a:tr>
              <a:tr h="367703">
                <a:tc>
                  <a:txBody>
                    <a:bodyPr/>
                    <a:lstStyle/>
                    <a:p>
                      <a:pPr algn="l" fontAlgn="t"/>
                      <a:r>
                        <a:rPr lang="en-ZA" sz="1800" b="1" i="0" u="none" strike="noStrike">
                          <a:solidFill>
                            <a:srgbClr val="000000"/>
                          </a:solidFill>
                          <a:effectLst/>
                          <a:latin typeface="Arial Narrow" panose="020B0606020202030204" pitchFamily="34" charset="0"/>
                        </a:rPr>
                        <a:t>GAUTENG</a:t>
                      </a:r>
                    </a:p>
                  </a:txBody>
                  <a:tcPr marL="6350" marR="6350" marT="6350" marB="0">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solidFill>
                      <a:srgbClr val="EFEFEF"/>
                    </a:solidFill>
                  </a:tcPr>
                </a:tc>
                <a:tc>
                  <a:txBody>
                    <a:bodyPr/>
                    <a:lstStyle/>
                    <a:p>
                      <a:pPr algn="r" fontAlgn="ctr"/>
                      <a:r>
                        <a:rPr lang="en-ZA" sz="1800" b="0" i="0" u="none" strike="noStrike">
                          <a:solidFill>
                            <a:srgbClr val="000000"/>
                          </a:solidFill>
                          <a:effectLst/>
                          <a:latin typeface="Arial Narrow" panose="020B0606020202030204" pitchFamily="34" charset="0"/>
                        </a:rPr>
                        <a:t>158</a:t>
                      </a:r>
                    </a:p>
                  </a:txBody>
                  <a:tcPr marL="6350" marR="6350" marT="63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algn="r" fontAlgn="ctr"/>
                      <a:r>
                        <a:rPr lang="en-ZA" sz="1800" b="0" i="0" u="none" strike="noStrike">
                          <a:solidFill>
                            <a:srgbClr val="000000"/>
                          </a:solidFill>
                          <a:effectLst/>
                          <a:latin typeface="Arial Narrow" panose="020B0606020202030204" pitchFamily="34" charset="0"/>
                        </a:rPr>
                        <a:t>74.68%</a:t>
                      </a:r>
                    </a:p>
                  </a:txBody>
                  <a:tcPr marL="6350" marR="6350" marT="63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algn="r" fontAlgn="ctr"/>
                      <a:r>
                        <a:rPr lang="en-ZA" sz="1800" b="0" i="0" u="none" strike="noStrike">
                          <a:solidFill>
                            <a:srgbClr val="000000"/>
                          </a:solidFill>
                          <a:effectLst/>
                          <a:latin typeface="Arial Narrow" panose="020B0606020202030204" pitchFamily="34" charset="0"/>
                        </a:rPr>
                        <a:t>64 455</a:t>
                      </a:r>
                    </a:p>
                  </a:txBody>
                  <a:tcPr marL="6350" marR="6350" marT="63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algn="r" fontAlgn="ctr"/>
                      <a:r>
                        <a:rPr lang="en-ZA" sz="1800" b="0" i="0" u="none" strike="noStrike">
                          <a:solidFill>
                            <a:srgbClr val="000000"/>
                          </a:solidFill>
                          <a:effectLst/>
                          <a:latin typeface="Arial Narrow" panose="020B0606020202030204" pitchFamily="34" charset="0"/>
                        </a:rPr>
                        <a:t>80.88%</a:t>
                      </a:r>
                    </a:p>
                  </a:txBody>
                  <a:tcPr marL="6350" marR="6350" marT="63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algn="r" fontAlgn="ctr"/>
                      <a:r>
                        <a:rPr lang="en-ZA" sz="1800" b="0" i="0" u="none" strike="noStrike">
                          <a:solidFill>
                            <a:srgbClr val="000000"/>
                          </a:solidFill>
                          <a:effectLst/>
                          <a:latin typeface="Arial Narrow" panose="020B0606020202030204" pitchFamily="34" charset="0"/>
                        </a:rPr>
                        <a:t>4 031</a:t>
                      </a:r>
                    </a:p>
                  </a:txBody>
                  <a:tcPr marL="6350" marR="6350" marT="6350" marB="0" anchor="ctr">
                    <a:lnL w="9525" cap="flat" cmpd="sng" algn="ctr">
                      <a:solidFill>
                        <a:srgbClr val="545454"/>
                      </a:solidFill>
                      <a:prstDash val="solid"/>
                      <a:round/>
                      <a:headEnd type="none" w="med" len="med"/>
                      <a:tailEnd type="none" w="med" len="med"/>
                    </a:lnL>
                    <a:lnR w="9525">
                      <a:solidFill>
                        <a:srgbClr val="545454"/>
                      </a:solidFill>
                      <a:prstDash val="solid"/>
                    </a:lnR>
                    <a:lnT w="9525" cap="flat" cmpd="sng" algn="ctr">
                      <a:solidFill>
                        <a:srgbClr val="545454"/>
                      </a:solidFill>
                      <a:prstDash val="solid"/>
                      <a:round/>
                      <a:headEnd type="none" w="med" len="med"/>
                      <a:tailEnd type="none" w="med" len="med"/>
                    </a:lnT>
                    <a:lnB w="9525" cap="flat" cmpd="sng" algn="ctr">
                      <a:solidFill>
                        <a:srgbClr val="545454"/>
                      </a:solidFill>
                      <a:prstDash val="solid"/>
                      <a:round/>
                      <a:headEnd type="none" w="med" len="med"/>
                      <a:tailEnd type="none" w="med" len="med"/>
                    </a:lnB>
                  </a:tcPr>
                </a:tc>
                <a:tc>
                  <a:txBody>
                    <a:bodyPr/>
                    <a:lstStyle/>
                    <a:p>
                      <a:pPr algn="r" fontAlgn="ctr"/>
                      <a:r>
                        <a:rPr lang="en-ZA" sz="1800" b="0" i="0" u="none" strike="noStrike">
                          <a:solidFill>
                            <a:srgbClr val="000000"/>
                          </a:solidFill>
                          <a:effectLst/>
                          <a:latin typeface="Arial Narrow" panose="020B0606020202030204" pitchFamily="34" charset="0"/>
                        </a:rPr>
                        <a:t>75.22%</a:t>
                      </a:r>
                    </a:p>
                  </a:txBody>
                  <a:tcPr marL="6350" marR="6350" marT="63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algn="r" fontAlgn="ctr"/>
                      <a:r>
                        <a:rPr lang="en-ZA" sz="1800" b="0" i="0" u="none" strike="noStrike">
                          <a:solidFill>
                            <a:srgbClr val="000000"/>
                          </a:solidFill>
                          <a:effectLst/>
                          <a:latin typeface="Arial Narrow" panose="020B0606020202030204" pitchFamily="34" charset="0"/>
                        </a:rPr>
                        <a:t>68 644</a:t>
                      </a:r>
                    </a:p>
                  </a:txBody>
                  <a:tcPr marL="6350" marR="6350" marT="63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algn="r" fontAlgn="ctr"/>
                      <a:r>
                        <a:rPr lang="en-ZA" sz="1800" b="0" i="0" u="none" strike="noStrike">
                          <a:solidFill>
                            <a:srgbClr val="000000"/>
                          </a:solidFill>
                          <a:effectLst/>
                          <a:latin typeface="Arial Narrow" panose="020B0606020202030204" pitchFamily="34" charset="0"/>
                        </a:rPr>
                        <a:t>80.53%</a:t>
                      </a:r>
                    </a:p>
                  </a:txBody>
                  <a:tcPr marL="6350" marR="6350" marT="63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extLst>
                  <a:ext uri="{0D108BD9-81ED-4DB2-BD59-A6C34878D82A}">
                    <a16:rowId xmlns:a16="http://schemas.microsoft.com/office/drawing/2014/main" val="10006"/>
                  </a:ext>
                </a:extLst>
              </a:tr>
              <a:tr h="375696">
                <a:tc>
                  <a:txBody>
                    <a:bodyPr/>
                    <a:lstStyle/>
                    <a:p>
                      <a:pPr algn="l" fontAlgn="t"/>
                      <a:r>
                        <a:rPr lang="en-ZA" sz="1800" b="1" i="0" u="none" strike="noStrike">
                          <a:solidFill>
                            <a:srgbClr val="000000"/>
                          </a:solidFill>
                          <a:effectLst/>
                          <a:latin typeface="Arial Narrow" panose="020B0606020202030204" pitchFamily="34" charset="0"/>
                        </a:rPr>
                        <a:t>KWAZULU-NATAL</a:t>
                      </a:r>
                    </a:p>
                  </a:txBody>
                  <a:tcPr marL="6350" marR="6350" marT="6350" marB="0">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solidFill>
                      <a:srgbClr val="EFEFEF"/>
                    </a:solidFill>
                  </a:tcPr>
                </a:tc>
                <a:tc>
                  <a:txBody>
                    <a:bodyPr/>
                    <a:lstStyle/>
                    <a:p>
                      <a:pPr algn="r" fontAlgn="ctr"/>
                      <a:r>
                        <a:rPr lang="en-ZA" sz="1800" b="0" i="0" u="none" strike="noStrike">
                          <a:solidFill>
                            <a:srgbClr val="000000"/>
                          </a:solidFill>
                          <a:effectLst/>
                          <a:latin typeface="Arial Narrow" panose="020B0606020202030204" pitchFamily="34" charset="0"/>
                        </a:rPr>
                        <a:t>625</a:t>
                      </a:r>
                    </a:p>
                  </a:txBody>
                  <a:tcPr marL="6350" marR="6350" marT="63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algn="r" fontAlgn="ctr"/>
                      <a:r>
                        <a:rPr lang="en-ZA" sz="1800" b="0" i="0" u="none" strike="noStrike">
                          <a:solidFill>
                            <a:srgbClr val="000000"/>
                          </a:solidFill>
                          <a:effectLst/>
                          <a:latin typeface="Arial Narrow" panose="020B0606020202030204" pitchFamily="34" charset="0"/>
                        </a:rPr>
                        <a:t>72.16%</a:t>
                      </a:r>
                    </a:p>
                  </a:txBody>
                  <a:tcPr marL="6350" marR="6350" marT="63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algn="r" fontAlgn="ctr"/>
                      <a:r>
                        <a:rPr lang="en-ZA" sz="1800" b="0" i="0" u="none" strike="noStrike">
                          <a:solidFill>
                            <a:srgbClr val="000000"/>
                          </a:solidFill>
                          <a:effectLst/>
                          <a:latin typeface="Arial Narrow" panose="020B0606020202030204" pitchFamily="34" charset="0"/>
                        </a:rPr>
                        <a:t>100 688</a:t>
                      </a:r>
                    </a:p>
                  </a:txBody>
                  <a:tcPr marL="6350" marR="6350" marT="63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algn="r" fontAlgn="ctr"/>
                      <a:r>
                        <a:rPr lang="en-ZA" sz="1800" b="0" i="0" u="none" strike="noStrike">
                          <a:solidFill>
                            <a:srgbClr val="000000"/>
                          </a:solidFill>
                          <a:effectLst/>
                          <a:latin typeface="Arial Narrow" panose="020B0606020202030204" pitchFamily="34" charset="0"/>
                        </a:rPr>
                        <a:t>76.76%</a:t>
                      </a:r>
                    </a:p>
                  </a:txBody>
                  <a:tcPr marL="6350" marR="6350" marT="63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algn="r" fontAlgn="ctr"/>
                      <a:r>
                        <a:rPr lang="en-ZA" sz="1800" b="0" i="0" u="none" strike="noStrike">
                          <a:solidFill>
                            <a:srgbClr val="000000"/>
                          </a:solidFill>
                          <a:effectLst/>
                          <a:latin typeface="Arial Narrow" panose="020B0606020202030204" pitchFamily="34" charset="0"/>
                        </a:rPr>
                        <a:t>8 638</a:t>
                      </a:r>
                    </a:p>
                  </a:txBody>
                  <a:tcPr marL="6350" marR="6350" marT="6350" marB="0" anchor="ctr">
                    <a:lnL w="9525" cap="flat" cmpd="sng" algn="ctr">
                      <a:solidFill>
                        <a:srgbClr val="545454"/>
                      </a:solidFill>
                      <a:prstDash val="solid"/>
                      <a:round/>
                      <a:headEnd type="none" w="med" len="med"/>
                      <a:tailEnd type="none" w="med" len="med"/>
                    </a:lnL>
                    <a:lnR w="9525">
                      <a:solidFill>
                        <a:srgbClr val="545454"/>
                      </a:solidFill>
                      <a:prstDash val="solid"/>
                    </a:lnR>
                    <a:lnT w="9525" cap="flat" cmpd="sng" algn="ctr">
                      <a:solidFill>
                        <a:srgbClr val="545454"/>
                      </a:solidFill>
                      <a:prstDash val="solid"/>
                      <a:round/>
                      <a:headEnd type="none" w="med" len="med"/>
                      <a:tailEnd type="none" w="med" len="med"/>
                    </a:lnT>
                    <a:lnB w="9525" cap="flat" cmpd="sng" algn="ctr">
                      <a:solidFill>
                        <a:srgbClr val="545454"/>
                      </a:solidFill>
                      <a:prstDash val="solid"/>
                      <a:round/>
                      <a:headEnd type="none" w="med" len="med"/>
                      <a:tailEnd type="none" w="med" len="med"/>
                    </a:lnB>
                  </a:tcPr>
                </a:tc>
                <a:tc>
                  <a:txBody>
                    <a:bodyPr/>
                    <a:lstStyle/>
                    <a:p>
                      <a:pPr algn="r" fontAlgn="ctr"/>
                      <a:r>
                        <a:rPr lang="en-ZA" sz="1800" b="0" i="0" u="none" strike="noStrike">
                          <a:solidFill>
                            <a:srgbClr val="000000"/>
                          </a:solidFill>
                          <a:effectLst/>
                          <a:latin typeface="Arial Narrow" panose="020B0606020202030204" pitchFamily="34" charset="0"/>
                        </a:rPr>
                        <a:t>72.39%</a:t>
                      </a:r>
                    </a:p>
                  </a:txBody>
                  <a:tcPr marL="6350" marR="6350" marT="63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algn="r" fontAlgn="ctr"/>
                      <a:r>
                        <a:rPr lang="en-ZA" sz="1800" b="0" i="0" u="none" strike="noStrike">
                          <a:solidFill>
                            <a:srgbClr val="000000"/>
                          </a:solidFill>
                          <a:effectLst/>
                          <a:latin typeface="Arial Narrow" panose="020B0606020202030204" pitchFamily="34" charset="0"/>
                        </a:rPr>
                        <a:t>109 951</a:t>
                      </a:r>
                    </a:p>
                  </a:txBody>
                  <a:tcPr marL="6350" marR="6350" marT="63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algn="r" fontAlgn="ctr"/>
                      <a:r>
                        <a:rPr lang="en-ZA" sz="1800" b="0" i="0" u="none" strike="noStrike">
                          <a:solidFill>
                            <a:srgbClr val="000000"/>
                          </a:solidFill>
                          <a:effectLst/>
                          <a:latin typeface="Arial Narrow" panose="020B0606020202030204" pitchFamily="34" charset="0"/>
                        </a:rPr>
                        <a:t>76.39%</a:t>
                      </a:r>
                    </a:p>
                  </a:txBody>
                  <a:tcPr marL="6350" marR="6350" marT="63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extLst>
                  <a:ext uri="{0D108BD9-81ED-4DB2-BD59-A6C34878D82A}">
                    <a16:rowId xmlns:a16="http://schemas.microsoft.com/office/drawing/2014/main" val="10007"/>
                  </a:ext>
                </a:extLst>
              </a:tr>
              <a:tr h="367703">
                <a:tc>
                  <a:txBody>
                    <a:bodyPr/>
                    <a:lstStyle/>
                    <a:p>
                      <a:pPr algn="l" fontAlgn="t"/>
                      <a:r>
                        <a:rPr lang="en-ZA" sz="1800" b="1" i="0" u="none" strike="noStrike">
                          <a:solidFill>
                            <a:srgbClr val="000000"/>
                          </a:solidFill>
                          <a:effectLst/>
                          <a:latin typeface="Arial Narrow" panose="020B0606020202030204" pitchFamily="34" charset="0"/>
                        </a:rPr>
                        <a:t>LIMPOPO</a:t>
                      </a:r>
                    </a:p>
                  </a:txBody>
                  <a:tcPr marL="6350" marR="6350" marT="6350" marB="0">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solidFill>
                      <a:srgbClr val="EFEFEF"/>
                    </a:solidFill>
                  </a:tcPr>
                </a:tc>
                <a:tc>
                  <a:txBody>
                    <a:bodyPr/>
                    <a:lstStyle/>
                    <a:p>
                      <a:pPr algn="r" fontAlgn="ctr"/>
                      <a:r>
                        <a:rPr lang="en-ZA" sz="1800" b="0" i="0" u="none" strike="noStrike">
                          <a:solidFill>
                            <a:srgbClr val="000000"/>
                          </a:solidFill>
                          <a:effectLst/>
                          <a:latin typeface="Arial Narrow" panose="020B0606020202030204" pitchFamily="34" charset="0"/>
                        </a:rPr>
                        <a:t>151</a:t>
                      </a:r>
                    </a:p>
                  </a:txBody>
                  <a:tcPr marL="6350" marR="6350" marT="63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algn="r" fontAlgn="ctr"/>
                      <a:r>
                        <a:rPr lang="en-ZA" sz="1800" b="0" i="0" u="none" strike="noStrike">
                          <a:solidFill>
                            <a:srgbClr val="000000"/>
                          </a:solidFill>
                          <a:effectLst/>
                          <a:latin typeface="Arial Narrow" panose="020B0606020202030204" pitchFamily="34" charset="0"/>
                        </a:rPr>
                        <a:t>68.87%</a:t>
                      </a:r>
                    </a:p>
                  </a:txBody>
                  <a:tcPr marL="6350" marR="6350" marT="63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algn="r" fontAlgn="ctr"/>
                      <a:r>
                        <a:rPr lang="en-ZA" sz="1800" b="0" i="0" u="none" strike="noStrike">
                          <a:solidFill>
                            <a:srgbClr val="000000"/>
                          </a:solidFill>
                          <a:effectLst/>
                          <a:latin typeface="Arial Narrow" panose="020B0606020202030204" pitchFamily="34" charset="0"/>
                        </a:rPr>
                        <a:t>63 365</a:t>
                      </a:r>
                    </a:p>
                  </a:txBody>
                  <a:tcPr marL="6350" marR="6350" marT="63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algn="r" fontAlgn="ctr"/>
                      <a:r>
                        <a:rPr lang="en-ZA" sz="1800" b="0" i="0" u="none" strike="noStrike">
                          <a:solidFill>
                            <a:srgbClr val="000000"/>
                          </a:solidFill>
                          <a:effectLst/>
                          <a:latin typeface="Arial Narrow" panose="020B0606020202030204" pitchFamily="34" charset="0"/>
                        </a:rPr>
                        <a:t>67.09%</a:t>
                      </a:r>
                    </a:p>
                  </a:txBody>
                  <a:tcPr marL="6350" marR="6350" marT="63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algn="r" fontAlgn="ctr"/>
                      <a:r>
                        <a:rPr lang="en-ZA" sz="1800" b="0" i="0" u="none" strike="noStrike">
                          <a:solidFill>
                            <a:srgbClr val="000000"/>
                          </a:solidFill>
                          <a:effectLst/>
                          <a:latin typeface="Arial Narrow" panose="020B0606020202030204" pitchFamily="34" charset="0"/>
                        </a:rPr>
                        <a:t>3 826</a:t>
                      </a:r>
                    </a:p>
                  </a:txBody>
                  <a:tcPr marL="6350" marR="6350" marT="6350" marB="0" anchor="ctr">
                    <a:lnL w="9525" cap="flat" cmpd="sng" algn="ctr">
                      <a:solidFill>
                        <a:srgbClr val="545454"/>
                      </a:solidFill>
                      <a:prstDash val="solid"/>
                      <a:round/>
                      <a:headEnd type="none" w="med" len="med"/>
                      <a:tailEnd type="none" w="med" len="med"/>
                    </a:lnL>
                    <a:lnR w="9525">
                      <a:solidFill>
                        <a:srgbClr val="545454"/>
                      </a:solidFill>
                      <a:prstDash val="solid"/>
                    </a:lnR>
                    <a:lnT w="9525" cap="flat" cmpd="sng" algn="ctr">
                      <a:solidFill>
                        <a:srgbClr val="545454"/>
                      </a:solidFill>
                      <a:prstDash val="solid"/>
                      <a:round/>
                      <a:headEnd type="none" w="med" len="med"/>
                      <a:tailEnd type="none" w="med" len="med"/>
                    </a:lnT>
                    <a:lnB w="9525" cap="flat" cmpd="sng" algn="ctr">
                      <a:solidFill>
                        <a:srgbClr val="545454"/>
                      </a:solidFill>
                      <a:prstDash val="solid"/>
                      <a:round/>
                      <a:headEnd type="none" w="med" len="med"/>
                      <a:tailEnd type="none" w="med" len="med"/>
                    </a:lnB>
                  </a:tcPr>
                </a:tc>
                <a:tc>
                  <a:txBody>
                    <a:bodyPr/>
                    <a:lstStyle/>
                    <a:p>
                      <a:pPr algn="r" fontAlgn="ctr"/>
                      <a:r>
                        <a:rPr lang="en-ZA" sz="1800" b="0" i="0" u="none" strike="noStrike">
                          <a:solidFill>
                            <a:srgbClr val="000000"/>
                          </a:solidFill>
                          <a:effectLst/>
                          <a:latin typeface="Arial Narrow" panose="020B0606020202030204" pitchFamily="34" charset="0"/>
                        </a:rPr>
                        <a:t>60.56%</a:t>
                      </a:r>
                    </a:p>
                  </a:txBody>
                  <a:tcPr marL="6350" marR="6350" marT="63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algn="r" fontAlgn="ctr"/>
                      <a:r>
                        <a:rPr lang="en-ZA" sz="1800" b="0" i="0" u="none" strike="noStrike">
                          <a:solidFill>
                            <a:srgbClr val="000000"/>
                          </a:solidFill>
                          <a:effectLst/>
                          <a:latin typeface="Arial Narrow" panose="020B0606020202030204" pitchFamily="34" charset="0"/>
                        </a:rPr>
                        <a:t>67 342</a:t>
                      </a:r>
                    </a:p>
                  </a:txBody>
                  <a:tcPr marL="6350" marR="6350" marT="63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algn="r" fontAlgn="ctr"/>
                      <a:r>
                        <a:rPr lang="en-ZA" sz="1800" b="0" i="0" u="none" strike="noStrike">
                          <a:solidFill>
                            <a:srgbClr val="000000"/>
                          </a:solidFill>
                          <a:effectLst/>
                          <a:latin typeface="Arial Narrow" panose="020B0606020202030204" pitchFamily="34" charset="0"/>
                        </a:rPr>
                        <a:t>66.72%</a:t>
                      </a:r>
                    </a:p>
                  </a:txBody>
                  <a:tcPr marL="6350" marR="6350" marT="63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extLst>
                  <a:ext uri="{0D108BD9-81ED-4DB2-BD59-A6C34878D82A}">
                    <a16:rowId xmlns:a16="http://schemas.microsoft.com/office/drawing/2014/main" val="10008"/>
                  </a:ext>
                </a:extLst>
              </a:tr>
              <a:tr h="367703">
                <a:tc>
                  <a:txBody>
                    <a:bodyPr/>
                    <a:lstStyle/>
                    <a:p>
                      <a:pPr algn="l" fontAlgn="t"/>
                      <a:r>
                        <a:rPr lang="en-ZA" sz="1800" b="1" i="0" u="none" strike="noStrike">
                          <a:solidFill>
                            <a:srgbClr val="000000"/>
                          </a:solidFill>
                          <a:effectLst/>
                          <a:latin typeface="Arial Narrow" panose="020B0606020202030204" pitchFamily="34" charset="0"/>
                        </a:rPr>
                        <a:t>MPUMALANGA</a:t>
                      </a:r>
                    </a:p>
                  </a:txBody>
                  <a:tcPr marL="6350" marR="6350" marT="6350" marB="0">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solidFill>
                      <a:srgbClr val="EFEFEF"/>
                    </a:solidFill>
                  </a:tcPr>
                </a:tc>
                <a:tc>
                  <a:txBody>
                    <a:bodyPr/>
                    <a:lstStyle/>
                    <a:p>
                      <a:pPr algn="r" fontAlgn="ctr"/>
                      <a:r>
                        <a:rPr lang="en-ZA" sz="1800" b="0" i="0" u="none" strike="noStrike">
                          <a:solidFill>
                            <a:srgbClr val="000000"/>
                          </a:solidFill>
                          <a:effectLst/>
                          <a:latin typeface="Arial Narrow" panose="020B0606020202030204" pitchFamily="34" charset="0"/>
                        </a:rPr>
                        <a:t>135</a:t>
                      </a:r>
                    </a:p>
                  </a:txBody>
                  <a:tcPr marL="6350" marR="6350" marT="63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algn="r" fontAlgn="ctr"/>
                      <a:r>
                        <a:rPr lang="en-ZA" sz="1800" b="0" i="0" u="none" strike="noStrike">
                          <a:solidFill>
                            <a:srgbClr val="000000"/>
                          </a:solidFill>
                          <a:effectLst/>
                          <a:latin typeface="Arial Narrow" panose="020B0606020202030204" pitchFamily="34" charset="0"/>
                        </a:rPr>
                        <a:t>74.81%</a:t>
                      </a:r>
                    </a:p>
                  </a:txBody>
                  <a:tcPr marL="6350" marR="6350" marT="63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algn="r" fontAlgn="ctr"/>
                      <a:r>
                        <a:rPr lang="en-ZA" sz="1800" b="0" i="0" u="none" strike="noStrike">
                          <a:solidFill>
                            <a:srgbClr val="000000"/>
                          </a:solidFill>
                          <a:effectLst/>
                          <a:latin typeface="Arial Narrow" panose="020B0606020202030204" pitchFamily="34" charset="0"/>
                        </a:rPr>
                        <a:t>41 367</a:t>
                      </a:r>
                    </a:p>
                  </a:txBody>
                  <a:tcPr marL="6350" marR="6350" marT="63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algn="r" fontAlgn="ctr"/>
                      <a:r>
                        <a:rPr lang="en-ZA" sz="1800" b="0" i="0" u="none" strike="noStrike">
                          <a:solidFill>
                            <a:srgbClr val="000000"/>
                          </a:solidFill>
                          <a:effectLst/>
                          <a:latin typeface="Arial Narrow" panose="020B0606020202030204" pitchFamily="34" charset="0"/>
                        </a:rPr>
                        <a:t>72.47%</a:t>
                      </a:r>
                    </a:p>
                  </a:txBody>
                  <a:tcPr marL="6350" marR="6350" marT="63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algn="r" fontAlgn="ctr"/>
                      <a:r>
                        <a:rPr lang="en-ZA" sz="1800" b="0" i="0" u="none" strike="noStrike">
                          <a:solidFill>
                            <a:srgbClr val="000000"/>
                          </a:solidFill>
                          <a:effectLst/>
                          <a:latin typeface="Arial Narrow" panose="020B0606020202030204" pitchFamily="34" charset="0"/>
                        </a:rPr>
                        <a:t>2 658</a:t>
                      </a:r>
                    </a:p>
                  </a:txBody>
                  <a:tcPr marL="6350" marR="6350" marT="6350" marB="0" anchor="ctr">
                    <a:lnL w="9525" cap="flat" cmpd="sng" algn="ctr">
                      <a:solidFill>
                        <a:srgbClr val="545454"/>
                      </a:solidFill>
                      <a:prstDash val="solid"/>
                      <a:round/>
                      <a:headEnd type="none" w="med" len="med"/>
                      <a:tailEnd type="none" w="med" len="med"/>
                    </a:lnL>
                    <a:lnR w="9525">
                      <a:solidFill>
                        <a:srgbClr val="545454"/>
                      </a:solidFill>
                      <a:prstDash val="solid"/>
                    </a:lnR>
                    <a:lnT w="9525" cap="flat" cmpd="sng" algn="ctr">
                      <a:solidFill>
                        <a:srgbClr val="545454"/>
                      </a:solidFill>
                      <a:prstDash val="solid"/>
                      <a:round/>
                      <a:headEnd type="none" w="med" len="med"/>
                      <a:tailEnd type="none" w="med" len="med"/>
                    </a:lnT>
                    <a:lnB w="9525" cap="flat" cmpd="sng" algn="ctr">
                      <a:solidFill>
                        <a:srgbClr val="545454"/>
                      </a:solidFill>
                      <a:prstDash val="solid"/>
                      <a:round/>
                      <a:headEnd type="none" w="med" len="med"/>
                      <a:tailEnd type="none" w="med" len="med"/>
                    </a:lnB>
                  </a:tcPr>
                </a:tc>
                <a:tc>
                  <a:txBody>
                    <a:bodyPr/>
                    <a:lstStyle/>
                    <a:p>
                      <a:pPr algn="r" fontAlgn="ctr"/>
                      <a:r>
                        <a:rPr lang="en-ZA" sz="1800" b="0" i="0" u="none" strike="noStrike">
                          <a:solidFill>
                            <a:srgbClr val="000000"/>
                          </a:solidFill>
                          <a:effectLst/>
                          <a:latin typeface="Arial Narrow" panose="020B0606020202030204" pitchFamily="34" charset="0"/>
                        </a:rPr>
                        <a:t>67.72%</a:t>
                      </a:r>
                    </a:p>
                  </a:txBody>
                  <a:tcPr marL="6350" marR="6350" marT="63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algn="r" fontAlgn="ctr"/>
                      <a:r>
                        <a:rPr lang="en-ZA" sz="1800" b="0" i="0" u="none" strike="noStrike">
                          <a:solidFill>
                            <a:srgbClr val="000000"/>
                          </a:solidFill>
                          <a:effectLst/>
                          <a:latin typeface="Arial Narrow" panose="020B0606020202030204" pitchFamily="34" charset="0"/>
                        </a:rPr>
                        <a:t>44 160</a:t>
                      </a:r>
                    </a:p>
                  </a:txBody>
                  <a:tcPr marL="6350" marR="6350" marT="63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algn="r" fontAlgn="ctr"/>
                      <a:r>
                        <a:rPr lang="en-ZA" sz="1800" b="0" i="0" u="none" strike="noStrike">
                          <a:solidFill>
                            <a:srgbClr val="000000"/>
                          </a:solidFill>
                          <a:effectLst/>
                          <a:latin typeface="Arial Narrow" panose="020B0606020202030204" pitchFamily="34" charset="0"/>
                        </a:rPr>
                        <a:t>72.19%</a:t>
                      </a:r>
                    </a:p>
                  </a:txBody>
                  <a:tcPr marL="6350" marR="6350" marT="63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extLst>
                  <a:ext uri="{0D108BD9-81ED-4DB2-BD59-A6C34878D82A}">
                    <a16:rowId xmlns:a16="http://schemas.microsoft.com/office/drawing/2014/main" val="10009"/>
                  </a:ext>
                </a:extLst>
              </a:tr>
              <a:tr h="367703">
                <a:tc>
                  <a:txBody>
                    <a:bodyPr/>
                    <a:lstStyle/>
                    <a:p>
                      <a:pPr algn="l" fontAlgn="t"/>
                      <a:r>
                        <a:rPr lang="en-ZA" sz="1800" b="1" i="0" u="none" strike="noStrike">
                          <a:solidFill>
                            <a:srgbClr val="000000"/>
                          </a:solidFill>
                          <a:effectLst/>
                          <a:latin typeface="Arial Narrow" panose="020B0606020202030204" pitchFamily="34" charset="0"/>
                        </a:rPr>
                        <a:t>NORTH WEST</a:t>
                      </a:r>
                    </a:p>
                  </a:txBody>
                  <a:tcPr marL="6350" marR="6350" marT="6350" marB="0">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solidFill>
                      <a:srgbClr val="EFEFEF"/>
                    </a:solidFill>
                  </a:tcPr>
                </a:tc>
                <a:tc>
                  <a:txBody>
                    <a:bodyPr/>
                    <a:lstStyle/>
                    <a:p>
                      <a:pPr algn="r" fontAlgn="ctr"/>
                      <a:r>
                        <a:rPr lang="en-ZA" sz="1800" b="0" i="0" u="none" strike="noStrike">
                          <a:solidFill>
                            <a:srgbClr val="000000"/>
                          </a:solidFill>
                          <a:effectLst/>
                          <a:latin typeface="Arial Narrow" panose="020B0606020202030204" pitchFamily="34" charset="0"/>
                        </a:rPr>
                        <a:t>136</a:t>
                      </a:r>
                    </a:p>
                  </a:txBody>
                  <a:tcPr marL="6350" marR="6350" marT="63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algn="r" fontAlgn="ctr"/>
                      <a:r>
                        <a:rPr lang="en-ZA" sz="1800" b="0" i="0" u="none" strike="noStrike">
                          <a:solidFill>
                            <a:srgbClr val="000000"/>
                          </a:solidFill>
                          <a:effectLst/>
                          <a:latin typeface="Arial Narrow" panose="020B0606020202030204" pitchFamily="34" charset="0"/>
                        </a:rPr>
                        <a:t>74.26%</a:t>
                      </a:r>
                    </a:p>
                  </a:txBody>
                  <a:tcPr marL="6350" marR="6350" marT="63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algn="r" fontAlgn="ctr"/>
                      <a:r>
                        <a:rPr lang="en-ZA" sz="1800" b="0" i="0" u="none" strike="noStrike">
                          <a:solidFill>
                            <a:srgbClr val="000000"/>
                          </a:solidFill>
                          <a:effectLst/>
                          <a:latin typeface="Arial Narrow" panose="020B0606020202030204" pitchFamily="34" charset="0"/>
                        </a:rPr>
                        <a:t>26 744</a:t>
                      </a:r>
                    </a:p>
                  </a:txBody>
                  <a:tcPr marL="6350" marR="6350" marT="63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algn="r" fontAlgn="ctr"/>
                      <a:r>
                        <a:rPr lang="en-ZA" sz="1800" b="0" i="0" u="none" strike="noStrike">
                          <a:solidFill>
                            <a:srgbClr val="000000"/>
                          </a:solidFill>
                          <a:effectLst/>
                          <a:latin typeface="Arial Narrow" panose="020B0606020202030204" pitchFamily="34" charset="0"/>
                        </a:rPr>
                        <a:t>75.16%</a:t>
                      </a:r>
                    </a:p>
                  </a:txBody>
                  <a:tcPr marL="6350" marR="6350" marT="63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algn="r" fontAlgn="ctr"/>
                      <a:r>
                        <a:rPr lang="en-ZA" sz="1800" b="0" i="0" u="none" strike="noStrike">
                          <a:solidFill>
                            <a:srgbClr val="000000"/>
                          </a:solidFill>
                          <a:effectLst/>
                          <a:latin typeface="Arial Narrow" panose="020B0606020202030204" pitchFamily="34" charset="0"/>
                        </a:rPr>
                        <a:t>2 629</a:t>
                      </a:r>
                    </a:p>
                  </a:txBody>
                  <a:tcPr marL="6350" marR="6350" marT="6350" marB="0" anchor="ctr">
                    <a:lnL w="9525" cap="flat" cmpd="sng" algn="ctr">
                      <a:solidFill>
                        <a:srgbClr val="545454"/>
                      </a:solidFill>
                      <a:prstDash val="solid"/>
                      <a:round/>
                      <a:headEnd type="none" w="med" len="med"/>
                      <a:tailEnd type="none" w="med" len="med"/>
                    </a:lnL>
                    <a:lnR w="9525">
                      <a:solidFill>
                        <a:srgbClr val="545454"/>
                      </a:solidFill>
                      <a:prstDash val="solid"/>
                    </a:lnR>
                    <a:lnT w="9525" cap="flat" cmpd="sng" algn="ctr">
                      <a:solidFill>
                        <a:srgbClr val="545454"/>
                      </a:solidFill>
                      <a:prstDash val="solid"/>
                      <a:round/>
                      <a:headEnd type="none" w="med" len="med"/>
                      <a:tailEnd type="none" w="med" len="med"/>
                    </a:lnT>
                    <a:lnB w="9525" cap="flat" cmpd="sng" algn="ctr">
                      <a:solidFill>
                        <a:srgbClr val="545454"/>
                      </a:solidFill>
                      <a:prstDash val="solid"/>
                      <a:round/>
                      <a:headEnd type="none" w="med" len="med"/>
                      <a:tailEnd type="none" w="med" len="med"/>
                    </a:lnB>
                  </a:tcPr>
                </a:tc>
                <a:tc>
                  <a:txBody>
                    <a:bodyPr/>
                    <a:lstStyle/>
                    <a:p>
                      <a:pPr algn="r" fontAlgn="ctr"/>
                      <a:r>
                        <a:rPr lang="en-ZA" sz="1800" b="0" i="0" u="none" strike="noStrike">
                          <a:solidFill>
                            <a:srgbClr val="000000"/>
                          </a:solidFill>
                          <a:effectLst/>
                          <a:latin typeface="Arial Narrow" panose="020B0606020202030204" pitchFamily="34" charset="0"/>
                        </a:rPr>
                        <a:t>68.01%</a:t>
                      </a:r>
                    </a:p>
                  </a:txBody>
                  <a:tcPr marL="6350" marR="6350" marT="63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algn="r" fontAlgn="ctr"/>
                      <a:r>
                        <a:rPr lang="en-ZA" sz="1800" b="0" i="0" u="none" strike="noStrike">
                          <a:solidFill>
                            <a:srgbClr val="000000"/>
                          </a:solidFill>
                          <a:effectLst/>
                          <a:latin typeface="Arial Narrow" panose="020B0606020202030204" pitchFamily="34" charset="0"/>
                        </a:rPr>
                        <a:t>29 509</a:t>
                      </a:r>
                    </a:p>
                  </a:txBody>
                  <a:tcPr marL="6350" marR="6350" marT="63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algn="r" fontAlgn="ctr"/>
                      <a:r>
                        <a:rPr lang="en-ZA" sz="1800" b="0" i="0" u="none" strike="noStrike">
                          <a:solidFill>
                            <a:srgbClr val="000000"/>
                          </a:solidFill>
                          <a:effectLst/>
                          <a:latin typeface="Arial Narrow" panose="020B0606020202030204" pitchFamily="34" charset="0"/>
                        </a:rPr>
                        <a:t>74.52%</a:t>
                      </a:r>
                    </a:p>
                  </a:txBody>
                  <a:tcPr marL="6350" marR="6350" marT="63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extLst>
                  <a:ext uri="{0D108BD9-81ED-4DB2-BD59-A6C34878D82A}">
                    <a16:rowId xmlns:a16="http://schemas.microsoft.com/office/drawing/2014/main" val="10010"/>
                  </a:ext>
                </a:extLst>
              </a:tr>
              <a:tr h="367703">
                <a:tc>
                  <a:txBody>
                    <a:bodyPr/>
                    <a:lstStyle/>
                    <a:p>
                      <a:pPr algn="l" fontAlgn="t"/>
                      <a:r>
                        <a:rPr lang="en-ZA" sz="1800" b="1" i="0" u="none" strike="noStrike">
                          <a:solidFill>
                            <a:srgbClr val="000000"/>
                          </a:solidFill>
                          <a:effectLst/>
                          <a:latin typeface="Arial Narrow" panose="020B0606020202030204" pitchFamily="34" charset="0"/>
                        </a:rPr>
                        <a:t>NORTHERN CAPE</a:t>
                      </a:r>
                    </a:p>
                  </a:txBody>
                  <a:tcPr marL="6350" marR="6350" marT="6350" marB="0">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solidFill>
                      <a:srgbClr val="EFEFEF"/>
                    </a:solidFill>
                  </a:tcPr>
                </a:tc>
                <a:tc>
                  <a:txBody>
                    <a:bodyPr/>
                    <a:lstStyle/>
                    <a:p>
                      <a:pPr algn="r" fontAlgn="ctr"/>
                      <a:r>
                        <a:rPr lang="en-ZA" sz="1800" b="0" i="0" u="none" strike="noStrike">
                          <a:solidFill>
                            <a:srgbClr val="000000"/>
                          </a:solidFill>
                          <a:effectLst/>
                          <a:latin typeface="Arial Narrow" panose="020B0606020202030204" pitchFamily="34" charset="0"/>
                        </a:rPr>
                        <a:t>81</a:t>
                      </a:r>
                    </a:p>
                  </a:txBody>
                  <a:tcPr marL="6350" marR="6350" marT="63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algn="r" fontAlgn="ctr"/>
                      <a:r>
                        <a:rPr lang="en-ZA" sz="1800" b="0" i="0" u="none" strike="noStrike">
                          <a:solidFill>
                            <a:srgbClr val="000000"/>
                          </a:solidFill>
                          <a:effectLst/>
                          <a:latin typeface="Arial Narrow" panose="020B0606020202030204" pitchFamily="34" charset="0"/>
                        </a:rPr>
                        <a:t>67.90%</a:t>
                      </a:r>
                    </a:p>
                  </a:txBody>
                  <a:tcPr marL="6350" marR="6350" marT="63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algn="r" fontAlgn="ctr"/>
                      <a:r>
                        <a:rPr lang="en-ZA" sz="1800" b="0" i="0" u="none" strike="noStrike">
                          <a:solidFill>
                            <a:srgbClr val="000000"/>
                          </a:solidFill>
                          <a:effectLst/>
                          <a:latin typeface="Arial Narrow" panose="020B0606020202030204" pitchFamily="34" charset="0"/>
                        </a:rPr>
                        <a:t>8 324</a:t>
                      </a:r>
                    </a:p>
                  </a:txBody>
                  <a:tcPr marL="6350" marR="6350" marT="63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algn="r" fontAlgn="ctr"/>
                      <a:r>
                        <a:rPr lang="en-ZA" sz="1800" b="0" i="0" u="none" strike="noStrike">
                          <a:solidFill>
                            <a:srgbClr val="000000"/>
                          </a:solidFill>
                          <a:effectLst/>
                          <a:latin typeface="Arial Narrow" panose="020B0606020202030204" pitchFamily="34" charset="0"/>
                        </a:rPr>
                        <a:t>63.12%</a:t>
                      </a:r>
                    </a:p>
                  </a:txBody>
                  <a:tcPr marL="6350" marR="6350" marT="63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algn="r" fontAlgn="ctr"/>
                      <a:r>
                        <a:rPr lang="en-ZA" sz="1800" b="0" i="0" u="none" strike="noStrike" dirty="0">
                          <a:solidFill>
                            <a:srgbClr val="000000"/>
                          </a:solidFill>
                          <a:effectLst/>
                          <a:latin typeface="Arial Narrow" panose="020B0606020202030204" pitchFamily="34" charset="0"/>
                        </a:rPr>
                        <a:t>696</a:t>
                      </a:r>
                    </a:p>
                  </a:txBody>
                  <a:tcPr marL="6350" marR="6350" marT="6350" marB="0" anchor="ctr">
                    <a:lnL w="9525" cap="flat" cmpd="sng" algn="ctr">
                      <a:solidFill>
                        <a:srgbClr val="545454"/>
                      </a:solidFill>
                      <a:prstDash val="solid"/>
                      <a:round/>
                      <a:headEnd type="none" w="med" len="med"/>
                      <a:tailEnd type="none" w="med" len="med"/>
                    </a:lnL>
                    <a:lnR w="9525">
                      <a:solidFill>
                        <a:srgbClr val="545454"/>
                      </a:solidFill>
                      <a:prstDash val="solid"/>
                    </a:lnR>
                    <a:lnT w="9525" cap="flat" cmpd="sng" algn="ctr">
                      <a:solidFill>
                        <a:srgbClr val="545454"/>
                      </a:solidFill>
                      <a:prstDash val="solid"/>
                      <a:round/>
                      <a:headEnd type="none" w="med" len="med"/>
                      <a:tailEnd type="none" w="med" len="med"/>
                    </a:lnT>
                    <a:lnB w="9525" cap="flat" cmpd="sng" algn="ctr">
                      <a:solidFill>
                        <a:srgbClr val="545454"/>
                      </a:solidFill>
                      <a:prstDash val="solid"/>
                      <a:round/>
                      <a:headEnd type="none" w="med" len="med"/>
                      <a:tailEnd type="none" w="med" len="med"/>
                    </a:lnB>
                  </a:tcPr>
                </a:tc>
                <a:tc>
                  <a:txBody>
                    <a:bodyPr/>
                    <a:lstStyle/>
                    <a:p>
                      <a:pPr algn="r" fontAlgn="ctr"/>
                      <a:r>
                        <a:rPr lang="en-ZA" sz="1800" b="0" i="0" u="none" strike="noStrike">
                          <a:solidFill>
                            <a:srgbClr val="000000"/>
                          </a:solidFill>
                          <a:effectLst/>
                          <a:latin typeface="Arial Narrow" panose="020B0606020202030204" pitchFamily="34" charset="0"/>
                        </a:rPr>
                        <a:t>54.02%</a:t>
                      </a:r>
                    </a:p>
                  </a:txBody>
                  <a:tcPr marL="6350" marR="6350" marT="63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algn="r" fontAlgn="ctr"/>
                      <a:r>
                        <a:rPr lang="en-ZA" sz="1800" b="0" i="0" u="none" strike="noStrike">
                          <a:solidFill>
                            <a:srgbClr val="000000"/>
                          </a:solidFill>
                          <a:effectLst/>
                          <a:latin typeface="Arial Narrow" panose="020B0606020202030204" pitchFamily="34" charset="0"/>
                        </a:rPr>
                        <a:t>9 101</a:t>
                      </a:r>
                    </a:p>
                  </a:txBody>
                  <a:tcPr marL="6350" marR="6350" marT="63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algn="r" fontAlgn="ctr"/>
                      <a:r>
                        <a:rPr lang="en-ZA" sz="1800" b="0" i="0" u="none" strike="noStrike">
                          <a:solidFill>
                            <a:srgbClr val="000000"/>
                          </a:solidFill>
                          <a:effectLst/>
                          <a:latin typeface="Arial Narrow" panose="020B0606020202030204" pitchFamily="34" charset="0"/>
                        </a:rPr>
                        <a:t>62.47%</a:t>
                      </a:r>
                    </a:p>
                  </a:txBody>
                  <a:tcPr marL="6350" marR="6350" marT="63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extLst>
                  <a:ext uri="{0D108BD9-81ED-4DB2-BD59-A6C34878D82A}">
                    <a16:rowId xmlns:a16="http://schemas.microsoft.com/office/drawing/2014/main" val="10011"/>
                  </a:ext>
                </a:extLst>
              </a:tr>
              <a:tr h="367703">
                <a:tc>
                  <a:txBody>
                    <a:bodyPr/>
                    <a:lstStyle/>
                    <a:p>
                      <a:pPr algn="l" fontAlgn="t"/>
                      <a:r>
                        <a:rPr lang="en-ZA" sz="1800" b="1" i="0" u="none" strike="noStrike">
                          <a:solidFill>
                            <a:srgbClr val="000000"/>
                          </a:solidFill>
                          <a:effectLst/>
                          <a:latin typeface="Arial Narrow" panose="020B0606020202030204" pitchFamily="34" charset="0"/>
                        </a:rPr>
                        <a:t>WESTERN CAPE</a:t>
                      </a:r>
                    </a:p>
                  </a:txBody>
                  <a:tcPr marL="6350" marR="6350" marT="6350" marB="0">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solidFill>
                      <a:srgbClr val="EFEFEF"/>
                    </a:solidFill>
                  </a:tcPr>
                </a:tc>
                <a:tc>
                  <a:txBody>
                    <a:bodyPr/>
                    <a:lstStyle/>
                    <a:p>
                      <a:pPr algn="r" fontAlgn="ctr"/>
                      <a:r>
                        <a:rPr lang="en-ZA" sz="1800" b="0" i="0" u="none" strike="noStrike" dirty="0">
                          <a:solidFill>
                            <a:srgbClr val="000000"/>
                          </a:solidFill>
                          <a:effectLst/>
                          <a:latin typeface="Arial Narrow" panose="020B0606020202030204" pitchFamily="34" charset="0"/>
                        </a:rPr>
                        <a:t>151</a:t>
                      </a:r>
                    </a:p>
                  </a:txBody>
                  <a:tcPr marL="6350" marR="6350" marT="63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algn="r" fontAlgn="ctr"/>
                      <a:r>
                        <a:rPr lang="en-ZA" sz="1800" b="0" i="0" u="none" strike="noStrike">
                          <a:solidFill>
                            <a:srgbClr val="000000"/>
                          </a:solidFill>
                          <a:effectLst/>
                          <a:latin typeface="Arial Narrow" panose="020B0606020202030204" pitchFamily="34" charset="0"/>
                        </a:rPr>
                        <a:t>71.52%</a:t>
                      </a:r>
                    </a:p>
                  </a:txBody>
                  <a:tcPr marL="6350" marR="6350" marT="63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algn="r" fontAlgn="ctr"/>
                      <a:r>
                        <a:rPr lang="en-ZA" sz="1800" b="0" i="0" u="none" strike="noStrike">
                          <a:solidFill>
                            <a:srgbClr val="000000"/>
                          </a:solidFill>
                          <a:effectLst/>
                          <a:latin typeface="Arial Narrow" panose="020B0606020202030204" pitchFamily="34" charset="0"/>
                        </a:rPr>
                        <a:t>27 907</a:t>
                      </a:r>
                    </a:p>
                  </a:txBody>
                  <a:tcPr marL="6350" marR="6350" marT="63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algn="r" fontAlgn="ctr"/>
                      <a:r>
                        <a:rPr lang="en-ZA" sz="1800" b="0" i="0" u="none" strike="noStrike" dirty="0">
                          <a:solidFill>
                            <a:srgbClr val="000000"/>
                          </a:solidFill>
                          <a:effectLst/>
                          <a:latin typeface="Arial Narrow" panose="020B0606020202030204" pitchFamily="34" charset="0"/>
                        </a:rPr>
                        <a:t>73.69%</a:t>
                      </a:r>
                    </a:p>
                  </a:txBody>
                  <a:tcPr marL="6350" marR="6350" marT="63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algn="r" fontAlgn="ctr"/>
                      <a:r>
                        <a:rPr lang="en-ZA" sz="1800" b="0" i="0" u="none" strike="noStrike">
                          <a:solidFill>
                            <a:srgbClr val="000000"/>
                          </a:solidFill>
                          <a:effectLst/>
                          <a:latin typeface="Arial Narrow" panose="020B0606020202030204" pitchFamily="34" charset="0"/>
                        </a:rPr>
                        <a:t>1 395</a:t>
                      </a:r>
                    </a:p>
                  </a:txBody>
                  <a:tcPr marL="6350" marR="6350" marT="6350" marB="0" anchor="ctr">
                    <a:lnL w="9525" cap="flat" cmpd="sng" algn="ctr">
                      <a:solidFill>
                        <a:srgbClr val="545454"/>
                      </a:solidFill>
                      <a:prstDash val="solid"/>
                      <a:round/>
                      <a:headEnd type="none" w="med" len="med"/>
                      <a:tailEnd type="none" w="med" len="med"/>
                    </a:lnL>
                    <a:lnR w="9525">
                      <a:solidFill>
                        <a:srgbClr val="545454"/>
                      </a:solidFill>
                      <a:prstDash val="solid"/>
                    </a:lnR>
                    <a:lnT w="9525" cap="flat" cmpd="sng" algn="ctr">
                      <a:solidFill>
                        <a:srgbClr val="545454"/>
                      </a:solidFill>
                      <a:prstDash val="solid"/>
                      <a:round/>
                      <a:headEnd type="none" w="med" len="med"/>
                      <a:tailEnd type="none" w="med" len="med"/>
                    </a:lnT>
                    <a:lnB w="9525">
                      <a:solidFill>
                        <a:srgbClr val="545454"/>
                      </a:solidFill>
                      <a:prstDash val="solid"/>
                    </a:lnB>
                  </a:tcPr>
                </a:tc>
                <a:tc>
                  <a:txBody>
                    <a:bodyPr/>
                    <a:lstStyle/>
                    <a:p>
                      <a:pPr algn="r" fontAlgn="ctr"/>
                      <a:r>
                        <a:rPr lang="en-ZA" sz="1800" b="0" i="0" u="none" strike="noStrike">
                          <a:solidFill>
                            <a:srgbClr val="000000"/>
                          </a:solidFill>
                          <a:effectLst/>
                          <a:latin typeface="Arial Narrow" panose="020B0606020202030204" pitchFamily="34" charset="0"/>
                        </a:rPr>
                        <a:t>69.82%</a:t>
                      </a:r>
                    </a:p>
                  </a:txBody>
                  <a:tcPr marL="6350" marR="6350" marT="63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algn="r" fontAlgn="ctr"/>
                      <a:r>
                        <a:rPr lang="en-ZA" sz="1800" b="0" i="0" u="none" strike="noStrike">
                          <a:solidFill>
                            <a:srgbClr val="000000"/>
                          </a:solidFill>
                          <a:effectLst/>
                          <a:latin typeface="Arial Narrow" panose="020B0606020202030204" pitchFamily="34" charset="0"/>
                        </a:rPr>
                        <a:t>29 453</a:t>
                      </a:r>
                    </a:p>
                  </a:txBody>
                  <a:tcPr marL="6350" marR="6350" marT="63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algn="r" fontAlgn="ctr"/>
                      <a:r>
                        <a:rPr lang="en-ZA" sz="1800" b="0" i="0" u="none" strike="noStrike" dirty="0">
                          <a:solidFill>
                            <a:srgbClr val="000000"/>
                          </a:solidFill>
                          <a:effectLst/>
                          <a:latin typeface="Arial Narrow" panose="020B0606020202030204" pitchFamily="34" charset="0"/>
                        </a:rPr>
                        <a:t>73.49%</a:t>
                      </a:r>
                    </a:p>
                  </a:txBody>
                  <a:tcPr marL="6350" marR="6350" marT="6350" marB="0" anchor="ctr">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extLst>
                  <a:ext uri="{0D108BD9-81ED-4DB2-BD59-A6C34878D82A}">
                    <a16:rowId xmlns:a16="http://schemas.microsoft.com/office/drawing/2014/main" val="10012"/>
                  </a:ext>
                </a:extLst>
              </a:tr>
            </a:tbl>
          </a:graphicData>
        </a:graphic>
      </p:graphicFrame>
      <p:sp>
        <p:nvSpPr>
          <p:cNvPr id="3" name="object 3"/>
          <p:cNvSpPr txBox="1"/>
          <p:nvPr/>
        </p:nvSpPr>
        <p:spPr>
          <a:xfrm>
            <a:off x="467544" y="79688"/>
            <a:ext cx="7740507" cy="444380"/>
          </a:xfrm>
          <a:prstGeom prst="rect">
            <a:avLst/>
          </a:prstGeom>
        </p:spPr>
        <p:txBody>
          <a:bodyPr vert="horz" wrap="square" lIns="0" tIns="13362" rIns="0" bIns="0" rtlCol="0">
            <a:spAutoFit/>
          </a:bodyPr>
          <a:lstStyle/>
          <a:p>
            <a:pPr marL="11135" algn="ctr">
              <a:spcBef>
                <a:spcPts val="105"/>
              </a:spcBef>
            </a:pPr>
            <a:r>
              <a:rPr lang="en-US" sz="2800" b="1" spc="4" dirty="0" smtClean="0">
                <a:solidFill>
                  <a:schemeClr val="accent2">
                    <a:lumMod val="75000"/>
                  </a:schemeClr>
                </a:solidFill>
                <a:latin typeface="Arial Narrow"/>
                <a:cs typeface="Arial Narrow"/>
              </a:rPr>
              <a:t>SOCIAL GRANT </a:t>
            </a:r>
            <a:r>
              <a:rPr lang="en-US" sz="2800" b="1" spc="9" dirty="0" smtClean="0">
                <a:solidFill>
                  <a:schemeClr val="accent2">
                    <a:lumMod val="75000"/>
                  </a:schemeClr>
                </a:solidFill>
                <a:latin typeface="Arial Narrow"/>
                <a:cs typeface="Arial Narrow"/>
              </a:rPr>
              <a:t>WROTE &amp; PASSED BY </a:t>
            </a:r>
            <a:r>
              <a:rPr lang="en-US" sz="2800" b="1" spc="4" dirty="0" smtClean="0">
                <a:solidFill>
                  <a:schemeClr val="accent2">
                    <a:lumMod val="75000"/>
                  </a:schemeClr>
                </a:solidFill>
                <a:latin typeface="Arial Narrow"/>
                <a:cs typeface="Arial Narrow"/>
              </a:rPr>
              <a:t>GRANT</a:t>
            </a:r>
            <a:r>
              <a:rPr lang="en-US" sz="2800" b="1" spc="-22" dirty="0" smtClean="0">
                <a:solidFill>
                  <a:schemeClr val="accent2">
                    <a:lumMod val="75000"/>
                  </a:schemeClr>
                </a:solidFill>
                <a:latin typeface="Arial Narrow"/>
                <a:cs typeface="Arial Narrow"/>
              </a:rPr>
              <a:t> </a:t>
            </a:r>
            <a:r>
              <a:rPr lang="en-US" sz="2800" b="1" spc="9" dirty="0" smtClean="0">
                <a:solidFill>
                  <a:schemeClr val="accent2">
                    <a:lumMod val="75000"/>
                  </a:schemeClr>
                </a:solidFill>
                <a:latin typeface="Arial Narrow"/>
                <a:cs typeface="Arial Narrow"/>
              </a:rPr>
              <a:t>TYPE</a:t>
            </a:r>
            <a:endParaRPr lang="en-US" sz="2800" dirty="0">
              <a:solidFill>
                <a:schemeClr val="accent2">
                  <a:lumMod val="75000"/>
                </a:schemeClr>
              </a:solidFill>
              <a:latin typeface="Arial Narrow"/>
              <a:cs typeface="Arial Narrow"/>
            </a:endParaRPr>
          </a:p>
        </p:txBody>
      </p:sp>
      <p:sp>
        <p:nvSpPr>
          <p:cNvPr id="5" name="Slide Number Placeholder 4"/>
          <p:cNvSpPr>
            <a:spLocks noGrp="1"/>
          </p:cNvSpPr>
          <p:nvPr>
            <p:ph type="sldNum" sz="quarter" idx="12"/>
          </p:nvPr>
        </p:nvSpPr>
        <p:spPr/>
        <p:txBody>
          <a:bodyPr/>
          <a:lstStyle/>
          <a:p>
            <a:pPr>
              <a:defRPr/>
            </a:pPr>
            <a:fld id="{0798A1A8-AE14-4394-B33F-4D0BF747916C}" type="slidenum">
              <a:rPr lang="en-ZA" altLang="en-US" smtClean="0"/>
              <a:pPr>
                <a:defRPr/>
              </a:pPr>
              <a:t>115</a:t>
            </a:fld>
            <a:endParaRPr lang="en-ZA" altLang="en-US"/>
          </a:p>
        </p:txBody>
      </p:sp>
    </p:spTree>
    <p:extLst>
      <p:ext uri="{BB962C8B-B14F-4D97-AF65-F5344CB8AC3E}">
        <p14:creationId xmlns:p14="http://schemas.microsoft.com/office/powerpoint/2010/main" val="4001661800"/>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79512" y="58851"/>
            <a:ext cx="8712968" cy="383949"/>
          </a:xfrm>
          <a:prstGeom prst="rect">
            <a:avLst/>
          </a:prstGeom>
        </p:spPr>
        <p:txBody>
          <a:bodyPr vert="horz" wrap="square" lIns="0" tIns="14476" rIns="0" bIns="0" rtlCol="0">
            <a:spAutoFit/>
          </a:bodyPr>
          <a:lstStyle/>
          <a:p>
            <a:pPr marL="11135">
              <a:spcBef>
                <a:spcPts val="114"/>
              </a:spcBef>
            </a:pPr>
            <a:r>
              <a:rPr lang="en-US" sz="2400" b="1" spc="9" dirty="0" smtClean="0">
                <a:solidFill>
                  <a:schemeClr val="accent2">
                    <a:lumMod val="75000"/>
                  </a:schemeClr>
                </a:solidFill>
                <a:latin typeface="Arial Narrow"/>
                <a:cs typeface="Arial Narrow"/>
              </a:rPr>
              <a:t>SOCIAL GRANT PERFORMANCE BY ACHIEVEMENT</a:t>
            </a:r>
            <a:r>
              <a:rPr lang="en-US" sz="2400" b="1" spc="35" dirty="0" smtClean="0">
                <a:solidFill>
                  <a:schemeClr val="accent2">
                    <a:lumMod val="75000"/>
                  </a:schemeClr>
                </a:solidFill>
                <a:latin typeface="Arial Narrow"/>
                <a:cs typeface="Arial Narrow"/>
              </a:rPr>
              <a:t> </a:t>
            </a:r>
            <a:r>
              <a:rPr lang="en-US" sz="2400" b="1" spc="9" dirty="0" smtClean="0">
                <a:solidFill>
                  <a:schemeClr val="accent2">
                    <a:lumMod val="75000"/>
                  </a:schemeClr>
                </a:solidFill>
                <a:latin typeface="Arial Narrow"/>
                <a:cs typeface="Arial Narrow"/>
              </a:rPr>
              <a:t>CATEGORY</a:t>
            </a:r>
            <a:endParaRPr lang="en-US" sz="2400" dirty="0">
              <a:solidFill>
                <a:schemeClr val="accent2">
                  <a:lumMod val="75000"/>
                </a:schemeClr>
              </a:solidFill>
              <a:latin typeface="Arial Narrow"/>
              <a:cs typeface="Arial Narrow"/>
            </a:endParaRPr>
          </a:p>
        </p:txBody>
      </p:sp>
      <p:graphicFrame>
        <p:nvGraphicFramePr>
          <p:cNvPr id="4" name="object 2"/>
          <p:cNvGraphicFramePr>
            <a:graphicFrameLocks noGrp="1"/>
          </p:cNvGraphicFramePr>
          <p:nvPr>
            <p:extLst>
              <p:ext uri="{D42A27DB-BD31-4B8C-83A1-F6EECF244321}">
                <p14:modId xmlns:p14="http://schemas.microsoft.com/office/powerpoint/2010/main" val="1811783338"/>
              </p:ext>
            </p:extLst>
          </p:nvPr>
        </p:nvGraphicFramePr>
        <p:xfrm>
          <a:off x="-4" y="621459"/>
          <a:ext cx="9108507" cy="6100426"/>
        </p:xfrm>
        <a:graphic>
          <a:graphicData uri="http://schemas.openxmlformats.org/drawingml/2006/table">
            <a:tbl>
              <a:tblPr firstRow="1" bandRow="1">
                <a:tableStyleId>{2D5ABB26-0587-4C30-8999-92F81FD0307C}</a:tableStyleId>
              </a:tblPr>
              <a:tblGrid>
                <a:gridCol w="2217633">
                  <a:extLst>
                    <a:ext uri="{9D8B030D-6E8A-4147-A177-3AD203B41FA5}">
                      <a16:colId xmlns:a16="http://schemas.microsoft.com/office/drawing/2014/main" val="20000"/>
                    </a:ext>
                  </a:extLst>
                </a:gridCol>
                <a:gridCol w="914522">
                  <a:extLst>
                    <a:ext uri="{9D8B030D-6E8A-4147-A177-3AD203B41FA5}">
                      <a16:colId xmlns:a16="http://schemas.microsoft.com/office/drawing/2014/main" val="20001"/>
                    </a:ext>
                  </a:extLst>
                </a:gridCol>
                <a:gridCol w="1206214">
                  <a:extLst>
                    <a:ext uri="{9D8B030D-6E8A-4147-A177-3AD203B41FA5}">
                      <a16:colId xmlns:a16="http://schemas.microsoft.com/office/drawing/2014/main" val="20002"/>
                    </a:ext>
                  </a:extLst>
                </a:gridCol>
                <a:gridCol w="1206214">
                  <a:extLst>
                    <a:ext uri="{9D8B030D-6E8A-4147-A177-3AD203B41FA5}">
                      <a16:colId xmlns:a16="http://schemas.microsoft.com/office/drawing/2014/main" val="20003"/>
                    </a:ext>
                  </a:extLst>
                </a:gridCol>
                <a:gridCol w="914522">
                  <a:extLst>
                    <a:ext uri="{9D8B030D-6E8A-4147-A177-3AD203B41FA5}">
                      <a16:colId xmlns:a16="http://schemas.microsoft.com/office/drawing/2014/main" val="20004"/>
                    </a:ext>
                  </a:extLst>
                </a:gridCol>
                <a:gridCol w="914522">
                  <a:extLst>
                    <a:ext uri="{9D8B030D-6E8A-4147-A177-3AD203B41FA5}">
                      <a16:colId xmlns:a16="http://schemas.microsoft.com/office/drawing/2014/main" val="20005"/>
                    </a:ext>
                  </a:extLst>
                </a:gridCol>
                <a:gridCol w="914522">
                  <a:extLst>
                    <a:ext uri="{9D8B030D-6E8A-4147-A177-3AD203B41FA5}">
                      <a16:colId xmlns:a16="http://schemas.microsoft.com/office/drawing/2014/main" val="20006"/>
                    </a:ext>
                  </a:extLst>
                </a:gridCol>
                <a:gridCol w="820358">
                  <a:extLst>
                    <a:ext uri="{9D8B030D-6E8A-4147-A177-3AD203B41FA5}">
                      <a16:colId xmlns:a16="http://schemas.microsoft.com/office/drawing/2014/main" val="20007"/>
                    </a:ext>
                  </a:extLst>
                </a:gridCol>
              </a:tblGrid>
              <a:tr h="342640">
                <a:tc rowSpan="2">
                  <a:txBody>
                    <a:bodyPr/>
                    <a:lstStyle/>
                    <a:p>
                      <a:pPr>
                        <a:lnSpc>
                          <a:spcPct val="100000"/>
                        </a:lnSpc>
                      </a:pPr>
                      <a:endParaRPr sz="2000" dirty="0">
                        <a:latin typeface="Times New Roman"/>
                        <a:cs typeface="Times New Roman"/>
                      </a:endParaRPr>
                    </a:p>
                    <a:p>
                      <a:pPr>
                        <a:lnSpc>
                          <a:spcPct val="100000"/>
                        </a:lnSpc>
                      </a:pPr>
                      <a:endParaRPr sz="2000" dirty="0">
                        <a:latin typeface="Times New Roman"/>
                        <a:cs typeface="Times New Roman"/>
                      </a:endParaRPr>
                    </a:p>
                    <a:p>
                      <a:pPr>
                        <a:lnSpc>
                          <a:spcPct val="100000"/>
                        </a:lnSpc>
                      </a:pPr>
                      <a:endParaRPr sz="2000" dirty="0">
                        <a:latin typeface="Times New Roman"/>
                        <a:cs typeface="Times New Roman"/>
                      </a:endParaRPr>
                    </a:p>
                    <a:p>
                      <a:pPr>
                        <a:lnSpc>
                          <a:spcPct val="100000"/>
                        </a:lnSpc>
                        <a:spcBef>
                          <a:spcPts val="25"/>
                        </a:spcBef>
                      </a:pPr>
                      <a:endParaRPr sz="2150" dirty="0">
                        <a:latin typeface="Times New Roman"/>
                        <a:cs typeface="Times New Roman"/>
                      </a:endParaRPr>
                    </a:p>
                    <a:p>
                      <a:pPr marL="38100">
                        <a:lnSpc>
                          <a:spcPts val="2100"/>
                        </a:lnSpc>
                      </a:pPr>
                      <a:r>
                        <a:rPr sz="1800" spc="-5" dirty="0">
                          <a:latin typeface="Arial Narrow"/>
                          <a:cs typeface="Arial Narrow"/>
                        </a:rPr>
                        <a:t>Province</a:t>
                      </a:r>
                      <a:r>
                        <a:rPr sz="1800" spc="-15" dirty="0">
                          <a:latin typeface="Arial Narrow"/>
                          <a:cs typeface="Arial Narrow"/>
                        </a:rPr>
                        <a:t> </a:t>
                      </a:r>
                      <a:r>
                        <a:rPr sz="1800" spc="-5" dirty="0">
                          <a:latin typeface="Arial Narrow"/>
                          <a:cs typeface="Arial Narrow"/>
                        </a:rPr>
                        <a:t>Name</a:t>
                      </a:r>
                      <a:endParaRPr sz="1800" dirty="0">
                        <a:latin typeface="Arial Narrow"/>
                        <a:cs typeface="Arial Narrow"/>
                      </a:endParaRPr>
                    </a:p>
                  </a:txBody>
                  <a:tcPr marL="0" marR="0" marT="0" marB="0">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solidFill>
                      <a:srgbClr val="F9BE8E"/>
                    </a:solidFill>
                  </a:tcPr>
                </a:tc>
                <a:tc gridSpan="7">
                  <a:txBody>
                    <a:bodyPr/>
                    <a:lstStyle/>
                    <a:p>
                      <a:pPr algn="ctr">
                        <a:lnSpc>
                          <a:spcPct val="100000"/>
                        </a:lnSpc>
                        <a:spcBef>
                          <a:spcPts val="50"/>
                        </a:spcBef>
                      </a:pPr>
                      <a:r>
                        <a:rPr sz="1800" b="1" spc="-5" dirty="0">
                          <a:latin typeface="Arial Narrow"/>
                          <a:cs typeface="Arial Narrow"/>
                        </a:rPr>
                        <a:t>2020</a:t>
                      </a:r>
                      <a:endParaRPr sz="1800">
                        <a:latin typeface="Arial Narrow"/>
                        <a:cs typeface="Arial Narrow"/>
                      </a:endParaRPr>
                    </a:p>
                  </a:txBody>
                  <a:tcPr marL="0" marR="0" marT="6350" marB="0">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solidFill>
                      <a:srgbClr val="F9BE8E"/>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1353430">
                <a:tc vMerge="1">
                  <a:txBody>
                    <a:bodyPr/>
                    <a:lstStyle/>
                    <a:p>
                      <a:endParaRPr/>
                    </a:p>
                  </a:txBody>
                  <a:tcPr marL="0" marR="0" marT="0" marB="0">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solidFill>
                      <a:srgbClr val="F9BE8E"/>
                    </a:solidFill>
                  </a:tcPr>
                </a:tc>
                <a:tc>
                  <a:txBody>
                    <a:bodyPr/>
                    <a:lstStyle/>
                    <a:p>
                      <a:pPr>
                        <a:lnSpc>
                          <a:spcPct val="100000"/>
                        </a:lnSpc>
                        <a:spcBef>
                          <a:spcPts val="25"/>
                        </a:spcBef>
                      </a:pPr>
                      <a:endParaRPr sz="1700">
                        <a:latin typeface="Times New Roman"/>
                        <a:cs typeface="Times New Roman"/>
                      </a:endParaRPr>
                    </a:p>
                    <a:p>
                      <a:pPr marL="184785" marR="156845" indent="-14604">
                        <a:lnSpc>
                          <a:spcPts val="2060"/>
                        </a:lnSpc>
                      </a:pPr>
                      <a:r>
                        <a:rPr sz="1800" b="1" spc="-5" dirty="0">
                          <a:latin typeface="Arial Narrow"/>
                          <a:cs typeface="Arial Narrow"/>
                        </a:rPr>
                        <a:t>Achieve</a:t>
                      </a:r>
                      <a:r>
                        <a:rPr sz="1800" b="1" dirty="0">
                          <a:latin typeface="Arial Narrow"/>
                          <a:cs typeface="Arial Narrow"/>
                        </a:rPr>
                        <a:t>d  </a:t>
                      </a:r>
                      <a:r>
                        <a:rPr sz="1800" b="1" spc="-5" dirty="0">
                          <a:latin typeface="Arial Narrow"/>
                          <a:cs typeface="Arial Narrow"/>
                        </a:rPr>
                        <a:t>Bachelor</a:t>
                      </a:r>
                      <a:endParaRPr sz="1800">
                        <a:latin typeface="Arial Narrow"/>
                        <a:cs typeface="Arial Narrow"/>
                      </a:endParaRPr>
                    </a:p>
                  </a:txBody>
                  <a:tcPr marL="0" marR="0" marT="3175" marB="0" vert="vert270">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solidFill>
                      <a:srgbClr val="F9BE8E"/>
                    </a:solidFill>
                  </a:tcPr>
                </a:tc>
                <a:tc>
                  <a:txBody>
                    <a:bodyPr/>
                    <a:lstStyle/>
                    <a:p>
                      <a:pPr>
                        <a:lnSpc>
                          <a:spcPct val="100000"/>
                        </a:lnSpc>
                        <a:spcBef>
                          <a:spcPts val="25"/>
                        </a:spcBef>
                      </a:pPr>
                      <a:endParaRPr sz="1700">
                        <a:latin typeface="Times New Roman"/>
                        <a:cs typeface="Times New Roman"/>
                      </a:endParaRPr>
                    </a:p>
                    <a:p>
                      <a:pPr marL="217170" marR="156845" indent="-46990">
                        <a:lnSpc>
                          <a:spcPts val="2060"/>
                        </a:lnSpc>
                      </a:pPr>
                      <a:r>
                        <a:rPr sz="1800" b="1" spc="-5" dirty="0">
                          <a:latin typeface="Arial Narrow"/>
                          <a:cs typeface="Arial Narrow"/>
                        </a:rPr>
                        <a:t>Achieve</a:t>
                      </a:r>
                      <a:r>
                        <a:rPr sz="1800" b="1" dirty="0">
                          <a:latin typeface="Arial Narrow"/>
                          <a:cs typeface="Arial Narrow"/>
                        </a:rPr>
                        <a:t>d  </a:t>
                      </a:r>
                      <a:r>
                        <a:rPr sz="1800" b="1" spc="-5" dirty="0">
                          <a:latin typeface="Arial Narrow"/>
                          <a:cs typeface="Arial Narrow"/>
                        </a:rPr>
                        <a:t>Diploma</a:t>
                      </a:r>
                      <a:endParaRPr sz="1800">
                        <a:latin typeface="Arial Narrow"/>
                        <a:cs typeface="Arial Narrow"/>
                      </a:endParaRPr>
                    </a:p>
                  </a:txBody>
                  <a:tcPr marL="0" marR="0" marT="3175" marB="0" vert="vert270">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solidFill>
                      <a:srgbClr val="F9BE8E"/>
                    </a:solidFill>
                  </a:tcPr>
                </a:tc>
                <a:tc>
                  <a:txBody>
                    <a:bodyPr/>
                    <a:lstStyle/>
                    <a:p>
                      <a:pPr marL="128905" marR="114935" indent="-635" algn="ctr">
                        <a:lnSpc>
                          <a:spcPts val="2060"/>
                        </a:lnSpc>
                        <a:spcBef>
                          <a:spcPts val="930"/>
                        </a:spcBef>
                      </a:pPr>
                      <a:r>
                        <a:rPr sz="1800" b="1" spc="-5" dirty="0">
                          <a:latin typeface="Arial Narrow"/>
                          <a:cs typeface="Arial Narrow"/>
                        </a:rPr>
                        <a:t>Achieved  Higer  Certificat</a:t>
                      </a:r>
                      <a:r>
                        <a:rPr sz="1800" b="1" dirty="0">
                          <a:latin typeface="Arial Narrow"/>
                          <a:cs typeface="Arial Narrow"/>
                        </a:rPr>
                        <a:t>e</a:t>
                      </a:r>
                      <a:endParaRPr sz="1800">
                        <a:latin typeface="Arial Narrow"/>
                        <a:cs typeface="Arial Narrow"/>
                      </a:endParaRPr>
                    </a:p>
                  </a:txBody>
                  <a:tcPr marL="0" marR="0" marT="118110" marB="0" vert="vert270">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solidFill>
                      <a:srgbClr val="F9BE8E"/>
                    </a:solidFill>
                  </a:tcPr>
                </a:tc>
                <a:tc>
                  <a:txBody>
                    <a:bodyPr/>
                    <a:lstStyle/>
                    <a:p>
                      <a:pPr>
                        <a:lnSpc>
                          <a:spcPct val="100000"/>
                        </a:lnSpc>
                        <a:spcBef>
                          <a:spcPts val="50"/>
                        </a:spcBef>
                      </a:pPr>
                      <a:endParaRPr sz="1700">
                        <a:latin typeface="Times New Roman"/>
                        <a:cs typeface="Times New Roman"/>
                      </a:endParaRPr>
                    </a:p>
                    <a:p>
                      <a:pPr marL="389255" marR="156845" indent="-219075">
                        <a:lnSpc>
                          <a:spcPts val="2060"/>
                        </a:lnSpc>
                      </a:pPr>
                      <a:r>
                        <a:rPr sz="1800" b="1" spc="-5" dirty="0">
                          <a:latin typeface="Arial Narrow"/>
                          <a:cs typeface="Arial Narrow"/>
                        </a:rPr>
                        <a:t>Achieve</a:t>
                      </a:r>
                      <a:r>
                        <a:rPr sz="1800" b="1" dirty="0">
                          <a:latin typeface="Arial Narrow"/>
                          <a:cs typeface="Arial Narrow"/>
                        </a:rPr>
                        <a:t>d  </a:t>
                      </a:r>
                      <a:r>
                        <a:rPr sz="1800" b="1" spc="-5" dirty="0">
                          <a:latin typeface="Arial Narrow"/>
                          <a:cs typeface="Arial Narrow"/>
                        </a:rPr>
                        <a:t>NSC</a:t>
                      </a:r>
                      <a:endParaRPr sz="1800">
                        <a:latin typeface="Arial Narrow"/>
                        <a:cs typeface="Arial Narrow"/>
                      </a:endParaRPr>
                    </a:p>
                  </a:txBody>
                  <a:tcPr marL="0" marR="0" marT="6350" marB="0" vert="vert270">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solidFill>
                      <a:srgbClr val="F9BE8E"/>
                    </a:solidFill>
                  </a:tcPr>
                </a:tc>
                <a:tc>
                  <a:txBody>
                    <a:bodyPr/>
                    <a:lstStyle/>
                    <a:p>
                      <a:pPr>
                        <a:lnSpc>
                          <a:spcPct val="100000"/>
                        </a:lnSpc>
                        <a:spcBef>
                          <a:spcPts val="25"/>
                        </a:spcBef>
                      </a:pPr>
                      <a:endParaRPr sz="1700">
                        <a:latin typeface="Times New Roman"/>
                        <a:cs typeface="Times New Roman"/>
                      </a:endParaRPr>
                    </a:p>
                    <a:p>
                      <a:pPr marL="154940" marR="140970" indent="15240">
                        <a:lnSpc>
                          <a:spcPts val="2060"/>
                        </a:lnSpc>
                      </a:pPr>
                      <a:r>
                        <a:rPr sz="1800" b="1" spc="-5" dirty="0">
                          <a:latin typeface="Arial Narrow"/>
                          <a:cs typeface="Arial Narrow"/>
                        </a:rPr>
                        <a:t>Achieved  </a:t>
                      </a:r>
                      <a:r>
                        <a:rPr sz="1800" b="1" dirty="0">
                          <a:latin typeface="Arial Narrow"/>
                          <a:cs typeface="Arial Narrow"/>
                        </a:rPr>
                        <a:t>E</a:t>
                      </a:r>
                      <a:r>
                        <a:rPr sz="1800" b="1" spc="-5" dirty="0">
                          <a:latin typeface="Arial Narrow"/>
                          <a:cs typeface="Arial Narrow"/>
                        </a:rPr>
                        <a:t>ndorse</a:t>
                      </a:r>
                      <a:r>
                        <a:rPr sz="1800" b="1" dirty="0">
                          <a:latin typeface="Arial Narrow"/>
                          <a:cs typeface="Arial Narrow"/>
                        </a:rPr>
                        <a:t>d</a:t>
                      </a:r>
                      <a:endParaRPr sz="1800">
                        <a:latin typeface="Arial Narrow"/>
                        <a:cs typeface="Arial Narrow"/>
                      </a:endParaRPr>
                    </a:p>
                  </a:txBody>
                  <a:tcPr marL="0" marR="0" marT="3175" marB="0" vert="vert270">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solidFill>
                      <a:srgbClr val="F9BE8E"/>
                    </a:solidFill>
                  </a:tcPr>
                </a:tc>
                <a:tc>
                  <a:txBody>
                    <a:bodyPr/>
                    <a:lstStyle/>
                    <a:p>
                      <a:pPr>
                        <a:lnSpc>
                          <a:spcPct val="100000"/>
                        </a:lnSpc>
                        <a:spcBef>
                          <a:spcPts val="25"/>
                        </a:spcBef>
                      </a:pPr>
                      <a:endParaRPr sz="1700">
                        <a:latin typeface="Times New Roman"/>
                        <a:cs typeface="Times New Roman"/>
                      </a:endParaRPr>
                    </a:p>
                    <a:p>
                      <a:pPr marL="170815" marR="156845" indent="192405">
                        <a:lnSpc>
                          <a:spcPts val="2060"/>
                        </a:lnSpc>
                      </a:pPr>
                      <a:r>
                        <a:rPr sz="1800" b="1" spc="-5" dirty="0">
                          <a:latin typeface="Arial Narrow"/>
                          <a:cs typeface="Arial Narrow"/>
                        </a:rPr>
                        <a:t>Total  Achieve</a:t>
                      </a:r>
                      <a:r>
                        <a:rPr sz="1800" b="1" dirty="0">
                          <a:latin typeface="Arial Narrow"/>
                          <a:cs typeface="Arial Narrow"/>
                        </a:rPr>
                        <a:t>d</a:t>
                      </a:r>
                      <a:endParaRPr sz="1800">
                        <a:latin typeface="Arial Narrow"/>
                        <a:cs typeface="Arial Narrow"/>
                      </a:endParaRPr>
                    </a:p>
                  </a:txBody>
                  <a:tcPr marL="0" marR="0" marT="3175" marB="0" vert="vert270">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solidFill>
                      <a:srgbClr val="F9BE8E"/>
                    </a:solidFill>
                  </a:tcPr>
                </a:tc>
                <a:tc>
                  <a:txBody>
                    <a:bodyPr/>
                    <a:lstStyle/>
                    <a:p>
                      <a:pPr>
                        <a:lnSpc>
                          <a:spcPct val="100000"/>
                        </a:lnSpc>
                      </a:pPr>
                      <a:endParaRPr sz="2500">
                        <a:latin typeface="Times New Roman"/>
                        <a:cs typeface="Times New Roman"/>
                      </a:endParaRPr>
                    </a:p>
                    <a:p>
                      <a:pPr marL="60960">
                        <a:lnSpc>
                          <a:spcPct val="100000"/>
                        </a:lnSpc>
                      </a:pPr>
                      <a:r>
                        <a:rPr sz="1800" b="1" dirty="0">
                          <a:latin typeface="Arial Narrow"/>
                          <a:cs typeface="Arial Narrow"/>
                        </a:rPr>
                        <a:t>%</a:t>
                      </a:r>
                      <a:r>
                        <a:rPr sz="1800" b="1" spc="-50" dirty="0">
                          <a:latin typeface="Arial Narrow"/>
                          <a:cs typeface="Arial Narrow"/>
                        </a:rPr>
                        <a:t> </a:t>
                      </a:r>
                      <a:r>
                        <a:rPr sz="1800" b="1" spc="-5" dirty="0">
                          <a:latin typeface="Arial Narrow"/>
                          <a:cs typeface="Arial Narrow"/>
                        </a:rPr>
                        <a:t>Achieved</a:t>
                      </a:r>
                      <a:endParaRPr sz="1800">
                        <a:latin typeface="Arial Narrow"/>
                        <a:cs typeface="Arial Narrow"/>
                      </a:endParaRPr>
                    </a:p>
                  </a:txBody>
                  <a:tcPr marL="0" marR="0" marT="0" marB="0" vert="vert270">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solidFill>
                      <a:srgbClr val="F9BE8E"/>
                    </a:solidFill>
                  </a:tcPr>
                </a:tc>
                <a:extLst>
                  <a:ext uri="{0D108BD9-81ED-4DB2-BD59-A6C34878D82A}">
                    <a16:rowId xmlns:a16="http://schemas.microsoft.com/office/drawing/2014/main" val="10001"/>
                  </a:ext>
                </a:extLst>
              </a:tr>
              <a:tr h="442577">
                <a:tc>
                  <a:txBody>
                    <a:bodyPr/>
                    <a:lstStyle/>
                    <a:p>
                      <a:pPr marL="38100">
                        <a:lnSpc>
                          <a:spcPct val="100000"/>
                        </a:lnSpc>
                        <a:spcBef>
                          <a:spcPts val="400"/>
                        </a:spcBef>
                      </a:pPr>
                      <a:r>
                        <a:rPr sz="1800" b="1" spc="-5" dirty="0">
                          <a:latin typeface="Arial Narrow"/>
                          <a:cs typeface="Arial Narrow"/>
                        </a:rPr>
                        <a:t>EASTERN</a:t>
                      </a:r>
                      <a:r>
                        <a:rPr sz="1800" b="1" spc="-15" dirty="0">
                          <a:latin typeface="Arial Narrow"/>
                          <a:cs typeface="Arial Narrow"/>
                        </a:rPr>
                        <a:t> </a:t>
                      </a:r>
                      <a:r>
                        <a:rPr sz="1800" b="1" spc="-5" dirty="0">
                          <a:latin typeface="Arial Narrow"/>
                          <a:cs typeface="Arial Narrow"/>
                        </a:rPr>
                        <a:t>CAPE</a:t>
                      </a:r>
                      <a:endParaRPr sz="1800">
                        <a:latin typeface="Arial Narrow"/>
                        <a:cs typeface="Arial Narrow"/>
                      </a:endParaRPr>
                    </a:p>
                  </a:txBody>
                  <a:tcPr marL="0" marR="0" marT="50800" marB="0">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tc>
                  <a:txBody>
                    <a:bodyPr/>
                    <a:lstStyle/>
                    <a:p>
                      <a:pPr marR="22225" algn="ctr">
                        <a:lnSpc>
                          <a:spcPct val="100000"/>
                        </a:lnSpc>
                        <a:spcBef>
                          <a:spcPts val="350"/>
                        </a:spcBef>
                      </a:pPr>
                      <a:r>
                        <a:rPr sz="1800" spc="-5" dirty="0">
                          <a:latin typeface="Arial Narrow"/>
                          <a:cs typeface="Arial Narrow"/>
                        </a:rPr>
                        <a:t>16</a:t>
                      </a:r>
                      <a:r>
                        <a:rPr sz="1800" spc="-95" dirty="0">
                          <a:latin typeface="Arial Narrow"/>
                          <a:cs typeface="Arial Narrow"/>
                        </a:rPr>
                        <a:t> </a:t>
                      </a:r>
                      <a:r>
                        <a:rPr sz="1800" spc="-5" dirty="0">
                          <a:latin typeface="Arial Narrow"/>
                          <a:cs typeface="Arial Narrow"/>
                        </a:rPr>
                        <a:t>014</a:t>
                      </a:r>
                      <a:endParaRPr sz="1800" dirty="0">
                        <a:latin typeface="Arial Narrow"/>
                        <a:cs typeface="Arial Narrow"/>
                      </a:endParaRPr>
                    </a:p>
                  </a:txBody>
                  <a:tcPr marL="0" marR="0" marT="44450" marB="0">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tc>
                  <a:txBody>
                    <a:bodyPr/>
                    <a:lstStyle/>
                    <a:p>
                      <a:pPr marR="22225" algn="ctr">
                        <a:lnSpc>
                          <a:spcPct val="100000"/>
                        </a:lnSpc>
                        <a:spcBef>
                          <a:spcPts val="350"/>
                        </a:spcBef>
                      </a:pPr>
                      <a:r>
                        <a:rPr sz="1800" spc="-5" dirty="0">
                          <a:latin typeface="Arial Narrow"/>
                          <a:cs typeface="Arial Narrow"/>
                        </a:rPr>
                        <a:t>14</a:t>
                      </a:r>
                      <a:r>
                        <a:rPr sz="1800" spc="-95" dirty="0">
                          <a:latin typeface="Arial Narrow"/>
                          <a:cs typeface="Arial Narrow"/>
                        </a:rPr>
                        <a:t> </a:t>
                      </a:r>
                      <a:r>
                        <a:rPr sz="1800" spc="-5" dirty="0">
                          <a:latin typeface="Arial Narrow"/>
                          <a:cs typeface="Arial Narrow"/>
                        </a:rPr>
                        <a:t>686</a:t>
                      </a:r>
                      <a:endParaRPr sz="1800" dirty="0">
                        <a:latin typeface="Arial Narrow"/>
                        <a:cs typeface="Arial Narrow"/>
                      </a:endParaRPr>
                    </a:p>
                  </a:txBody>
                  <a:tcPr marL="0" marR="0" marT="44450" marB="0">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tc>
                  <a:txBody>
                    <a:bodyPr/>
                    <a:lstStyle/>
                    <a:p>
                      <a:pPr marR="18415" algn="ctr">
                        <a:lnSpc>
                          <a:spcPct val="100000"/>
                        </a:lnSpc>
                        <a:spcBef>
                          <a:spcPts val="350"/>
                        </a:spcBef>
                      </a:pPr>
                      <a:r>
                        <a:rPr sz="1800" dirty="0">
                          <a:latin typeface="Arial Narrow"/>
                          <a:cs typeface="Arial Narrow"/>
                        </a:rPr>
                        <a:t>8</a:t>
                      </a:r>
                      <a:r>
                        <a:rPr sz="1800" spc="-100" dirty="0">
                          <a:latin typeface="Arial Narrow"/>
                          <a:cs typeface="Arial Narrow"/>
                        </a:rPr>
                        <a:t> </a:t>
                      </a:r>
                      <a:r>
                        <a:rPr sz="1800" spc="-5" dirty="0">
                          <a:latin typeface="Arial Narrow"/>
                          <a:cs typeface="Arial Narrow"/>
                        </a:rPr>
                        <a:t>702</a:t>
                      </a:r>
                      <a:endParaRPr sz="1800" dirty="0">
                        <a:latin typeface="Arial Narrow"/>
                        <a:cs typeface="Arial Narrow"/>
                      </a:endParaRPr>
                    </a:p>
                  </a:txBody>
                  <a:tcPr marL="0" marR="0" marT="44450" marB="0">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tc>
                  <a:txBody>
                    <a:bodyPr/>
                    <a:lstStyle/>
                    <a:p>
                      <a:pPr marR="24765" algn="ctr">
                        <a:lnSpc>
                          <a:spcPct val="100000"/>
                        </a:lnSpc>
                        <a:spcBef>
                          <a:spcPts val="350"/>
                        </a:spcBef>
                      </a:pPr>
                      <a:r>
                        <a:rPr sz="1800" spc="-5" dirty="0">
                          <a:latin typeface="Arial Narrow"/>
                          <a:cs typeface="Arial Narrow"/>
                        </a:rPr>
                        <a:t>1</a:t>
                      </a:r>
                      <a:r>
                        <a:rPr sz="1800" dirty="0">
                          <a:latin typeface="Arial Narrow"/>
                          <a:cs typeface="Arial Narrow"/>
                        </a:rPr>
                        <a:t>2</a:t>
                      </a:r>
                    </a:p>
                  </a:txBody>
                  <a:tcPr marL="0" marR="0" marT="44450" marB="0">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tc>
                  <a:txBody>
                    <a:bodyPr/>
                    <a:lstStyle/>
                    <a:p>
                      <a:pPr marR="20955" algn="ctr">
                        <a:lnSpc>
                          <a:spcPct val="100000"/>
                        </a:lnSpc>
                        <a:spcBef>
                          <a:spcPts val="350"/>
                        </a:spcBef>
                      </a:pPr>
                      <a:r>
                        <a:rPr sz="1800" dirty="0">
                          <a:latin typeface="Arial Narrow"/>
                          <a:cs typeface="Arial Narrow"/>
                        </a:rPr>
                        <a:t>0</a:t>
                      </a:r>
                    </a:p>
                  </a:txBody>
                  <a:tcPr marL="0" marR="0" marT="44450" marB="0">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tc>
                  <a:txBody>
                    <a:bodyPr/>
                    <a:lstStyle/>
                    <a:p>
                      <a:pPr marR="22225" algn="ctr">
                        <a:lnSpc>
                          <a:spcPct val="100000"/>
                        </a:lnSpc>
                        <a:spcBef>
                          <a:spcPts val="350"/>
                        </a:spcBef>
                      </a:pPr>
                      <a:r>
                        <a:rPr sz="1800" spc="-5" dirty="0">
                          <a:latin typeface="Arial Narrow"/>
                          <a:cs typeface="Arial Narrow"/>
                        </a:rPr>
                        <a:t>39</a:t>
                      </a:r>
                      <a:r>
                        <a:rPr sz="1800" spc="-95" dirty="0">
                          <a:latin typeface="Arial Narrow"/>
                          <a:cs typeface="Arial Narrow"/>
                        </a:rPr>
                        <a:t> </a:t>
                      </a:r>
                      <a:r>
                        <a:rPr sz="1800" spc="-5" dirty="0">
                          <a:latin typeface="Arial Narrow"/>
                          <a:cs typeface="Arial Narrow"/>
                        </a:rPr>
                        <a:t>414</a:t>
                      </a:r>
                      <a:endParaRPr sz="1800" dirty="0">
                        <a:latin typeface="Arial Narrow"/>
                        <a:cs typeface="Arial Narrow"/>
                      </a:endParaRPr>
                    </a:p>
                  </a:txBody>
                  <a:tcPr marL="0" marR="0" marT="44450" marB="0">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tc>
                  <a:txBody>
                    <a:bodyPr/>
                    <a:lstStyle/>
                    <a:p>
                      <a:pPr marR="23495" algn="ctr">
                        <a:lnSpc>
                          <a:spcPct val="100000"/>
                        </a:lnSpc>
                        <a:spcBef>
                          <a:spcPts val="350"/>
                        </a:spcBef>
                      </a:pPr>
                      <a:r>
                        <a:rPr sz="1800" spc="-5" dirty="0">
                          <a:latin typeface="Arial Narrow"/>
                          <a:cs typeface="Arial Narrow"/>
                        </a:rPr>
                        <a:t>61.08</a:t>
                      </a:r>
                      <a:r>
                        <a:rPr sz="1800" dirty="0">
                          <a:latin typeface="Arial Narrow"/>
                          <a:cs typeface="Arial Narrow"/>
                        </a:rPr>
                        <a:t>%</a:t>
                      </a:r>
                      <a:endParaRPr sz="1800">
                        <a:latin typeface="Arial Narrow"/>
                        <a:cs typeface="Arial Narrow"/>
                      </a:endParaRPr>
                    </a:p>
                  </a:txBody>
                  <a:tcPr marL="0" marR="0" marT="44450" marB="0">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extLst>
                  <a:ext uri="{0D108BD9-81ED-4DB2-BD59-A6C34878D82A}">
                    <a16:rowId xmlns:a16="http://schemas.microsoft.com/office/drawing/2014/main" val="10002"/>
                  </a:ext>
                </a:extLst>
              </a:tr>
              <a:tr h="435439">
                <a:tc>
                  <a:txBody>
                    <a:bodyPr/>
                    <a:lstStyle/>
                    <a:p>
                      <a:pPr marL="38100">
                        <a:lnSpc>
                          <a:spcPct val="100000"/>
                        </a:lnSpc>
                        <a:spcBef>
                          <a:spcPts val="350"/>
                        </a:spcBef>
                      </a:pPr>
                      <a:r>
                        <a:rPr sz="1800" b="1" spc="-5" dirty="0">
                          <a:latin typeface="Arial Narrow"/>
                          <a:cs typeface="Arial Narrow"/>
                        </a:rPr>
                        <a:t>FREE</a:t>
                      </a:r>
                      <a:r>
                        <a:rPr sz="1800" b="1" spc="-15" dirty="0">
                          <a:latin typeface="Arial Narrow"/>
                          <a:cs typeface="Arial Narrow"/>
                        </a:rPr>
                        <a:t> </a:t>
                      </a:r>
                      <a:r>
                        <a:rPr sz="1800" b="1" spc="-5" dirty="0">
                          <a:latin typeface="Arial Narrow"/>
                          <a:cs typeface="Arial Narrow"/>
                        </a:rPr>
                        <a:t>STATE</a:t>
                      </a:r>
                      <a:endParaRPr sz="1800">
                        <a:latin typeface="Arial Narrow"/>
                        <a:cs typeface="Arial Narrow"/>
                      </a:endParaRPr>
                    </a:p>
                  </a:txBody>
                  <a:tcPr marL="0" marR="0" marT="44450" marB="0">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tc>
                  <a:txBody>
                    <a:bodyPr/>
                    <a:lstStyle/>
                    <a:p>
                      <a:pPr marR="18415" algn="ctr">
                        <a:lnSpc>
                          <a:spcPct val="100000"/>
                        </a:lnSpc>
                        <a:spcBef>
                          <a:spcPts val="350"/>
                        </a:spcBef>
                      </a:pPr>
                      <a:r>
                        <a:rPr sz="1800" dirty="0">
                          <a:latin typeface="Arial Narrow"/>
                          <a:cs typeface="Arial Narrow"/>
                        </a:rPr>
                        <a:t>7</a:t>
                      </a:r>
                      <a:r>
                        <a:rPr sz="1800" spc="-100" dirty="0">
                          <a:latin typeface="Arial Narrow"/>
                          <a:cs typeface="Arial Narrow"/>
                        </a:rPr>
                        <a:t> </a:t>
                      </a:r>
                      <a:r>
                        <a:rPr sz="1800" spc="-5" dirty="0">
                          <a:latin typeface="Arial Narrow"/>
                          <a:cs typeface="Arial Narrow"/>
                        </a:rPr>
                        <a:t>603</a:t>
                      </a:r>
                      <a:endParaRPr sz="1800">
                        <a:latin typeface="Arial Narrow"/>
                        <a:cs typeface="Arial Narrow"/>
                      </a:endParaRPr>
                    </a:p>
                  </a:txBody>
                  <a:tcPr marL="0" marR="0" marT="44450" marB="0">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tc>
                  <a:txBody>
                    <a:bodyPr/>
                    <a:lstStyle/>
                    <a:p>
                      <a:pPr marR="18415" algn="ctr">
                        <a:lnSpc>
                          <a:spcPct val="100000"/>
                        </a:lnSpc>
                        <a:spcBef>
                          <a:spcPts val="350"/>
                        </a:spcBef>
                      </a:pPr>
                      <a:r>
                        <a:rPr sz="1800" dirty="0">
                          <a:latin typeface="Arial Narrow"/>
                          <a:cs typeface="Arial Narrow"/>
                        </a:rPr>
                        <a:t>6</a:t>
                      </a:r>
                      <a:r>
                        <a:rPr sz="1800" spc="-100" dirty="0">
                          <a:latin typeface="Arial Narrow"/>
                          <a:cs typeface="Arial Narrow"/>
                        </a:rPr>
                        <a:t> </a:t>
                      </a:r>
                      <a:r>
                        <a:rPr sz="1800" spc="-5" dirty="0">
                          <a:latin typeface="Arial Narrow"/>
                          <a:cs typeface="Arial Narrow"/>
                        </a:rPr>
                        <a:t>982</a:t>
                      </a:r>
                      <a:endParaRPr sz="1800">
                        <a:latin typeface="Arial Narrow"/>
                        <a:cs typeface="Arial Narrow"/>
                      </a:endParaRPr>
                    </a:p>
                  </a:txBody>
                  <a:tcPr marL="0" marR="0" marT="44450" marB="0">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tc>
                  <a:txBody>
                    <a:bodyPr/>
                    <a:lstStyle/>
                    <a:p>
                      <a:pPr marR="18415" algn="ctr">
                        <a:lnSpc>
                          <a:spcPct val="100000"/>
                        </a:lnSpc>
                        <a:spcBef>
                          <a:spcPts val="350"/>
                        </a:spcBef>
                      </a:pPr>
                      <a:r>
                        <a:rPr sz="1800" dirty="0">
                          <a:latin typeface="Arial Narrow"/>
                          <a:cs typeface="Arial Narrow"/>
                        </a:rPr>
                        <a:t>3</a:t>
                      </a:r>
                      <a:r>
                        <a:rPr sz="1800" spc="-100" dirty="0">
                          <a:latin typeface="Arial Narrow"/>
                          <a:cs typeface="Arial Narrow"/>
                        </a:rPr>
                        <a:t> </a:t>
                      </a:r>
                      <a:r>
                        <a:rPr sz="1800" spc="-5" dirty="0">
                          <a:latin typeface="Arial Narrow"/>
                          <a:cs typeface="Arial Narrow"/>
                        </a:rPr>
                        <a:t>131</a:t>
                      </a:r>
                      <a:endParaRPr sz="1800">
                        <a:latin typeface="Arial Narrow"/>
                        <a:cs typeface="Arial Narrow"/>
                      </a:endParaRPr>
                    </a:p>
                  </a:txBody>
                  <a:tcPr marL="0" marR="0" marT="44450" marB="0">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tc>
                  <a:txBody>
                    <a:bodyPr/>
                    <a:lstStyle/>
                    <a:p>
                      <a:pPr marR="20955" algn="ctr">
                        <a:lnSpc>
                          <a:spcPct val="100000"/>
                        </a:lnSpc>
                        <a:spcBef>
                          <a:spcPts val="350"/>
                        </a:spcBef>
                      </a:pPr>
                      <a:r>
                        <a:rPr sz="1800" dirty="0">
                          <a:latin typeface="Arial Narrow"/>
                          <a:cs typeface="Arial Narrow"/>
                        </a:rPr>
                        <a:t>0</a:t>
                      </a:r>
                      <a:endParaRPr sz="1800">
                        <a:latin typeface="Arial Narrow"/>
                        <a:cs typeface="Arial Narrow"/>
                      </a:endParaRPr>
                    </a:p>
                  </a:txBody>
                  <a:tcPr marL="0" marR="0" marT="44450" marB="0">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tc>
                  <a:txBody>
                    <a:bodyPr/>
                    <a:lstStyle/>
                    <a:p>
                      <a:pPr marR="24765" algn="ctr">
                        <a:lnSpc>
                          <a:spcPct val="100000"/>
                        </a:lnSpc>
                        <a:spcBef>
                          <a:spcPts val="350"/>
                        </a:spcBef>
                      </a:pPr>
                      <a:r>
                        <a:rPr sz="1800" spc="-5" dirty="0">
                          <a:latin typeface="Arial Narrow"/>
                          <a:cs typeface="Arial Narrow"/>
                        </a:rPr>
                        <a:t>1</a:t>
                      </a:r>
                      <a:r>
                        <a:rPr sz="1800" dirty="0">
                          <a:latin typeface="Arial Narrow"/>
                          <a:cs typeface="Arial Narrow"/>
                        </a:rPr>
                        <a:t>0</a:t>
                      </a:r>
                      <a:endParaRPr sz="1800">
                        <a:latin typeface="Arial Narrow"/>
                        <a:cs typeface="Arial Narrow"/>
                      </a:endParaRPr>
                    </a:p>
                  </a:txBody>
                  <a:tcPr marL="0" marR="0" marT="44450" marB="0">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tc>
                  <a:txBody>
                    <a:bodyPr/>
                    <a:lstStyle/>
                    <a:p>
                      <a:pPr marR="22225" algn="ctr">
                        <a:lnSpc>
                          <a:spcPct val="100000"/>
                        </a:lnSpc>
                        <a:spcBef>
                          <a:spcPts val="350"/>
                        </a:spcBef>
                      </a:pPr>
                      <a:r>
                        <a:rPr sz="1800" spc="-5" dirty="0">
                          <a:latin typeface="Arial Narrow"/>
                          <a:cs typeface="Arial Narrow"/>
                        </a:rPr>
                        <a:t>17</a:t>
                      </a:r>
                      <a:r>
                        <a:rPr sz="1800" spc="-95" dirty="0">
                          <a:latin typeface="Arial Narrow"/>
                          <a:cs typeface="Arial Narrow"/>
                        </a:rPr>
                        <a:t> </a:t>
                      </a:r>
                      <a:r>
                        <a:rPr sz="1800" spc="-5" dirty="0">
                          <a:latin typeface="Arial Narrow"/>
                          <a:cs typeface="Arial Narrow"/>
                        </a:rPr>
                        <a:t>726</a:t>
                      </a:r>
                      <a:endParaRPr sz="1800" dirty="0">
                        <a:latin typeface="Arial Narrow"/>
                        <a:cs typeface="Arial Narrow"/>
                      </a:endParaRPr>
                    </a:p>
                  </a:txBody>
                  <a:tcPr marL="0" marR="0" marT="44450" marB="0">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tc>
                  <a:txBody>
                    <a:bodyPr/>
                    <a:lstStyle/>
                    <a:p>
                      <a:pPr marR="23495" algn="ctr">
                        <a:lnSpc>
                          <a:spcPct val="100000"/>
                        </a:lnSpc>
                        <a:spcBef>
                          <a:spcPts val="350"/>
                        </a:spcBef>
                      </a:pPr>
                      <a:r>
                        <a:rPr sz="1800" spc="-5" dirty="0">
                          <a:latin typeface="Arial Narrow"/>
                          <a:cs typeface="Arial Narrow"/>
                        </a:rPr>
                        <a:t>74.89</a:t>
                      </a:r>
                      <a:r>
                        <a:rPr sz="1800" dirty="0">
                          <a:latin typeface="Arial Narrow"/>
                          <a:cs typeface="Arial Narrow"/>
                        </a:rPr>
                        <a:t>%</a:t>
                      </a:r>
                    </a:p>
                  </a:txBody>
                  <a:tcPr marL="0" marR="0" marT="44450" marB="0">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extLst>
                  <a:ext uri="{0D108BD9-81ED-4DB2-BD59-A6C34878D82A}">
                    <a16:rowId xmlns:a16="http://schemas.microsoft.com/office/drawing/2014/main" val="10003"/>
                  </a:ext>
                </a:extLst>
              </a:tr>
              <a:tr h="442577">
                <a:tc>
                  <a:txBody>
                    <a:bodyPr/>
                    <a:lstStyle/>
                    <a:p>
                      <a:pPr marL="38100">
                        <a:lnSpc>
                          <a:spcPct val="100000"/>
                        </a:lnSpc>
                        <a:spcBef>
                          <a:spcPts val="400"/>
                        </a:spcBef>
                      </a:pPr>
                      <a:r>
                        <a:rPr sz="1800" b="1" spc="-5" dirty="0">
                          <a:latin typeface="Arial Narrow"/>
                          <a:cs typeface="Arial Narrow"/>
                        </a:rPr>
                        <a:t>GAUTENG</a:t>
                      </a:r>
                      <a:endParaRPr sz="1800">
                        <a:latin typeface="Arial Narrow"/>
                        <a:cs typeface="Arial Narrow"/>
                      </a:endParaRPr>
                    </a:p>
                  </a:txBody>
                  <a:tcPr marL="0" marR="0" marT="50800" marB="0">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tc>
                  <a:txBody>
                    <a:bodyPr/>
                    <a:lstStyle/>
                    <a:p>
                      <a:pPr marR="22225" algn="ctr">
                        <a:lnSpc>
                          <a:spcPct val="100000"/>
                        </a:lnSpc>
                        <a:spcBef>
                          <a:spcPts val="350"/>
                        </a:spcBef>
                      </a:pPr>
                      <a:r>
                        <a:rPr sz="1800" spc="-5" dirty="0">
                          <a:latin typeface="Arial Narrow"/>
                          <a:cs typeface="Arial Narrow"/>
                        </a:rPr>
                        <a:t>26</a:t>
                      </a:r>
                      <a:r>
                        <a:rPr sz="1800" spc="-95" dirty="0">
                          <a:latin typeface="Arial Narrow"/>
                          <a:cs typeface="Arial Narrow"/>
                        </a:rPr>
                        <a:t> </a:t>
                      </a:r>
                      <a:r>
                        <a:rPr sz="1800" spc="-5" dirty="0">
                          <a:latin typeface="Arial Narrow"/>
                          <a:cs typeface="Arial Narrow"/>
                        </a:rPr>
                        <a:t>649</a:t>
                      </a:r>
                      <a:endParaRPr sz="1800">
                        <a:latin typeface="Arial Narrow"/>
                        <a:cs typeface="Arial Narrow"/>
                      </a:endParaRPr>
                    </a:p>
                  </a:txBody>
                  <a:tcPr marL="0" marR="0" marT="44450" marB="0">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tc>
                  <a:txBody>
                    <a:bodyPr/>
                    <a:lstStyle/>
                    <a:p>
                      <a:pPr marR="22225" algn="ctr">
                        <a:lnSpc>
                          <a:spcPct val="100000"/>
                        </a:lnSpc>
                        <a:spcBef>
                          <a:spcPts val="350"/>
                        </a:spcBef>
                      </a:pPr>
                      <a:r>
                        <a:rPr sz="1800" spc="-5" dirty="0">
                          <a:latin typeface="Arial Narrow"/>
                          <a:cs typeface="Arial Narrow"/>
                        </a:rPr>
                        <a:t>20</a:t>
                      </a:r>
                      <a:r>
                        <a:rPr sz="1800" spc="-95" dirty="0">
                          <a:latin typeface="Arial Narrow"/>
                          <a:cs typeface="Arial Narrow"/>
                        </a:rPr>
                        <a:t> </a:t>
                      </a:r>
                      <a:r>
                        <a:rPr sz="1800" spc="-5" dirty="0">
                          <a:latin typeface="Arial Narrow"/>
                          <a:cs typeface="Arial Narrow"/>
                        </a:rPr>
                        <a:t>408</a:t>
                      </a:r>
                      <a:endParaRPr sz="1800" dirty="0">
                        <a:latin typeface="Arial Narrow"/>
                        <a:cs typeface="Arial Narrow"/>
                      </a:endParaRPr>
                    </a:p>
                  </a:txBody>
                  <a:tcPr marL="0" marR="0" marT="44450" marB="0">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tc>
                  <a:txBody>
                    <a:bodyPr/>
                    <a:lstStyle/>
                    <a:p>
                      <a:pPr marR="18415" algn="ctr">
                        <a:lnSpc>
                          <a:spcPct val="100000"/>
                        </a:lnSpc>
                        <a:spcBef>
                          <a:spcPts val="350"/>
                        </a:spcBef>
                      </a:pPr>
                      <a:r>
                        <a:rPr sz="1800" dirty="0">
                          <a:latin typeface="Arial Narrow"/>
                          <a:cs typeface="Arial Narrow"/>
                        </a:rPr>
                        <a:t>8</a:t>
                      </a:r>
                      <a:r>
                        <a:rPr sz="1800" spc="-100" dirty="0">
                          <a:latin typeface="Arial Narrow"/>
                          <a:cs typeface="Arial Narrow"/>
                        </a:rPr>
                        <a:t> </a:t>
                      </a:r>
                      <a:r>
                        <a:rPr sz="1800" spc="-5" dirty="0">
                          <a:latin typeface="Arial Narrow"/>
                          <a:cs typeface="Arial Narrow"/>
                        </a:rPr>
                        <a:t>478</a:t>
                      </a:r>
                      <a:endParaRPr sz="1800">
                        <a:latin typeface="Arial Narrow"/>
                        <a:cs typeface="Arial Narrow"/>
                      </a:endParaRPr>
                    </a:p>
                  </a:txBody>
                  <a:tcPr marL="0" marR="0" marT="44450" marB="0">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tc>
                  <a:txBody>
                    <a:bodyPr/>
                    <a:lstStyle/>
                    <a:p>
                      <a:pPr marR="20955" algn="ctr">
                        <a:lnSpc>
                          <a:spcPct val="100000"/>
                        </a:lnSpc>
                        <a:spcBef>
                          <a:spcPts val="350"/>
                        </a:spcBef>
                      </a:pPr>
                      <a:r>
                        <a:rPr sz="1800" dirty="0">
                          <a:latin typeface="Arial Narrow"/>
                          <a:cs typeface="Arial Narrow"/>
                        </a:rPr>
                        <a:t>1</a:t>
                      </a:r>
                      <a:endParaRPr sz="1800">
                        <a:latin typeface="Arial Narrow"/>
                        <a:cs typeface="Arial Narrow"/>
                      </a:endParaRPr>
                    </a:p>
                  </a:txBody>
                  <a:tcPr marL="0" marR="0" marT="44450" marB="0">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tc>
                  <a:txBody>
                    <a:bodyPr/>
                    <a:lstStyle/>
                    <a:p>
                      <a:pPr marR="24765" algn="ctr">
                        <a:lnSpc>
                          <a:spcPct val="100000"/>
                        </a:lnSpc>
                        <a:spcBef>
                          <a:spcPts val="350"/>
                        </a:spcBef>
                      </a:pPr>
                      <a:r>
                        <a:rPr sz="1800" spc="-5" dirty="0">
                          <a:latin typeface="Arial Narrow"/>
                          <a:cs typeface="Arial Narrow"/>
                        </a:rPr>
                        <a:t>1</a:t>
                      </a:r>
                      <a:r>
                        <a:rPr sz="1800" dirty="0">
                          <a:latin typeface="Arial Narrow"/>
                          <a:cs typeface="Arial Narrow"/>
                        </a:rPr>
                        <a:t>3</a:t>
                      </a:r>
                      <a:endParaRPr sz="1800">
                        <a:latin typeface="Arial Narrow"/>
                        <a:cs typeface="Arial Narrow"/>
                      </a:endParaRPr>
                    </a:p>
                  </a:txBody>
                  <a:tcPr marL="0" marR="0" marT="44450" marB="0">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tc>
                  <a:txBody>
                    <a:bodyPr/>
                    <a:lstStyle/>
                    <a:p>
                      <a:pPr marR="22225" algn="ctr">
                        <a:lnSpc>
                          <a:spcPct val="100000"/>
                        </a:lnSpc>
                        <a:spcBef>
                          <a:spcPts val="350"/>
                        </a:spcBef>
                      </a:pPr>
                      <a:r>
                        <a:rPr sz="1800" spc="-5" dirty="0">
                          <a:latin typeface="Arial Narrow"/>
                          <a:cs typeface="Arial Narrow"/>
                        </a:rPr>
                        <a:t>55</a:t>
                      </a:r>
                      <a:r>
                        <a:rPr sz="1800" spc="-95" dirty="0">
                          <a:latin typeface="Arial Narrow"/>
                          <a:cs typeface="Arial Narrow"/>
                        </a:rPr>
                        <a:t> </a:t>
                      </a:r>
                      <a:r>
                        <a:rPr sz="1800" spc="-5" dirty="0">
                          <a:latin typeface="Arial Narrow"/>
                          <a:cs typeface="Arial Narrow"/>
                        </a:rPr>
                        <a:t>549</a:t>
                      </a:r>
                      <a:endParaRPr sz="1800" dirty="0">
                        <a:latin typeface="Arial Narrow"/>
                        <a:cs typeface="Arial Narrow"/>
                      </a:endParaRPr>
                    </a:p>
                  </a:txBody>
                  <a:tcPr marL="0" marR="0" marT="44450" marB="0">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tc>
                  <a:txBody>
                    <a:bodyPr/>
                    <a:lstStyle/>
                    <a:p>
                      <a:pPr marR="23495" algn="ctr">
                        <a:lnSpc>
                          <a:spcPct val="100000"/>
                        </a:lnSpc>
                        <a:spcBef>
                          <a:spcPts val="350"/>
                        </a:spcBef>
                      </a:pPr>
                      <a:r>
                        <a:rPr sz="1800" spc="-5" dirty="0">
                          <a:latin typeface="Arial Narrow"/>
                          <a:cs typeface="Arial Narrow"/>
                        </a:rPr>
                        <a:t>64.43</a:t>
                      </a:r>
                      <a:r>
                        <a:rPr sz="1800" dirty="0">
                          <a:latin typeface="Arial Narrow"/>
                          <a:cs typeface="Arial Narrow"/>
                        </a:rPr>
                        <a:t>%</a:t>
                      </a:r>
                    </a:p>
                  </a:txBody>
                  <a:tcPr marL="0" marR="0" marT="44450" marB="0">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extLst>
                  <a:ext uri="{0D108BD9-81ED-4DB2-BD59-A6C34878D82A}">
                    <a16:rowId xmlns:a16="http://schemas.microsoft.com/office/drawing/2014/main" val="10004"/>
                  </a:ext>
                </a:extLst>
              </a:tr>
              <a:tr h="442577">
                <a:tc>
                  <a:txBody>
                    <a:bodyPr/>
                    <a:lstStyle/>
                    <a:p>
                      <a:pPr marL="38100">
                        <a:lnSpc>
                          <a:spcPct val="100000"/>
                        </a:lnSpc>
                        <a:spcBef>
                          <a:spcPts val="400"/>
                        </a:spcBef>
                      </a:pPr>
                      <a:r>
                        <a:rPr sz="1800" b="1" spc="-5" dirty="0">
                          <a:latin typeface="Arial Narrow"/>
                          <a:cs typeface="Arial Narrow"/>
                        </a:rPr>
                        <a:t>KWAZULU-NATAL</a:t>
                      </a:r>
                      <a:endParaRPr sz="1800">
                        <a:latin typeface="Arial Narrow"/>
                        <a:cs typeface="Arial Narrow"/>
                      </a:endParaRPr>
                    </a:p>
                  </a:txBody>
                  <a:tcPr marL="0" marR="0" marT="50800" marB="0">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tc>
                  <a:txBody>
                    <a:bodyPr/>
                    <a:lstStyle/>
                    <a:p>
                      <a:pPr marR="22225" algn="ctr">
                        <a:lnSpc>
                          <a:spcPct val="100000"/>
                        </a:lnSpc>
                        <a:spcBef>
                          <a:spcPts val="350"/>
                        </a:spcBef>
                      </a:pPr>
                      <a:r>
                        <a:rPr sz="1800" spc="-5" dirty="0">
                          <a:latin typeface="Arial Narrow"/>
                          <a:cs typeface="Arial Narrow"/>
                        </a:rPr>
                        <a:t>38</a:t>
                      </a:r>
                      <a:r>
                        <a:rPr sz="1800" spc="-95" dirty="0">
                          <a:latin typeface="Arial Narrow"/>
                          <a:cs typeface="Arial Narrow"/>
                        </a:rPr>
                        <a:t> </a:t>
                      </a:r>
                      <a:r>
                        <a:rPr sz="1800" spc="-5" dirty="0">
                          <a:latin typeface="Arial Narrow"/>
                          <a:cs typeface="Arial Narrow"/>
                        </a:rPr>
                        <a:t>667</a:t>
                      </a:r>
                      <a:endParaRPr sz="1800">
                        <a:latin typeface="Arial Narrow"/>
                        <a:cs typeface="Arial Narrow"/>
                      </a:endParaRPr>
                    </a:p>
                  </a:txBody>
                  <a:tcPr marL="0" marR="0" marT="44450" marB="0">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tc>
                  <a:txBody>
                    <a:bodyPr/>
                    <a:lstStyle/>
                    <a:p>
                      <a:pPr marR="22225" algn="ctr">
                        <a:lnSpc>
                          <a:spcPct val="100000"/>
                        </a:lnSpc>
                        <a:spcBef>
                          <a:spcPts val="350"/>
                        </a:spcBef>
                      </a:pPr>
                      <a:r>
                        <a:rPr sz="1800" spc="-5" dirty="0">
                          <a:latin typeface="Arial Narrow"/>
                          <a:cs typeface="Arial Narrow"/>
                        </a:rPr>
                        <a:t>29</a:t>
                      </a:r>
                      <a:r>
                        <a:rPr sz="1800" spc="-95" dirty="0">
                          <a:latin typeface="Arial Narrow"/>
                          <a:cs typeface="Arial Narrow"/>
                        </a:rPr>
                        <a:t> </a:t>
                      </a:r>
                      <a:r>
                        <a:rPr sz="1800" spc="-5" dirty="0">
                          <a:latin typeface="Arial Narrow"/>
                          <a:cs typeface="Arial Narrow"/>
                        </a:rPr>
                        <a:t>656</a:t>
                      </a:r>
                      <a:endParaRPr sz="1800">
                        <a:latin typeface="Arial Narrow"/>
                        <a:cs typeface="Arial Narrow"/>
                      </a:endParaRPr>
                    </a:p>
                  </a:txBody>
                  <a:tcPr marL="0" marR="0" marT="44450" marB="0">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tc>
                  <a:txBody>
                    <a:bodyPr/>
                    <a:lstStyle/>
                    <a:p>
                      <a:pPr marR="15875" algn="ctr">
                        <a:lnSpc>
                          <a:spcPct val="100000"/>
                        </a:lnSpc>
                        <a:spcBef>
                          <a:spcPts val="350"/>
                        </a:spcBef>
                      </a:pPr>
                      <a:r>
                        <a:rPr sz="1800" spc="-5" dirty="0">
                          <a:latin typeface="Arial Narrow"/>
                          <a:cs typeface="Arial Narrow"/>
                        </a:rPr>
                        <a:t>15</a:t>
                      </a:r>
                      <a:r>
                        <a:rPr sz="1800" spc="-95" dirty="0">
                          <a:latin typeface="Arial Narrow"/>
                          <a:cs typeface="Arial Narrow"/>
                        </a:rPr>
                        <a:t> </a:t>
                      </a:r>
                      <a:r>
                        <a:rPr sz="1800" spc="-5" dirty="0">
                          <a:latin typeface="Arial Narrow"/>
                          <a:cs typeface="Arial Narrow"/>
                        </a:rPr>
                        <a:t>932</a:t>
                      </a:r>
                      <a:endParaRPr sz="1800">
                        <a:latin typeface="Arial Narrow"/>
                        <a:cs typeface="Arial Narrow"/>
                      </a:endParaRPr>
                    </a:p>
                  </a:txBody>
                  <a:tcPr marL="0" marR="0" marT="44450" marB="0">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tc>
                  <a:txBody>
                    <a:bodyPr/>
                    <a:lstStyle/>
                    <a:p>
                      <a:pPr marR="24765" algn="ctr">
                        <a:lnSpc>
                          <a:spcPct val="100000"/>
                        </a:lnSpc>
                        <a:spcBef>
                          <a:spcPts val="350"/>
                        </a:spcBef>
                      </a:pPr>
                      <a:r>
                        <a:rPr sz="1800" spc="-5" dirty="0">
                          <a:latin typeface="Arial Narrow"/>
                          <a:cs typeface="Arial Narrow"/>
                        </a:rPr>
                        <a:t>2</a:t>
                      </a:r>
                      <a:r>
                        <a:rPr sz="1800" dirty="0">
                          <a:latin typeface="Arial Narrow"/>
                          <a:cs typeface="Arial Narrow"/>
                        </a:rPr>
                        <a:t>3</a:t>
                      </a:r>
                      <a:endParaRPr sz="1800">
                        <a:latin typeface="Arial Narrow"/>
                        <a:cs typeface="Arial Narrow"/>
                      </a:endParaRPr>
                    </a:p>
                  </a:txBody>
                  <a:tcPr marL="0" marR="0" marT="44450" marB="0">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tc>
                  <a:txBody>
                    <a:bodyPr/>
                    <a:lstStyle/>
                    <a:p>
                      <a:pPr marR="20955" algn="ctr">
                        <a:lnSpc>
                          <a:spcPct val="100000"/>
                        </a:lnSpc>
                        <a:spcBef>
                          <a:spcPts val="350"/>
                        </a:spcBef>
                      </a:pPr>
                      <a:r>
                        <a:rPr sz="1800" dirty="0">
                          <a:latin typeface="Arial Narrow"/>
                          <a:cs typeface="Arial Narrow"/>
                        </a:rPr>
                        <a:t>0</a:t>
                      </a:r>
                      <a:endParaRPr sz="1800">
                        <a:latin typeface="Arial Narrow"/>
                        <a:cs typeface="Arial Narrow"/>
                      </a:endParaRPr>
                    </a:p>
                  </a:txBody>
                  <a:tcPr marL="0" marR="0" marT="44450" marB="0">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tc>
                  <a:txBody>
                    <a:bodyPr/>
                    <a:lstStyle/>
                    <a:p>
                      <a:pPr marR="22225" algn="ctr">
                        <a:lnSpc>
                          <a:spcPct val="100000"/>
                        </a:lnSpc>
                        <a:spcBef>
                          <a:spcPts val="350"/>
                        </a:spcBef>
                      </a:pPr>
                      <a:r>
                        <a:rPr sz="1800" spc="-5" dirty="0">
                          <a:latin typeface="Arial Narrow"/>
                          <a:cs typeface="Arial Narrow"/>
                        </a:rPr>
                        <a:t>84</a:t>
                      </a:r>
                      <a:r>
                        <a:rPr sz="1800" spc="-95" dirty="0">
                          <a:latin typeface="Arial Narrow"/>
                          <a:cs typeface="Arial Narrow"/>
                        </a:rPr>
                        <a:t> </a:t>
                      </a:r>
                      <a:r>
                        <a:rPr sz="1800" spc="-5" dirty="0">
                          <a:latin typeface="Arial Narrow"/>
                          <a:cs typeface="Arial Narrow"/>
                        </a:rPr>
                        <a:t>278</a:t>
                      </a:r>
                      <a:endParaRPr sz="1800" dirty="0">
                        <a:latin typeface="Arial Narrow"/>
                        <a:cs typeface="Arial Narrow"/>
                      </a:endParaRPr>
                    </a:p>
                  </a:txBody>
                  <a:tcPr marL="0" marR="0" marT="44450" marB="0">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tc>
                  <a:txBody>
                    <a:bodyPr/>
                    <a:lstStyle/>
                    <a:p>
                      <a:pPr marR="23495" algn="ctr">
                        <a:lnSpc>
                          <a:spcPct val="100000"/>
                        </a:lnSpc>
                        <a:spcBef>
                          <a:spcPts val="350"/>
                        </a:spcBef>
                      </a:pPr>
                      <a:r>
                        <a:rPr sz="1800" spc="-5" dirty="0">
                          <a:latin typeface="Arial Narrow"/>
                          <a:cs typeface="Arial Narrow"/>
                        </a:rPr>
                        <a:t>70.29</a:t>
                      </a:r>
                      <a:r>
                        <a:rPr sz="1800" dirty="0">
                          <a:latin typeface="Arial Narrow"/>
                          <a:cs typeface="Arial Narrow"/>
                        </a:rPr>
                        <a:t>%</a:t>
                      </a:r>
                    </a:p>
                  </a:txBody>
                  <a:tcPr marL="0" marR="0" marT="44450" marB="0">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extLst>
                  <a:ext uri="{0D108BD9-81ED-4DB2-BD59-A6C34878D82A}">
                    <a16:rowId xmlns:a16="http://schemas.microsoft.com/office/drawing/2014/main" val="10005"/>
                  </a:ext>
                </a:extLst>
              </a:tr>
              <a:tr h="442577">
                <a:tc>
                  <a:txBody>
                    <a:bodyPr/>
                    <a:lstStyle/>
                    <a:p>
                      <a:pPr marL="38100">
                        <a:lnSpc>
                          <a:spcPct val="100000"/>
                        </a:lnSpc>
                        <a:spcBef>
                          <a:spcPts val="400"/>
                        </a:spcBef>
                      </a:pPr>
                      <a:r>
                        <a:rPr sz="1800" b="1" spc="-5" dirty="0">
                          <a:latin typeface="Arial Narrow"/>
                          <a:cs typeface="Arial Narrow"/>
                        </a:rPr>
                        <a:t>LIMPOPO</a:t>
                      </a:r>
                      <a:endParaRPr sz="1800">
                        <a:latin typeface="Arial Narrow"/>
                        <a:cs typeface="Arial Narrow"/>
                      </a:endParaRPr>
                    </a:p>
                  </a:txBody>
                  <a:tcPr marL="0" marR="0" marT="50800" marB="0">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tc>
                  <a:txBody>
                    <a:bodyPr/>
                    <a:lstStyle/>
                    <a:p>
                      <a:pPr marR="22225" algn="ctr">
                        <a:lnSpc>
                          <a:spcPct val="100000"/>
                        </a:lnSpc>
                        <a:spcBef>
                          <a:spcPts val="350"/>
                        </a:spcBef>
                      </a:pPr>
                      <a:r>
                        <a:rPr sz="1800" spc="-5" dirty="0">
                          <a:latin typeface="Arial Narrow"/>
                          <a:cs typeface="Arial Narrow"/>
                        </a:rPr>
                        <a:t>18</a:t>
                      </a:r>
                      <a:r>
                        <a:rPr sz="1800" spc="-95" dirty="0">
                          <a:latin typeface="Arial Narrow"/>
                          <a:cs typeface="Arial Narrow"/>
                        </a:rPr>
                        <a:t> </a:t>
                      </a:r>
                      <a:r>
                        <a:rPr sz="1800" spc="-5" dirty="0">
                          <a:latin typeface="Arial Narrow"/>
                          <a:cs typeface="Arial Narrow"/>
                        </a:rPr>
                        <a:t>067</a:t>
                      </a:r>
                      <a:endParaRPr sz="1800">
                        <a:latin typeface="Arial Narrow"/>
                        <a:cs typeface="Arial Narrow"/>
                      </a:endParaRPr>
                    </a:p>
                  </a:txBody>
                  <a:tcPr marL="0" marR="0" marT="44450" marB="0">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tc>
                  <a:txBody>
                    <a:bodyPr/>
                    <a:lstStyle/>
                    <a:p>
                      <a:pPr marR="22225" algn="ctr">
                        <a:lnSpc>
                          <a:spcPct val="100000"/>
                        </a:lnSpc>
                        <a:spcBef>
                          <a:spcPts val="350"/>
                        </a:spcBef>
                      </a:pPr>
                      <a:r>
                        <a:rPr sz="1800" spc="-5" dirty="0">
                          <a:latin typeface="Arial Narrow"/>
                          <a:cs typeface="Arial Narrow"/>
                        </a:rPr>
                        <a:t>16</a:t>
                      </a:r>
                      <a:r>
                        <a:rPr sz="1800" spc="-95" dirty="0">
                          <a:latin typeface="Arial Narrow"/>
                          <a:cs typeface="Arial Narrow"/>
                        </a:rPr>
                        <a:t> </a:t>
                      </a:r>
                      <a:r>
                        <a:rPr sz="1800" spc="-5" dirty="0">
                          <a:latin typeface="Arial Narrow"/>
                          <a:cs typeface="Arial Narrow"/>
                        </a:rPr>
                        <a:t>104</a:t>
                      </a:r>
                      <a:endParaRPr sz="1800">
                        <a:latin typeface="Arial Narrow"/>
                        <a:cs typeface="Arial Narrow"/>
                      </a:endParaRPr>
                    </a:p>
                  </a:txBody>
                  <a:tcPr marL="0" marR="0" marT="44450" marB="0">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tc>
                  <a:txBody>
                    <a:bodyPr/>
                    <a:lstStyle/>
                    <a:p>
                      <a:pPr marR="15875" algn="ctr">
                        <a:lnSpc>
                          <a:spcPct val="100000"/>
                        </a:lnSpc>
                        <a:spcBef>
                          <a:spcPts val="350"/>
                        </a:spcBef>
                      </a:pPr>
                      <a:r>
                        <a:rPr sz="1800" spc="-5" dirty="0">
                          <a:latin typeface="Arial Narrow"/>
                          <a:cs typeface="Arial Narrow"/>
                        </a:rPr>
                        <a:t>10</a:t>
                      </a:r>
                      <a:r>
                        <a:rPr sz="1800" spc="-95" dirty="0">
                          <a:latin typeface="Arial Narrow"/>
                          <a:cs typeface="Arial Narrow"/>
                        </a:rPr>
                        <a:t> </a:t>
                      </a:r>
                      <a:r>
                        <a:rPr sz="1800" spc="-5" dirty="0">
                          <a:latin typeface="Arial Narrow"/>
                          <a:cs typeface="Arial Narrow"/>
                        </a:rPr>
                        <a:t>770</a:t>
                      </a:r>
                      <a:endParaRPr sz="1800">
                        <a:latin typeface="Arial Narrow"/>
                        <a:cs typeface="Arial Narrow"/>
                      </a:endParaRPr>
                    </a:p>
                  </a:txBody>
                  <a:tcPr marL="0" marR="0" marT="44450" marB="0">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tc>
                  <a:txBody>
                    <a:bodyPr/>
                    <a:lstStyle/>
                    <a:p>
                      <a:pPr marR="20955" algn="ctr">
                        <a:lnSpc>
                          <a:spcPct val="100000"/>
                        </a:lnSpc>
                        <a:spcBef>
                          <a:spcPts val="350"/>
                        </a:spcBef>
                      </a:pPr>
                      <a:r>
                        <a:rPr sz="1800" dirty="0">
                          <a:latin typeface="Arial Narrow"/>
                          <a:cs typeface="Arial Narrow"/>
                        </a:rPr>
                        <a:t>4</a:t>
                      </a:r>
                      <a:endParaRPr sz="1800">
                        <a:latin typeface="Arial Narrow"/>
                        <a:cs typeface="Arial Narrow"/>
                      </a:endParaRPr>
                    </a:p>
                  </a:txBody>
                  <a:tcPr marL="0" marR="0" marT="44450" marB="0">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tc>
                  <a:txBody>
                    <a:bodyPr/>
                    <a:lstStyle/>
                    <a:p>
                      <a:pPr marR="20955" algn="ctr">
                        <a:lnSpc>
                          <a:spcPct val="100000"/>
                        </a:lnSpc>
                        <a:spcBef>
                          <a:spcPts val="350"/>
                        </a:spcBef>
                      </a:pPr>
                      <a:r>
                        <a:rPr sz="1800" dirty="0">
                          <a:latin typeface="Arial Narrow"/>
                          <a:cs typeface="Arial Narrow"/>
                        </a:rPr>
                        <a:t>0</a:t>
                      </a:r>
                      <a:endParaRPr sz="1800">
                        <a:latin typeface="Arial Narrow"/>
                        <a:cs typeface="Arial Narrow"/>
                      </a:endParaRPr>
                    </a:p>
                  </a:txBody>
                  <a:tcPr marL="0" marR="0" marT="44450" marB="0">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tc>
                  <a:txBody>
                    <a:bodyPr/>
                    <a:lstStyle/>
                    <a:p>
                      <a:pPr marR="22225" algn="ctr">
                        <a:lnSpc>
                          <a:spcPct val="100000"/>
                        </a:lnSpc>
                        <a:spcBef>
                          <a:spcPts val="350"/>
                        </a:spcBef>
                      </a:pPr>
                      <a:r>
                        <a:rPr sz="1800" spc="-5" dirty="0">
                          <a:latin typeface="Arial Narrow"/>
                          <a:cs typeface="Arial Narrow"/>
                        </a:rPr>
                        <a:t>44</a:t>
                      </a:r>
                      <a:r>
                        <a:rPr sz="1800" spc="-95" dirty="0">
                          <a:latin typeface="Arial Narrow"/>
                          <a:cs typeface="Arial Narrow"/>
                        </a:rPr>
                        <a:t> </a:t>
                      </a:r>
                      <a:r>
                        <a:rPr sz="1800" spc="-5" dirty="0">
                          <a:latin typeface="Arial Narrow"/>
                          <a:cs typeface="Arial Narrow"/>
                        </a:rPr>
                        <a:t>945</a:t>
                      </a:r>
                      <a:endParaRPr sz="1800">
                        <a:latin typeface="Arial Narrow"/>
                        <a:cs typeface="Arial Narrow"/>
                      </a:endParaRPr>
                    </a:p>
                  </a:txBody>
                  <a:tcPr marL="0" marR="0" marT="44450" marB="0">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tc>
                  <a:txBody>
                    <a:bodyPr/>
                    <a:lstStyle/>
                    <a:p>
                      <a:pPr marR="23495" algn="ctr">
                        <a:lnSpc>
                          <a:spcPct val="100000"/>
                        </a:lnSpc>
                        <a:spcBef>
                          <a:spcPts val="350"/>
                        </a:spcBef>
                      </a:pPr>
                      <a:r>
                        <a:rPr sz="1800" spc="-5" dirty="0">
                          <a:latin typeface="Arial Narrow"/>
                          <a:cs typeface="Arial Narrow"/>
                        </a:rPr>
                        <a:t>59.43</a:t>
                      </a:r>
                      <a:r>
                        <a:rPr sz="1800" dirty="0">
                          <a:latin typeface="Arial Narrow"/>
                          <a:cs typeface="Arial Narrow"/>
                        </a:rPr>
                        <a:t>%</a:t>
                      </a:r>
                    </a:p>
                  </a:txBody>
                  <a:tcPr marL="0" marR="0" marT="44450" marB="0">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extLst>
                  <a:ext uri="{0D108BD9-81ED-4DB2-BD59-A6C34878D82A}">
                    <a16:rowId xmlns:a16="http://schemas.microsoft.com/office/drawing/2014/main" val="10006"/>
                  </a:ext>
                </a:extLst>
              </a:tr>
              <a:tr h="435439">
                <a:tc>
                  <a:txBody>
                    <a:bodyPr/>
                    <a:lstStyle/>
                    <a:p>
                      <a:pPr marL="38100">
                        <a:lnSpc>
                          <a:spcPct val="100000"/>
                        </a:lnSpc>
                        <a:spcBef>
                          <a:spcPts val="350"/>
                        </a:spcBef>
                      </a:pPr>
                      <a:r>
                        <a:rPr sz="1800" b="1" spc="-5" dirty="0">
                          <a:latin typeface="Arial Narrow"/>
                          <a:cs typeface="Arial Narrow"/>
                        </a:rPr>
                        <a:t>MPUMALANGA</a:t>
                      </a:r>
                      <a:endParaRPr sz="1800">
                        <a:latin typeface="Arial Narrow"/>
                        <a:cs typeface="Arial Narrow"/>
                      </a:endParaRPr>
                    </a:p>
                  </a:txBody>
                  <a:tcPr marL="0" marR="0" marT="44450" marB="0">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tc>
                  <a:txBody>
                    <a:bodyPr/>
                    <a:lstStyle/>
                    <a:p>
                      <a:pPr marR="22225" algn="ctr">
                        <a:lnSpc>
                          <a:spcPct val="100000"/>
                        </a:lnSpc>
                        <a:spcBef>
                          <a:spcPts val="350"/>
                        </a:spcBef>
                      </a:pPr>
                      <a:r>
                        <a:rPr sz="1800" spc="-5" dirty="0">
                          <a:latin typeface="Arial Narrow"/>
                          <a:cs typeface="Arial Narrow"/>
                        </a:rPr>
                        <a:t>12</a:t>
                      </a:r>
                      <a:r>
                        <a:rPr sz="1800" spc="-95" dirty="0">
                          <a:latin typeface="Arial Narrow"/>
                          <a:cs typeface="Arial Narrow"/>
                        </a:rPr>
                        <a:t> </a:t>
                      </a:r>
                      <a:r>
                        <a:rPr sz="1800" spc="-5" dirty="0">
                          <a:latin typeface="Arial Narrow"/>
                          <a:cs typeface="Arial Narrow"/>
                        </a:rPr>
                        <a:t>176</a:t>
                      </a:r>
                      <a:endParaRPr sz="1800">
                        <a:latin typeface="Arial Narrow"/>
                        <a:cs typeface="Arial Narrow"/>
                      </a:endParaRPr>
                    </a:p>
                  </a:txBody>
                  <a:tcPr marL="0" marR="0" marT="44450" marB="0">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tc>
                  <a:txBody>
                    <a:bodyPr/>
                    <a:lstStyle/>
                    <a:p>
                      <a:pPr marR="22225" algn="ctr">
                        <a:lnSpc>
                          <a:spcPct val="100000"/>
                        </a:lnSpc>
                        <a:spcBef>
                          <a:spcPts val="350"/>
                        </a:spcBef>
                      </a:pPr>
                      <a:r>
                        <a:rPr sz="1800" spc="-5" dirty="0">
                          <a:latin typeface="Arial Narrow"/>
                          <a:cs typeface="Arial Narrow"/>
                        </a:rPr>
                        <a:t>12</a:t>
                      </a:r>
                      <a:r>
                        <a:rPr sz="1800" spc="-95" dirty="0">
                          <a:latin typeface="Arial Narrow"/>
                          <a:cs typeface="Arial Narrow"/>
                        </a:rPr>
                        <a:t> </a:t>
                      </a:r>
                      <a:r>
                        <a:rPr sz="1800" spc="-5" dirty="0">
                          <a:latin typeface="Arial Narrow"/>
                          <a:cs typeface="Arial Narrow"/>
                        </a:rPr>
                        <a:t>083</a:t>
                      </a:r>
                      <a:endParaRPr sz="1800">
                        <a:latin typeface="Arial Narrow"/>
                        <a:cs typeface="Arial Narrow"/>
                      </a:endParaRPr>
                    </a:p>
                  </a:txBody>
                  <a:tcPr marL="0" marR="0" marT="44450" marB="0">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tc>
                  <a:txBody>
                    <a:bodyPr/>
                    <a:lstStyle/>
                    <a:p>
                      <a:pPr marR="18415" algn="ctr">
                        <a:lnSpc>
                          <a:spcPct val="100000"/>
                        </a:lnSpc>
                        <a:spcBef>
                          <a:spcPts val="350"/>
                        </a:spcBef>
                      </a:pPr>
                      <a:r>
                        <a:rPr sz="1800" dirty="0">
                          <a:latin typeface="Arial Narrow"/>
                          <a:cs typeface="Arial Narrow"/>
                        </a:rPr>
                        <a:t>7</a:t>
                      </a:r>
                      <a:r>
                        <a:rPr sz="1800" spc="-100" dirty="0">
                          <a:latin typeface="Arial Narrow"/>
                          <a:cs typeface="Arial Narrow"/>
                        </a:rPr>
                        <a:t> </a:t>
                      </a:r>
                      <a:r>
                        <a:rPr sz="1800" spc="-5" dirty="0">
                          <a:latin typeface="Arial Narrow"/>
                          <a:cs typeface="Arial Narrow"/>
                        </a:rPr>
                        <a:t>624</a:t>
                      </a:r>
                      <a:endParaRPr sz="1800">
                        <a:latin typeface="Arial Narrow"/>
                        <a:cs typeface="Arial Narrow"/>
                      </a:endParaRPr>
                    </a:p>
                  </a:txBody>
                  <a:tcPr marL="0" marR="0" marT="44450" marB="0">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tc>
                  <a:txBody>
                    <a:bodyPr/>
                    <a:lstStyle/>
                    <a:p>
                      <a:pPr marR="24765" algn="ctr">
                        <a:lnSpc>
                          <a:spcPct val="100000"/>
                        </a:lnSpc>
                        <a:spcBef>
                          <a:spcPts val="350"/>
                        </a:spcBef>
                      </a:pPr>
                      <a:r>
                        <a:rPr sz="1800" spc="-5" dirty="0">
                          <a:latin typeface="Arial Narrow"/>
                          <a:cs typeface="Arial Narrow"/>
                        </a:rPr>
                        <a:t>1</a:t>
                      </a:r>
                      <a:r>
                        <a:rPr sz="1800" dirty="0">
                          <a:latin typeface="Arial Narrow"/>
                          <a:cs typeface="Arial Narrow"/>
                        </a:rPr>
                        <a:t>5</a:t>
                      </a:r>
                      <a:endParaRPr sz="1800">
                        <a:latin typeface="Arial Narrow"/>
                        <a:cs typeface="Arial Narrow"/>
                      </a:endParaRPr>
                    </a:p>
                  </a:txBody>
                  <a:tcPr marL="0" marR="0" marT="44450" marB="0">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tc>
                  <a:txBody>
                    <a:bodyPr/>
                    <a:lstStyle/>
                    <a:p>
                      <a:pPr marR="20955" algn="ctr">
                        <a:lnSpc>
                          <a:spcPct val="100000"/>
                        </a:lnSpc>
                        <a:spcBef>
                          <a:spcPts val="350"/>
                        </a:spcBef>
                      </a:pPr>
                      <a:r>
                        <a:rPr sz="1800" dirty="0">
                          <a:latin typeface="Arial Narrow"/>
                          <a:cs typeface="Arial Narrow"/>
                        </a:rPr>
                        <a:t>0</a:t>
                      </a:r>
                      <a:endParaRPr sz="1800">
                        <a:latin typeface="Arial Narrow"/>
                        <a:cs typeface="Arial Narrow"/>
                      </a:endParaRPr>
                    </a:p>
                  </a:txBody>
                  <a:tcPr marL="0" marR="0" marT="44450" marB="0">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tc>
                  <a:txBody>
                    <a:bodyPr/>
                    <a:lstStyle/>
                    <a:p>
                      <a:pPr marR="22225" algn="ctr">
                        <a:lnSpc>
                          <a:spcPct val="100000"/>
                        </a:lnSpc>
                        <a:spcBef>
                          <a:spcPts val="350"/>
                        </a:spcBef>
                      </a:pPr>
                      <a:r>
                        <a:rPr sz="1800" spc="-5" dirty="0">
                          <a:latin typeface="Arial Narrow"/>
                          <a:cs typeface="Arial Narrow"/>
                        </a:rPr>
                        <a:t>31</a:t>
                      </a:r>
                      <a:r>
                        <a:rPr sz="1800" spc="-95" dirty="0">
                          <a:latin typeface="Arial Narrow"/>
                          <a:cs typeface="Arial Narrow"/>
                        </a:rPr>
                        <a:t> </a:t>
                      </a:r>
                      <a:r>
                        <a:rPr sz="1800" spc="-5" dirty="0">
                          <a:latin typeface="Arial Narrow"/>
                          <a:cs typeface="Arial Narrow"/>
                        </a:rPr>
                        <a:t>898</a:t>
                      </a:r>
                      <a:endParaRPr sz="1800">
                        <a:latin typeface="Arial Narrow"/>
                        <a:cs typeface="Arial Narrow"/>
                      </a:endParaRPr>
                    </a:p>
                  </a:txBody>
                  <a:tcPr marL="0" marR="0" marT="44450" marB="0">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tc>
                  <a:txBody>
                    <a:bodyPr/>
                    <a:lstStyle/>
                    <a:p>
                      <a:pPr marR="23495" algn="ctr">
                        <a:lnSpc>
                          <a:spcPct val="100000"/>
                        </a:lnSpc>
                        <a:spcBef>
                          <a:spcPts val="350"/>
                        </a:spcBef>
                      </a:pPr>
                      <a:r>
                        <a:rPr sz="1800" spc="-5" dirty="0">
                          <a:latin typeface="Arial Narrow"/>
                          <a:cs typeface="Arial Narrow"/>
                        </a:rPr>
                        <a:t>67.84</a:t>
                      </a:r>
                      <a:r>
                        <a:rPr sz="1800" dirty="0">
                          <a:latin typeface="Arial Narrow"/>
                          <a:cs typeface="Arial Narrow"/>
                        </a:rPr>
                        <a:t>%</a:t>
                      </a:r>
                    </a:p>
                  </a:txBody>
                  <a:tcPr marL="0" marR="0" marT="44450" marB="0">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extLst>
                  <a:ext uri="{0D108BD9-81ED-4DB2-BD59-A6C34878D82A}">
                    <a16:rowId xmlns:a16="http://schemas.microsoft.com/office/drawing/2014/main" val="10007"/>
                  </a:ext>
                </a:extLst>
              </a:tr>
              <a:tr h="442577">
                <a:tc>
                  <a:txBody>
                    <a:bodyPr/>
                    <a:lstStyle/>
                    <a:p>
                      <a:pPr marL="38100">
                        <a:lnSpc>
                          <a:spcPct val="100000"/>
                        </a:lnSpc>
                        <a:spcBef>
                          <a:spcPts val="400"/>
                        </a:spcBef>
                      </a:pPr>
                      <a:r>
                        <a:rPr sz="1800" b="1" spc="-5" dirty="0">
                          <a:latin typeface="Arial Narrow"/>
                          <a:cs typeface="Arial Narrow"/>
                        </a:rPr>
                        <a:t>NORTH</a:t>
                      </a:r>
                      <a:r>
                        <a:rPr sz="1800" b="1" spc="-15" dirty="0">
                          <a:latin typeface="Arial Narrow"/>
                          <a:cs typeface="Arial Narrow"/>
                        </a:rPr>
                        <a:t> </a:t>
                      </a:r>
                      <a:r>
                        <a:rPr sz="1800" b="1" spc="-5" dirty="0">
                          <a:latin typeface="Arial Narrow"/>
                          <a:cs typeface="Arial Narrow"/>
                        </a:rPr>
                        <a:t>WEST</a:t>
                      </a:r>
                      <a:endParaRPr sz="1800">
                        <a:latin typeface="Arial Narrow"/>
                        <a:cs typeface="Arial Narrow"/>
                      </a:endParaRPr>
                    </a:p>
                  </a:txBody>
                  <a:tcPr marL="0" marR="0" marT="50800" marB="0">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tc>
                  <a:txBody>
                    <a:bodyPr/>
                    <a:lstStyle/>
                    <a:p>
                      <a:pPr marR="18415" algn="ctr">
                        <a:lnSpc>
                          <a:spcPct val="100000"/>
                        </a:lnSpc>
                        <a:spcBef>
                          <a:spcPts val="350"/>
                        </a:spcBef>
                      </a:pPr>
                      <a:r>
                        <a:rPr sz="1800" dirty="0">
                          <a:latin typeface="Arial Narrow"/>
                          <a:cs typeface="Arial Narrow"/>
                        </a:rPr>
                        <a:t>8</a:t>
                      </a:r>
                      <a:r>
                        <a:rPr sz="1800" spc="-100" dirty="0">
                          <a:latin typeface="Arial Narrow"/>
                          <a:cs typeface="Arial Narrow"/>
                        </a:rPr>
                        <a:t> </a:t>
                      </a:r>
                      <a:r>
                        <a:rPr sz="1800" spc="-5" dirty="0">
                          <a:latin typeface="Arial Narrow"/>
                          <a:cs typeface="Arial Narrow"/>
                        </a:rPr>
                        <a:t>426</a:t>
                      </a:r>
                      <a:endParaRPr sz="1800">
                        <a:latin typeface="Arial Narrow"/>
                        <a:cs typeface="Arial Narrow"/>
                      </a:endParaRPr>
                    </a:p>
                  </a:txBody>
                  <a:tcPr marL="0" marR="0" marT="44450" marB="0">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tc>
                  <a:txBody>
                    <a:bodyPr/>
                    <a:lstStyle/>
                    <a:p>
                      <a:pPr marR="18415" algn="ctr">
                        <a:lnSpc>
                          <a:spcPct val="100000"/>
                        </a:lnSpc>
                        <a:spcBef>
                          <a:spcPts val="350"/>
                        </a:spcBef>
                      </a:pPr>
                      <a:r>
                        <a:rPr sz="1800" dirty="0">
                          <a:latin typeface="Arial Narrow"/>
                          <a:cs typeface="Arial Narrow"/>
                        </a:rPr>
                        <a:t>8</a:t>
                      </a:r>
                      <a:r>
                        <a:rPr sz="1800" spc="-100" dirty="0">
                          <a:latin typeface="Arial Narrow"/>
                          <a:cs typeface="Arial Narrow"/>
                        </a:rPr>
                        <a:t> </a:t>
                      </a:r>
                      <a:r>
                        <a:rPr sz="1800" spc="-5" dirty="0">
                          <a:latin typeface="Arial Narrow"/>
                          <a:cs typeface="Arial Narrow"/>
                        </a:rPr>
                        <a:t>230</a:t>
                      </a:r>
                      <a:endParaRPr sz="1800">
                        <a:latin typeface="Arial Narrow"/>
                        <a:cs typeface="Arial Narrow"/>
                      </a:endParaRPr>
                    </a:p>
                  </a:txBody>
                  <a:tcPr marL="0" marR="0" marT="44450" marB="0">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tc>
                  <a:txBody>
                    <a:bodyPr/>
                    <a:lstStyle/>
                    <a:p>
                      <a:pPr marR="18415" algn="ctr">
                        <a:lnSpc>
                          <a:spcPct val="100000"/>
                        </a:lnSpc>
                        <a:spcBef>
                          <a:spcPts val="350"/>
                        </a:spcBef>
                      </a:pPr>
                      <a:r>
                        <a:rPr sz="1800" dirty="0">
                          <a:latin typeface="Arial Narrow"/>
                          <a:cs typeface="Arial Narrow"/>
                        </a:rPr>
                        <a:t>5</a:t>
                      </a:r>
                      <a:r>
                        <a:rPr sz="1800" spc="-100" dirty="0">
                          <a:latin typeface="Arial Narrow"/>
                          <a:cs typeface="Arial Narrow"/>
                        </a:rPr>
                        <a:t> </a:t>
                      </a:r>
                      <a:r>
                        <a:rPr sz="1800" spc="-5" dirty="0">
                          <a:latin typeface="Arial Narrow"/>
                          <a:cs typeface="Arial Narrow"/>
                        </a:rPr>
                        <a:t>341</a:t>
                      </a:r>
                      <a:endParaRPr sz="1800">
                        <a:latin typeface="Arial Narrow"/>
                        <a:cs typeface="Arial Narrow"/>
                      </a:endParaRPr>
                    </a:p>
                  </a:txBody>
                  <a:tcPr marL="0" marR="0" marT="44450" marB="0">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tc>
                  <a:txBody>
                    <a:bodyPr/>
                    <a:lstStyle/>
                    <a:p>
                      <a:pPr marR="20955" algn="ctr">
                        <a:lnSpc>
                          <a:spcPct val="100000"/>
                        </a:lnSpc>
                        <a:spcBef>
                          <a:spcPts val="350"/>
                        </a:spcBef>
                      </a:pPr>
                      <a:r>
                        <a:rPr sz="1800" dirty="0">
                          <a:latin typeface="Arial Narrow"/>
                          <a:cs typeface="Arial Narrow"/>
                        </a:rPr>
                        <a:t>0</a:t>
                      </a:r>
                      <a:endParaRPr sz="1800">
                        <a:latin typeface="Arial Narrow"/>
                        <a:cs typeface="Arial Narrow"/>
                      </a:endParaRPr>
                    </a:p>
                  </a:txBody>
                  <a:tcPr marL="0" marR="0" marT="44450" marB="0">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tc>
                  <a:txBody>
                    <a:bodyPr/>
                    <a:lstStyle/>
                    <a:p>
                      <a:pPr marR="20955" algn="ctr">
                        <a:lnSpc>
                          <a:spcPct val="100000"/>
                        </a:lnSpc>
                        <a:spcBef>
                          <a:spcPts val="350"/>
                        </a:spcBef>
                      </a:pPr>
                      <a:r>
                        <a:rPr sz="1800" dirty="0">
                          <a:latin typeface="Arial Narrow"/>
                          <a:cs typeface="Arial Narrow"/>
                        </a:rPr>
                        <a:t>0</a:t>
                      </a:r>
                      <a:endParaRPr sz="1800">
                        <a:latin typeface="Arial Narrow"/>
                        <a:cs typeface="Arial Narrow"/>
                      </a:endParaRPr>
                    </a:p>
                  </a:txBody>
                  <a:tcPr marL="0" marR="0" marT="44450" marB="0">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tc>
                  <a:txBody>
                    <a:bodyPr/>
                    <a:lstStyle/>
                    <a:p>
                      <a:pPr marR="22225" algn="ctr">
                        <a:lnSpc>
                          <a:spcPct val="100000"/>
                        </a:lnSpc>
                        <a:spcBef>
                          <a:spcPts val="350"/>
                        </a:spcBef>
                      </a:pPr>
                      <a:r>
                        <a:rPr sz="1800" spc="-5" dirty="0">
                          <a:latin typeface="Arial Narrow"/>
                          <a:cs typeface="Arial Narrow"/>
                        </a:rPr>
                        <a:t>21</a:t>
                      </a:r>
                      <a:r>
                        <a:rPr sz="1800" spc="-95" dirty="0">
                          <a:latin typeface="Arial Narrow"/>
                          <a:cs typeface="Arial Narrow"/>
                        </a:rPr>
                        <a:t> </a:t>
                      </a:r>
                      <a:r>
                        <a:rPr sz="1800" spc="-5" dirty="0">
                          <a:latin typeface="Arial Narrow"/>
                          <a:cs typeface="Arial Narrow"/>
                        </a:rPr>
                        <a:t>997</a:t>
                      </a:r>
                      <a:endParaRPr sz="1800">
                        <a:latin typeface="Arial Narrow"/>
                        <a:cs typeface="Arial Narrow"/>
                      </a:endParaRPr>
                    </a:p>
                  </a:txBody>
                  <a:tcPr marL="0" marR="0" marT="44450" marB="0">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tc>
                  <a:txBody>
                    <a:bodyPr/>
                    <a:lstStyle/>
                    <a:p>
                      <a:pPr marR="23495" algn="ctr">
                        <a:lnSpc>
                          <a:spcPct val="100000"/>
                        </a:lnSpc>
                        <a:spcBef>
                          <a:spcPts val="350"/>
                        </a:spcBef>
                      </a:pPr>
                      <a:r>
                        <a:rPr sz="1800" spc="-5" dirty="0">
                          <a:latin typeface="Arial Narrow"/>
                          <a:cs typeface="Arial Narrow"/>
                        </a:rPr>
                        <a:t>70.25</a:t>
                      </a:r>
                      <a:r>
                        <a:rPr sz="1800" dirty="0">
                          <a:latin typeface="Arial Narrow"/>
                          <a:cs typeface="Arial Narrow"/>
                        </a:rPr>
                        <a:t>%</a:t>
                      </a:r>
                    </a:p>
                  </a:txBody>
                  <a:tcPr marL="0" marR="0" marT="44450" marB="0">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extLst>
                  <a:ext uri="{0D108BD9-81ED-4DB2-BD59-A6C34878D82A}">
                    <a16:rowId xmlns:a16="http://schemas.microsoft.com/office/drawing/2014/main" val="10008"/>
                  </a:ext>
                </a:extLst>
              </a:tr>
              <a:tr h="442577">
                <a:tc>
                  <a:txBody>
                    <a:bodyPr/>
                    <a:lstStyle/>
                    <a:p>
                      <a:pPr marL="38100">
                        <a:lnSpc>
                          <a:spcPct val="100000"/>
                        </a:lnSpc>
                        <a:spcBef>
                          <a:spcPts val="400"/>
                        </a:spcBef>
                      </a:pPr>
                      <a:r>
                        <a:rPr sz="1800" b="1" spc="-5" dirty="0">
                          <a:latin typeface="Arial Narrow"/>
                          <a:cs typeface="Arial Narrow"/>
                        </a:rPr>
                        <a:t>NORTHERN</a:t>
                      </a:r>
                      <a:r>
                        <a:rPr sz="1800" b="1" spc="-25" dirty="0">
                          <a:latin typeface="Arial Narrow"/>
                          <a:cs typeface="Arial Narrow"/>
                        </a:rPr>
                        <a:t> </a:t>
                      </a:r>
                      <a:r>
                        <a:rPr sz="1800" b="1" spc="-5" dirty="0">
                          <a:latin typeface="Arial Narrow"/>
                          <a:cs typeface="Arial Narrow"/>
                        </a:rPr>
                        <a:t>CAPE</a:t>
                      </a:r>
                      <a:endParaRPr sz="1800">
                        <a:latin typeface="Arial Narrow"/>
                        <a:cs typeface="Arial Narrow"/>
                      </a:endParaRPr>
                    </a:p>
                  </a:txBody>
                  <a:tcPr marL="0" marR="0" marT="50800" marB="0">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tc>
                  <a:txBody>
                    <a:bodyPr/>
                    <a:lstStyle/>
                    <a:p>
                      <a:pPr marR="18415" algn="ctr">
                        <a:lnSpc>
                          <a:spcPct val="100000"/>
                        </a:lnSpc>
                        <a:spcBef>
                          <a:spcPts val="350"/>
                        </a:spcBef>
                      </a:pPr>
                      <a:r>
                        <a:rPr sz="1800" dirty="0">
                          <a:latin typeface="Arial Narrow"/>
                          <a:cs typeface="Arial Narrow"/>
                        </a:rPr>
                        <a:t>2</a:t>
                      </a:r>
                      <a:r>
                        <a:rPr sz="1800" spc="-100" dirty="0">
                          <a:latin typeface="Arial Narrow"/>
                          <a:cs typeface="Arial Narrow"/>
                        </a:rPr>
                        <a:t> </a:t>
                      </a:r>
                      <a:r>
                        <a:rPr sz="1800" spc="-5" dirty="0">
                          <a:latin typeface="Arial Narrow"/>
                          <a:cs typeface="Arial Narrow"/>
                        </a:rPr>
                        <a:t>091</a:t>
                      </a:r>
                      <a:endParaRPr sz="1800">
                        <a:latin typeface="Arial Narrow"/>
                        <a:cs typeface="Arial Narrow"/>
                      </a:endParaRPr>
                    </a:p>
                  </a:txBody>
                  <a:tcPr marL="0" marR="0" marT="44450" marB="0">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tc>
                  <a:txBody>
                    <a:bodyPr/>
                    <a:lstStyle/>
                    <a:p>
                      <a:pPr marR="18415" algn="ctr">
                        <a:lnSpc>
                          <a:spcPct val="100000"/>
                        </a:lnSpc>
                        <a:spcBef>
                          <a:spcPts val="350"/>
                        </a:spcBef>
                      </a:pPr>
                      <a:r>
                        <a:rPr sz="1800" dirty="0">
                          <a:latin typeface="Arial Narrow"/>
                          <a:cs typeface="Arial Narrow"/>
                        </a:rPr>
                        <a:t>2</a:t>
                      </a:r>
                      <a:r>
                        <a:rPr sz="1800" spc="-100" dirty="0">
                          <a:latin typeface="Arial Narrow"/>
                          <a:cs typeface="Arial Narrow"/>
                        </a:rPr>
                        <a:t> </a:t>
                      </a:r>
                      <a:r>
                        <a:rPr sz="1800" spc="-5" dirty="0">
                          <a:latin typeface="Arial Narrow"/>
                          <a:cs typeface="Arial Narrow"/>
                        </a:rPr>
                        <a:t>275</a:t>
                      </a:r>
                      <a:endParaRPr sz="1800">
                        <a:latin typeface="Arial Narrow"/>
                        <a:cs typeface="Arial Narrow"/>
                      </a:endParaRPr>
                    </a:p>
                  </a:txBody>
                  <a:tcPr marL="0" marR="0" marT="44450" marB="0">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tc>
                  <a:txBody>
                    <a:bodyPr/>
                    <a:lstStyle/>
                    <a:p>
                      <a:pPr marR="18415" algn="ctr">
                        <a:lnSpc>
                          <a:spcPct val="100000"/>
                        </a:lnSpc>
                        <a:spcBef>
                          <a:spcPts val="350"/>
                        </a:spcBef>
                      </a:pPr>
                      <a:r>
                        <a:rPr sz="1800" dirty="0">
                          <a:latin typeface="Arial Narrow"/>
                          <a:cs typeface="Arial Narrow"/>
                        </a:rPr>
                        <a:t>1</a:t>
                      </a:r>
                      <a:r>
                        <a:rPr sz="1800" spc="-100" dirty="0">
                          <a:latin typeface="Arial Narrow"/>
                          <a:cs typeface="Arial Narrow"/>
                        </a:rPr>
                        <a:t> </a:t>
                      </a:r>
                      <a:r>
                        <a:rPr sz="1800" spc="-5" dirty="0">
                          <a:latin typeface="Arial Narrow"/>
                          <a:cs typeface="Arial Narrow"/>
                        </a:rPr>
                        <a:t>342</a:t>
                      </a:r>
                      <a:endParaRPr sz="1800">
                        <a:latin typeface="Arial Narrow"/>
                        <a:cs typeface="Arial Narrow"/>
                      </a:endParaRPr>
                    </a:p>
                  </a:txBody>
                  <a:tcPr marL="0" marR="0" marT="44450" marB="0">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tc>
                  <a:txBody>
                    <a:bodyPr/>
                    <a:lstStyle/>
                    <a:p>
                      <a:pPr marR="20955" algn="ctr">
                        <a:lnSpc>
                          <a:spcPct val="100000"/>
                        </a:lnSpc>
                        <a:spcBef>
                          <a:spcPts val="350"/>
                        </a:spcBef>
                      </a:pPr>
                      <a:r>
                        <a:rPr sz="1800" dirty="0">
                          <a:latin typeface="Arial Narrow"/>
                          <a:cs typeface="Arial Narrow"/>
                        </a:rPr>
                        <a:t>0</a:t>
                      </a:r>
                      <a:endParaRPr sz="1800">
                        <a:latin typeface="Arial Narrow"/>
                        <a:cs typeface="Arial Narrow"/>
                      </a:endParaRPr>
                    </a:p>
                  </a:txBody>
                  <a:tcPr marL="0" marR="0" marT="44450" marB="0">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tc>
                  <a:txBody>
                    <a:bodyPr/>
                    <a:lstStyle/>
                    <a:p>
                      <a:pPr marR="20955" algn="ctr">
                        <a:lnSpc>
                          <a:spcPct val="100000"/>
                        </a:lnSpc>
                        <a:spcBef>
                          <a:spcPts val="350"/>
                        </a:spcBef>
                      </a:pPr>
                      <a:r>
                        <a:rPr sz="1800" dirty="0">
                          <a:latin typeface="Arial Narrow"/>
                          <a:cs typeface="Arial Narrow"/>
                        </a:rPr>
                        <a:t>0</a:t>
                      </a:r>
                      <a:endParaRPr sz="1800">
                        <a:latin typeface="Arial Narrow"/>
                        <a:cs typeface="Arial Narrow"/>
                      </a:endParaRPr>
                    </a:p>
                  </a:txBody>
                  <a:tcPr marL="0" marR="0" marT="44450" marB="0">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tc>
                  <a:txBody>
                    <a:bodyPr/>
                    <a:lstStyle/>
                    <a:p>
                      <a:pPr marR="24765" algn="ctr">
                        <a:lnSpc>
                          <a:spcPct val="100000"/>
                        </a:lnSpc>
                        <a:spcBef>
                          <a:spcPts val="350"/>
                        </a:spcBef>
                      </a:pPr>
                      <a:r>
                        <a:rPr sz="1800" dirty="0">
                          <a:latin typeface="Arial Narrow"/>
                          <a:cs typeface="Arial Narrow"/>
                        </a:rPr>
                        <a:t>5</a:t>
                      </a:r>
                      <a:r>
                        <a:rPr sz="1800" spc="-100" dirty="0">
                          <a:latin typeface="Arial Narrow"/>
                          <a:cs typeface="Arial Narrow"/>
                        </a:rPr>
                        <a:t> </a:t>
                      </a:r>
                      <a:r>
                        <a:rPr sz="1800" spc="-5" dirty="0">
                          <a:latin typeface="Arial Narrow"/>
                          <a:cs typeface="Arial Narrow"/>
                        </a:rPr>
                        <a:t>708</a:t>
                      </a:r>
                      <a:endParaRPr sz="1800">
                        <a:latin typeface="Arial Narrow"/>
                        <a:cs typeface="Arial Narrow"/>
                      </a:endParaRPr>
                    </a:p>
                  </a:txBody>
                  <a:tcPr marL="0" marR="0" marT="44450" marB="0">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tc>
                  <a:txBody>
                    <a:bodyPr/>
                    <a:lstStyle/>
                    <a:p>
                      <a:pPr marR="23495" algn="ctr">
                        <a:lnSpc>
                          <a:spcPct val="100000"/>
                        </a:lnSpc>
                        <a:spcBef>
                          <a:spcPts val="350"/>
                        </a:spcBef>
                      </a:pPr>
                      <a:r>
                        <a:rPr sz="1800" spc="-5" dirty="0">
                          <a:latin typeface="Arial Narrow"/>
                          <a:cs typeface="Arial Narrow"/>
                        </a:rPr>
                        <a:t>58.75</a:t>
                      </a:r>
                      <a:r>
                        <a:rPr sz="1800" dirty="0">
                          <a:latin typeface="Arial Narrow"/>
                          <a:cs typeface="Arial Narrow"/>
                        </a:rPr>
                        <a:t>%</a:t>
                      </a:r>
                    </a:p>
                  </a:txBody>
                  <a:tcPr marL="0" marR="0" marT="44450" marB="0">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extLst>
                  <a:ext uri="{0D108BD9-81ED-4DB2-BD59-A6C34878D82A}">
                    <a16:rowId xmlns:a16="http://schemas.microsoft.com/office/drawing/2014/main" val="10009"/>
                  </a:ext>
                </a:extLst>
              </a:tr>
              <a:tr h="435439">
                <a:tc>
                  <a:txBody>
                    <a:bodyPr/>
                    <a:lstStyle/>
                    <a:p>
                      <a:pPr marL="38100">
                        <a:lnSpc>
                          <a:spcPct val="100000"/>
                        </a:lnSpc>
                        <a:spcBef>
                          <a:spcPts val="350"/>
                        </a:spcBef>
                      </a:pPr>
                      <a:r>
                        <a:rPr sz="1800" b="1" spc="-5" dirty="0">
                          <a:latin typeface="Arial Narrow"/>
                          <a:cs typeface="Arial Narrow"/>
                        </a:rPr>
                        <a:t>WESTERN</a:t>
                      </a:r>
                      <a:r>
                        <a:rPr sz="1800" b="1" spc="-15" dirty="0">
                          <a:latin typeface="Arial Narrow"/>
                          <a:cs typeface="Arial Narrow"/>
                        </a:rPr>
                        <a:t> </a:t>
                      </a:r>
                      <a:r>
                        <a:rPr sz="1800" b="1" spc="-5" dirty="0">
                          <a:latin typeface="Arial Narrow"/>
                          <a:cs typeface="Arial Narrow"/>
                        </a:rPr>
                        <a:t>CAPE</a:t>
                      </a:r>
                      <a:endParaRPr sz="1800">
                        <a:latin typeface="Arial Narrow"/>
                        <a:cs typeface="Arial Narrow"/>
                      </a:endParaRPr>
                    </a:p>
                  </a:txBody>
                  <a:tcPr marL="0" marR="0" marT="44450" marB="0">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tc>
                  <a:txBody>
                    <a:bodyPr/>
                    <a:lstStyle/>
                    <a:p>
                      <a:pPr marR="18415" algn="ctr">
                        <a:lnSpc>
                          <a:spcPct val="100000"/>
                        </a:lnSpc>
                        <a:spcBef>
                          <a:spcPts val="350"/>
                        </a:spcBef>
                      </a:pPr>
                      <a:r>
                        <a:rPr sz="1800" dirty="0">
                          <a:latin typeface="Arial Narrow"/>
                          <a:cs typeface="Arial Narrow"/>
                        </a:rPr>
                        <a:t>9</a:t>
                      </a:r>
                      <a:r>
                        <a:rPr sz="1800" spc="-100" dirty="0">
                          <a:latin typeface="Arial Narrow"/>
                          <a:cs typeface="Arial Narrow"/>
                        </a:rPr>
                        <a:t> </a:t>
                      </a:r>
                      <a:r>
                        <a:rPr sz="1800" spc="-5" dirty="0">
                          <a:latin typeface="Arial Narrow"/>
                          <a:cs typeface="Arial Narrow"/>
                        </a:rPr>
                        <a:t>051</a:t>
                      </a:r>
                      <a:endParaRPr sz="1800">
                        <a:latin typeface="Arial Narrow"/>
                        <a:cs typeface="Arial Narrow"/>
                      </a:endParaRPr>
                    </a:p>
                  </a:txBody>
                  <a:tcPr marL="0" marR="0" marT="44450" marB="0">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tc>
                  <a:txBody>
                    <a:bodyPr/>
                    <a:lstStyle/>
                    <a:p>
                      <a:pPr marR="18415" algn="ctr">
                        <a:lnSpc>
                          <a:spcPct val="100000"/>
                        </a:lnSpc>
                        <a:spcBef>
                          <a:spcPts val="350"/>
                        </a:spcBef>
                      </a:pPr>
                      <a:r>
                        <a:rPr sz="1800" dirty="0">
                          <a:latin typeface="Arial Narrow"/>
                          <a:cs typeface="Arial Narrow"/>
                        </a:rPr>
                        <a:t>8</a:t>
                      </a:r>
                      <a:r>
                        <a:rPr sz="1800" spc="-100" dirty="0">
                          <a:latin typeface="Arial Narrow"/>
                          <a:cs typeface="Arial Narrow"/>
                        </a:rPr>
                        <a:t> </a:t>
                      </a:r>
                      <a:r>
                        <a:rPr sz="1800" spc="-5" dirty="0">
                          <a:latin typeface="Arial Narrow"/>
                          <a:cs typeface="Arial Narrow"/>
                        </a:rPr>
                        <a:t>231</a:t>
                      </a:r>
                      <a:endParaRPr sz="1800">
                        <a:latin typeface="Arial Narrow"/>
                        <a:cs typeface="Arial Narrow"/>
                      </a:endParaRPr>
                    </a:p>
                  </a:txBody>
                  <a:tcPr marL="0" marR="0" marT="44450" marB="0">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tc>
                  <a:txBody>
                    <a:bodyPr/>
                    <a:lstStyle/>
                    <a:p>
                      <a:pPr marR="18415" algn="ctr">
                        <a:lnSpc>
                          <a:spcPct val="100000"/>
                        </a:lnSpc>
                        <a:spcBef>
                          <a:spcPts val="350"/>
                        </a:spcBef>
                      </a:pPr>
                      <a:r>
                        <a:rPr sz="1800" dirty="0">
                          <a:latin typeface="Arial Narrow"/>
                          <a:cs typeface="Arial Narrow"/>
                        </a:rPr>
                        <a:t>4</a:t>
                      </a:r>
                      <a:r>
                        <a:rPr sz="1800" spc="-100" dirty="0">
                          <a:latin typeface="Arial Narrow"/>
                          <a:cs typeface="Arial Narrow"/>
                        </a:rPr>
                        <a:t> </a:t>
                      </a:r>
                      <a:r>
                        <a:rPr sz="1800" spc="-5" dirty="0">
                          <a:latin typeface="Arial Narrow"/>
                          <a:cs typeface="Arial Narrow"/>
                        </a:rPr>
                        <a:t>539</a:t>
                      </a:r>
                      <a:endParaRPr sz="1800">
                        <a:latin typeface="Arial Narrow"/>
                        <a:cs typeface="Arial Narrow"/>
                      </a:endParaRPr>
                    </a:p>
                  </a:txBody>
                  <a:tcPr marL="0" marR="0" marT="44450" marB="0">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tc>
                  <a:txBody>
                    <a:bodyPr/>
                    <a:lstStyle/>
                    <a:p>
                      <a:pPr marR="20955" algn="ctr">
                        <a:lnSpc>
                          <a:spcPct val="100000"/>
                        </a:lnSpc>
                        <a:spcBef>
                          <a:spcPts val="350"/>
                        </a:spcBef>
                      </a:pPr>
                      <a:r>
                        <a:rPr sz="1800" dirty="0">
                          <a:latin typeface="Arial Narrow"/>
                          <a:cs typeface="Arial Narrow"/>
                        </a:rPr>
                        <a:t>0</a:t>
                      </a:r>
                      <a:endParaRPr sz="1800">
                        <a:latin typeface="Arial Narrow"/>
                        <a:cs typeface="Arial Narrow"/>
                      </a:endParaRPr>
                    </a:p>
                  </a:txBody>
                  <a:tcPr marL="0" marR="0" marT="44450" marB="0">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tc>
                  <a:txBody>
                    <a:bodyPr/>
                    <a:lstStyle/>
                    <a:p>
                      <a:pPr marR="20955" algn="ctr">
                        <a:lnSpc>
                          <a:spcPct val="100000"/>
                        </a:lnSpc>
                        <a:spcBef>
                          <a:spcPts val="350"/>
                        </a:spcBef>
                      </a:pPr>
                      <a:r>
                        <a:rPr sz="1800" dirty="0">
                          <a:latin typeface="Arial Narrow"/>
                          <a:cs typeface="Arial Narrow"/>
                        </a:rPr>
                        <a:t>7</a:t>
                      </a:r>
                      <a:endParaRPr sz="1800">
                        <a:latin typeface="Arial Narrow"/>
                        <a:cs typeface="Arial Narrow"/>
                      </a:endParaRPr>
                    </a:p>
                  </a:txBody>
                  <a:tcPr marL="0" marR="0" marT="44450" marB="0">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tc>
                  <a:txBody>
                    <a:bodyPr/>
                    <a:lstStyle/>
                    <a:p>
                      <a:pPr marR="22225" algn="ctr">
                        <a:lnSpc>
                          <a:spcPct val="100000"/>
                        </a:lnSpc>
                        <a:spcBef>
                          <a:spcPts val="350"/>
                        </a:spcBef>
                      </a:pPr>
                      <a:r>
                        <a:rPr sz="1800" spc="-5" dirty="0">
                          <a:latin typeface="Arial Narrow"/>
                          <a:cs typeface="Arial Narrow"/>
                        </a:rPr>
                        <a:t>21</a:t>
                      </a:r>
                      <a:r>
                        <a:rPr sz="1800" spc="-95" dirty="0">
                          <a:latin typeface="Arial Narrow"/>
                          <a:cs typeface="Arial Narrow"/>
                        </a:rPr>
                        <a:t> </a:t>
                      </a:r>
                      <a:r>
                        <a:rPr sz="1800" spc="-5" dirty="0">
                          <a:latin typeface="Arial Narrow"/>
                          <a:cs typeface="Arial Narrow"/>
                        </a:rPr>
                        <a:t>828</a:t>
                      </a:r>
                      <a:endParaRPr sz="1800">
                        <a:latin typeface="Arial Narrow"/>
                        <a:cs typeface="Arial Narrow"/>
                      </a:endParaRPr>
                    </a:p>
                  </a:txBody>
                  <a:tcPr marL="0" marR="0" marT="44450" marB="0">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tc>
                  <a:txBody>
                    <a:bodyPr/>
                    <a:lstStyle/>
                    <a:p>
                      <a:pPr marR="23495" algn="ctr">
                        <a:lnSpc>
                          <a:spcPct val="100000"/>
                        </a:lnSpc>
                        <a:spcBef>
                          <a:spcPts val="350"/>
                        </a:spcBef>
                      </a:pPr>
                      <a:r>
                        <a:rPr sz="1800" spc="-5" dirty="0">
                          <a:latin typeface="Arial Narrow"/>
                          <a:cs typeface="Arial Narrow"/>
                        </a:rPr>
                        <a:t>65.95</a:t>
                      </a:r>
                      <a:r>
                        <a:rPr sz="1800" dirty="0">
                          <a:latin typeface="Arial Narrow"/>
                          <a:cs typeface="Arial Narrow"/>
                        </a:rPr>
                        <a:t>%</a:t>
                      </a:r>
                    </a:p>
                  </a:txBody>
                  <a:tcPr marL="0" marR="0" marT="44450" marB="0">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extLst>
                  <a:ext uri="{0D108BD9-81ED-4DB2-BD59-A6C34878D82A}">
                    <a16:rowId xmlns:a16="http://schemas.microsoft.com/office/drawing/2014/main" val="10010"/>
                  </a:ext>
                </a:extLst>
              </a:tr>
              <a:tr h="442577">
                <a:tc>
                  <a:txBody>
                    <a:bodyPr/>
                    <a:lstStyle/>
                    <a:p>
                      <a:pPr marL="38100">
                        <a:lnSpc>
                          <a:spcPct val="100000"/>
                        </a:lnSpc>
                        <a:spcBef>
                          <a:spcPts val="400"/>
                        </a:spcBef>
                      </a:pPr>
                      <a:r>
                        <a:rPr sz="1800" b="1" spc="-5" dirty="0">
                          <a:latin typeface="Arial Narrow"/>
                          <a:cs typeface="Arial Narrow"/>
                        </a:rPr>
                        <a:t>National</a:t>
                      </a:r>
                      <a:endParaRPr sz="1800">
                        <a:latin typeface="Arial Narrow"/>
                        <a:cs typeface="Arial Narrow"/>
                      </a:endParaRPr>
                    </a:p>
                  </a:txBody>
                  <a:tcPr marL="0" marR="0" marT="50800" marB="0">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tc>
                  <a:txBody>
                    <a:bodyPr/>
                    <a:lstStyle/>
                    <a:p>
                      <a:pPr marR="19685" algn="ctr">
                        <a:lnSpc>
                          <a:spcPct val="100000"/>
                        </a:lnSpc>
                        <a:spcBef>
                          <a:spcPts val="350"/>
                        </a:spcBef>
                      </a:pPr>
                      <a:r>
                        <a:rPr sz="1800" spc="-5" dirty="0">
                          <a:latin typeface="Arial Narrow"/>
                          <a:cs typeface="Arial Narrow"/>
                        </a:rPr>
                        <a:t>138</a:t>
                      </a:r>
                      <a:r>
                        <a:rPr sz="1800" spc="-95" dirty="0">
                          <a:latin typeface="Arial Narrow"/>
                          <a:cs typeface="Arial Narrow"/>
                        </a:rPr>
                        <a:t> </a:t>
                      </a:r>
                      <a:r>
                        <a:rPr sz="1800" spc="-5" dirty="0">
                          <a:latin typeface="Arial Narrow"/>
                          <a:cs typeface="Arial Narrow"/>
                        </a:rPr>
                        <a:t>744</a:t>
                      </a:r>
                      <a:endParaRPr sz="1800">
                        <a:latin typeface="Arial Narrow"/>
                        <a:cs typeface="Arial Narrow"/>
                      </a:endParaRPr>
                    </a:p>
                  </a:txBody>
                  <a:tcPr marL="0" marR="0" marT="44450" marB="0">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tc>
                  <a:txBody>
                    <a:bodyPr/>
                    <a:lstStyle/>
                    <a:p>
                      <a:pPr marR="19685" algn="ctr">
                        <a:lnSpc>
                          <a:spcPct val="100000"/>
                        </a:lnSpc>
                        <a:spcBef>
                          <a:spcPts val="350"/>
                        </a:spcBef>
                      </a:pPr>
                      <a:r>
                        <a:rPr sz="1800" spc="-5" dirty="0">
                          <a:latin typeface="Arial Narrow"/>
                          <a:cs typeface="Arial Narrow"/>
                        </a:rPr>
                        <a:t>118</a:t>
                      </a:r>
                      <a:r>
                        <a:rPr sz="1800" spc="-95" dirty="0">
                          <a:latin typeface="Arial Narrow"/>
                          <a:cs typeface="Arial Narrow"/>
                        </a:rPr>
                        <a:t> </a:t>
                      </a:r>
                      <a:r>
                        <a:rPr sz="1800" spc="-5" dirty="0">
                          <a:latin typeface="Arial Narrow"/>
                          <a:cs typeface="Arial Narrow"/>
                        </a:rPr>
                        <a:t>655</a:t>
                      </a:r>
                      <a:endParaRPr sz="1800">
                        <a:latin typeface="Arial Narrow"/>
                        <a:cs typeface="Arial Narrow"/>
                      </a:endParaRPr>
                    </a:p>
                  </a:txBody>
                  <a:tcPr marL="0" marR="0" marT="44450" marB="0">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tc>
                  <a:txBody>
                    <a:bodyPr/>
                    <a:lstStyle/>
                    <a:p>
                      <a:pPr marR="15875" algn="ctr">
                        <a:lnSpc>
                          <a:spcPct val="100000"/>
                        </a:lnSpc>
                        <a:spcBef>
                          <a:spcPts val="350"/>
                        </a:spcBef>
                      </a:pPr>
                      <a:r>
                        <a:rPr sz="1800" spc="-5" dirty="0">
                          <a:latin typeface="Arial Narrow"/>
                          <a:cs typeface="Arial Narrow"/>
                        </a:rPr>
                        <a:t>65</a:t>
                      </a:r>
                      <a:r>
                        <a:rPr sz="1800" spc="-95" dirty="0">
                          <a:latin typeface="Arial Narrow"/>
                          <a:cs typeface="Arial Narrow"/>
                        </a:rPr>
                        <a:t> </a:t>
                      </a:r>
                      <a:r>
                        <a:rPr sz="1800" spc="-5" dirty="0">
                          <a:latin typeface="Arial Narrow"/>
                          <a:cs typeface="Arial Narrow"/>
                        </a:rPr>
                        <a:t>859</a:t>
                      </a:r>
                      <a:endParaRPr sz="1800">
                        <a:latin typeface="Arial Narrow"/>
                        <a:cs typeface="Arial Narrow"/>
                      </a:endParaRPr>
                    </a:p>
                  </a:txBody>
                  <a:tcPr marL="0" marR="0" marT="44450" marB="0">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tc>
                  <a:txBody>
                    <a:bodyPr/>
                    <a:lstStyle/>
                    <a:p>
                      <a:pPr marR="24765" algn="ctr">
                        <a:lnSpc>
                          <a:spcPct val="100000"/>
                        </a:lnSpc>
                        <a:spcBef>
                          <a:spcPts val="350"/>
                        </a:spcBef>
                      </a:pPr>
                      <a:r>
                        <a:rPr sz="1800" spc="-5" dirty="0">
                          <a:latin typeface="Arial Narrow"/>
                          <a:cs typeface="Arial Narrow"/>
                        </a:rPr>
                        <a:t>5</a:t>
                      </a:r>
                      <a:r>
                        <a:rPr sz="1800" dirty="0">
                          <a:latin typeface="Arial Narrow"/>
                          <a:cs typeface="Arial Narrow"/>
                        </a:rPr>
                        <a:t>5</a:t>
                      </a:r>
                      <a:endParaRPr sz="1800">
                        <a:latin typeface="Arial Narrow"/>
                        <a:cs typeface="Arial Narrow"/>
                      </a:endParaRPr>
                    </a:p>
                  </a:txBody>
                  <a:tcPr marL="0" marR="0" marT="44450" marB="0">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tc>
                  <a:txBody>
                    <a:bodyPr/>
                    <a:lstStyle/>
                    <a:p>
                      <a:pPr marR="24765" algn="ctr">
                        <a:lnSpc>
                          <a:spcPct val="100000"/>
                        </a:lnSpc>
                        <a:spcBef>
                          <a:spcPts val="350"/>
                        </a:spcBef>
                      </a:pPr>
                      <a:r>
                        <a:rPr sz="1800" spc="-5" dirty="0">
                          <a:latin typeface="Arial Narrow"/>
                          <a:cs typeface="Arial Narrow"/>
                        </a:rPr>
                        <a:t>3</a:t>
                      </a:r>
                      <a:r>
                        <a:rPr sz="1800" dirty="0">
                          <a:latin typeface="Arial Narrow"/>
                          <a:cs typeface="Arial Narrow"/>
                        </a:rPr>
                        <a:t>0</a:t>
                      </a:r>
                      <a:endParaRPr sz="1800">
                        <a:latin typeface="Arial Narrow"/>
                        <a:cs typeface="Arial Narrow"/>
                      </a:endParaRPr>
                    </a:p>
                  </a:txBody>
                  <a:tcPr marL="0" marR="0" marT="44450" marB="0">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tc>
                  <a:txBody>
                    <a:bodyPr/>
                    <a:lstStyle/>
                    <a:p>
                      <a:pPr marR="19685" algn="ctr">
                        <a:lnSpc>
                          <a:spcPct val="100000"/>
                        </a:lnSpc>
                        <a:spcBef>
                          <a:spcPts val="350"/>
                        </a:spcBef>
                      </a:pPr>
                      <a:r>
                        <a:rPr sz="1800" spc="-5" dirty="0">
                          <a:latin typeface="Arial Narrow"/>
                          <a:cs typeface="Arial Narrow"/>
                        </a:rPr>
                        <a:t>323</a:t>
                      </a:r>
                      <a:r>
                        <a:rPr sz="1800" spc="-95" dirty="0">
                          <a:latin typeface="Arial Narrow"/>
                          <a:cs typeface="Arial Narrow"/>
                        </a:rPr>
                        <a:t> </a:t>
                      </a:r>
                      <a:r>
                        <a:rPr sz="1800" spc="-5" dirty="0">
                          <a:latin typeface="Arial Narrow"/>
                          <a:cs typeface="Arial Narrow"/>
                        </a:rPr>
                        <a:t>343</a:t>
                      </a:r>
                      <a:endParaRPr sz="1800">
                        <a:latin typeface="Arial Narrow"/>
                        <a:cs typeface="Arial Narrow"/>
                      </a:endParaRPr>
                    </a:p>
                  </a:txBody>
                  <a:tcPr marL="0" marR="0" marT="44450" marB="0">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tc>
                  <a:txBody>
                    <a:bodyPr/>
                    <a:lstStyle/>
                    <a:p>
                      <a:pPr marR="23495" algn="ctr">
                        <a:lnSpc>
                          <a:spcPct val="100000"/>
                        </a:lnSpc>
                        <a:spcBef>
                          <a:spcPts val="350"/>
                        </a:spcBef>
                      </a:pPr>
                      <a:r>
                        <a:rPr sz="1800" spc="-5" dirty="0">
                          <a:latin typeface="Arial Narrow"/>
                          <a:cs typeface="Arial Narrow"/>
                        </a:rPr>
                        <a:t>65.84</a:t>
                      </a:r>
                      <a:r>
                        <a:rPr sz="1800" dirty="0">
                          <a:latin typeface="Arial Narrow"/>
                          <a:cs typeface="Arial Narrow"/>
                        </a:rPr>
                        <a:t>%</a:t>
                      </a:r>
                    </a:p>
                  </a:txBody>
                  <a:tcPr marL="0" marR="0" marT="44450" marB="0">
                    <a:lnL w="6350">
                      <a:solidFill>
                        <a:srgbClr val="545454"/>
                      </a:solidFill>
                      <a:prstDash val="solid"/>
                    </a:lnL>
                    <a:lnR w="6350">
                      <a:solidFill>
                        <a:srgbClr val="545454"/>
                      </a:solidFill>
                      <a:prstDash val="solid"/>
                    </a:lnR>
                    <a:lnT w="6350">
                      <a:solidFill>
                        <a:srgbClr val="545454"/>
                      </a:solidFill>
                      <a:prstDash val="solid"/>
                    </a:lnT>
                    <a:lnB w="6350">
                      <a:solidFill>
                        <a:srgbClr val="545454"/>
                      </a:solidFill>
                      <a:prstDash val="solid"/>
                    </a:lnB>
                  </a:tcPr>
                </a:tc>
                <a:extLst>
                  <a:ext uri="{0D108BD9-81ED-4DB2-BD59-A6C34878D82A}">
                    <a16:rowId xmlns:a16="http://schemas.microsoft.com/office/drawing/2014/main" val="10011"/>
                  </a:ext>
                </a:extLst>
              </a:tr>
            </a:tbl>
          </a:graphicData>
        </a:graphic>
      </p:graphicFrame>
      <p:sp>
        <p:nvSpPr>
          <p:cNvPr id="2" name="Slide Number Placeholder 1"/>
          <p:cNvSpPr>
            <a:spLocks noGrp="1"/>
          </p:cNvSpPr>
          <p:nvPr>
            <p:ph type="sldNum" sz="quarter" idx="12"/>
          </p:nvPr>
        </p:nvSpPr>
        <p:spPr/>
        <p:txBody>
          <a:bodyPr/>
          <a:lstStyle/>
          <a:p>
            <a:pPr>
              <a:defRPr/>
            </a:pPr>
            <a:fld id="{0798A1A8-AE14-4394-B33F-4D0BF747916C}" type="slidenum">
              <a:rPr lang="en-ZA" altLang="en-US" smtClean="0"/>
              <a:pPr>
                <a:defRPr/>
              </a:pPr>
              <a:t>116</a:t>
            </a:fld>
            <a:endParaRPr lang="en-ZA" altLang="en-US"/>
          </a:p>
        </p:txBody>
      </p:sp>
    </p:spTree>
    <p:extLst>
      <p:ext uri="{BB962C8B-B14F-4D97-AF65-F5344CB8AC3E}">
        <p14:creationId xmlns:p14="http://schemas.microsoft.com/office/powerpoint/2010/main" val="2722081692"/>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3148"/>
            <a:ext cx="9144000" cy="6844852"/>
          </a:xfrm>
          <a:prstGeom prst="rect">
            <a:avLst/>
          </a:prstGeom>
        </p:spPr>
      </p:pic>
      <p:sp>
        <p:nvSpPr>
          <p:cNvPr id="51202" name="Title 1"/>
          <p:cNvSpPr>
            <a:spLocks noGrp="1"/>
          </p:cNvSpPr>
          <p:nvPr>
            <p:ph type="title"/>
          </p:nvPr>
        </p:nvSpPr>
        <p:spPr>
          <a:xfrm>
            <a:off x="395288" y="1196975"/>
            <a:ext cx="8229600" cy="3857625"/>
          </a:xfrm>
        </p:spPr>
        <p:txBody>
          <a:bodyPr/>
          <a:lstStyle/>
          <a:p>
            <a:pPr eaLnBrk="1" hangingPunct="1">
              <a:defRPr/>
            </a:pPr>
            <a:r>
              <a:rPr lang="en-US" altLang="en-US" sz="5400" b="1" dirty="0">
                <a:solidFill>
                  <a:srgbClr val="CC9900"/>
                </a:solidFill>
                <a:effectLst>
                  <a:outerShdw blurRad="50800" dist="50800" dir="5400000" algn="ctr" rotWithShape="0">
                    <a:schemeClr val="tx1"/>
                  </a:outerShdw>
                </a:effectLst>
                <a:latin typeface="Arial Narrow" pitchFamily="34" charset="0"/>
                <a:cs typeface="Tahoma" pitchFamily="34" charset="0"/>
              </a:rPr>
              <a:t>CORRECTIONAL SERVICES  </a:t>
            </a:r>
          </a:p>
        </p:txBody>
      </p:sp>
      <p:sp>
        <p:nvSpPr>
          <p:cNvPr id="51204"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9BB3D28C-EEA9-4031-A897-421455B1CC7A}" type="slidenum">
              <a:rPr lang="en-ZA" altLang="en-US" sz="1600" smtClean="0">
                <a:solidFill>
                  <a:srgbClr val="898989"/>
                </a:solidFill>
                <a:latin typeface="Calibri" pitchFamily="34" charset="0"/>
              </a:rPr>
              <a:pPr/>
              <a:t>117</a:t>
            </a:fld>
            <a:endParaRPr lang="en-ZA" altLang="en-US" sz="1600" dirty="0">
              <a:solidFill>
                <a:srgbClr val="898989"/>
              </a:solidFill>
              <a:latin typeface="Calibri" pitchFamily="34" charset="0"/>
            </a:endParaRPr>
          </a:p>
        </p:txBody>
      </p:sp>
    </p:spTree>
    <p:extLst>
      <p:ext uri="{BB962C8B-B14F-4D97-AF65-F5344CB8AC3E}">
        <p14:creationId xmlns:p14="http://schemas.microsoft.com/office/powerpoint/2010/main" val="2920797044"/>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536" y="-27384"/>
            <a:ext cx="8939336" cy="720080"/>
          </a:xfrm>
        </p:spPr>
        <p:txBody>
          <a:bodyPr/>
          <a:lstStyle/>
          <a:p>
            <a:r>
              <a:rPr lang="en-ZA" b="1" cap="small" dirty="0" smtClean="0">
                <a:solidFill>
                  <a:schemeClr val="accent2">
                    <a:lumMod val="50000"/>
                  </a:schemeClr>
                </a:solidFill>
                <a:latin typeface="Arial Narrow" pitchFamily="34" charset="0"/>
                <a:cs typeface="Arial" panose="020B0604020202020204" pitchFamily="34" charset="0"/>
              </a:rPr>
              <a:t>CORRECTIONAL SERVICES FULL TIME</a:t>
            </a:r>
            <a:endParaRPr lang="en-ZA" b="1" cap="small" dirty="0">
              <a:solidFill>
                <a:schemeClr val="accent2">
                  <a:lumMod val="50000"/>
                </a:schemeClr>
              </a:solidFill>
              <a:latin typeface="Arial Narrow" pitchFamily="34" charset="0"/>
              <a:cs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290758568"/>
              </p:ext>
            </p:extLst>
          </p:nvPr>
        </p:nvGraphicFramePr>
        <p:xfrm>
          <a:off x="-3" y="620688"/>
          <a:ext cx="9144002" cy="5484599"/>
        </p:xfrm>
        <a:graphic>
          <a:graphicData uri="http://schemas.openxmlformats.org/drawingml/2006/table">
            <a:tbl>
              <a:tblPr/>
              <a:tblGrid>
                <a:gridCol w="1342103">
                  <a:extLst>
                    <a:ext uri="{9D8B030D-6E8A-4147-A177-3AD203B41FA5}">
                      <a16:colId xmlns:a16="http://schemas.microsoft.com/office/drawing/2014/main" val="2507842960"/>
                    </a:ext>
                  </a:extLst>
                </a:gridCol>
                <a:gridCol w="2138515">
                  <a:extLst>
                    <a:ext uri="{9D8B030D-6E8A-4147-A177-3AD203B41FA5}">
                      <a16:colId xmlns:a16="http://schemas.microsoft.com/office/drawing/2014/main" val="400725897"/>
                    </a:ext>
                  </a:extLst>
                </a:gridCol>
                <a:gridCol w="707923">
                  <a:extLst>
                    <a:ext uri="{9D8B030D-6E8A-4147-A177-3AD203B41FA5}">
                      <a16:colId xmlns:a16="http://schemas.microsoft.com/office/drawing/2014/main" val="1379131984"/>
                    </a:ext>
                  </a:extLst>
                </a:gridCol>
                <a:gridCol w="707923">
                  <a:extLst>
                    <a:ext uri="{9D8B030D-6E8A-4147-A177-3AD203B41FA5}">
                      <a16:colId xmlns:a16="http://schemas.microsoft.com/office/drawing/2014/main" val="2023385310"/>
                    </a:ext>
                  </a:extLst>
                </a:gridCol>
                <a:gridCol w="707923">
                  <a:extLst>
                    <a:ext uri="{9D8B030D-6E8A-4147-A177-3AD203B41FA5}">
                      <a16:colId xmlns:a16="http://schemas.microsoft.com/office/drawing/2014/main" val="3015940452"/>
                    </a:ext>
                  </a:extLst>
                </a:gridCol>
                <a:gridCol w="707923">
                  <a:extLst>
                    <a:ext uri="{9D8B030D-6E8A-4147-A177-3AD203B41FA5}">
                      <a16:colId xmlns:a16="http://schemas.microsoft.com/office/drawing/2014/main" val="2194045094"/>
                    </a:ext>
                  </a:extLst>
                </a:gridCol>
                <a:gridCol w="707923">
                  <a:extLst>
                    <a:ext uri="{9D8B030D-6E8A-4147-A177-3AD203B41FA5}">
                      <a16:colId xmlns:a16="http://schemas.microsoft.com/office/drawing/2014/main" val="3179099536"/>
                    </a:ext>
                  </a:extLst>
                </a:gridCol>
                <a:gridCol w="707923">
                  <a:extLst>
                    <a:ext uri="{9D8B030D-6E8A-4147-A177-3AD203B41FA5}">
                      <a16:colId xmlns:a16="http://schemas.microsoft.com/office/drawing/2014/main" val="3443107153"/>
                    </a:ext>
                  </a:extLst>
                </a:gridCol>
                <a:gridCol w="707923">
                  <a:extLst>
                    <a:ext uri="{9D8B030D-6E8A-4147-A177-3AD203B41FA5}">
                      <a16:colId xmlns:a16="http://schemas.microsoft.com/office/drawing/2014/main" val="729199339"/>
                    </a:ext>
                  </a:extLst>
                </a:gridCol>
                <a:gridCol w="707923">
                  <a:extLst>
                    <a:ext uri="{9D8B030D-6E8A-4147-A177-3AD203B41FA5}">
                      <a16:colId xmlns:a16="http://schemas.microsoft.com/office/drawing/2014/main" val="597412736"/>
                    </a:ext>
                  </a:extLst>
                </a:gridCol>
              </a:tblGrid>
              <a:tr h="1230080">
                <a:tc>
                  <a:txBody>
                    <a:bodyPr/>
                    <a:lstStyle/>
                    <a:p>
                      <a:pPr algn="l" rtl="0" fontAlgn="b"/>
                      <a:r>
                        <a:rPr lang="en-ZA" sz="1200" b="1" i="0" u="none" strike="noStrike" dirty="0">
                          <a:solidFill>
                            <a:srgbClr val="000000"/>
                          </a:solidFill>
                          <a:effectLst/>
                          <a:latin typeface="Arial Narrow" panose="020B0606020202030204" pitchFamily="34" charset="0"/>
                        </a:rPr>
                        <a:t>Province Name</a:t>
                      </a:r>
                    </a:p>
                  </a:txBody>
                  <a:tcPr marL="5414" marR="5414" marT="54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rtl="0" fontAlgn="b"/>
                      <a:r>
                        <a:rPr lang="en-ZA" sz="1200" b="1" i="0" u="none" strike="noStrike" dirty="0">
                          <a:solidFill>
                            <a:srgbClr val="000000"/>
                          </a:solidFill>
                          <a:effectLst/>
                          <a:latin typeface="Arial Narrow" panose="020B0606020202030204" pitchFamily="34" charset="0"/>
                        </a:rPr>
                        <a:t>Centre Name</a:t>
                      </a:r>
                    </a:p>
                  </a:txBody>
                  <a:tcPr marL="5414" marR="5414" marT="54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rtl="0" fontAlgn="b"/>
                      <a:r>
                        <a:rPr lang="en-ZA" sz="1200" b="1" i="0" u="none" strike="noStrike" dirty="0">
                          <a:solidFill>
                            <a:srgbClr val="000000"/>
                          </a:solidFill>
                          <a:effectLst/>
                          <a:latin typeface="Arial Narrow" panose="020B0606020202030204" pitchFamily="34" charset="0"/>
                        </a:rPr>
                        <a:t>Total Entered</a:t>
                      </a:r>
                    </a:p>
                  </a:txBody>
                  <a:tcPr marL="5414" marR="5414" marT="5414"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rtl="0" fontAlgn="b"/>
                      <a:r>
                        <a:rPr lang="en-ZA" sz="1200" b="1" i="0" u="none" strike="noStrike" dirty="0">
                          <a:solidFill>
                            <a:srgbClr val="000000"/>
                          </a:solidFill>
                          <a:effectLst/>
                          <a:latin typeface="Arial Narrow" panose="020B0606020202030204" pitchFamily="34" charset="0"/>
                        </a:rPr>
                        <a:t>Total Wrote</a:t>
                      </a:r>
                    </a:p>
                  </a:txBody>
                  <a:tcPr marL="5414" marR="5414" marT="5414"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rtl="0" fontAlgn="b"/>
                      <a:r>
                        <a:rPr lang="en-ZA" sz="1200" b="1" i="0" u="none" strike="noStrike" dirty="0">
                          <a:solidFill>
                            <a:srgbClr val="000000"/>
                          </a:solidFill>
                          <a:effectLst/>
                          <a:latin typeface="Arial Narrow" panose="020B0606020202030204" pitchFamily="34" charset="0"/>
                        </a:rPr>
                        <a:t>Achieved Bachelor</a:t>
                      </a:r>
                    </a:p>
                  </a:txBody>
                  <a:tcPr marL="5414" marR="5414" marT="5414"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rtl="0" fontAlgn="b"/>
                      <a:r>
                        <a:rPr lang="en-ZA" sz="1200" b="1" i="0" u="none" strike="noStrike" dirty="0">
                          <a:solidFill>
                            <a:srgbClr val="000000"/>
                          </a:solidFill>
                          <a:effectLst/>
                          <a:latin typeface="Arial Narrow" panose="020B0606020202030204" pitchFamily="34" charset="0"/>
                        </a:rPr>
                        <a:t>Achieved Diploma</a:t>
                      </a:r>
                    </a:p>
                  </a:txBody>
                  <a:tcPr marL="5414" marR="5414" marT="5414"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rtl="0" fontAlgn="b"/>
                      <a:r>
                        <a:rPr lang="en-ZA" sz="1200" b="1" i="0" u="none" strike="noStrike" dirty="0">
                          <a:solidFill>
                            <a:srgbClr val="000000"/>
                          </a:solidFill>
                          <a:effectLst/>
                          <a:latin typeface="Arial Narrow" panose="020B0606020202030204" pitchFamily="34" charset="0"/>
                        </a:rPr>
                        <a:t>Achieved H-Cert</a:t>
                      </a:r>
                    </a:p>
                  </a:txBody>
                  <a:tcPr marL="5414" marR="5414" marT="5414"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rtl="0" fontAlgn="b"/>
                      <a:r>
                        <a:rPr lang="en-ZA" sz="1200" b="1" i="0" u="none" strike="noStrike" dirty="0">
                          <a:solidFill>
                            <a:srgbClr val="000000"/>
                          </a:solidFill>
                          <a:effectLst/>
                          <a:latin typeface="Arial Narrow" panose="020B0606020202030204" pitchFamily="34" charset="0"/>
                        </a:rPr>
                        <a:t>Achieved NSC</a:t>
                      </a:r>
                    </a:p>
                  </a:txBody>
                  <a:tcPr marL="5414" marR="5414" marT="5414"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rtl="0" fontAlgn="b"/>
                      <a:r>
                        <a:rPr lang="en-ZA" sz="1200" b="1" i="0" u="none" strike="noStrike" dirty="0">
                          <a:solidFill>
                            <a:srgbClr val="000000"/>
                          </a:solidFill>
                          <a:effectLst/>
                          <a:latin typeface="Arial Narrow" panose="020B0606020202030204" pitchFamily="34" charset="0"/>
                        </a:rPr>
                        <a:t>Total Achieved</a:t>
                      </a:r>
                    </a:p>
                  </a:txBody>
                  <a:tcPr marL="5414" marR="5414" marT="5414"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rtl="0" fontAlgn="b"/>
                      <a:r>
                        <a:rPr lang="en-ZA" sz="1200" b="1" i="0" u="none" strike="noStrike" dirty="0">
                          <a:solidFill>
                            <a:srgbClr val="000000"/>
                          </a:solidFill>
                          <a:effectLst/>
                          <a:latin typeface="Arial Narrow" panose="020B0606020202030204" pitchFamily="34" charset="0"/>
                        </a:rPr>
                        <a:t>% Achieved</a:t>
                      </a:r>
                    </a:p>
                  </a:txBody>
                  <a:tcPr marL="5414" marR="5414" marT="5414"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val="2815206705"/>
                  </a:ext>
                </a:extLst>
              </a:tr>
              <a:tr h="207398">
                <a:tc>
                  <a:txBody>
                    <a:bodyPr/>
                    <a:lstStyle/>
                    <a:p>
                      <a:pPr algn="l" rtl="0" fontAlgn="b"/>
                      <a:r>
                        <a:rPr lang="en-ZA" sz="1200" b="1" i="0" u="none" strike="noStrike">
                          <a:solidFill>
                            <a:srgbClr val="000000"/>
                          </a:solidFill>
                          <a:effectLst/>
                          <a:latin typeface="Arial Narrow" panose="020B0606020202030204" pitchFamily="34" charset="0"/>
                        </a:rPr>
                        <a:t>EASTERN CAPE</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ZA" sz="1200" b="1" i="0" u="none" strike="noStrike" dirty="0">
                          <a:solidFill>
                            <a:srgbClr val="000000"/>
                          </a:solidFill>
                          <a:effectLst/>
                          <a:latin typeface="Arial Narrow" panose="020B0606020202030204" pitchFamily="34" charset="0"/>
                        </a:rPr>
                        <a:t>CRADOCK PRISON</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a:solidFill>
                            <a:srgbClr val="000000"/>
                          </a:solidFill>
                          <a:effectLst/>
                          <a:latin typeface="Arial Narrow" panose="020B0606020202030204" pitchFamily="34" charset="0"/>
                        </a:rPr>
                        <a:t>25</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a:solidFill>
                            <a:srgbClr val="000000"/>
                          </a:solidFill>
                          <a:effectLst/>
                          <a:latin typeface="Arial Narrow" panose="020B0606020202030204" pitchFamily="34" charset="0"/>
                        </a:rPr>
                        <a:t>24</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a:solidFill>
                            <a:srgbClr val="000000"/>
                          </a:solidFill>
                          <a:effectLst/>
                          <a:latin typeface="Arial Narrow" panose="020B0606020202030204" pitchFamily="34" charset="0"/>
                        </a:rPr>
                        <a:t>14</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a:solidFill>
                            <a:srgbClr val="000000"/>
                          </a:solidFill>
                          <a:effectLst/>
                          <a:latin typeface="Arial Narrow" panose="020B0606020202030204" pitchFamily="34" charset="0"/>
                        </a:rPr>
                        <a:t>6</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a:solidFill>
                            <a:srgbClr val="000000"/>
                          </a:solidFill>
                          <a:effectLst/>
                          <a:latin typeface="Arial Narrow" panose="020B0606020202030204" pitchFamily="34" charset="0"/>
                        </a:rPr>
                        <a:t>1</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a:solidFill>
                            <a:srgbClr val="000000"/>
                          </a:solidFill>
                          <a:effectLst/>
                          <a:latin typeface="Arial Narrow" panose="020B0606020202030204" pitchFamily="34" charset="0"/>
                        </a:rPr>
                        <a:t>0</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a:solidFill>
                            <a:srgbClr val="000000"/>
                          </a:solidFill>
                          <a:effectLst/>
                          <a:latin typeface="Arial Narrow" panose="020B0606020202030204" pitchFamily="34" charset="0"/>
                        </a:rPr>
                        <a:t>21</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dirty="0">
                          <a:solidFill>
                            <a:srgbClr val="000000"/>
                          </a:solidFill>
                          <a:effectLst/>
                          <a:latin typeface="Arial Narrow" panose="020B0606020202030204" pitchFamily="34" charset="0"/>
                        </a:rPr>
                        <a:t>87.5</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145963"/>
                  </a:ext>
                </a:extLst>
              </a:tr>
              <a:tr h="407644">
                <a:tc>
                  <a:txBody>
                    <a:bodyPr/>
                    <a:lstStyle/>
                    <a:p>
                      <a:pPr algn="l" rtl="0" fontAlgn="b"/>
                      <a:r>
                        <a:rPr lang="en-ZA" sz="1200" b="1" i="0" u="none" strike="noStrike">
                          <a:solidFill>
                            <a:srgbClr val="000000"/>
                          </a:solidFill>
                          <a:effectLst/>
                          <a:latin typeface="Arial Narrow" panose="020B0606020202030204" pitchFamily="34" charset="0"/>
                        </a:rPr>
                        <a:t>EASTERN CAPE</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ZA" sz="1200" b="1" i="0" u="none" strike="noStrike">
                          <a:solidFill>
                            <a:srgbClr val="000000"/>
                          </a:solidFill>
                          <a:effectLst/>
                          <a:latin typeface="Arial Narrow" panose="020B0606020202030204" pitchFamily="34" charset="0"/>
                        </a:rPr>
                        <a:t>SADA SCHOOL OF EXCELLENCE</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dirty="0">
                          <a:solidFill>
                            <a:srgbClr val="000000"/>
                          </a:solidFill>
                          <a:effectLst/>
                          <a:latin typeface="Arial Narrow" panose="020B0606020202030204" pitchFamily="34" charset="0"/>
                        </a:rPr>
                        <a:t>6</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dirty="0">
                          <a:solidFill>
                            <a:srgbClr val="000000"/>
                          </a:solidFill>
                          <a:effectLst/>
                          <a:latin typeface="Arial Narrow" panose="020B0606020202030204" pitchFamily="34" charset="0"/>
                        </a:rPr>
                        <a:t>6</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a:solidFill>
                            <a:srgbClr val="000000"/>
                          </a:solidFill>
                          <a:effectLst/>
                          <a:latin typeface="Arial Narrow" panose="020B0606020202030204" pitchFamily="34" charset="0"/>
                        </a:rPr>
                        <a:t>2</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a:solidFill>
                            <a:srgbClr val="000000"/>
                          </a:solidFill>
                          <a:effectLst/>
                          <a:latin typeface="Arial Narrow" panose="020B0606020202030204" pitchFamily="34" charset="0"/>
                        </a:rPr>
                        <a:t>2</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a:solidFill>
                            <a:srgbClr val="000000"/>
                          </a:solidFill>
                          <a:effectLst/>
                          <a:latin typeface="Arial Narrow" panose="020B0606020202030204" pitchFamily="34" charset="0"/>
                        </a:rPr>
                        <a:t>1</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a:solidFill>
                            <a:srgbClr val="000000"/>
                          </a:solidFill>
                          <a:effectLst/>
                          <a:latin typeface="Arial Narrow" panose="020B0606020202030204" pitchFamily="34" charset="0"/>
                        </a:rPr>
                        <a:t>0</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a:solidFill>
                            <a:srgbClr val="000000"/>
                          </a:solidFill>
                          <a:effectLst/>
                          <a:latin typeface="Arial Narrow" panose="020B0606020202030204" pitchFamily="34" charset="0"/>
                        </a:rPr>
                        <a:t>5</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dirty="0">
                          <a:solidFill>
                            <a:srgbClr val="000000"/>
                          </a:solidFill>
                          <a:effectLst/>
                          <a:latin typeface="Arial Narrow" panose="020B0606020202030204" pitchFamily="34" charset="0"/>
                        </a:rPr>
                        <a:t>83.3</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4295316"/>
                  </a:ext>
                </a:extLst>
              </a:tr>
              <a:tr h="207398">
                <a:tc>
                  <a:txBody>
                    <a:bodyPr/>
                    <a:lstStyle/>
                    <a:p>
                      <a:pPr algn="l" rtl="0" fontAlgn="b"/>
                      <a:r>
                        <a:rPr lang="en-ZA" sz="1200" b="1" i="0" u="none" strike="noStrike">
                          <a:solidFill>
                            <a:srgbClr val="000000"/>
                          </a:solidFill>
                          <a:effectLst/>
                          <a:latin typeface="Arial Narrow" panose="020B0606020202030204" pitchFamily="34" charset="0"/>
                        </a:rPr>
                        <a:t>EASTERN CAPE</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ZA" sz="1200" b="1" i="0" u="none" strike="noStrike">
                          <a:solidFill>
                            <a:srgbClr val="000000"/>
                          </a:solidFill>
                          <a:effectLst/>
                          <a:latin typeface="Arial Narrow" panose="020B0606020202030204" pitchFamily="34" charset="0"/>
                        </a:rPr>
                        <a:t>ST ALBANS PRISON</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a:solidFill>
                            <a:srgbClr val="000000"/>
                          </a:solidFill>
                          <a:effectLst/>
                          <a:latin typeface="Arial Narrow" panose="020B0606020202030204" pitchFamily="34" charset="0"/>
                        </a:rPr>
                        <a:t>4</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dirty="0">
                          <a:solidFill>
                            <a:srgbClr val="000000"/>
                          </a:solidFill>
                          <a:effectLst/>
                          <a:latin typeface="Arial Narrow" panose="020B0606020202030204" pitchFamily="34" charset="0"/>
                        </a:rPr>
                        <a:t>4</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a:solidFill>
                            <a:srgbClr val="000000"/>
                          </a:solidFill>
                          <a:effectLst/>
                          <a:latin typeface="Arial Narrow" panose="020B0606020202030204" pitchFamily="34" charset="0"/>
                        </a:rPr>
                        <a:t>1</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a:solidFill>
                            <a:srgbClr val="000000"/>
                          </a:solidFill>
                          <a:effectLst/>
                          <a:latin typeface="Arial Narrow" panose="020B0606020202030204" pitchFamily="34" charset="0"/>
                        </a:rPr>
                        <a:t>1</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a:solidFill>
                            <a:srgbClr val="000000"/>
                          </a:solidFill>
                          <a:effectLst/>
                          <a:latin typeface="Arial Narrow" panose="020B0606020202030204" pitchFamily="34" charset="0"/>
                        </a:rPr>
                        <a:t>1</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a:solidFill>
                            <a:srgbClr val="000000"/>
                          </a:solidFill>
                          <a:effectLst/>
                          <a:latin typeface="Arial Narrow" panose="020B0606020202030204" pitchFamily="34" charset="0"/>
                        </a:rPr>
                        <a:t>0</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a:solidFill>
                            <a:srgbClr val="000000"/>
                          </a:solidFill>
                          <a:effectLst/>
                          <a:latin typeface="Arial Narrow" panose="020B0606020202030204" pitchFamily="34" charset="0"/>
                        </a:rPr>
                        <a:t>3</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dirty="0">
                          <a:solidFill>
                            <a:srgbClr val="000000"/>
                          </a:solidFill>
                          <a:effectLst/>
                          <a:latin typeface="Arial Narrow" panose="020B0606020202030204" pitchFamily="34" charset="0"/>
                        </a:rPr>
                        <a:t>75</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7590536"/>
                  </a:ext>
                </a:extLst>
              </a:tr>
              <a:tr h="407644">
                <a:tc>
                  <a:txBody>
                    <a:bodyPr/>
                    <a:lstStyle/>
                    <a:p>
                      <a:pPr algn="l" rtl="0" fontAlgn="b"/>
                      <a:r>
                        <a:rPr lang="en-ZA" sz="1200" b="1" i="0" u="none" strike="noStrike">
                          <a:solidFill>
                            <a:srgbClr val="000000"/>
                          </a:solidFill>
                          <a:effectLst/>
                          <a:latin typeface="Arial Narrow" panose="020B0606020202030204" pitchFamily="34" charset="0"/>
                        </a:rPr>
                        <a:t>GAUTENG</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ZA" sz="1200" b="1" i="0" u="none" strike="noStrike">
                          <a:solidFill>
                            <a:srgbClr val="000000"/>
                          </a:solidFill>
                          <a:effectLst/>
                          <a:latin typeface="Arial Narrow" panose="020B0606020202030204" pitchFamily="34" charset="0"/>
                        </a:rPr>
                        <a:t>BAVIAANSPOORT EMTHONJENI YOUTH CEN</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a:solidFill>
                            <a:srgbClr val="000000"/>
                          </a:solidFill>
                          <a:effectLst/>
                          <a:latin typeface="Arial Narrow" panose="020B0606020202030204" pitchFamily="34" charset="0"/>
                        </a:rPr>
                        <a:t>12</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a:solidFill>
                            <a:srgbClr val="000000"/>
                          </a:solidFill>
                          <a:effectLst/>
                          <a:latin typeface="Arial Narrow" panose="020B0606020202030204" pitchFamily="34" charset="0"/>
                        </a:rPr>
                        <a:t>11</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dirty="0">
                          <a:solidFill>
                            <a:srgbClr val="000000"/>
                          </a:solidFill>
                          <a:effectLst/>
                          <a:latin typeface="Arial Narrow" panose="020B0606020202030204" pitchFamily="34" charset="0"/>
                        </a:rPr>
                        <a:t>11</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a:solidFill>
                            <a:srgbClr val="000000"/>
                          </a:solidFill>
                          <a:effectLst/>
                          <a:latin typeface="Arial Narrow" panose="020B0606020202030204" pitchFamily="34" charset="0"/>
                        </a:rPr>
                        <a:t>0</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a:solidFill>
                            <a:srgbClr val="000000"/>
                          </a:solidFill>
                          <a:effectLst/>
                          <a:latin typeface="Arial Narrow" panose="020B0606020202030204" pitchFamily="34" charset="0"/>
                        </a:rPr>
                        <a:t>0</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a:solidFill>
                            <a:srgbClr val="000000"/>
                          </a:solidFill>
                          <a:effectLst/>
                          <a:latin typeface="Arial Narrow" panose="020B0606020202030204" pitchFamily="34" charset="0"/>
                        </a:rPr>
                        <a:t>0</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a:solidFill>
                            <a:srgbClr val="000000"/>
                          </a:solidFill>
                          <a:effectLst/>
                          <a:latin typeface="Arial Narrow" panose="020B0606020202030204" pitchFamily="34" charset="0"/>
                        </a:rPr>
                        <a:t>11</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dirty="0">
                          <a:solidFill>
                            <a:srgbClr val="000000"/>
                          </a:solidFill>
                          <a:effectLst/>
                          <a:latin typeface="Arial Narrow" panose="020B0606020202030204" pitchFamily="34" charset="0"/>
                        </a:rPr>
                        <a:t>100</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2762714"/>
                  </a:ext>
                </a:extLst>
              </a:tr>
              <a:tr h="207398">
                <a:tc>
                  <a:txBody>
                    <a:bodyPr/>
                    <a:lstStyle/>
                    <a:p>
                      <a:pPr algn="l" rtl="0" fontAlgn="b"/>
                      <a:r>
                        <a:rPr lang="en-ZA" sz="1200" b="1" i="0" u="none" strike="noStrike">
                          <a:solidFill>
                            <a:srgbClr val="000000"/>
                          </a:solidFill>
                          <a:effectLst/>
                          <a:latin typeface="Arial Narrow" panose="020B0606020202030204" pitchFamily="34" charset="0"/>
                        </a:rPr>
                        <a:t>KWAZULU-NATAL</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ZA" sz="1200" b="1" i="0" u="none" strike="noStrike">
                          <a:solidFill>
                            <a:srgbClr val="000000"/>
                          </a:solidFill>
                          <a:effectLst/>
                          <a:latin typeface="Arial Narrow" panose="020B0606020202030204" pitchFamily="34" charset="0"/>
                        </a:rPr>
                        <a:t>EKUSENI SEC SCHOOL</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a:solidFill>
                            <a:srgbClr val="000000"/>
                          </a:solidFill>
                          <a:effectLst/>
                          <a:latin typeface="Arial Narrow" panose="020B0606020202030204" pitchFamily="34" charset="0"/>
                        </a:rPr>
                        <a:t>9</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a:solidFill>
                            <a:srgbClr val="000000"/>
                          </a:solidFill>
                          <a:effectLst/>
                          <a:latin typeface="Arial Narrow" panose="020B0606020202030204" pitchFamily="34" charset="0"/>
                        </a:rPr>
                        <a:t>9</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dirty="0">
                          <a:solidFill>
                            <a:srgbClr val="000000"/>
                          </a:solidFill>
                          <a:effectLst/>
                          <a:latin typeface="Arial Narrow" panose="020B0606020202030204" pitchFamily="34" charset="0"/>
                        </a:rPr>
                        <a:t>4</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a:solidFill>
                            <a:srgbClr val="000000"/>
                          </a:solidFill>
                          <a:effectLst/>
                          <a:latin typeface="Arial Narrow" panose="020B0606020202030204" pitchFamily="34" charset="0"/>
                        </a:rPr>
                        <a:t>4</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a:solidFill>
                            <a:srgbClr val="000000"/>
                          </a:solidFill>
                          <a:effectLst/>
                          <a:latin typeface="Arial Narrow" panose="020B0606020202030204" pitchFamily="34" charset="0"/>
                        </a:rPr>
                        <a:t>1</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a:solidFill>
                            <a:srgbClr val="000000"/>
                          </a:solidFill>
                          <a:effectLst/>
                          <a:latin typeface="Arial Narrow" panose="020B0606020202030204" pitchFamily="34" charset="0"/>
                        </a:rPr>
                        <a:t>0</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a:solidFill>
                            <a:srgbClr val="000000"/>
                          </a:solidFill>
                          <a:effectLst/>
                          <a:latin typeface="Arial Narrow" panose="020B0606020202030204" pitchFamily="34" charset="0"/>
                        </a:rPr>
                        <a:t>9</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dirty="0">
                          <a:solidFill>
                            <a:srgbClr val="000000"/>
                          </a:solidFill>
                          <a:effectLst/>
                          <a:latin typeface="Arial Narrow" panose="020B0606020202030204" pitchFamily="34" charset="0"/>
                        </a:rPr>
                        <a:t>100</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5700971"/>
                  </a:ext>
                </a:extLst>
              </a:tr>
              <a:tr h="407644">
                <a:tc>
                  <a:txBody>
                    <a:bodyPr/>
                    <a:lstStyle/>
                    <a:p>
                      <a:pPr algn="l" rtl="0" fontAlgn="b"/>
                      <a:r>
                        <a:rPr lang="en-ZA" sz="1200" b="1" i="0" u="none" strike="noStrike">
                          <a:solidFill>
                            <a:srgbClr val="000000"/>
                          </a:solidFill>
                          <a:effectLst/>
                          <a:latin typeface="Arial Narrow" panose="020B0606020202030204" pitchFamily="34" charset="0"/>
                        </a:rPr>
                        <a:t>KWAZULU-NATAL</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ZA" sz="1200" b="1" i="0" u="none" strike="noStrike">
                          <a:solidFill>
                            <a:srgbClr val="000000"/>
                          </a:solidFill>
                          <a:effectLst/>
                          <a:latin typeface="Arial Narrow" panose="020B0606020202030204" pitchFamily="34" charset="0"/>
                        </a:rPr>
                        <a:t>QALAKABUSHA SECONDARY SCHOOL</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a:solidFill>
                            <a:srgbClr val="000000"/>
                          </a:solidFill>
                          <a:effectLst/>
                          <a:latin typeface="Arial Narrow" panose="020B0606020202030204" pitchFamily="34" charset="0"/>
                        </a:rPr>
                        <a:t>6</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a:solidFill>
                            <a:srgbClr val="000000"/>
                          </a:solidFill>
                          <a:effectLst/>
                          <a:latin typeface="Arial Narrow" panose="020B0606020202030204" pitchFamily="34" charset="0"/>
                        </a:rPr>
                        <a:t>6</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a:solidFill>
                            <a:srgbClr val="000000"/>
                          </a:solidFill>
                          <a:effectLst/>
                          <a:latin typeface="Arial Narrow" panose="020B0606020202030204" pitchFamily="34" charset="0"/>
                        </a:rPr>
                        <a:t>4</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dirty="0">
                          <a:solidFill>
                            <a:srgbClr val="000000"/>
                          </a:solidFill>
                          <a:effectLst/>
                          <a:latin typeface="Arial Narrow" panose="020B0606020202030204" pitchFamily="34" charset="0"/>
                        </a:rPr>
                        <a:t>2</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dirty="0">
                          <a:solidFill>
                            <a:srgbClr val="000000"/>
                          </a:solidFill>
                          <a:effectLst/>
                          <a:latin typeface="Arial Narrow" panose="020B0606020202030204" pitchFamily="34" charset="0"/>
                        </a:rPr>
                        <a:t>0</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a:solidFill>
                            <a:srgbClr val="000000"/>
                          </a:solidFill>
                          <a:effectLst/>
                          <a:latin typeface="Arial Narrow" panose="020B0606020202030204" pitchFamily="34" charset="0"/>
                        </a:rPr>
                        <a:t>0</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a:solidFill>
                            <a:srgbClr val="000000"/>
                          </a:solidFill>
                          <a:effectLst/>
                          <a:latin typeface="Arial Narrow" panose="020B0606020202030204" pitchFamily="34" charset="0"/>
                        </a:rPr>
                        <a:t>6</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dirty="0">
                          <a:solidFill>
                            <a:srgbClr val="000000"/>
                          </a:solidFill>
                          <a:effectLst/>
                          <a:latin typeface="Arial Narrow" panose="020B0606020202030204" pitchFamily="34" charset="0"/>
                        </a:rPr>
                        <a:t>100</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86641715"/>
                  </a:ext>
                </a:extLst>
              </a:tr>
              <a:tr h="207398">
                <a:tc>
                  <a:txBody>
                    <a:bodyPr/>
                    <a:lstStyle/>
                    <a:p>
                      <a:pPr algn="l" rtl="0" fontAlgn="b"/>
                      <a:r>
                        <a:rPr lang="en-ZA" sz="1200" b="1" i="0" u="none" strike="noStrike">
                          <a:solidFill>
                            <a:srgbClr val="000000"/>
                          </a:solidFill>
                          <a:effectLst/>
                          <a:latin typeface="Arial Narrow" panose="020B0606020202030204" pitchFamily="34" charset="0"/>
                        </a:rPr>
                        <a:t>KWAZULU-NATAL</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ZA" sz="1200" b="1" i="0" u="none" strike="noStrike">
                          <a:solidFill>
                            <a:srgbClr val="000000"/>
                          </a:solidFill>
                          <a:effectLst/>
                          <a:latin typeface="Arial Narrow" panose="020B0606020202030204" pitchFamily="34" charset="0"/>
                        </a:rPr>
                        <a:t>USETHUBENI YOUTH</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a:solidFill>
                            <a:srgbClr val="000000"/>
                          </a:solidFill>
                          <a:effectLst/>
                          <a:latin typeface="Arial Narrow" panose="020B0606020202030204" pitchFamily="34" charset="0"/>
                        </a:rPr>
                        <a:t>20</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a:solidFill>
                            <a:srgbClr val="000000"/>
                          </a:solidFill>
                          <a:effectLst/>
                          <a:latin typeface="Arial Narrow" panose="020B0606020202030204" pitchFamily="34" charset="0"/>
                        </a:rPr>
                        <a:t>19</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a:solidFill>
                            <a:srgbClr val="000000"/>
                          </a:solidFill>
                          <a:effectLst/>
                          <a:latin typeface="Arial Narrow" panose="020B0606020202030204" pitchFamily="34" charset="0"/>
                        </a:rPr>
                        <a:t>19</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a:solidFill>
                            <a:srgbClr val="000000"/>
                          </a:solidFill>
                          <a:effectLst/>
                          <a:latin typeface="Arial Narrow" panose="020B0606020202030204" pitchFamily="34" charset="0"/>
                        </a:rPr>
                        <a:t>0</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dirty="0">
                          <a:solidFill>
                            <a:srgbClr val="000000"/>
                          </a:solidFill>
                          <a:effectLst/>
                          <a:latin typeface="Arial Narrow" panose="020B0606020202030204" pitchFamily="34" charset="0"/>
                        </a:rPr>
                        <a:t>0</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a:solidFill>
                            <a:srgbClr val="000000"/>
                          </a:solidFill>
                          <a:effectLst/>
                          <a:latin typeface="Arial Narrow" panose="020B0606020202030204" pitchFamily="34" charset="0"/>
                        </a:rPr>
                        <a:t>0</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a:solidFill>
                            <a:srgbClr val="000000"/>
                          </a:solidFill>
                          <a:effectLst/>
                          <a:latin typeface="Arial Narrow" panose="020B0606020202030204" pitchFamily="34" charset="0"/>
                        </a:rPr>
                        <a:t>19</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dirty="0">
                          <a:solidFill>
                            <a:srgbClr val="000000"/>
                          </a:solidFill>
                          <a:effectLst/>
                          <a:latin typeface="Arial Narrow" panose="020B0606020202030204" pitchFamily="34" charset="0"/>
                        </a:rPr>
                        <a:t>100</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5135841"/>
                  </a:ext>
                </a:extLst>
              </a:tr>
              <a:tr h="407644">
                <a:tc>
                  <a:txBody>
                    <a:bodyPr/>
                    <a:lstStyle/>
                    <a:p>
                      <a:pPr algn="l" rtl="0" fontAlgn="b"/>
                      <a:r>
                        <a:rPr lang="en-ZA" sz="1200" b="1" i="0" u="none" strike="noStrike">
                          <a:solidFill>
                            <a:srgbClr val="000000"/>
                          </a:solidFill>
                          <a:effectLst/>
                          <a:latin typeface="Arial Narrow" panose="020B0606020202030204" pitchFamily="34" charset="0"/>
                        </a:rPr>
                        <a:t>MPUMALANGA</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ZA" sz="1200" b="1" i="0" u="none" strike="noStrike">
                          <a:solidFill>
                            <a:srgbClr val="000000"/>
                          </a:solidFill>
                          <a:effectLst/>
                          <a:latin typeface="Arial Narrow" panose="020B0606020202030204" pitchFamily="34" charset="0"/>
                        </a:rPr>
                        <a:t>UMLALATI LEARNING CENTRE</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a:solidFill>
                            <a:srgbClr val="000000"/>
                          </a:solidFill>
                          <a:effectLst/>
                          <a:latin typeface="Arial Narrow" panose="020B0606020202030204" pitchFamily="34" charset="0"/>
                        </a:rPr>
                        <a:t>8</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a:solidFill>
                            <a:srgbClr val="000000"/>
                          </a:solidFill>
                          <a:effectLst/>
                          <a:latin typeface="Arial Narrow" panose="020B0606020202030204" pitchFamily="34" charset="0"/>
                        </a:rPr>
                        <a:t>7</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a:solidFill>
                            <a:srgbClr val="000000"/>
                          </a:solidFill>
                          <a:effectLst/>
                          <a:latin typeface="Arial Narrow" panose="020B0606020202030204" pitchFamily="34" charset="0"/>
                        </a:rPr>
                        <a:t>3</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a:solidFill>
                            <a:srgbClr val="000000"/>
                          </a:solidFill>
                          <a:effectLst/>
                          <a:latin typeface="Arial Narrow" panose="020B0606020202030204" pitchFamily="34" charset="0"/>
                        </a:rPr>
                        <a:t>3</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dirty="0">
                          <a:solidFill>
                            <a:srgbClr val="000000"/>
                          </a:solidFill>
                          <a:effectLst/>
                          <a:latin typeface="Arial Narrow" panose="020B0606020202030204" pitchFamily="34" charset="0"/>
                        </a:rPr>
                        <a:t>1</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a:solidFill>
                            <a:srgbClr val="000000"/>
                          </a:solidFill>
                          <a:effectLst/>
                          <a:latin typeface="Arial Narrow" panose="020B0606020202030204" pitchFamily="34" charset="0"/>
                        </a:rPr>
                        <a:t>0</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a:solidFill>
                            <a:srgbClr val="000000"/>
                          </a:solidFill>
                          <a:effectLst/>
                          <a:latin typeface="Arial Narrow" panose="020B0606020202030204" pitchFamily="34" charset="0"/>
                        </a:rPr>
                        <a:t>7</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dirty="0">
                          <a:solidFill>
                            <a:srgbClr val="000000"/>
                          </a:solidFill>
                          <a:effectLst/>
                          <a:latin typeface="Arial Narrow" panose="020B0606020202030204" pitchFamily="34" charset="0"/>
                        </a:rPr>
                        <a:t>100</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05409399"/>
                  </a:ext>
                </a:extLst>
              </a:tr>
              <a:tr h="407644">
                <a:tc>
                  <a:txBody>
                    <a:bodyPr/>
                    <a:lstStyle/>
                    <a:p>
                      <a:pPr algn="l" rtl="0" fontAlgn="b"/>
                      <a:r>
                        <a:rPr lang="en-ZA" sz="1200" b="1" i="0" u="none" strike="noStrike">
                          <a:solidFill>
                            <a:srgbClr val="000000"/>
                          </a:solidFill>
                          <a:effectLst/>
                          <a:latin typeface="Arial Narrow" panose="020B0606020202030204" pitchFamily="34" charset="0"/>
                        </a:rPr>
                        <a:t>MPUMALANGA</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ZA" sz="1200" b="1" i="0" u="none" strike="noStrike">
                          <a:solidFill>
                            <a:srgbClr val="000000"/>
                          </a:solidFill>
                          <a:effectLst/>
                          <a:latin typeface="Arial Narrow" panose="020B0606020202030204" pitchFamily="34" charset="0"/>
                        </a:rPr>
                        <a:t>VUSELELA LEARNING CENTRE</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a:solidFill>
                            <a:srgbClr val="000000"/>
                          </a:solidFill>
                          <a:effectLst/>
                          <a:latin typeface="Arial Narrow" panose="020B0606020202030204" pitchFamily="34" charset="0"/>
                        </a:rPr>
                        <a:t>17</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a:solidFill>
                            <a:srgbClr val="000000"/>
                          </a:solidFill>
                          <a:effectLst/>
                          <a:latin typeface="Arial Narrow" panose="020B0606020202030204" pitchFamily="34" charset="0"/>
                        </a:rPr>
                        <a:t>16</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a:solidFill>
                            <a:srgbClr val="000000"/>
                          </a:solidFill>
                          <a:effectLst/>
                          <a:latin typeface="Arial Narrow" panose="020B0606020202030204" pitchFamily="34" charset="0"/>
                        </a:rPr>
                        <a:t>3</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a:solidFill>
                            <a:srgbClr val="000000"/>
                          </a:solidFill>
                          <a:effectLst/>
                          <a:latin typeface="Arial Narrow" panose="020B0606020202030204" pitchFamily="34" charset="0"/>
                        </a:rPr>
                        <a:t>3</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dirty="0">
                          <a:solidFill>
                            <a:srgbClr val="000000"/>
                          </a:solidFill>
                          <a:effectLst/>
                          <a:latin typeface="Arial Narrow" panose="020B0606020202030204" pitchFamily="34" charset="0"/>
                        </a:rPr>
                        <a:t>5</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dirty="0">
                          <a:solidFill>
                            <a:srgbClr val="000000"/>
                          </a:solidFill>
                          <a:effectLst/>
                          <a:latin typeface="Arial Narrow" panose="020B0606020202030204" pitchFamily="34" charset="0"/>
                        </a:rPr>
                        <a:t>0</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a:solidFill>
                            <a:srgbClr val="000000"/>
                          </a:solidFill>
                          <a:effectLst/>
                          <a:latin typeface="Arial Narrow" panose="020B0606020202030204" pitchFamily="34" charset="0"/>
                        </a:rPr>
                        <a:t>11</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dirty="0">
                          <a:solidFill>
                            <a:srgbClr val="000000"/>
                          </a:solidFill>
                          <a:effectLst/>
                          <a:latin typeface="Arial Narrow" panose="020B0606020202030204" pitchFamily="34" charset="0"/>
                        </a:rPr>
                        <a:t>68.8</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8879417"/>
                  </a:ext>
                </a:extLst>
              </a:tr>
              <a:tr h="607889">
                <a:tc>
                  <a:txBody>
                    <a:bodyPr/>
                    <a:lstStyle/>
                    <a:p>
                      <a:pPr algn="l" rtl="0" fontAlgn="b"/>
                      <a:r>
                        <a:rPr lang="en-ZA" sz="1200" b="1" i="0" u="none" strike="noStrike">
                          <a:solidFill>
                            <a:srgbClr val="000000"/>
                          </a:solidFill>
                          <a:effectLst/>
                          <a:latin typeface="Arial Narrow" panose="020B0606020202030204" pitchFamily="34" charset="0"/>
                        </a:rPr>
                        <a:t>NORTH WEST</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ZA" sz="1200" b="1" i="0" u="none" strike="noStrike">
                          <a:solidFill>
                            <a:srgbClr val="000000"/>
                          </a:solidFill>
                          <a:effectLst/>
                          <a:latin typeface="Arial Narrow" panose="020B0606020202030204" pitchFamily="34" charset="0"/>
                        </a:rPr>
                        <a:t>THUTO-KITSO RUSTENBURG CORR SERVICE</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a:solidFill>
                            <a:srgbClr val="000000"/>
                          </a:solidFill>
                          <a:effectLst/>
                          <a:latin typeface="Arial Narrow" panose="020B0606020202030204" pitchFamily="34" charset="0"/>
                        </a:rPr>
                        <a:t>10</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a:solidFill>
                            <a:srgbClr val="000000"/>
                          </a:solidFill>
                          <a:effectLst/>
                          <a:latin typeface="Arial Narrow" panose="020B0606020202030204" pitchFamily="34" charset="0"/>
                        </a:rPr>
                        <a:t>6</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a:solidFill>
                            <a:srgbClr val="000000"/>
                          </a:solidFill>
                          <a:effectLst/>
                          <a:latin typeface="Arial Narrow" panose="020B0606020202030204" pitchFamily="34" charset="0"/>
                        </a:rPr>
                        <a:t>3</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a:solidFill>
                            <a:srgbClr val="000000"/>
                          </a:solidFill>
                          <a:effectLst/>
                          <a:latin typeface="Arial Narrow" panose="020B0606020202030204" pitchFamily="34" charset="0"/>
                        </a:rPr>
                        <a:t>0</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a:solidFill>
                            <a:srgbClr val="000000"/>
                          </a:solidFill>
                          <a:effectLst/>
                          <a:latin typeface="Arial Narrow" panose="020B0606020202030204" pitchFamily="34" charset="0"/>
                        </a:rPr>
                        <a:t>1</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dirty="0">
                          <a:solidFill>
                            <a:srgbClr val="000000"/>
                          </a:solidFill>
                          <a:effectLst/>
                          <a:latin typeface="Arial Narrow" panose="020B0606020202030204" pitchFamily="34" charset="0"/>
                        </a:rPr>
                        <a:t>0</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dirty="0">
                          <a:solidFill>
                            <a:srgbClr val="000000"/>
                          </a:solidFill>
                          <a:effectLst/>
                          <a:latin typeface="Arial Narrow" panose="020B0606020202030204" pitchFamily="34" charset="0"/>
                        </a:rPr>
                        <a:t>4</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dirty="0">
                          <a:solidFill>
                            <a:srgbClr val="000000"/>
                          </a:solidFill>
                          <a:effectLst/>
                          <a:latin typeface="Arial Narrow" panose="020B0606020202030204" pitchFamily="34" charset="0"/>
                        </a:rPr>
                        <a:t>66.7</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2368892"/>
                  </a:ext>
                </a:extLst>
              </a:tr>
              <a:tr h="407644">
                <a:tc>
                  <a:txBody>
                    <a:bodyPr/>
                    <a:lstStyle/>
                    <a:p>
                      <a:pPr algn="l" rtl="0" fontAlgn="b"/>
                      <a:r>
                        <a:rPr lang="en-ZA" sz="1200" b="1" i="0" u="none" strike="noStrike">
                          <a:solidFill>
                            <a:srgbClr val="000000"/>
                          </a:solidFill>
                          <a:effectLst/>
                          <a:latin typeface="Arial Narrow" panose="020B0606020202030204" pitchFamily="34" charset="0"/>
                        </a:rPr>
                        <a:t>WESTERN CAPE</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ZA" sz="1200" b="1" i="0" u="none" strike="noStrike">
                          <a:solidFill>
                            <a:srgbClr val="000000"/>
                          </a:solidFill>
                          <a:effectLst/>
                          <a:latin typeface="Arial Narrow" panose="020B0606020202030204" pitchFamily="34" charset="0"/>
                        </a:rPr>
                        <a:t>BRANDVLEI YOUTH CENTRE</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a:solidFill>
                            <a:srgbClr val="000000"/>
                          </a:solidFill>
                          <a:effectLst/>
                          <a:latin typeface="Arial Narrow" panose="020B0606020202030204" pitchFamily="34" charset="0"/>
                        </a:rPr>
                        <a:t>16</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a:solidFill>
                            <a:srgbClr val="000000"/>
                          </a:solidFill>
                          <a:effectLst/>
                          <a:latin typeface="Arial Narrow" panose="020B0606020202030204" pitchFamily="34" charset="0"/>
                        </a:rPr>
                        <a:t>16</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a:solidFill>
                            <a:srgbClr val="000000"/>
                          </a:solidFill>
                          <a:effectLst/>
                          <a:latin typeface="Arial Narrow" panose="020B0606020202030204" pitchFamily="34" charset="0"/>
                        </a:rPr>
                        <a:t>7</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a:solidFill>
                            <a:srgbClr val="000000"/>
                          </a:solidFill>
                          <a:effectLst/>
                          <a:latin typeface="Arial Narrow" panose="020B0606020202030204" pitchFamily="34" charset="0"/>
                        </a:rPr>
                        <a:t>2</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a:solidFill>
                            <a:srgbClr val="000000"/>
                          </a:solidFill>
                          <a:effectLst/>
                          <a:latin typeface="Arial Narrow" panose="020B0606020202030204" pitchFamily="34" charset="0"/>
                        </a:rPr>
                        <a:t>2</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a:solidFill>
                            <a:srgbClr val="000000"/>
                          </a:solidFill>
                          <a:effectLst/>
                          <a:latin typeface="Arial Narrow" panose="020B0606020202030204" pitchFamily="34" charset="0"/>
                        </a:rPr>
                        <a:t>0</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dirty="0">
                          <a:solidFill>
                            <a:srgbClr val="000000"/>
                          </a:solidFill>
                          <a:effectLst/>
                          <a:latin typeface="Arial Narrow" panose="020B0606020202030204" pitchFamily="34" charset="0"/>
                        </a:rPr>
                        <a:t>11</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dirty="0">
                          <a:solidFill>
                            <a:srgbClr val="000000"/>
                          </a:solidFill>
                          <a:effectLst/>
                          <a:latin typeface="Arial Narrow" panose="020B0606020202030204" pitchFamily="34" charset="0"/>
                        </a:rPr>
                        <a:t>68.8</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6112492"/>
                  </a:ext>
                </a:extLst>
              </a:tr>
              <a:tr h="359187">
                <a:tc>
                  <a:txBody>
                    <a:bodyPr/>
                    <a:lstStyle/>
                    <a:p>
                      <a:pPr algn="l" fontAlgn="b"/>
                      <a:r>
                        <a:rPr lang="en-ZA" sz="2400" b="0" i="0" u="none" strike="noStrike">
                          <a:solidFill>
                            <a:srgbClr val="000000"/>
                          </a:solidFill>
                          <a:effectLst/>
                          <a:latin typeface="Arial" panose="020B0604020202020204" pitchFamily="34" charset="0"/>
                        </a:rPr>
                        <a:t> </a:t>
                      </a:r>
                    </a:p>
                  </a:txBody>
                  <a:tcPr marL="5414" marR="5414" marT="5414"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ZA" sz="2400" b="0" i="0" u="none" strike="noStrike" dirty="0">
                          <a:solidFill>
                            <a:srgbClr val="000000"/>
                          </a:solidFill>
                          <a:effectLst/>
                          <a:latin typeface="Arial" panose="020B0604020202020204" pitchFamily="34" charset="0"/>
                        </a:rPr>
                        <a:t> </a:t>
                      </a:r>
                      <a:r>
                        <a:rPr lang="en-ZA" sz="1400" b="0" i="0" u="none" strike="noStrike" dirty="0" smtClean="0">
                          <a:solidFill>
                            <a:srgbClr val="000000"/>
                          </a:solidFill>
                          <a:effectLst/>
                          <a:latin typeface="Arial" panose="020B0604020202020204" pitchFamily="34" charset="0"/>
                        </a:rPr>
                        <a:t>National</a:t>
                      </a:r>
                      <a:endParaRPr lang="en-ZA" sz="1400" b="0" i="0" u="none" strike="noStrike" dirty="0">
                        <a:solidFill>
                          <a:srgbClr val="000000"/>
                        </a:solidFill>
                        <a:effectLst/>
                        <a:latin typeface="Arial" panose="020B0604020202020204" pitchFamily="34" charset="0"/>
                      </a:endParaRPr>
                    </a:p>
                  </a:txBody>
                  <a:tcPr marL="5414" marR="5414" marT="5414"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rtl="0" fontAlgn="b"/>
                      <a:r>
                        <a:rPr lang="en-ZA" sz="1200" b="1" i="0" u="none" strike="noStrike" dirty="0">
                          <a:solidFill>
                            <a:srgbClr val="000000"/>
                          </a:solidFill>
                          <a:effectLst/>
                          <a:latin typeface="Arial Narrow" panose="020B0606020202030204" pitchFamily="34" charset="0"/>
                        </a:rPr>
                        <a:t>133</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dirty="0">
                          <a:solidFill>
                            <a:srgbClr val="000000"/>
                          </a:solidFill>
                          <a:effectLst/>
                          <a:latin typeface="Arial Narrow" panose="020B0606020202030204" pitchFamily="34" charset="0"/>
                        </a:rPr>
                        <a:t>124</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dirty="0">
                          <a:solidFill>
                            <a:srgbClr val="000000"/>
                          </a:solidFill>
                          <a:effectLst/>
                          <a:latin typeface="Arial Narrow" panose="020B0606020202030204" pitchFamily="34" charset="0"/>
                        </a:rPr>
                        <a:t>71</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dirty="0">
                          <a:solidFill>
                            <a:srgbClr val="000000"/>
                          </a:solidFill>
                          <a:effectLst/>
                          <a:latin typeface="Arial Narrow" panose="020B0606020202030204" pitchFamily="34" charset="0"/>
                        </a:rPr>
                        <a:t>23</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dirty="0">
                          <a:solidFill>
                            <a:srgbClr val="000000"/>
                          </a:solidFill>
                          <a:effectLst/>
                          <a:latin typeface="Arial Narrow" panose="020B0606020202030204" pitchFamily="34" charset="0"/>
                        </a:rPr>
                        <a:t>13</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dirty="0">
                          <a:solidFill>
                            <a:srgbClr val="000000"/>
                          </a:solidFill>
                          <a:effectLst/>
                          <a:latin typeface="Arial Narrow" panose="020B0606020202030204" pitchFamily="34" charset="0"/>
                        </a:rPr>
                        <a:t>0</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dirty="0">
                          <a:solidFill>
                            <a:srgbClr val="000000"/>
                          </a:solidFill>
                          <a:effectLst/>
                          <a:latin typeface="Arial Narrow" panose="020B0606020202030204" pitchFamily="34" charset="0"/>
                        </a:rPr>
                        <a:t>107</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dirty="0">
                          <a:solidFill>
                            <a:srgbClr val="000000"/>
                          </a:solidFill>
                          <a:effectLst/>
                          <a:latin typeface="Arial Narrow" panose="020B0606020202030204" pitchFamily="34" charset="0"/>
                        </a:rPr>
                        <a:t>86.3</a:t>
                      </a:r>
                    </a:p>
                  </a:txBody>
                  <a:tcPr marL="5414" marR="5414" marT="54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7300421"/>
                  </a:ext>
                </a:extLst>
              </a:tr>
            </a:tbl>
          </a:graphicData>
        </a:graphic>
      </p:graphicFrame>
      <p:sp>
        <p:nvSpPr>
          <p:cNvPr id="4" name="Slide Number Placeholder 3"/>
          <p:cNvSpPr>
            <a:spLocks noGrp="1"/>
          </p:cNvSpPr>
          <p:nvPr>
            <p:ph type="sldNum" sz="quarter" idx="4"/>
          </p:nvPr>
        </p:nvSpPr>
        <p:spPr/>
        <p:txBody>
          <a:bodyPr/>
          <a:lstStyle/>
          <a:p>
            <a:pPr>
              <a:defRPr/>
            </a:pPr>
            <a:fld id="{9281EBB6-D164-4A7A-83B0-06A5CFC35E17}" type="slidenum">
              <a:rPr lang="en-ZA" altLang="en-US" smtClean="0"/>
              <a:pPr>
                <a:defRPr/>
              </a:pPr>
              <a:t>118</a:t>
            </a:fld>
            <a:endParaRPr lang="en-ZA" altLang="en-US"/>
          </a:p>
        </p:txBody>
      </p:sp>
    </p:spTree>
    <p:extLst>
      <p:ext uri="{BB962C8B-B14F-4D97-AF65-F5344CB8AC3E}">
        <p14:creationId xmlns:p14="http://schemas.microsoft.com/office/powerpoint/2010/main" val="1403100351"/>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4280" y="44626"/>
            <a:ext cx="9612560" cy="540060"/>
          </a:xfrm>
        </p:spPr>
        <p:txBody>
          <a:bodyPr/>
          <a:lstStyle/>
          <a:p>
            <a:r>
              <a:rPr lang="en-ZA" sz="4000" b="1" cap="small" dirty="0" smtClean="0">
                <a:solidFill>
                  <a:schemeClr val="accent2">
                    <a:lumMod val="50000"/>
                  </a:schemeClr>
                </a:solidFill>
                <a:latin typeface="Arial Narrow" pitchFamily="34" charset="0"/>
                <a:cs typeface="Arial" panose="020B0604020202020204" pitchFamily="34" charset="0"/>
              </a:rPr>
              <a:t>CORRECTIONAL SERVICES – PART TIME</a:t>
            </a:r>
            <a:endParaRPr lang="en-ZA" sz="4000" b="1" cap="small" dirty="0">
              <a:solidFill>
                <a:schemeClr val="accent2">
                  <a:lumMod val="50000"/>
                </a:schemeClr>
              </a:solidFill>
              <a:latin typeface="Arial Narrow" pitchFamily="34" charset="0"/>
              <a:cs typeface="Arial" panose="020B0604020202020204" pitchFamily="34" charset="0"/>
            </a:endParaRPr>
          </a:p>
        </p:txBody>
      </p:sp>
      <p:sp>
        <p:nvSpPr>
          <p:cNvPr id="4" name="TextBox 3"/>
          <p:cNvSpPr txBox="1"/>
          <p:nvPr/>
        </p:nvSpPr>
        <p:spPr>
          <a:xfrm>
            <a:off x="6624228" y="116632"/>
            <a:ext cx="2340260" cy="253916"/>
          </a:xfrm>
          <a:prstGeom prst="rect">
            <a:avLst/>
          </a:prstGeom>
          <a:noFill/>
        </p:spPr>
        <p:txBody>
          <a:bodyPr wrap="square" rtlCol="0">
            <a:spAutoFit/>
          </a:bodyPr>
          <a:lstStyle/>
          <a:p>
            <a:pPr algn="ctr"/>
            <a:r>
              <a:rPr lang="en-US" sz="1050" dirty="0"/>
              <a:t>84</a:t>
            </a:r>
            <a:endParaRPr lang="en-ZA" sz="1050"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537098566"/>
              </p:ext>
            </p:extLst>
          </p:nvPr>
        </p:nvGraphicFramePr>
        <p:xfrm>
          <a:off x="107507" y="584686"/>
          <a:ext cx="8856984" cy="5501530"/>
        </p:xfrm>
        <a:graphic>
          <a:graphicData uri="http://schemas.openxmlformats.org/drawingml/2006/table">
            <a:tbl>
              <a:tblPr/>
              <a:tblGrid>
                <a:gridCol w="1299977">
                  <a:extLst>
                    <a:ext uri="{9D8B030D-6E8A-4147-A177-3AD203B41FA5}">
                      <a16:colId xmlns:a16="http://schemas.microsoft.com/office/drawing/2014/main" val="4081779984"/>
                    </a:ext>
                  </a:extLst>
                </a:gridCol>
                <a:gridCol w="2071391">
                  <a:extLst>
                    <a:ext uri="{9D8B030D-6E8A-4147-A177-3AD203B41FA5}">
                      <a16:colId xmlns:a16="http://schemas.microsoft.com/office/drawing/2014/main" val="3835664350"/>
                    </a:ext>
                  </a:extLst>
                </a:gridCol>
                <a:gridCol w="685702">
                  <a:extLst>
                    <a:ext uri="{9D8B030D-6E8A-4147-A177-3AD203B41FA5}">
                      <a16:colId xmlns:a16="http://schemas.microsoft.com/office/drawing/2014/main" val="2948191123"/>
                    </a:ext>
                  </a:extLst>
                </a:gridCol>
                <a:gridCol w="685702">
                  <a:extLst>
                    <a:ext uri="{9D8B030D-6E8A-4147-A177-3AD203B41FA5}">
                      <a16:colId xmlns:a16="http://schemas.microsoft.com/office/drawing/2014/main" val="2477736843"/>
                    </a:ext>
                  </a:extLst>
                </a:gridCol>
                <a:gridCol w="685702">
                  <a:extLst>
                    <a:ext uri="{9D8B030D-6E8A-4147-A177-3AD203B41FA5}">
                      <a16:colId xmlns:a16="http://schemas.microsoft.com/office/drawing/2014/main" val="3973327696"/>
                    </a:ext>
                  </a:extLst>
                </a:gridCol>
                <a:gridCol w="685702">
                  <a:extLst>
                    <a:ext uri="{9D8B030D-6E8A-4147-A177-3AD203B41FA5}">
                      <a16:colId xmlns:a16="http://schemas.microsoft.com/office/drawing/2014/main" val="3708498576"/>
                    </a:ext>
                  </a:extLst>
                </a:gridCol>
                <a:gridCol w="685702">
                  <a:extLst>
                    <a:ext uri="{9D8B030D-6E8A-4147-A177-3AD203B41FA5}">
                      <a16:colId xmlns:a16="http://schemas.microsoft.com/office/drawing/2014/main" val="1945356741"/>
                    </a:ext>
                  </a:extLst>
                </a:gridCol>
                <a:gridCol w="685702">
                  <a:extLst>
                    <a:ext uri="{9D8B030D-6E8A-4147-A177-3AD203B41FA5}">
                      <a16:colId xmlns:a16="http://schemas.microsoft.com/office/drawing/2014/main" val="3210503116"/>
                    </a:ext>
                  </a:extLst>
                </a:gridCol>
                <a:gridCol w="685702">
                  <a:extLst>
                    <a:ext uri="{9D8B030D-6E8A-4147-A177-3AD203B41FA5}">
                      <a16:colId xmlns:a16="http://schemas.microsoft.com/office/drawing/2014/main" val="1343851739"/>
                    </a:ext>
                  </a:extLst>
                </a:gridCol>
                <a:gridCol w="685702">
                  <a:extLst>
                    <a:ext uri="{9D8B030D-6E8A-4147-A177-3AD203B41FA5}">
                      <a16:colId xmlns:a16="http://schemas.microsoft.com/office/drawing/2014/main" val="976114706"/>
                    </a:ext>
                  </a:extLst>
                </a:gridCol>
              </a:tblGrid>
              <a:tr h="2067510">
                <a:tc>
                  <a:txBody>
                    <a:bodyPr/>
                    <a:lstStyle/>
                    <a:p>
                      <a:pPr algn="l" rtl="0" fontAlgn="b"/>
                      <a:r>
                        <a:rPr lang="en-ZA" sz="1400" b="1" i="0" u="none" strike="noStrike" dirty="0">
                          <a:solidFill>
                            <a:srgbClr val="000000"/>
                          </a:solidFill>
                          <a:effectLst/>
                          <a:latin typeface="Arial Narrow" panose="020B0606020202030204" pitchFamily="34" charset="0"/>
                        </a:rPr>
                        <a:t>Province Name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rtl="0" fontAlgn="b"/>
                      <a:r>
                        <a:rPr lang="en-ZA" sz="1400" b="1" i="0" u="none" strike="noStrike" dirty="0">
                          <a:solidFill>
                            <a:srgbClr val="000000"/>
                          </a:solidFill>
                          <a:effectLst/>
                          <a:latin typeface="Arial Narrow" panose="020B0606020202030204" pitchFamily="34" charset="0"/>
                        </a:rPr>
                        <a:t>Centre Name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rtl="0" fontAlgn="b"/>
                      <a:r>
                        <a:rPr lang="en-ZA" sz="1400" b="1" i="0" u="none" strike="noStrike" dirty="0">
                          <a:solidFill>
                            <a:srgbClr val="000000"/>
                          </a:solidFill>
                          <a:effectLst/>
                          <a:latin typeface="Arial Narrow" panose="020B0606020202030204" pitchFamily="34" charset="0"/>
                        </a:rPr>
                        <a:t>Total Entered</a:t>
                      </a:r>
                    </a:p>
                  </a:txBody>
                  <a:tcPr marL="6350" marR="6350" marT="6350"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rtl="0" fontAlgn="b"/>
                      <a:r>
                        <a:rPr lang="en-ZA" sz="1400" b="1" i="0" u="none" strike="noStrike" dirty="0">
                          <a:solidFill>
                            <a:srgbClr val="000000"/>
                          </a:solidFill>
                          <a:effectLst/>
                          <a:latin typeface="Arial Narrow" panose="020B0606020202030204" pitchFamily="34" charset="0"/>
                        </a:rPr>
                        <a:t>Total Wrote</a:t>
                      </a:r>
                    </a:p>
                  </a:txBody>
                  <a:tcPr marL="6350" marR="6350" marT="6350"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rtl="0" fontAlgn="b"/>
                      <a:r>
                        <a:rPr lang="en-ZA" sz="1400" b="1" i="0" u="none" strike="noStrike" dirty="0">
                          <a:solidFill>
                            <a:srgbClr val="000000"/>
                          </a:solidFill>
                          <a:effectLst/>
                          <a:latin typeface="Arial Narrow" panose="020B0606020202030204" pitchFamily="34" charset="0"/>
                        </a:rPr>
                        <a:t>Achieved Bachelor</a:t>
                      </a:r>
                    </a:p>
                  </a:txBody>
                  <a:tcPr marL="6350" marR="6350" marT="6350"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rtl="0" fontAlgn="b"/>
                      <a:r>
                        <a:rPr lang="en-ZA" sz="1400" b="1" i="0" u="none" strike="noStrike" dirty="0">
                          <a:solidFill>
                            <a:srgbClr val="000000"/>
                          </a:solidFill>
                          <a:effectLst/>
                          <a:latin typeface="Arial Narrow" panose="020B0606020202030204" pitchFamily="34" charset="0"/>
                        </a:rPr>
                        <a:t>Achieved Diploma</a:t>
                      </a:r>
                    </a:p>
                  </a:txBody>
                  <a:tcPr marL="6350" marR="6350" marT="6350"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rtl="0" fontAlgn="b"/>
                      <a:r>
                        <a:rPr lang="en-ZA" sz="1400" b="1" i="0" u="none" strike="noStrike" dirty="0">
                          <a:solidFill>
                            <a:srgbClr val="000000"/>
                          </a:solidFill>
                          <a:effectLst/>
                          <a:latin typeface="Arial Narrow" panose="020B0606020202030204" pitchFamily="34" charset="0"/>
                        </a:rPr>
                        <a:t>Achieved H-Cert</a:t>
                      </a:r>
                    </a:p>
                  </a:txBody>
                  <a:tcPr marL="6350" marR="6350" marT="6350"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rtl="0" fontAlgn="b"/>
                      <a:r>
                        <a:rPr lang="en-ZA" sz="1400" b="1" i="0" u="none" strike="noStrike" dirty="0">
                          <a:solidFill>
                            <a:srgbClr val="000000"/>
                          </a:solidFill>
                          <a:effectLst/>
                          <a:latin typeface="Arial Narrow" panose="020B0606020202030204" pitchFamily="34" charset="0"/>
                        </a:rPr>
                        <a:t>Achieved NSC</a:t>
                      </a:r>
                    </a:p>
                  </a:txBody>
                  <a:tcPr marL="6350" marR="6350" marT="6350"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rtl="0" fontAlgn="b"/>
                      <a:r>
                        <a:rPr lang="en-ZA" sz="1400" b="1" i="0" u="none" strike="noStrike" dirty="0">
                          <a:solidFill>
                            <a:srgbClr val="000000"/>
                          </a:solidFill>
                          <a:effectLst/>
                          <a:latin typeface="Arial Narrow" panose="020B0606020202030204" pitchFamily="34" charset="0"/>
                        </a:rPr>
                        <a:t>Total Achieved</a:t>
                      </a:r>
                    </a:p>
                  </a:txBody>
                  <a:tcPr marL="6350" marR="6350" marT="6350"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rtl="0" fontAlgn="b"/>
                      <a:r>
                        <a:rPr lang="en-ZA" sz="1400" b="1" i="0" u="none" strike="noStrike">
                          <a:solidFill>
                            <a:srgbClr val="000000"/>
                          </a:solidFill>
                          <a:effectLst/>
                          <a:latin typeface="Arial Narrow" panose="020B0606020202030204" pitchFamily="34" charset="0"/>
                        </a:rPr>
                        <a:t>% Achieved</a:t>
                      </a:r>
                    </a:p>
                  </a:txBody>
                  <a:tcPr marL="6350" marR="6350" marT="6350"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val="1660896925"/>
                  </a:ext>
                </a:extLst>
              </a:tr>
              <a:tr h="505786">
                <a:tc>
                  <a:txBody>
                    <a:bodyPr/>
                    <a:lstStyle/>
                    <a:p>
                      <a:pPr algn="l" rtl="0" fontAlgn="b"/>
                      <a:r>
                        <a:rPr lang="en-ZA" sz="1400" b="1" i="0" u="none" strike="noStrike" dirty="0">
                          <a:solidFill>
                            <a:srgbClr val="000000"/>
                          </a:solidFill>
                          <a:effectLst/>
                          <a:latin typeface="Arial Narrow" panose="020B0606020202030204" pitchFamily="34" charset="0"/>
                        </a:rPr>
                        <a:t>GAUTENG</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ZA" sz="1400" b="1" i="0" u="none" strike="noStrike">
                          <a:solidFill>
                            <a:srgbClr val="000000"/>
                          </a:solidFill>
                          <a:effectLst/>
                          <a:latin typeface="Arial Narrow" panose="020B0606020202030204" pitchFamily="34" charset="0"/>
                        </a:rPr>
                        <a:t>JOHANNESBURG CORRECTIONAL CENTRE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400" b="1" i="0" u="none" strike="noStrike">
                          <a:solidFill>
                            <a:srgbClr val="000000"/>
                          </a:solidFill>
                          <a:effectLst/>
                          <a:latin typeface="Arial Narrow" panose="020B0606020202030204" pitchFamily="34" charset="0"/>
                        </a:rPr>
                        <a:t>19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400" b="1" i="0" u="none" strike="noStrike">
                          <a:solidFill>
                            <a:srgbClr val="000000"/>
                          </a:solidFill>
                          <a:effectLst/>
                          <a:latin typeface="Arial Narrow" panose="020B0606020202030204" pitchFamily="34" charset="0"/>
                        </a:rPr>
                        <a:t>19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400" b="1" i="0" u="none" strike="noStrike">
                          <a:solidFill>
                            <a:srgbClr val="000000"/>
                          </a:solidFill>
                          <a:effectLst/>
                          <a:latin typeface="Arial Narrow" panose="020B0606020202030204" pitchFamily="34" charset="0"/>
                        </a:rPr>
                        <a:t>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400" b="1" i="0" u="none" strike="noStrike" dirty="0">
                          <a:solidFill>
                            <a:srgbClr val="000000"/>
                          </a:solidFill>
                          <a:effectLst/>
                          <a:latin typeface="Arial Narrow" panose="020B0606020202030204" pitchFamily="34" charset="0"/>
                        </a:rPr>
                        <a:t>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400" b="1" i="0" u="none" strike="noStrike" dirty="0">
                          <a:solidFill>
                            <a:srgbClr val="000000"/>
                          </a:solidFill>
                          <a:effectLst/>
                          <a:latin typeface="Arial Narrow" panose="020B0606020202030204" pitchFamily="34" charset="0"/>
                        </a:rPr>
                        <a:t>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400" b="1" i="0" u="none" strike="noStrike">
                          <a:solidFill>
                            <a:srgbClr val="000000"/>
                          </a:solidFill>
                          <a:effectLst/>
                          <a:latin typeface="Arial Narrow" panose="020B0606020202030204" pitchFamily="34" charset="0"/>
                        </a:rPr>
                        <a:t>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400" b="1" i="0" u="none" strike="noStrike" dirty="0">
                          <a:solidFill>
                            <a:srgbClr val="000000"/>
                          </a:solidFill>
                          <a:effectLst/>
                          <a:latin typeface="Arial Narrow" panose="020B0606020202030204" pitchFamily="34" charset="0"/>
                        </a:rPr>
                        <a:t>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400" b="1" i="0" u="none" strike="noStrike" dirty="0">
                          <a:solidFill>
                            <a:srgbClr val="000000"/>
                          </a:solidFill>
                          <a:effectLst/>
                          <a:latin typeface="Arial Narrow" panose="020B0606020202030204" pitchFamily="34" charset="0"/>
                        </a:rPr>
                        <a:t>42.1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09642367"/>
                  </a:ext>
                </a:extLst>
              </a:tr>
              <a:tr h="505786">
                <a:tc>
                  <a:txBody>
                    <a:bodyPr/>
                    <a:lstStyle/>
                    <a:p>
                      <a:pPr algn="l" rtl="0" fontAlgn="b"/>
                      <a:r>
                        <a:rPr lang="en-ZA" sz="1400" b="1" i="0" u="none" strike="noStrike">
                          <a:solidFill>
                            <a:srgbClr val="000000"/>
                          </a:solidFill>
                          <a:effectLst/>
                          <a:latin typeface="Arial Narrow" panose="020B0606020202030204" pitchFamily="34" charset="0"/>
                        </a:rPr>
                        <a:t>KWAZULU-NATAL</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ZA" sz="1400" b="1" i="0" u="none" strike="noStrike">
                          <a:solidFill>
                            <a:srgbClr val="000000"/>
                          </a:solidFill>
                          <a:effectLst/>
                          <a:latin typeface="Arial Narrow" panose="020B0606020202030204" pitchFamily="34" charset="0"/>
                        </a:rPr>
                        <a:t>QALAKABUSHA SECONDARY SCHOOL</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400" b="1" i="0" u="none" strike="noStrike">
                          <a:solidFill>
                            <a:srgbClr val="000000"/>
                          </a:solidFill>
                          <a:effectLst/>
                          <a:latin typeface="Arial Narrow" panose="020B0606020202030204" pitchFamily="34" charset="0"/>
                        </a:rPr>
                        <a:t>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400" b="1" i="0" u="none" strike="noStrike">
                          <a:solidFill>
                            <a:srgbClr val="000000"/>
                          </a:solidFill>
                          <a:effectLst/>
                          <a:latin typeface="Arial Narrow" panose="020B0606020202030204" pitchFamily="34" charset="0"/>
                        </a:rPr>
                        <a:t>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400" b="1" i="0" u="none" strike="noStrike">
                          <a:solidFill>
                            <a:srgbClr val="000000"/>
                          </a:solidFill>
                          <a:effectLst/>
                          <a:latin typeface="Arial Narrow" panose="020B0606020202030204" pitchFamily="34" charset="0"/>
                        </a:rPr>
                        <a:t>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400" b="1" i="0" u="none" strike="noStrike">
                          <a:solidFill>
                            <a:srgbClr val="000000"/>
                          </a:solidFill>
                          <a:effectLst/>
                          <a:latin typeface="Arial Narrow" panose="020B0606020202030204" pitchFamily="34" charset="0"/>
                        </a:rPr>
                        <a:t>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400" b="1" i="0" u="none" strike="noStrike" dirty="0">
                          <a:solidFill>
                            <a:srgbClr val="000000"/>
                          </a:solidFill>
                          <a:effectLst/>
                          <a:latin typeface="Arial Narrow" panose="020B0606020202030204" pitchFamily="34" charset="0"/>
                        </a:rPr>
                        <a:t>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400" b="1" i="0" u="none" strike="noStrike" dirty="0">
                          <a:solidFill>
                            <a:srgbClr val="000000"/>
                          </a:solidFill>
                          <a:effectLst/>
                          <a:latin typeface="Arial Narrow" panose="020B0606020202030204" pitchFamily="34" charset="0"/>
                        </a:rPr>
                        <a:t>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400" b="1" i="0" u="none" strike="noStrike">
                          <a:solidFill>
                            <a:srgbClr val="000000"/>
                          </a:solidFill>
                          <a:effectLst/>
                          <a:latin typeface="Arial Narrow" panose="020B0606020202030204" pitchFamily="34" charset="0"/>
                        </a:rPr>
                        <a:t>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400" b="1" i="0" u="none" strike="noStrike" dirty="0">
                          <a:solidFill>
                            <a:srgbClr val="000000"/>
                          </a:solidFill>
                          <a:effectLst/>
                          <a:latin typeface="Arial Narrow" panose="020B060602020203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32539464"/>
                  </a:ext>
                </a:extLst>
              </a:tr>
              <a:tr h="257330">
                <a:tc>
                  <a:txBody>
                    <a:bodyPr/>
                    <a:lstStyle/>
                    <a:p>
                      <a:pPr algn="l" rtl="0" fontAlgn="b"/>
                      <a:r>
                        <a:rPr lang="en-ZA" sz="1400" b="1" i="0" u="none" strike="noStrike">
                          <a:solidFill>
                            <a:srgbClr val="000000"/>
                          </a:solidFill>
                          <a:effectLst/>
                          <a:latin typeface="Arial Narrow" panose="020B0606020202030204" pitchFamily="34" charset="0"/>
                        </a:rPr>
                        <a:t>KWAZULU-NATAL</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ZA" sz="1400" b="1" i="0" u="none" strike="noStrike">
                          <a:solidFill>
                            <a:srgbClr val="000000"/>
                          </a:solidFill>
                          <a:effectLst/>
                          <a:latin typeface="Arial Narrow" panose="020B0606020202030204" pitchFamily="34" charset="0"/>
                        </a:rPr>
                        <a:t>USETHUBENI YOUTH</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400" b="1" i="0" u="none" strike="noStrike">
                          <a:solidFill>
                            <a:srgbClr val="000000"/>
                          </a:solidFill>
                          <a:effectLst/>
                          <a:latin typeface="Arial Narrow" panose="020B0606020202030204" pitchFamily="34" charset="0"/>
                        </a:rPr>
                        <a:t>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400" b="1" i="0" u="none" strike="noStrike">
                          <a:solidFill>
                            <a:srgbClr val="000000"/>
                          </a:solidFill>
                          <a:effectLst/>
                          <a:latin typeface="Arial Narrow" panose="020B0606020202030204" pitchFamily="34" charset="0"/>
                        </a:rPr>
                        <a:t>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400" b="1" i="0" u="none" strike="noStrike">
                          <a:solidFill>
                            <a:srgbClr val="000000"/>
                          </a:solidFill>
                          <a:effectLst/>
                          <a:latin typeface="Arial Narrow" panose="020B0606020202030204" pitchFamily="34" charset="0"/>
                        </a:rPr>
                        <a:t>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400" b="1" i="0" u="none" strike="noStrike">
                          <a:solidFill>
                            <a:srgbClr val="000000"/>
                          </a:solidFill>
                          <a:effectLst/>
                          <a:latin typeface="Arial Narrow" panose="020B0606020202030204" pitchFamily="34" charset="0"/>
                        </a:rPr>
                        <a:t>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400" b="1" i="0" u="none" strike="noStrike">
                          <a:solidFill>
                            <a:srgbClr val="000000"/>
                          </a:solidFill>
                          <a:effectLst/>
                          <a:latin typeface="Arial Narrow" panose="020B0606020202030204" pitchFamily="34" charset="0"/>
                        </a:rPr>
                        <a:t>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400" b="1" i="0" u="none" strike="noStrike" dirty="0">
                          <a:solidFill>
                            <a:srgbClr val="000000"/>
                          </a:solidFill>
                          <a:effectLst/>
                          <a:latin typeface="Arial Narrow" panose="020B0606020202030204" pitchFamily="34" charset="0"/>
                        </a:rPr>
                        <a:t>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400" b="1" i="0" u="none" strike="noStrike">
                          <a:solidFill>
                            <a:srgbClr val="000000"/>
                          </a:solidFill>
                          <a:effectLst/>
                          <a:latin typeface="Arial Narrow" panose="020B0606020202030204" pitchFamily="34" charset="0"/>
                        </a:rPr>
                        <a:t>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400" b="1" i="0" u="none" strike="noStrike" dirty="0">
                          <a:solidFill>
                            <a:srgbClr val="000000"/>
                          </a:solidFill>
                          <a:effectLst/>
                          <a:latin typeface="Arial Narrow" panose="020B0606020202030204" pitchFamily="34" charset="0"/>
                        </a:rPr>
                        <a:t>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75188769"/>
                  </a:ext>
                </a:extLst>
              </a:tr>
              <a:tr h="505786">
                <a:tc>
                  <a:txBody>
                    <a:bodyPr/>
                    <a:lstStyle/>
                    <a:p>
                      <a:pPr algn="l" rtl="0" fontAlgn="b"/>
                      <a:r>
                        <a:rPr lang="en-ZA" sz="1400" b="1" i="0" u="none" strike="noStrike" dirty="0">
                          <a:solidFill>
                            <a:srgbClr val="000000"/>
                          </a:solidFill>
                          <a:effectLst/>
                          <a:latin typeface="Arial Narrow" panose="020B0606020202030204" pitchFamily="34" charset="0"/>
                        </a:rPr>
                        <a:t>LIMPOPO</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ZA" sz="1400" b="1" i="0" u="none" strike="noStrike">
                          <a:solidFill>
                            <a:srgbClr val="000000"/>
                          </a:solidFill>
                          <a:effectLst/>
                          <a:latin typeface="Arial Narrow" panose="020B0606020202030204" pitchFamily="34" charset="0"/>
                        </a:rPr>
                        <a:t>THUSANO REPEAT PART-TIME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400" b="1" i="0" u="none" strike="noStrike">
                          <a:solidFill>
                            <a:srgbClr val="000000"/>
                          </a:solidFill>
                          <a:effectLst/>
                          <a:latin typeface="Arial Narrow" panose="020B0606020202030204" pitchFamily="34" charset="0"/>
                        </a:rPr>
                        <a:t>17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400" b="1" i="0" u="none" strike="noStrike">
                          <a:solidFill>
                            <a:srgbClr val="000000"/>
                          </a:solidFill>
                          <a:effectLst/>
                          <a:latin typeface="Arial Narrow" panose="020B0606020202030204" pitchFamily="34" charset="0"/>
                        </a:rPr>
                        <a:t>16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400" b="1" i="0" u="none" strike="noStrike">
                          <a:solidFill>
                            <a:srgbClr val="000000"/>
                          </a:solidFill>
                          <a:effectLst/>
                          <a:latin typeface="Arial Narrow" panose="020B0606020202030204" pitchFamily="34" charset="0"/>
                        </a:rPr>
                        <a:t>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400" b="1" i="0" u="none" strike="noStrike">
                          <a:solidFill>
                            <a:srgbClr val="000000"/>
                          </a:solidFill>
                          <a:effectLst/>
                          <a:latin typeface="Arial Narrow" panose="020B0606020202030204" pitchFamily="34" charset="0"/>
                        </a:rPr>
                        <a:t>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400" b="1" i="0" u="none" strike="noStrike">
                          <a:solidFill>
                            <a:srgbClr val="000000"/>
                          </a:solidFill>
                          <a:effectLst/>
                          <a:latin typeface="Arial Narrow" panose="020B0606020202030204" pitchFamily="34" charset="0"/>
                        </a:rPr>
                        <a:t>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400" b="1" i="0" u="none" strike="noStrike" dirty="0">
                          <a:solidFill>
                            <a:srgbClr val="000000"/>
                          </a:solidFill>
                          <a:effectLst/>
                          <a:latin typeface="Arial Narrow" panose="020B0606020202030204" pitchFamily="34" charset="0"/>
                        </a:rPr>
                        <a:t>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400" b="1" i="0" u="none" strike="noStrike" dirty="0">
                          <a:solidFill>
                            <a:srgbClr val="000000"/>
                          </a:solidFill>
                          <a:effectLst/>
                          <a:latin typeface="Arial Narrow" panose="020B0606020202030204" pitchFamily="34" charset="0"/>
                        </a:rPr>
                        <a:t>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400" b="1" i="0" u="none" strike="noStrike" dirty="0">
                          <a:solidFill>
                            <a:srgbClr val="000000"/>
                          </a:solidFill>
                          <a:effectLst/>
                          <a:latin typeface="Arial Narrow" panose="020B0606020202030204" pitchFamily="34" charset="0"/>
                        </a:rPr>
                        <a:t>37.5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60884050"/>
                  </a:ext>
                </a:extLst>
              </a:tr>
              <a:tr h="754242">
                <a:tc>
                  <a:txBody>
                    <a:bodyPr/>
                    <a:lstStyle/>
                    <a:p>
                      <a:pPr algn="l" rtl="0" fontAlgn="b"/>
                      <a:r>
                        <a:rPr lang="en-ZA" sz="1400" b="1" i="0" u="none" strike="noStrike">
                          <a:solidFill>
                            <a:srgbClr val="000000"/>
                          </a:solidFill>
                          <a:effectLst/>
                          <a:latin typeface="Arial Narrow" panose="020B0606020202030204" pitchFamily="34" charset="0"/>
                        </a:rPr>
                        <a:t>NORTH WEST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ZA" sz="1400" b="1" i="0" u="none" strike="noStrike">
                          <a:solidFill>
                            <a:srgbClr val="000000"/>
                          </a:solidFill>
                          <a:effectLst/>
                          <a:latin typeface="Arial Narrow" panose="020B0606020202030204" pitchFamily="34" charset="0"/>
                        </a:rPr>
                        <a:t>THUTO-KITSO RUSTENBURG CORR SERVICE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400" b="1" i="0" u="none" strike="noStrike">
                          <a:solidFill>
                            <a:srgbClr val="000000"/>
                          </a:solidFill>
                          <a:effectLst/>
                          <a:latin typeface="Arial Narrow" panose="020B0606020202030204" pitchFamily="34" charset="0"/>
                        </a:rPr>
                        <a:t>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400" b="1" i="0" u="none" strike="noStrike" dirty="0">
                          <a:solidFill>
                            <a:srgbClr val="000000"/>
                          </a:solidFill>
                          <a:effectLst/>
                          <a:latin typeface="Arial Narrow" panose="020B0606020202030204" pitchFamily="34" charset="0"/>
                        </a:rPr>
                        <a:t>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400" b="1" i="0" u="none" strike="noStrike">
                          <a:solidFill>
                            <a:srgbClr val="000000"/>
                          </a:solidFill>
                          <a:effectLst/>
                          <a:latin typeface="Arial Narrow" panose="020B0606020202030204" pitchFamily="34" charset="0"/>
                        </a:rPr>
                        <a:t>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400" b="1" i="0" u="none" strike="noStrike">
                          <a:solidFill>
                            <a:srgbClr val="000000"/>
                          </a:solidFill>
                          <a:effectLst/>
                          <a:latin typeface="Arial Narrow" panose="020B0606020202030204" pitchFamily="34" charset="0"/>
                        </a:rPr>
                        <a:t>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400" b="1" i="0" u="none" strike="noStrike">
                          <a:solidFill>
                            <a:srgbClr val="000000"/>
                          </a:solidFill>
                          <a:effectLst/>
                          <a:latin typeface="Arial Narrow" panose="020B0606020202030204" pitchFamily="34" charset="0"/>
                        </a:rPr>
                        <a:t>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400" b="1" i="0" u="none" strike="noStrike">
                          <a:solidFill>
                            <a:srgbClr val="000000"/>
                          </a:solidFill>
                          <a:effectLst/>
                          <a:latin typeface="Arial Narrow" panose="020B0606020202030204" pitchFamily="34" charset="0"/>
                        </a:rPr>
                        <a:t>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400" b="1" i="0" u="none" strike="noStrike" dirty="0">
                          <a:solidFill>
                            <a:srgbClr val="000000"/>
                          </a:solidFill>
                          <a:effectLst/>
                          <a:latin typeface="Arial Narrow" panose="020B0606020202030204" pitchFamily="34" charset="0"/>
                        </a:rPr>
                        <a:t>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400" b="1" i="0" u="none" strike="noStrike" dirty="0">
                          <a:solidFill>
                            <a:srgbClr val="000000"/>
                          </a:solidFill>
                          <a:effectLst/>
                          <a:latin typeface="Arial Narrow" panose="020B0606020202030204" pitchFamily="34" charset="0"/>
                        </a:rPr>
                        <a:t>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25793673"/>
                  </a:ext>
                </a:extLst>
              </a:tr>
              <a:tr h="505786">
                <a:tc>
                  <a:txBody>
                    <a:bodyPr/>
                    <a:lstStyle/>
                    <a:p>
                      <a:pPr algn="l" rtl="0" fontAlgn="b"/>
                      <a:r>
                        <a:rPr lang="en-ZA" sz="1400" b="1" i="0" u="none" strike="noStrike">
                          <a:solidFill>
                            <a:srgbClr val="000000"/>
                          </a:solidFill>
                          <a:effectLst/>
                          <a:latin typeface="Arial Narrow" panose="020B0606020202030204" pitchFamily="34" charset="0"/>
                        </a:rPr>
                        <a:t>NORTHERN CAPE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ZA" sz="1400" b="1" i="0" u="none" strike="noStrike">
                          <a:solidFill>
                            <a:srgbClr val="000000"/>
                          </a:solidFill>
                          <a:effectLst/>
                          <a:latin typeface="Arial Narrow" panose="020B0606020202030204" pitchFamily="34" charset="0"/>
                        </a:rPr>
                        <a:t>TSWELOPELE SECONDARY SCHOOL</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400" b="1" i="0" u="none" strike="noStrike">
                          <a:solidFill>
                            <a:srgbClr val="000000"/>
                          </a:solidFill>
                          <a:effectLst/>
                          <a:latin typeface="Arial Narrow" panose="020B0606020202030204" pitchFamily="34" charset="0"/>
                        </a:rPr>
                        <a:t>10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400" b="1" i="0" u="none" strike="noStrike">
                          <a:solidFill>
                            <a:srgbClr val="000000"/>
                          </a:solidFill>
                          <a:effectLst/>
                          <a:latin typeface="Arial Narrow" panose="020B0606020202030204" pitchFamily="34" charset="0"/>
                        </a:rPr>
                        <a:t>10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400" b="1" i="0" u="none" strike="noStrike">
                          <a:solidFill>
                            <a:srgbClr val="000000"/>
                          </a:solidFill>
                          <a:effectLst/>
                          <a:latin typeface="Arial Narrow" panose="020B0606020202030204" pitchFamily="34" charset="0"/>
                        </a:rPr>
                        <a:t>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400" b="1" i="0" u="none" strike="noStrike">
                          <a:solidFill>
                            <a:srgbClr val="000000"/>
                          </a:solidFill>
                          <a:effectLst/>
                          <a:latin typeface="Arial Narrow" panose="020B0606020202030204" pitchFamily="34" charset="0"/>
                        </a:rPr>
                        <a:t>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400" b="1" i="0" u="none" strike="noStrike">
                          <a:solidFill>
                            <a:srgbClr val="000000"/>
                          </a:solidFill>
                          <a:effectLst/>
                          <a:latin typeface="Arial Narrow" panose="020B0606020202030204" pitchFamily="34" charset="0"/>
                        </a:rPr>
                        <a:t>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400" b="1" i="0" u="none" strike="noStrike">
                          <a:solidFill>
                            <a:srgbClr val="000000"/>
                          </a:solidFill>
                          <a:effectLst/>
                          <a:latin typeface="Arial Narrow" panose="020B0606020202030204" pitchFamily="34" charset="0"/>
                        </a:rPr>
                        <a:t>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400" b="1" i="0" u="none" strike="noStrike" dirty="0">
                          <a:solidFill>
                            <a:srgbClr val="000000"/>
                          </a:solidFill>
                          <a:effectLst/>
                          <a:latin typeface="Arial Narrow" panose="020B0606020202030204" pitchFamily="34" charset="0"/>
                        </a:rPr>
                        <a:t>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400" b="1" i="0" u="none" strike="noStrike" dirty="0">
                          <a:solidFill>
                            <a:srgbClr val="000000"/>
                          </a:solidFill>
                          <a:effectLst/>
                          <a:latin typeface="Arial Narrow" panose="020B0606020202030204" pitchFamily="34" charset="0"/>
                        </a:rPr>
                        <a:t>90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38051196"/>
                  </a:ext>
                </a:extLst>
              </a:tr>
              <a:tr h="399304">
                <a:tc>
                  <a:txBody>
                    <a:bodyPr/>
                    <a:lstStyle/>
                    <a:p>
                      <a:pPr algn="l" fontAlgn="b"/>
                      <a:r>
                        <a:rPr lang="en-ZA" sz="2400" b="0" i="0" u="none" strike="noStrike">
                          <a:solidFill>
                            <a:srgbClr val="000000"/>
                          </a:solidFill>
                          <a:effectLst/>
                          <a:latin typeface="Arial" panose="020B060402020202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ZA" sz="2400" b="0" i="0" u="none" strike="noStrike" dirty="0">
                          <a:solidFill>
                            <a:srgbClr val="000000"/>
                          </a:solidFill>
                          <a:effectLst/>
                          <a:latin typeface="Arial" panose="020B0604020202020204" pitchFamily="34" charset="0"/>
                        </a:rPr>
                        <a:t> </a:t>
                      </a:r>
                      <a:r>
                        <a:rPr lang="en-ZA" sz="1400" b="0" i="0" u="none" strike="noStrike" dirty="0" smtClean="0">
                          <a:solidFill>
                            <a:srgbClr val="000000"/>
                          </a:solidFill>
                          <a:effectLst/>
                          <a:latin typeface="Arial" panose="020B0604020202020204" pitchFamily="34" charset="0"/>
                        </a:rPr>
                        <a:t>National</a:t>
                      </a:r>
                      <a:endParaRPr lang="en-ZA" sz="1400" b="0" i="0" u="none" strike="noStrike" dirty="0">
                        <a:solidFill>
                          <a:srgbClr val="000000"/>
                        </a:solidFill>
                        <a:effectLst/>
                        <a:latin typeface="Arial" panose="020B0604020202020204" pitchFamily="34" charset="0"/>
                      </a:endParaRPr>
                    </a:p>
                  </a:txBody>
                  <a:tcPr marL="6350" marR="6350" marT="635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rtl="0" fontAlgn="b"/>
                      <a:r>
                        <a:rPr lang="en-ZA" sz="1400" b="1" i="0" u="none" strike="noStrike" dirty="0">
                          <a:solidFill>
                            <a:srgbClr val="000000"/>
                          </a:solidFill>
                          <a:effectLst/>
                          <a:latin typeface="Arial Narrow" panose="020B0606020202030204" pitchFamily="34" charset="0"/>
                        </a:rPr>
                        <a:t>55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400" b="1" i="0" u="none" strike="noStrike" dirty="0">
                          <a:solidFill>
                            <a:srgbClr val="000000"/>
                          </a:solidFill>
                          <a:effectLst/>
                          <a:latin typeface="Arial Narrow" panose="020B0606020202030204" pitchFamily="34" charset="0"/>
                        </a:rPr>
                        <a:t>48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400" b="1" i="0" u="none" strike="noStrike" dirty="0">
                          <a:solidFill>
                            <a:srgbClr val="000000"/>
                          </a:solidFill>
                          <a:effectLst/>
                          <a:latin typeface="Arial Narrow" panose="020B0606020202030204" pitchFamily="34" charset="0"/>
                        </a:rPr>
                        <a:t>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400" b="1" i="0" u="none" strike="noStrike" dirty="0">
                          <a:solidFill>
                            <a:srgbClr val="000000"/>
                          </a:solidFill>
                          <a:effectLst/>
                          <a:latin typeface="Arial Narrow" panose="020B0606020202030204" pitchFamily="34" charset="0"/>
                        </a:rPr>
                        <a:t>10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400" b="1" i="0" u="none" strike="noStrike" dirty="0">
                          <a:solidFill>
                            <a:srgbClr val="000000"/>
                          </a:solidFill>
                          <a:effectLst/>
                          <a:latin typeface="Arial Narrow" panose="020B0606020202030204" pitchFamily="34" charset="0"/>
                        </a:rPr>
                        <a:t>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400" b="1" i="0" u="none" strike="noStrike" dirty="0">
                          <a:solidFill>
                            <a:srgbClr val="000000"/>
                          </a:solidFill>
                          <a:effectLst/>
                          <a:latin typeface="Arial Narrow" panose="020B0606020202030204" pitchFamily="34" charset="0"/>
                        </a:rPr>
                        <a:t>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400" b="1" i="0" u="none" strike="noStrike" dirty="0">
                          <a:solidFill>
                            <a:srgbClr val="000000"/>
                          </a:solidFill>
                          <a:effectLst/>
                          <a:latin typeface="Arial Narrow" panose="020B0606020202030204" pitchFamily="34" charset="0"/>
                        </a:rPr>
                        <a:t>23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400" b="1" i="0" u="none" strike="noStrike" dirty="0">
                          <a:solidFill>
                            <a:srgbClr val="000000"/>
                          </a:solidFill>
                          <a:effectLst/>
                          <a:latin typeface="Arial Narrow" panose="020B0606020202030204" pitchFamily="34" charset="0"/>
                        </a:rPr>
                        <a:t>47.9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49775855"/>
                  </a:ext>
                </a:extLst>
              </a:tr>
            </a:tbl>
          </a:graphicData>
        </a:graphic>
      </p:graphicFrame>
      <p:sp>
        <p:nvSpPr>
          <p:cNvPr id="3" name="Slide Number Placeholder 2"/>
          <p:cNvSpPr>
            <a:spLocks noGrp="1"/>
          </p:cNvSpPr>
          <p:nvPr>
            <p:ph type="sldNum" sz="quarter" idx="4"/>
          </p:nvPr>
        </p:nvSpPr>
        <p:spPr/>
        <p:txBody>
          <a:bodyPr/>
          <a:lstStyle/>
          <a:p>
            <a:pPr>
              <a:defRPr/>
            </a:pPr>
            <a:fld id="{9281EBB6-D164-4A7A-83B0-06A5CFC35E17}" type="slidenum">
              <a:rPr lang="en-ZA" altLang="en-US" smtClean="0"/>
              <a:pPr>
                <a:defRPr/>
              </a:pPr>
              <a:t>119</a:t>
            </a:fld>
            <a:endParaRPr lang="en-ZA" altLang="en-US"/>
          </a:p>
        </p:txBody>
      </p:sp>
    </p:spTree>
    <p:extLst>
      <p:ext uri="{BB962C8B-B14F-4D97-AF65-F5344CB8AC3E}">
        <p14:creationId xmlns:p14="http://schemas.microsoft.com/office/powerpoint/2010/main" val="36787600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4"/>
          <p:cNvSpPr>
            <a:spLocks noGrp="1"/>
          </p:cNvSpPr>
          <p:nvPr>
            <p:ph idx="1"/>
          </p:nvPr>
        </p:nvSpPr>
        <p:spPr>
          <a:xfrm>
            <a:off x="90488" y="434975"/>
            <a:ext cx="8963025" cy="546100"/>
          </a:xfrm>
          <a:solidFill>
            <a:schemeClr val="bg1"/>
          </a:solidFill>
        </p:spPr>
        <p:txBody>
          <a:bodyPr>
            <a:normAutofit lnSpcReduction="10000"/>
          </a:bodyPr>
          <a:lstStyle/>
          <a:p>
            <a:pPr marL="0" indent="0" eaLnBrk="1" hangingPunct="1">
              <a:spcBef>
                <a:spcPct val="0"/>
              </a:spcBef>
              <a:buFont typeface="Arial" panose="020B0604020202020204" pitchFamily="34" charset="0"/>
              <a:buNone/>
              <a:defRPr/>
            </a:pPr>
            <a:r>
              <a:rPr lang="en-US" altLang="en-US" sz="3000" b="1" dirty="0">
                <a:solidFill>
                  <a:schemeClr val="accent2">
                    <a:lumMod val="75000"/>
                  </a:schemeClr>
                </a:solidFill>
              </a:rPr>
              <a:t>How serious are the learning losses?</a:t>
            </a:r>
          </a:p>
          <a:p>
            <a:pPr eaLnBrk="1" hangingPunct="1">
              <a:spcBef>
                <a:spcPct val="0"/>
              </a:spcBef>
              <a:defRPr/>
            </a:pPr>
            <a:endParaRPr lang="en-ZA" altLang="en-US" sz="3000" dirty="0">
              <a:solidFill>
                <a:srgbClr val="00B050"/>
              </a:solidFill>
            </a:endParaRPr>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188" y="938213"/>
            <a:ext cx="6053137"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5590" y="3738563"/>
            <a:ext cx="4164013"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TextBox 15"/>
          <p:cNvSpPr txBox="1">
            <a:spLocks noChangeArrowheads="1"/>
          </p:cNvSpPr>
          <p:nvPr/>
        </p:nvSpPr>
        <p:spPr bwMode="auto">
          <a:xfrm>
            <a:off x="5867400" y="4132263"/>
            <a:ext cx="16811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Grade 12</a:t>
            </a:r>
            <a:endParaRPr kumimoji="0" lang="en-ZA" altLang="en-US" sz="24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endParaRPr>
          </a:p>
        </p:txBody>
      </p:sp>
      <p:sp>
        <p:nvSpPr>
          <p:cNvPr id="10246" name="TextBox 19"/>
          <p:cNvSpPr txBox="1">
            <a:spLocks noChangeArrowheads="1"/>
          </p:cNvSpPr>
          <p:nvPr/>
        </p:nvSpPr>
        <p:spPr bwMode="auto">
          <a:xfrm rot="5400000">
            <a:off x="8011319" y="5623719"/>
            <a:ext cx="84613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0000"/>
                </a:solidFill>
                <a:effectLst/>
                <a:uLnTx/>
                <a:uFillTx/>
                <a:latin typeface="Calibri" panose="020F0502020204030204" pitchFamily="34" charset="0"/>
                <a:ea typeface="+mn-ea"/>
                <a:cs typeface="+mn-cs"/>
              </a:rPr>
              <a:t>2032</a:t>
            </a:r>
            <a:endParaRPr kumimoji="0" lang="en-ZA" altLang="en-US" sz="1600" b="0" i="0" u="none" strike="noStrike" kern="1200" cap="none" spc="0" normalizeH="0" baseline="0" noProof="0">
              <a:ln>
                <a:noFill/>
              </a:ln>
              <a:solidFill>
                <a:srgbClr val="FF0000"/>
              </a:solidFill>
              <a:effectLst/>
              <a:uLnTx/>
              <a:uFillTx/>
              <a:latin typeface="Calibri" panose="020F0502020204030204" pitchFamily="34" charset="0"/>
              <a:ea typeface="+mn-ea"/>
              <a:cs typeface="+mn-cs"/>
            </a:endParaRPr>
          </a:p>
        </p:txBody>
      </p:sp>
      <p:pic>
        <p:nvPicPr>
          <p:cNvPr id="1024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1050" y="1160463"/>
            <a:ext cx="4557713" cy="105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9" name="TextBox 17"/>
          <p:cNvSpPr txBox="1">
            <a:spLocks noChangeArrowheads="1"/>
          </p:cNvSpPr>
          <p:nvPr/>
        </p:nvSpPr>
        <p:spPr bwMode="auto">
          <a:xfrm>
            <a:off x="103188" y="3976688"/>
            <a:ext cx="4153172" cy="1754326"/>
          </a:xfrm>
          <a:prstGeom prst="rect">
            <a:avLst/>
          </a:prstGeom>
          <a:solidFill>
            <a:srgbClr val="FFFF00"/>
          </a:solidFill>
          <a:ln w="9525">
            <a:solidFill>
              <a:srgbClr val="FF0000"/>
            </a:solid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The key factor we should not </a:t>
            </a:r>
            <a:r>
              <a:rPr kumimoji="0" lang="en-US" altLang="en-US" sz="18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mn-cs"/>
              </a:rPr>
              <a:t>forget: FORGETTING!</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mn-cs"/>
              </a:rPr>
              <a:t>Losing </a:t>
            </a:r>
            <a:r>
              <a:rPr kumimoji="0" lang="en-US" alt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40% of the school year means losing </a:t>
            </a:r>
            <a:r>
              <a:rPr kumimoji="0" lang="en-US" altLang="en-US" sz="1800" b="1"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more </a:t>
            </a:r>
            <a:r>
              <a:rPr kumimoji="0" lang="en-US" alt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than 40% of a year of learning.</a:t>
            </a:r>
            <a:endParaRPr kumimoji="0" lang="en-ZA" alt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pic>
        <p:nvPicPr>
          <p:cNvPr id="10" name="Picture 9"/>
          <p:cNvPicPr>
            <a:picLocks noChangeAspect="1"/>
          </p:cNvPicPr>
          <p:nvPr/>
        </p:nvPicPr>
        <p:blipFill>
          <a:blip r:embed="rId5"/>
          <a:stretch>
            <a:fillRect/>
          </a:stretch>
        </p:blipFill>
        <p:spPr>
          <a:xfrm>
            <a:off x="0" y="6237312"/>
            <a:ext cx="1691680" cy="620688"/>
          </a:xfrm>
          <a:prstGeom prst="rect">
            <a:avLst/>
          </a:prstGeom>
        </p:spPr>
      </p:pic>
    </p:spTree>
    <p:extLst>
      <p:ext uri="{BB962C8B-B14F-4D97-AF65-F5344CB8AC3E}">
        <p14:creationId xmlns:p14="http://schemas.microsoft.com/office/powerpoint/2010/main" val="550406377"/>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190" y="5617"/>
            <a:ext cx="9138810" cy="6869804"/>
          </a:xfrm>
          <a:prstGeom prst="rect">
            <a:avLst/>
          </a:prstGeom>
        </p:spPr>
      </p:pic>
      <p:sp>
        <p:nvSpPr>
          <p:cNvPr id="32770" name="Content Placeholder 2"/>
          <p:cNvSpPr>
            <a:spLocks noGrp="1"/>
          </p:cNvSpPr>
          <p:nvPr>
            <p:ph idx="1"/>
          </p:nvPr>
        </p:nvSpPr>
        <p:spPr>
          <a:xfrm>
            <a:off x="457200" y="404813"/>
            <a:ext cx="7931224" cy="4464347"/>
          </a:xfrm>
        </p:spPr>
        <p:txBody>
          <a:bodyPr/>
          <a:lstStyle/>
          <a:p>
            <a:pPr>
              <a:buFont typeface="Arial" charset="0"/>
              <a:buNone/>
              <a:defRPr/>
            </a:pPr>
            <a:endParaRPr lang="en-ZA" altLang="en-US" dirty="0">
              <a:latin typeface="Arial" charset="0"/>
              <a:cs typeface="Arial" charset="0"/>
            </a:endParaRPr>
          </a:p>
          <a:p>
            <a:pPr algn="ctr">
              <a:spcBef>
                <a:spcPct val="0"/>
              </a:spcBef>
              <a:buFont typeface="Arial" charset="0"/>
              <a:buNone/>
              <a:defRPr/>
            </a:pPr>
            <a:endParaRPr lang="en-ZA" altLang="en-US" sz="8000" b="1" i="1" dirty="0">
              <a:latin typeface="Arial Narrow" pitchFamily="34" charset="0"/>
              <a:cs typeface="Arial" charset="0"/>
            </a:endParaRPr>
          </a:p>
          <a:p>
            <a:pPr algn="ctr">
              <a:spcBef>
                <a:spcPct val="0"/>
              </a:spcBef>
              <a:buFont typeface="Arial" charset="0"/>
              <a:buNone/>
              <a:defRPr/>
            </a:pPr>
            <a:r>
              <a:rPr lang="en-ZA" altLang="en-US" sz="6000" b="1" dirty="0" smtClean="0">
                <a:solidFill>
                  <a:srgbClr val="CC9900"/>
                </a:solidFill>
                <a:effectLst>
                  <a:outerShdw blurRad="50800" dist="50800" dir="5400000" algn="ctr" rotWithShape="0">
                    <a:schemeClr val="tx1"/>
                  </a:outerShdw>
                </a:effectLst>
                <a:cs typeface="Arial" charset="0"/>
              </a:rPr>
              <a:t>THE STRENGTH OF THE 2020 CLASS AFTER THE NOV/DEC NSC EXAMINATIONS</a:t>
            </a:r>
            <a:endParaRPr lang="en-ZA" altLang="en-US" sz="6000" b="1" dirty="0">
              <a:solidFill>
                <a:srgbClr val="CC9900"/>
              </a:solidFill>
              <a:effectLst>
                <a:outerShdw blurRad="50800" dist="50800" dir="5400000" algn="ctr" rotWithShape="0">
                  <a:schemeClr val="tx1"/>
                </a:outerShdw>
              </a:effectLst>
              <a:cs typeface="Arial" charset="0"/>
            </a:endParaRPr>
          </a:p>
          <a:p>
            <a:pPr algn="ctr">
              <a:spcBef>
                <a:spcPct val="0"/>
              </a:spcBef>
              <a:buFont typeface="Arial" charset="0"/>
              <a:buNone/>
              <a:defRPr/>
            </a:pPr>
            <a:endParaRPr lang="en-ZA" altLang="en-US" sz="6600" b="1" dirty="0">
              <a:solidFill>
                <a:schemeClr val="accent2">
                  <a:lumMod val="50000"/>
                </a:schemeClr>
              </a:solidFill>
              <a:latin typeface="Arial Narrow" panose="020B0606020202030204" pitchFamily="34" charset="0"/>
              <a:cs typeface="Arial" charset="0"/>
            </a:endParaRPr>
          </a:p>
        </p:txBody>
      </p:sp>
      <p:sp>
        <p:nvSpPr>
          <p:cNvPr id="2" name="Slide Number Placeholder 1"/>
          <p:cNvSpPr>
            <a:spLocks noGrp="1"/>
          </p:cNvSpPr>
          <p:nvPr>
            <p:ph type="sldNum" sz="quarter" idx="4"/>
          </p:nvPr>
        </p:nvSpPr>
        <p:spPr/>
        <p:txBody>
          <a:bodyPr/>
          <a:lstStyle/>
          <a:p>
            <a:pPr>
              <a:defRPr/>
            </a:pPr>
            <a:fld id="{9281EBB6-D164-4A7A-83B0-06A5CFC35E17}" type="slidenum">
              <a:rPr lang="en-ZA" altLang="en-US" smtClean="0"/>
              <a:pPr>
                <a:defRPr/>
              </a:pPr>
              <a:t>120</a:t>
            </a:fld>
            <a:endParaRPr lang="en-ZA" altLang="en-US"/>
          </a:p>
        </p:txBody>
      </p:sp>
    </p:spTree>
    <p:extLst>
      <p:ext uri="{BB962C8B-B14F-4D97-AF65-F5344CB8AC3E}">
        <p14:creationId xmlns:p14="http://schemas.microsoft.com/office/powerpoint/2010/main" val="1075313354"/>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44451"/>
            <a:ext cx="9036050" cy="648246"/>
          </a:xfrm>
        </p:spPr>
        <p:txBody>
          <a:bodyPr rtlCol="0">
            <a:noAutofit/>
          </a:bodyPr>
          <a:lstStyle/>
          <a:p>
            <a:pPr>
              <a:defRPr/>
            </a:pPr>
            <a:r>
              <a:rPr lang="en-ZA" sz="3600" b="1" dirty="0">
                <a:solidFill>
                  <a:schemeClr val="accent2">
                    <a:lumMod val="50000"/>
                  </a:schemeClr>
                </a:solidFill>
                <a:latin typeface="Arial Narrow" panose="020B0606020202030204" pitchFamily="34" charset="0"/>
                <a:ea typeface="+mn-ea"/>
                <a:cs typeface="Arial" charset="0"/>
              </a:rPr>
              <a:t/>
            </a:r>
            <a:br>
              <a:rPr lang="en-ZA" sz="3600" b="1" dirty="0">
                <a:solidFill>
                  <a:schemeClr val="accent2">
                    <a:lumMod val="50000"/>
                  </a:schemeClr>
                </a:solidFill>
                <a:latin typeface="Arial Narrow" panose="020B0606020202030204" pitchFamily="34" charset="0"/>
                <a:ea typeface="+mn-ea"/>
                <a:cs typeface="Arial" charset="0"/>
              </a:rPr>
            </a:br>
            <a:r>
              <a:rPr lang="en-ZA" sz="4000" b="1" dirty="0" smtClean="0">
                <a:solidFill>
                  <a:schemeClr val="accent2">
                    <a:lumMod val="50000"/>
                  </a:schemeClr>
                </a:solidFill>
                <a:latin typeface="Arial Narrow" panose="020B0606020202030204" pitchFamily="34" charset="0"/>
                <a:ea typeface="+mn-ea"/>
                <a:cs typeface="Arial" charset="0"/>
              </a:rPr>
              <a:t>NSC FULL TIME COHORT 2019-2020</a:t>
            </a:r>
            <a:r>
              <a:rPr lang="en-ZA" sz="3600" b="1" dirty="0" smtClean="0">
                <a:solidFill>
                  <a:schemeClr val="accent2">
                    <a:lumMod val="50000"/>
                  </a:schemeClr>
                </a:solidFill>
                <a:latin typeface="Arial Narrow" panose="020B0606020202030204" pitchFamily="34" charset="0"/>
                <a:ea typeface="+mn-ea"/>
                <a:cs typeface="Arial" charset="0"/>
              </a:rPr>
              <a:t/>
            </a:r>
            <a:br>
              <a:rPr lang="en-ZA" sz="3600" b="1" dirty="0" smtClean="0">
                <a:solidFill>
                  <a:schemeClr val="accent2">
                    <a:lumMod val="50000"/>
                  </a:schemeClr>
                </a:solidFill>
                <a:latin typeface="Arial Narrow" panose="020B0606020202030204" pitchFamily="34" charset="0"/>
                <a:ea typeface="+mn-ea"/>
                <a:cs typeface="Arial" charset="0"/>
              </a:rPr>
            </a:br>
            <a:endParaRPr lang="en-ZA" sz="3600" b="1" dirty="0">
              <a:solidFill>
                <a:schemeClr val="accent2">
                  <a:lumMod val="50000"/>
                </a:schemeClr>
              </a:solidFill>
              <a:latin typeface="Arial Narrow" panose="020B0606020202030204" pitchFamily="34" charset="0"/>
              <a:ea typeface="+mn-ea"/>
              <a:cs typeface="Arial"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064792644"/>
              </p:ext>
            </p:extLst>
          </p:nvPr>
        </p:nvGraphicFramePr>
        <p:xfrm>
          <a:off x="107503" y="836711"/>
          <a:ext cx="8928548" cy="5328594"/>
        </p:xfrm>
        <a:graphic>
          <a:graphicData uri="http://schemas.openxmlformats.org/drawingml/2006/table">
            <a:tbl>
              <a:tblPr/>
              <a:tblGrid>
                <a:gridCol w="2568486">
                  <a:extLst>
                    <a:ext uri="{9D8B030D-6E8A-4147-A177-3AD203B41FA5}">
                      <a16:colId xmlns:a16="http://schemas.microsoft.com/office/drawing/2014/main" val="3737448616"/>
                    </a:ext>
                  </a:extLst>
                </a:gridCol>
                <a:gridCol w="924112">
                  <a:extLst>
                    <a:ext uri="{9D8B030D-6E8A-4147-A177-3AD203B41FA5}">
                      <a16:colId xmlns:a16="http://schemas.microsoft.com/office/drawing/2014/main" val="3501301580"/>
                    </a:ext>
                  </a:extLst>
                </a:gridCol>
                <a:gridCol w="883342">
                  <a:extLst>
                    <a:ext uri="{9D8B030D-6E8A-4147-A177-3AD203B41FA5}">
                      <a16:colId xmlns:a16="http://schemas.microsoft.com/office/drawing/2014/main" val="3529218619"/>
                    </a:ext>
                  </a:extLst>
                </a:gridCol>
                <a:gridCol w="924112">
                  <a:extLst>
                    <a:ext uri="{9D8B030D-6E8A-4147-A177-3AD203B41FA5}">
                      <a16:colId xmlns:a16="http://schemas.microsoft.com/office/drawing/2014/main" val="2682710169"/>
                    </a:ext>
                  </a:extLst>
                </a:gridCol>
                <a:gridCol w="883342">
                  <a:extLst>
                    <a:ext uri="{9D8B030D-6E8A-4147-A177-3AD203B41FA5}">
                      <a16:colId xmlns:a16="http://schemas.microsoft.com/office/drawing/2014/main" val="2850691303"/>
                    </a:ext>
                  </a:extLst>
                </a:gridCol>
                <a:gridCol w="1508476">
                  <a:extLst>
                    <a:ext uri="{9D8B030D-6E8A-4147-A177-3AD203B41FA5}">
                      <a16:colId xmlns:a16="http://schemas.microsoft.com/office/drawing/2014/main" val="565388779"/>
                    </a:ext>
                  </a:extLst>
                </a:gridCol>
                <a:gridCol w="1236678">
                  <a:extLst>
                    <a:ext uri="{9D8B030D-6E8A-4147-A177-3AD203B41FA5}">
                      <a16:colId xmlns:a16="http://schemas.microsoft.com/office/drawing/2014/main" val="4031417193"/>
                    </a:ext>
                  </a:extLst>
                </a:gridCol>
              </a:tblGrid>
              <a:tr h="409892">
                <a:tc>
                  <a:txBody>
                    <a:bodyPr/>
                    <a:lstStyle/>
                    <a:p>
                      <a:pPr algn="l" fontAlgn="b"/>
                      <a:r>
                        <a:rPr lang="en-ZA" sz="2000" b="1" i="0" u="none" strike="noStrike" dirty="0">
                          <a:solidFill>
                            <a:srgbClr val="000000"/>
                          </a:solidFill>
                          <a:effectLst/>
                          <a:latin typeface="Arial Narrow" panose="020B0606020202030204" pitchFamily="34" charset="0"/>
                        </a:rPr>
                        <a:t> </a:t>
                      </a:r>
                    </a:p>
                  </a:txBody>
                  <a:tcPr marL="6263" marR="6263" marT="62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gridSpan="2">
                  <a:txBody>
                    <a:bodyPr/>
                    <a:lstStyle/>
                    <a:p>
                      <a:pPr algn="ctr" fontAlgn="b"/>
                      <a:r>
                        <a:rPr lang="en-ZA" sz="2000" b="1" i="0" u="none" strike="noStrike" dirty="0">
                          <a:solidFill>
                            <a:srgbClr val="000000"/>
                          </a:solidFill>
                          <a:effectLst/>
                          <a:latin typeface="Arial Narrow" panose="020B0606020202030204" pitchFamily="34" charset="0"/>
                        </a:rPr>
                        <a:t>2019</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hMerge="1">
                  <a:txBody>
                    <a:bodyPr/>
                    <a:lstStyle/>
                    <a:p>
                      <a:endParaRPr lang="en-ZA"/>
                    </a:p>
                  </a:txBody>
                  <a:tcPr/>
                </a:tc>
                <a:tc gridSpan="2">
                  <a:txBody>
                    <a:bodyPr/>
                    <a:lstStyle/>
                    <a:p>
                      <a:pPr algn="ctr" fontAlgn="b"/>
                      <a:r>
                        <a:rPr lang="en-ZA" sz="2000" b="1" i="0" u="none" strike="noStrike" dirty="0">
                          <a:solidFill>
                            <a:srgbClr val="000000"/>
                          </a:solidFill>
                          <a:effectLst/>
                          <a:latin typeface="Arial Narrow" panose="020B0606020202030204" pitchFamily="34" charset="0"/>
                        </a:rPr>
                        <a:t>2020</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hMerge="1">
                  <a:txBody>
                    <a:bodyPr/>
                    <a:lstStyle/>
                    <a:p>
                      <a:endParaRPr lang="en-ZA"/>
                    </a:p>
                  </a:txBody>
                  <a:tcPr/>
                </a:tc>
                <a:tc>
                  <a:txBody>
                    <a:bodyPr/>
                    <a:lstStyle/>
                    <a:p>
                      <a:pPr algn="ctr" fontAlgn="b"/>
                      <a:r>
                        <a:rPr lang="en-ZA" sz="2000" b="1" i="0" u="none" strike="noStrike" dirty="0" smtClean="0">
                          <a:solidFill>
                            <a:srgbClr val="000000"/>
                          </a:solidFill>
                          <a:effectLst/>
                          <a:latin typeface="Arial Narrow" panose="020B0606020202030204" pitchFamily="34" charset="0"/>
                        </a:rPr>
                        <a:t>2019</a:t>
                      </a:r>
                      <a:endParaRPr lang="en-ZA" sz="2000" b="1" i="0" u="none" strike="noStrike" dirty="0">
                        <a:solidFill>
                          <a:srgbClr val="000000"/>
                        </a:solidFill>
                        <a:effectLst/>
                        <a:latin typeface="Arial Narrow" panose="020B0606020202030204" pitchFamily="34" charset="0"/>
                      </a:endParaRPr>
                    </a:p>
                  </a:txBody>
                  <a:tcPr marL="6263" marR="6263" marT="6263"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2000" b="1" i="0" u="none" strike="noStrike" dirty="0" smtClean="0">
                          <a:solidFill>
                            <a:srgbClr val="000000"/>
                          </a:solidFill>
                          <a:effectLst/>
                          <a:latin typeface="Arial Narrow" panose="020B0606020202030204" pitchFamily="34" charset="0"/>
                        </a:rPr>
                        <a:t>2020</a:t>
                      </a:r>
                      <a:endParaRPr lang="en-ZA" sz="2000" b="1" i="0" u="none" strike="noStrike" dirty="0">
                        <a:solidFill>
                          <a:srgbClr val="000000"/>
                        </a:solidFill>
                        <a:effectLst/>
                        <a:latin typeface="Arial Narrow" panose="020B0606020202030204" pitchFamily="34" charset="0"/>
                      </a:endParaRPr>
                    </a:p>
                  </a:txBody>
                  <a:tcPr marL="6263" marR="6263" marT="6263"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980161438"/>
                  </a:ext>
                </a:extLst>
              </a:tr>
              <a:tr h="819782">
                <a:tc>
                  <a:txBody>
                    <a:bodyPr/>
                    <a:lstStyle/>
                    <a:p>
                      <a:pPr algn="ctr" rtl="0" fontAlgn="b"/>
                      <a:r>
                        <a:rPr lang="en-ZA" sz="2000" b="1" i="0" u="none" strike="noStrike" dirty="0">
                          <a:solidFill>
                            <a:srgbClr val="000000"/>
                          </a:solidFill>
                          <a:effectLst/>
                          <a:latin typeface="Arial Narrow" panose="020B0606020202030204" pitchFamily="34" charset="0"/>
                        </a:rPr>
                        <a:t>Provinces</a:t>
                      </a:r>
                    </a:p>
                  </a:txBody>
                  <a:tcPr marL="6263" marR="6263" marT="62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ADA"/>
                    </a:solidFill>
                  </a:tcPr>
                </a:tc>
                <a:tc>
                  <a:txBody>
                    <a:bodyPr/>
                    <a:lstStyle/>
                    <a:p>
                      <a:pPr algn="ctr" rtl="0" fontAlgn="b"/>
                      <a:r>
                        <a:rPr lang="en-ZA" sz="2000" b="1" i="0" u="none" strike="noStrike" dirty="0">
                          <a:solidFill>
                            <a:srgbClr val="000000"/>
                          </a:solidFill>
                          <a:effectLst/>
                          <a:latin typeface="Arial Narrow" panose="020B0606020202030204" pitchFamily="34" charset="0"/>
                        </a:rPr>
                        <a:t>Entered</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rtl="0" fontAlgn="b"/>
                      <a:r>
                        <a:rPr lang="en-ZA" sz="2000" b="1" i="0" u="none" strike="noStrike" dirty="0">
                          <a:solidFill>
                            <a:srgbClr val="000000"/>
                          </a:solidFill>
                          <a:effectLst/>
                          <a:latin typeface="Arial Narrow" panose="020B0606020202030204" pitchFamily="34" charset="0"/>
                        </a:rPr>
                        <a:t>Wrote</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b"/>
                      <a:r>
                        <a:rPr lang="en-ZA" sz="2000" b="1" i="0" u="none" strike="noStrike" dirty="0">
                          <a:solidFill>
                            <a:srgbClr val="000000"/>
                          </a:solidFill>
                          <a:effectLst/>
                          <a:latin typeface="Arial Narrow" panose="020B0606020202030204" pitchFamily="34" charset="0"/>
                        </a:rPr>
                        <a:t>Entered</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rtl="0" fontAlgn="b"/>
                      <a:r>
                        <a:rPr lang="en-ZA" sz="2000" b="1" i="0" u="none" strike="noStrike" dirty="0">
                          <a:solidFill>
                            <a:srgbClr val="000000"/>
                          </a:solidFill>
                          <a:effectLst/>
                          <a:latin typeface="Arial Narrow" panose="020B0606020202030204" pitchFamily="34" charset="0"/>
                        </a:rPr>
                        <a:t>Wrote</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b"/>
                      <a:r>
                        <a:rPr lang="en-ZA" sz="2000" b="1" i="0" u="none" strike="noStrike" dirty="0">
                          <a:solidFill>
                            <a:srgbClr val="000000"/>
                          </a:solidFill>
                          <a:effectLst/>
                          <a:latin typeface="Arial Narrow" panose="020B0606020202030204" pitchFamily="34" charset="0"/>
                        </a:rPr>
                        <a:t>Difference </a:t>
                      </a:r>
                      <a:r>
                        <a:rPr lang="en-ZA" sz="2000" b="1" i="0" u="none" strike="noStrike" dirty="0" smtClean="0">
                          <a:solidFill>
                            <a:srgbClr val="000000"/>
                          </a:solidFill>
                          <a:effectLst/>
                          <a:latin typeface="Arial Narrow" panose="020B0606020202030204" pitchFamily="34" charset="0"/>
                        </a:rPr>
                        <a:t>Entered</a:t>
                      </a:r>
                      <a:endParaRPr lang="en-ZA" sz="2000" b="1" i="0" u="none" strike="noStrike" dirty="0">
                        <a:solidFill>
                          <a:srgbClr val="000000"/>
                        </a:solidFill>
                        <a:effectLst/>
                        <a:latin typeface="Arial Narrow" panose="020B0606020202030204" pitchFamily="34" charset="0"/>
                      </a:endParaRP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b"/>
                      <a:r>
                        <a:rPr lang="en-ZA" sz="2000" b="1" i="0" u="none" strike="noStrike" dirty="0" smtClean="0">
                          <a:solidFill>
                            <a:srgbClr val="000000"/>
                          </a:solidFill>
                          <a:effectLst/>
                          <a:latin typeface="Arial Narrow" panose="020B0606020202030204" pitchFamily="34" charset="0"/>
                        </a:rPr>
                        <a:t>Difference Wrote </a:t>
                      </a:r>
                      <a:endParaRPr lang="en-ZA" sz="2000" b="1" i="0" u="none" strike="noStrike" dirty="0">
                        <a:solidFill>
                          <a:srgbClr val="000000"/>
                        </a:solidFill>
                        <a:effectLst/>
                        <a:latin typeface="Arial Narrow" panose="020B0606020202030204" pitchFamily="34" charset="0"/>
                      </a:endParaRP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482658996"/>
                  </a:ext>
                </a:extLst>
              </a:tr>
              <a:tr h="409892">
                <a:tc>
                  <a:txBody>
                    <a:bodyPr/>
                    <a:lstStyle/>
                    <a:p>
                      <a:pPr algn="l" rtl="0" fontAlgn="b"/>
                      <a:r>
                        <a:rPr lang="en-ZA" sz="2000" b="1" i="0" u="none" strike="noStrike" dirty="0">
                          <a:solidFill>
                            <a:srgbClr val="000000"/>
                          </a:solidFill>
                          <a:effectLst/>
                          <a:latin typeface="Arial Narrow" panose="020B0606020202030204" pitchFamily="34" charset="0"/>
                        </a:rPr>
                        <a:t>Eastern Cape</a:t>
                      </a:r>
                    </a:p>
                  </a:txBody>
                  <a:tcPr marL="6263" marR="6263" marT="62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ADA"/>
                    </a:solidFill>
                  </a:tcPr>
                </a:tc>
                <a:tc>
                  <a:txBody>
                    <a:bodyPr/>
                    <a:lstStyle/>
                    <a:p>
                      <a:pPr algn="ctr" rtl="0" fontAlgn="b"/>
                      <a:r>
                        <a:rPr lang="en-ZA" sz="2000" b="0" i="0" u="none" strike="noStrike" dirty="0">
                          <a:solidFill>
                            <a:srgbClr val="000000"/>
                          </a:solidFill>
                          <a:effectLst/>
                          <a:latin typeface="Arial Narrow" panose="020B0606020202030204" pitchFamily="34" charset="0"/>
                        </a:rPr>
                        <a:t>79 297</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rtl="0" fontAlgn="b"/>
                      <a:r>
                        <a:rPr lang="en-ZA" sz="2000" b="0" i="0" u="none" strike="noStrike" dirty="0">
                          <a:solidFill>
                            <a:srgbClr val="000000"/>
                          </a:solidFill>
                          <a:effectLst/>
                          <a:latin typeface="Arial Narrow" panose="020B0606020202030204" pitchFamily="34" charset="0"/>
                        </a:rPr>
                        <a:t>63 198</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b"/>
                      <a:r>
                        <a:rPr lang="en-ZA" sz="2000" b="0" i="0" u="none" strike="noStrike" dirty="0">
                          <a:solidFill>
                            <a:srgbClr val="000000"/>
                          </a:solidFill>
                          <a:effectLst/>
                          <a:latin typeface="Arial Narrow" panose="020B0606020202030204" pitchFamily="34" charset="0"/>
                        </a:rPr>
                        <a:t>77 620</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rtl="0" fontAlgn="b"/>
                      <a:r>
                        <a:rPr lang="en-ZA" sz="2000" b="0" i="0" u="none" strike="noStrike" dirty="0">
                          <a:solidFill>
                            <a:srgbClr val="000000"/>
                          </a:solidFill>
                          <a:effectLst/>
                          <a:latin typeface="Arial Narrow" panose="020B0606020202030204" pitchFamily="34" charset="0"/>
                        </a:rPr>
                        <a:t>72 926</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b"/>
                      <a:r>
                        <a:rPr lang="en-ZA" sz="2000" b="0" i="0" u="none" strike="noStrike" dirty="0">
                          <a:solidFill>
                            <a:srgbClr val="FF0000"/>
                          </a:solidFill>
                          <a:effectLst/>
                          <a:latin typeface="Arial Narrow" panose="020B0606020202030204" pitchFamily="34" charset="0"/>
                        </a:rPr>
                        <a:t>-1 677</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b"/>
                      <a:r>
                        <a:rPr lang="en-ZA" sz="2000" b="0" i="0" u="none" strike="noStrike" dirty="0">
                          <a:solidFill>
                            <a:srgbClr val="000000"/>
                          </a:solidFill>
                          <a:effectLst/>
                          <a:latin typeface="Arial Narrow" panose="020B0606020202030204" pitchFamily="34" charset="0"/>
                        </a:rPr>
                        <a:t>9 728</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184831503"/>
                  </a:ext>
                </a:extLst>
              </a:tr>
              <a:tr h="409892">
                <a:tc>
                  <a:txBody>
                    <a:bodyPr/>
                    <a:lstStyle/>
                    <a:p>
                      <a:pPr algn="l" rtl="0" fontAlgn="b"/>
                      <a:r>
                        <a:rPr lang="en-ZA" sz="2000" b="1" i="0" u="none" strike="noStrike" dirty="0">
                          <a:solidFill>
                            <a:srgbClr val="000000"/>
                          </a:solidFill>
                          <a:effectLst/>
                          <a:latin typeface="Arial Narrow" panose="020B0606020202030204" pitchFamily="34" charset="0"/>
                        </a:rPr>
                        <a:t>Free State</a:t>
                      </a:r>
                    </a:p>
                  </a:txBody>
                  <a:tcPr marL="6263" marR="6263" marT="62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ADA"/>
                    </a:solidFill>
                  </a:tcPr>
                </a:tc>
                <a:tc>
                  <a:txBody>
                    <a:bodyPr/>
                    <a:lstStyle/>
                    <a:p>
                      <a:pPr algn="ctr" rtl="0" fontAlgn="b"/>
                      <a:r>
                        <a:rPr lang="en-ZA" sz="2000" b="0" i="0" u="none" strike="noStrike" dirty="0">
                          <a:solidFill>
                            <a:srgbClr val="000000"/>
                          </a:solidFill>
                          <a:effectLst/>
                          <a:latin typeface="Arial Narrow" panose="020B0606020202030204" pitchFamily="34" charset="0"/>
                        </a:rPr>
                        <a:t>30 041</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rtl="0" fontAlgn="b"/>
                      <a:r>
                        <a:rPr lang="en-ZA" sz="2000" b="0" i="0" u="none" strike="noStrike" dirty="0">
                          <a:solidFill>
                            <a:srgbClr val="000000"/>
                          </a:solidFill>
                          <a:effectLst/>
                          <a:latin typeface="Arial Narrow" panose="020B0606020202030204" pitchFamily="34" charset="0"/>
                        </a:rPr>
                        <a:t>25 572</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b"/>
                      <a:r>
                        <a:rPr lang="en-ZA" sz="2000" b="0" i="0" u="none" strike="noStrike" dirty="0">
                          <a:solidFill>
                            <a:srgbClr val="000000"/>
                          </a:solidFill>
                          <a:effectLst/>
                          <a:latin typeface="Arial Narrow" panose="020B0606020202030204" pitchFamily="34" charset="0"/>
                        </a:rPr>
                        <a:t>29 289</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rtl="0" fontAlgn="b"/>
                      <a:r>
                        <a:rPr lang="en-ZA" sz="2000" b="0" i="0" u="none" strike="noStrike" dirty="0">
                          <a:solidFill>
                            <a:srgbClr val="000000"/>
                          </a:solidFill>
                          <a:effectLst/>
                          <a:latin typeface="Arial Narrow" panose="020B0606020202030204" pitchFamily="34" charset="0"/>
                        </a:rPr>
                        <a:t>27 928</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b"/>
                      <a:r>
                        <a:rPr lang="en-ZA" sz="2000" b="0" i="0" u="none" strike="noStrike" dirty="0">
                          <a:solidFill>
                            <a:srgbClr val="FF0000"/>
                          </a:solidFill>
                          <a:effectLst/>
                          <a:latin typeface="Arial Narrow" panose="020B0606020202030204" pitchFamily="34" charset="0"/>
                        </a:rPr>
                        <a:t>-752</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b"/>
                      <a:r>
                        <a:rPr lang="en-ZA" sz="2000" b="0" i="0" u="none" strike="noStrike" dirty="0">
                          <a:solidFill>
                            <a:srgbClr val="000000"/>
                          </a:solidFill>
                          <a:effectLst/>
                          <a:latin typeface="Arial Narrow" panose="020B0606020202030204" pitchFamily="34" charset="0"/>
                        </a:rPr>
                        <a:t>2 356</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3161987929"/>
                  </a:ext>
                </a:extLst>
              </a:tr>
              <a:tr h="409892">
                <a:tc>
                  <a:txBody>
                    <a:bodyPr/>
                    <a:lstStyle/>
                    <a:p>
                      <a:pPr algn="l" rtl="0" fontAlgn="b"/>
                      <a:r>
                        <a:rPr lang="en-ZA" sz="2000" b="1" i="0" u="none" strike="noStrike" dirty="0">
                          <a:solidFill>
                            <a:srgbClr val="000000"/>
                          </a:solidFill>
                          <a:effectLst/>
                          <a:latin typeface="Arial Narrow" panose="020B0606020202030204" pitchFamily="34" charset="0"/>
                        </a:rPr>
                        <a:t>Gauteng</a:t>
                      </a:r>
                    </a:p>
                  </a:txBody>
                  <a:tcPr marL="6263" marR="6263" marT="62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ADA"/>
                    </a:solidFill>
                  </a:tcPr>
                </a:tc>
                <a:tc>
                  <a:txBody>
                    <a:bodyPr/>
                    <a:lstStyle/>
                    <a:p>
                      <a:pPr algn="ctr" rtl="0" fontAlgn="b"/>
                      <a:r>
                        <a:rPr lang="en-ZA" sz="2000" b="0" i="0" u="none" strike="noStrike" dirty="0">
                          <a:solidFill>
                            <a:srgbClr val="000000"/>
                          </a:solidFill>
                          <a:effectLst/>
                          <a:latin typeface="Arial Narrow" panose="020B0606020202030204" pitchFamily="34" charset="0"/>
                        </a:rPr>
                        <a:t>111 188</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rtl="0" fontAlgn="b"/>
                      <a:r>
                        <a:rPr lang="en-ZA" sz="2000" b="0" i="0" u="none" strike="noStrike" dirty="0">
                          <a:solidFill>
                            <a:srgbClr val="000000"/>
                          </a:solidFill>
                          <a:effectLst/>
                          <a:latin typeface="Arial Narrow" panose="020B0606020202030204" pitchFamily="34" charset="0"/>
                        </a:rPr>
                        <a:t>97 829</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b"/>
                      <a:r>
                        <a:rPr lang="en-ZA" sz="2000" b="0" i="0" u="none" strike="noStrike" dirty="0">
                          <a:solidFill>
                            <a:srgbClr val="000000"/>
                          </a:solidFill>
                          <a:effectLst/>
                          <a:latin typeface="Arial Narrow" panose="020B0606020202030204" pitchFamily="34" charset="0"/>
                        </a:rPr>
                        <a:t>115 069</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rtl="0" fontAlgn="b"/>
                      <a:r>
                        <a:rPr lang="en-ZA" sz="2000" b="0" i="0" u="none" strike="noStrike" dirty="0">
                          <a:solidFill>
                            <a:srgbClr val="000000"/>
                          </a:solidFill>
                          <a:effectLst/>
                          <a:latin typeface="Arial Narrow" panose="020B0606020202030204" pitchFamily="34" charset="0"/>
                        </a:rPr>
                        <a:t>110 191</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b"/>
                      <a:r>
                        <a:rPr lang="en-ZA" sz="2000" b="0" i="0" u="none" strike="noStrike" dirty="0">
                          <a:solidFill>
                            <a:srgbClr val="000000"/>
                          </a:solidFill>
                          <a:effectLst/>
                          <a:latin typeface="Arial Narrow" panose="020B0606020202030204" pitchFamily="34" charset="0"/>
                        </a:rPr>
                        <a:t>3 881</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b"/>
                      <a:r>
                        <a:rPr lang="en-ZA" sz="2000" b="0" i="0" u="none" strike="noStrike" dirty="0">
                          <a:solidFill>
                            <a:srgbClr val="000000"/>
                          </a:solidFill>
                          <a:effectLst/>
                          <a:latin typeface="Arial Narrow" panose="020B0606020202030204" pitchFamily="34" charset="0"/>
                        </a:rPr>
                        <a:t>12 362</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2256913443"/>
                  </a:ext>
                </a:extLst>
              </a:tr>
              <a:tr h="409892">
                <a:tc>
                  <a:txBody>
                    <a:bodyPr/>
                    <a:lstStyle/>
                    <a:p>
                      <a:pPr algn="l" rtl="0" fontAlgn="b"/>
                      <a:r>
                        <a:rPr lang="en-ZA" sz="2000" b="1" i="0" u="none" strike="noStrike" dirty="0">
                          <a:solidFill>
                            <a:srgbClr val="000000"/>
                          </a:solidFill>
                          <a:effectLst/>
                          <a:latin typeface="Arial Narrow" panose="020B0606020202030204" pitchFamily="34" charset="0"/>
                        </a:rPr>
                        <a:t>KwaZulu-Natal</a:t>
                      </a:r>
                    </a:p>
                  </a:txBody>
                  <a:tcPr marL="6263" marR="6263" marT="62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ADA"/>
                    </a:solidFill>
                  </a:tcPr>
                </a:tc>
                <a:tc>
                  <a:txBody>
                    <a:bodyPr/>
                    <a:lstStyle/>
                    <a:p>
                      <a:pPr algn="ctr" rtl="0" fontAlgn="b"/>
                      <a:r>
                        <a:rPr lang="en-ZA" sz="2000" b="0" i="0" u="none" strike="noStrike" dirty="0">
                          <a:solidFill>
                            <a:srgbClr val="000000"/>
                          </a:solidFill>
                          <a:effectLst/>
                          <a:latin typeface="Arial Narrow" panose="020B0606020202030204" pitchFamily="34" charset="0"/>
                        </a:rPr>
                        <a:t>147 554</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rtl="0" fontAlgn="b"/>
                      <a:r>
                        <a:rPr lang="en-ZA" sz="2000" b="0" i="0" u="none" strike="noStrike" dirty="0">
                          <a:solidFill>
                            <a:srgbClr val="000000"/>
                          </a:solidFill>
                          <a:effectLst/>
                          <a:latin typeface="Arial Narrow" panose="020B0606020202030204" pitchFamily="34" charset="0"/>
                        </a:rPr>
                        <a:t>116 937</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b"/>
                      <a:r>
                        <a:rPr lang="en-ZA" sz="2000" b="0" i="0" u="none" strike="noStrike" dirty="0">
                          <a:solidFill>
                            <a:srgbClr val="000000"/>
                          </a:solidFill>
                          <a:effectLst/>
                          <a:latin typeface="Arial Narrow" panose="020B0606020202030204" pitchFamily="34" charset="0"/>
                        </a:rPr>
                        <a:t>144 307</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rtl="0" fontAlgn="b"/>
                      <a:r>
                        <a:rPr lang="en-ZA" sz="2000" b="0" i="0" u="none" strike="noStrike" dirty="0">
                          <a:solidFill>
                            <a:srgbClr val="000000"/>
                          </a:solidFill>
                          <a:effectLst/>
                          <a:latin typeface="Arial Narrow" panose="020B0606020202030204" pitchFamily="34" charset="0"/>
                        </a:rPr>
                        <a:t>135 225</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b"/>
                      <a:r>
                        <a:rPr lang="en-ZA" sz="2000" b="0" i="0" u="none" strike="noStrike" dirty="0">
                          <a:solidFill>
                            <a:srgbClr val="FF0000"/>
                          </a:solidFill>
                          <a:effectLst/>
                          <a:latin typeface="Arial Narrow" panose="020B0606020202030204" pitchFamily="34" charset="0"/>
                        </a:rPr>
                        <a:t>-3 247</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b"/>
                      <a:r>
                        <a:rPr lang="en-ZA" sz="2000" b="0" i="0" u="none" strike="noStrike" dirty="0">
                          <a:solidFill>
                            <a:srgbClr val="000000"/>
                          </a:solidFill>
                          <a:effectLst/>
                          <a:latin typeface="Arial Narrow" panose="020B0606020202030204" pitchFamily="34" charset="0"/>
                        </a:rPr>
                        <a:t>18 288</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4348185"/>
                  </a:ext>
                </a:extLst>
              </a:tr>
              <a:tr h="409892">
                <a:tc>
                  <a:txBody>
                    <a:bodyPr/>
                    <a:lstStyle/>
                    <a:p>
                      <a:pPr algn="l" rtl="0" fontAlgn="b"/>
                      <a:r>
                        <a:rPr lang="en-ZA" sz="2000" b="1" i="0" u="none" strike="noStrike" dirty="0">
                          <a:solidFill>
                            <a:srgbClr val="000000"/>
                          </a:solidFill>
                          <a:effectLst/>
                          <a:latin typeface="Arial Narrow" panose="020B0606020202030204" pitchFamily="34" charset="0"/>
                        </a:rPr>
                        <a:t>Limpopo</a:t>
                      </a:r>
                    </a:p>
                  </a:txBody>
                  <a:tcPr marL="6263" marR="6263" marT="62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ADA"/>
                    </a:solidFill>
                  </a:tcPr>
                </a:tc>
                <a:tc>
                  <a:txBody>
                    <a:bodyPr/>
                    <a:lstStyle/>
                    <a:p>
                      <a:pPr algn="ctr" rtl="0" fontAlgn="b"/>
                      <a:r>
                        <a:rPr lang="en-ZA" sz="2000" b="0" i="0" u="none" strike="noStrike" dirty="0">
                          <a:solidFill>
                            <a:srgbClr val="000000"/>
                          </a:solidFill>
                          <a:effectLst/>
                          <a:latin typeface="Arial Narrow" panose="020B0606020202030204" pitchFamily="34" charset="0"/>
                        </a:rPr>
                        <a:t>93 932</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rtl="0" fontAlgn="b"/>
                      <a:r>
                        <a:rPr lang="en-ZA" sz="2000" b="0" i="0" u="none" strike="noStrike" dirty="0">
                          <a:solidFill>
                            <a:srgbClr val="000000"/>
                          </a:solidFill>
                          <a:effectLst/>
                          <a:latin typeface="Arial Narrow" panose="020B0606020202030204" pitchFamily="34" charset="0"/>
                        </a:rPr>
                        <a:t>70 847</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b"/>
                      <a:r>
                        <a:rPr lang="en-ZA" sz="2000" b="0" i="0" u="none" strike="noStrike" dirty="0">
                          <a:solidFill>
                            <a:srgbClr val="000000"/>
                          </a:solidFill>
                          <a:effectLst/>
                          <a:latin typeface="Arial Narrow" panose="020B0606020202030204" pitchFamily="34" charset="0"/>
                        </a:rPr>
                        <a:t>79 813</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rtl="0" fontAlgn="b"/>
                      <a:r>
                        <a:rPr lang="en-ZA" sz="2000" b="0" i="0" u="none" strike="noStrike" dirty="0">
                          <a:solidFill>
                            <a:srgbClr val="000000"/>
                          </a:solidFill>
                          <a:effectLst/>
                          <a:latin typeface="Arial Narrow" panose="020B0606020202030204" pitchFamily="34" charset="0"/>
                        </a:rPr>
                        <a:t>78 695</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b"/>
                      <a:r>
                        <a:rPr lang="en-ZA" sz="2000" b="0" i="0" u="none" strike="noStrike" dirty="0">
                          <a:solidFill>
                            <a:srgbClr val="FF0000"/>
                          </a:solidFill>
                          <a:effectLst/>
                          <a:latin typeface="Arial Narrow" panose="020B0606020202030204" pitchFamily="34" charset="0"/>
                        </a:rPr>
                        <a:t>-14 119</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b"/>
                      <a:r>
                        <a:rPr lang="en-ZA" sz="2000" b="0" i="0" u="none" strike="noStrike" dirty="0">
                          <a:solidFill>
                            <a:srgbClr val="000000"/>
                          </a:solidFill>
                          <a:effectLst/>
                          <a:latin typeface="Arial Narrow" panose="020B0606020202030204" pitchFamily="34" charset="0"/>
                        </a:rPr>
                        <a:t>7 848</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3272346098"/>
                  </a:ext>
                </a:extLst>
              </a:tr>
              <a:tr h="409892">
                <a:tc>
                  <a:txBody>
                    <a:bodyPr/>
                    <a:lstStyle/>
                    <a:p>
                      <a:pPr algn="l" rtl="0" fontAlgn="b"/>
                      <a:r>
                        <a:rPr lang="en-ZA" sz="2000" b="1" i="0" u="none" strike="noStrike" dirty="0">
                          <a:solidFill>
                            <a:srgbClr val="000000"/>
                          </a:solidFill>
                          <a:effectLst/>
                          <a:latin typeface="Arial Narrow" panose="020B0606020202030204" pitchFamily="34" charset="0"/>
                        </a:rPr>
                        <a:t>Mpumalanga</a:t>
                      </a:r>
                    </a:p>
                  </a:txBody>
                  <a:tcPr marL="6263" marR="6263" marT="62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ADA"/>
                    </a:solidFill>
                  </a:tcPr>
                </a:tc>
                <a:tc>
                  <a:txBody>
                    <a:bodyPr/>
                    <a:lstStyle/>
                    <a:p>
                      <a:pPr algn="ctr" rtl="0" fontAlgn="b"/>
                      <a:r>
                        <a:rPr lang="en-ZA" sz="2000" b="0" i="0" u="none" strike="noStrike" dirty="0">
                          <a:solidFill>
                            <a:srgbClr val="000000"/>
                          </a:solidFill>
                          <a:effectLst/>
                          <a:latin typeface="Arial Narrow" panose="020B0606020202030204" pitchFamily="34" charset="0"/>
                        </a:rPr>
                        <a:t>56 833</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rtl="0" fontAlgn="b"/>
                      <a:r>
                        <a:rPr lang="en-ZA" sz="2000" b="0" i="0" u="none" strike="noStrike" dirty="0">
                          <a:solidFill>
                            <a:srgbClr val="000000"/>
                          </a:solidFill>
                          <a:effectLst/>
                          <a:latin typeface="Arial Narrow" panose="020B0606020202030204" pitchFamily="34" charset="0"/>
                        </a:rPr>
                        <a:t>43 559</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b"/>
                      <a:r>
                        <a:rPr lang="en-ZA" sz="2000" b="0" i="0" u="none" strike="noStrike" dirty="0">
                          <a:solidFill>
                            <a:srgbClr val="000000"/>
                          </a:solidFill>
                          <a:effectLst/>
                          <a:latin typeface="Arial Narrow" panose="020B0606020202030204" pitchFamily="34" charset="0"/>
                        </a:rPr>
                        <a:t>56 030</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rtl="0" fontAlgn="b"/>
                      <a:r>
                        <a:rPr lang="en-ZA" sz="2000" b="0" i="0" u="none" strike="noStrike" dirty="0">
                          <a:solidFill>
                            <a:srgbClr val="000000"/>
                          </a:solidFill>
                          <a:effectLst/>
                          <a:latin typeface="Arial Narrow" panose="020B0606020202030204" pitchFamily="34" charset="0"/>
                        </a:rPr>
                        <a:t>53 391</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b"/>
                      <a:r>
                        <a:rPr lang="en-ZA" sz="2000" b="0" i="0" u="none" strike="noStrike" dirty="0">
                          <a:solidFill>
                            <a:srgbClr val="FF0000"/>
                          </a:solidFill>
                          <a:effectLst/>
                          <a:latin typeface="Arial Narrow" panose="020B0606020202030204" pitchFamily="34" charset="0"/>
                        </a:rPr>
                        <a:t>-803</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b"/>
                      <a:r>
                        <a:rPr lang="en-ZA" sz="2000" b="0" i="0" u="none" strike="noStrike" dirty="0">
                          <a:solidFill>
                            <a:srgbClr val="000000"/>
                          </a:solidFill>
                          <a:effectLst/>
                          <a:latin typeface="Arial Narrow" panose="020B0606020202030204" pitchFamily="34" charset="0"/>
                        </a:rPr>
                        <a:t>9 832</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3574511488"/>
                  </a:ext>
                </a:extLst>
              </a:tr>
              <a:tr h="409892">
                <a:tc>
                  <a:txBody>
                    <a:bodyPr/>
                    <a:lstStyle/>
                    <a:p>
                      <a:pPr algn="l" rtl="0" fontAlgn="b"/>
                      <a:r>
                        <a:rPr lang="en-ZA" sz="2000" b="1" i="0" u="none" strike="noStrike" dirty="0">
                          <a:solidFill>
                            <a:srgbClr val="000000"/>
                          </a:solidFill>
                          <a:effectLst/>
                          <a:latin typeface="Arial Narrow" panose="020B0606020202030204" pitchFamily="34" charset="0"/>
                        </a:rPr>
                        <a:t>North West</a:t>
                      </a:r>
                    </a:p>
                  </a:txBody>
                  <a:tcPr marL="6263" marR="6263" marT="62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ADA"/>
                    </a:solidFill>
                  </a:tcPr>
                </a:tc>
                <a:tc>
                  <a:txBody>
                    <a:bodyPr/>
                    <a:lstStyle/>
                    <a:p>
                      <a:pPr algn="ctr" rtl="0" fontAlgn="b"/>
                      <a:r>
                        <a:rPr lang="en-ZA" sz="2000" b="0" i="0" u="none" strike="noStrike" dirty="0">
                          <a:solidFill>
                            <a:srgbClr val="000000"/>
                          </a:solidFill>
                          <a:effectLst/>
                          <a:latin typeface="Arial Narrow" panose="020B0606020202030204" pitchFamily="34" charset="0"/>
                        </a:rPr>
                        <a:t>33 057</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rtl="0" fontAlgn="b"/>
                      <a:r>
                        <a:rPr lang="en-ZA" sz="2000" b="0" i="0" u="none" strike="noStrike" dirty="0">
                          <a:solidFill>
                            <a:srgbClr val="000000"/>
                          </a:solidFill>
                          <a:effectLst/>
                          <a:latin typeface="Arial Narrow" panose="020B0606020202030204" pitchFamily="34" charset="0"/>
                        </a:rPr>
                        <a:t>26 819</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b"/>
                      <a:r>
                        <a:rPr lang="en-ZA" sz="2000" b="0" i="0" u="none" strike="noStrike" dirty="0">
                          <a:solidFill>
                            <a:srgbClr val="000000"/>
                          </a:solidFill>
                          <a:effectLst/>
                          <a:latin typeface="Arial Narrow" panose="020B0606020202030204" pitchFamily="34" charset="0"/>
                        </a:rPr>
                        <a:t>38 292</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rtl="0" fontAlgn="b"/>
                      <a:r>
                        <a:rPr lang="en-ZA" sz="2000" b="0" i="0" u="none" strike="noStrike" dirty="0">
                          <a:solidFill>
                            <a:srgbClr val="000000"/>
                          </a:solidFill>
                          <a:effectLst/>
                          <a:latin typeface="Arial Narrow" panose="020B0606020202030204" pitchFamily="34" charset="0"/>
                        </a:rPr>
                        <a:t>36 871</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b"/>
                      <a:r>
                        <a:rPr lang="en-ZA" sz="2000" b="0" i="0" u="none" strike="noStrike" dirty="0">
                          <a:solidFill>
                            <a:srgbClr val="000000"/>
                          </a:solidFill>
                          <a:effectLst/>
                          <a:latin typeface="Arial Narrow" panose="020B0606020202030204" pitchFamily="34" charset="0"/>
                        </a:rPr>
                        <a:t>5 235</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b"/>
                      <a:r>
                        <a:rPr lang="en-ZA" sz="2000" b="0" i="0" u="none" strike="noStrike" dirty="0">
                          <a:solidFill>
                            <a:srgbClr val="000000"/>
                          </a:solidFill>
                          <a:effectLst/>
                          <a:latin typeface="Arial Narrow" panose="020B0606020202030204" pitchFamily="34" charset="0"/>
                        </a:rPr>
                        <a:t>10 052</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792857515"/>
                  </a:ext>
                </a:extLst>
              </a:tr>
              <a:tr h="409892">
                <a:tc>
                  <a:txBody>
                    <a:bodyPr/>
                    <a:lstStyle/>
                    <a:p>
                      <a:pPr algn="l" rtl="0" fontAlgn="b"/>
                      <a:r>
                        <a:rPr lang="en-ZA" sz="2000" b="1" i="0" u="none" strike="noStrike" dirty="0">
                          <a:solidFill>
                            <a:srgbClr val="000000"/>
                          </a:solidFill>
                          <a:effectLst/>
                          <a:latin typeface="Arial Narrow" panose="020B0606020202030204" pitchFamily="34" charset="0"/>
                        </a:rPr>
                        <a:t>Northern Cape</a:t>
                      </a:r>
                    </a:p>
                  </a:txBody>
                  <a:tcPr marL="6263" marR="6263" marT="62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ADA"/>
                    </a:solidFill>
                  </a:tcPr>
                </a:tc>
                <a:tc>
                  <a:txBody>
                    <a:bodyPr/>
                    <a:lstStyle/>
                    <a:p>
                      <a:pPr algn="ctr" rtl="0" fontAlgn="b"/>
                      <a:r>
                        <a:rPr lang="en-ZA" sz="2000" b="0" i="0" u="none" strike="noStrike" dirty="0">
                          <a:solidFill>
                            <a:srgbClr val="000000"/>
                          </a:solidFill>
                          <a:effectLst/>
                          <a:latin typeface="Arial Narrow" panose="020B0606020202030204" pitchFamily="34" charset="0"/>
                        </a:rPr>
                        <a:t>11 459</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rtl="0" fontAlgn="b"/>
                      <a:r>
                        <a:rPr lang="en-ZA" sz="2000" b="0" i="0" u="none" strike="noStrike" dirty="0">
                          <a:solidFill>
                            <a:srgbClr val="000000"/>
                          </a:solidFill>
                          <a:effectLst/>
                          <a:latin typeface="Arial Narrow" panose="020B0606020202030204" pitchFamily="34" charset="0"/>
                        </a:rPr>
                        <a:t>9 138</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b"/>
                      <a:r>
                        <a:rPr lang="en-ZA" sz="2000" b="0" i="0" u="none" strike="noStrike" dirty="0">
                          <a:solidFill>
                            <a:srgbClr val="000000"/>
                          </a:solidFill>
                          <a:effectLst/>
                          <a:latin typeface="Arial Narrow" panose="020B0606020202030204" pitchFamily="34" charset="0"/>
                        </a:rPr>
                        <a:t>12 021</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rtl="0" fontAlgn="b"/>
                      <a:r>
                        <a:rPr lang="en-ZA" sz="2000" b="0" i="0" u="none" strike="noStrike" dirty="0">
                          <a:solidFill>
                            <a:srgbClr val="000000"/>
                          </a:solidFill>
                          <a:effectLst/>
                          <a:latin typeface="Arial Narrow" panose="020B0606020202030204" pitchFamily="34" charset="0"/>
                        </a:rPr>
                        <a:t>11 608</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b"/>
                      <a:r>
                        <a:rPr lang="en-ZA" sz="2000" b="0" i="0" u="none" strike="noStrike" dirty="0">
                          <a:solidFill>
                            <a:srgbClr val="000000"/>
                          </a:solidFill>
                          <a:effectLst/>
                          <a:latin typeface="Arial Narrow" panose="020B0606020202030204" pitchFamily="34" charset="0"/>
                        </a:rPr>
                        <a:t>562</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b"/>
                      <a:r>
                        <a:rPr lang="en-ZA" sz="2000" b="0" i="0" u="none" strike="noStrike" dirty="0">
                          <a:solidFill>
                            <a:srgbClr val="000000"/>
                          </a:solidFill>
                          <a:effectLst/>
                          <a:latin typeface="Arial Narrow" panose="020B0606020202030204" pitchFamily="34" charset="0"/>
                        </a:rPr>
                        <a:t>2 470</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886637423"/>
                  </a:ext>
                </a:extLst>
              </a:tr>
              <a:tr h="409892">
                <a:tc>
                  <a:txBody>
                    <a:bodyPr/>
                    <a:lstStyle/>
                    <a:p>
                      <a:pPr algn="l" rtl="0" fontAlgn="b"/>
                      <a:r>
                        <a:rPr lang="en-ZA" sz="2000" b="1" i="0" u="none" strike="noStrike" dirty="0">
                          <a:solidFill>
                            <a:srgbClr val="000000"/>
                          </a:solidFill>
                          <a:effectLst/>
                          <a:latin typeface="Arial Narrow" panose="020B0606020202030204" pitchFamily="34" charset="0"/>
                        </a:rPr>
                        <a:t>Western Cape</a:t>
                      </a:r>
                    </a:p>
                  </a:txBody>
                  <a:tcPr marL="6263" marR="6263" marT="62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ADA"/>
                    </a:solidFill>
                  </a:tcPr>
                </a:tc>
                <a:tc>
                  <a:txBody>
                    <a:bodyPr/>
                    <a:lstStyle/>
                    <a:p>
                      <a:pPr algn="ctr" rtl="0" fontAlgn="b"/>
                      <a:r>
                        <a:rPr lang="en-ZA" sz="2000" b="0" i="0" u="none" strike="noStrike" dirty="0">
                          <a:solidFill>
                            <a:srgbClr val="000000"/>
                          </a:solidFill>
                          <a:effectLst/>
                          <a:latin typeface="Arial Narrow" panose="020B0606020202030204" pitchFamily="34" charset="0"/>
                        </a:rPr>
                        <a:t>53 393</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rtl="0" fontAlgn="b"/>
                      <a:r>
                        <a:rPr lang="en-ZA" sz="2000" b="0" i="0" u="none" strike="noStrike" dirty="0">
                          <a:solidFill>
                            <a:srgbClr val="000000"/>
                          </a:solidFill>
                          <a:effectLst/>
                          <a:latin typeface="Arial Narrow" panose="020B0606020202030204" pitchFamily="34" charset="0"/>
                        </a:rPr>
                        <a:t>50 404</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b"/>
                      <a:r>
                        <a:rPr lang="en-ZA" sz="2000" b="0" i="0" u="none" strike="noStrike" dirty="0">
                          <a:solidFill>
                            <a:srgbClr val="000000"/>
                          </a:solidFill>
                          <a:effectLst/>
                          <a:latin typeface="Arial Narrow" panose="020B0606020202030204" pitchFamily="34" charset="0"/>
                        </a:rPr>
                        <a:t>54 785</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rtl="0" fontAlgn="b"/>
                      <a:r>
                        <a:rPr lang="en-ZA" sz="2000" b="0" i="0" u="none" strike="noStrike" dirty="0">
                          <a:solidFill>
                            <a:srgbClr val="000000"/>
                          </a:solidFill>
                          <a:effectLst/>
                          <a:latin typeface="Arial Narrow" panose="020B0606020202030204" pitchFamily="34" charset="0"/>
                        </a:rPr>
                        <a:t>51 633</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b"/>
                      <a:r>
                        <a:rPr lang="en-ZA" sz="2000" b="0" i="0" u="none" strike="noStrike" dirty="0">
                          <a:solidFill>
                            <a:srgbClr val="000000"/>
                          </a:solidFill>
                          <a:effectLst/>
                          <a:latin typeface="Arial Narrow" panose="020B0606020202030204" pitchFamily="34" charset="0"/>
                        </a:rPr>
                        <a:t>1 392</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b"/>
                      <a:r>
                        <a:rPr lang="en-ZA" sz="2000" b="0" i="0" u="none" strike="noStrike" dirty="0">
                          <a:solidFill>
                            <a:srgbClr val="000000"/>
                          </a:solidFill>
                          <a:effectLst/>
                          <a:latin typeface="Arial Narrow" panose="020B0606020202030204" pitchFamily="34" charset="0"/>
                        </a:rPr>
                        <a:t>1 229</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3709350903"/>
                  </a:ext>
                </a:extLst>
              </a:tr>
              <a:tr h="409892">
                <a:tc>
                  <a:txBody>
                    <a:bodyPr/>
                    <a:lstStyle/>
                    <a:p>
                      <a:pPr algn="l" rtl="0" fontAlgn="b"/>
                      <a:r>
                        <a:rPr lang="en-ZA" sz="2000" b="1" i="0" u="none" strike="noStrike" dirty="0">
                          <a:solidFill>
                            <a:srgbClr val="000000"/>
                          </a:solidFill>
                          <a:effectLst/>
                          <a:latin typeface="Arial Narrow" panose="020B0606020202030204" pitchFamily="34" charset="0"/>
                        </a:rPr>
                        <a:t>NATIONAL</a:t>
                      </a:r>
                    </a:p>
                  </a:txBody>
                  <a:tcPr marL="6263" marR="6263" marT="62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ADA"/>
                    </a:solidFill>
                  </a:tcPr>
                </a:tc>
                <a:tc>
                  <a:txBody>
                    <a:bodyPr/>
                    <a:lstStyle/>
                    <a:p>
                      <a:pPr algn="ctr" rtl="0" fontAlgn="b"/>
                      <a:r>
                        <a:rPr lang="en-ZA" sz="2000" b="1" i="0" u="none" strike="noStrike" dirty="0">
                          <a:solidFill>
                            <a:srgbClr val="000000"/>
                          </a:solidFill>
                          <a:effectLst/>
                          <a:latin typeface="Arial Narrow" panose="020B0606020202030204" pitchFamily="34" charset="0"/>
                        </a:rPr>
                        <a:t>616 754</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rtl="0" fontAlgn="b"/>
                      <a:r>
                        <a:rPr lang="en-ZA" sz="2000" b="1" i="0" u="none" strike="noStrike" dirty="0">
                          <a:solidFill>
                            <a:srgbClr val="000000"/>
                          </a:solidFill>
                          <a:effectLst/>
                          <a:latin typeface="Arial Narrow" panose="020B0606020202030204" pitchFamily="34" charset="0"/>
                        </a:rPr>
                        <a:t>504 303</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b"/>
                      <a:r>
                        <a:rPr lang="en-ZA" sz="2000" b="1" i="0" u="none" strike="noStrike" dirty="0">
                          <a:solidFill>
                            <a:srgbClr val="000000"/>
                          </a:solidFill>
                          <a:effectLst/>
                          <a:latin typeface="Arial Narrow" panose="020B0606020202030204" pitchFamily="34" charset="0"/>
                        </a:rPr>
                        <a:t>607 226</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rtl="0" fontAlgn="b"/>
                      <a:r>
                        <a:rPr lang="en-ZA" sz="2000" b="1" i="0" u="none" strike="noStrike" dirty="0">
                          <a:solidFill>
                            <a:srgbClr val="000000"/>
                          </a:solidFill>
                          <a:effectLst/>
                          <a:latin typeface="Arial Narrow" panose="020B0606020202030204" pitchFamily="34" charset="0"/>
                        </a:rPr>
                        <a:t>578 468</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b"/>
                      <a:r>
                        <a:rPr lang="en-ZA" sz="2000" b="0" i="0" u="none" strike="noStrike" dirty="0">
                          <a:solidFill>
                            <a:srgbClr val="FF0000"/>
                          </a:solidFill>
                          <a:effectLst/>
                          <a:latin typeface="Arial Narrow" panose="020B0606020202030204" pitchFamily="34" charset="0"/>
                        </a:rPr>
                        <a:t>-9 528</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b"/>
                      <a:r>
                        <a:rPr lang="en-ZA" sz="2000" b="0" i="0" u="none" strike="noStrike" dirty="0">
                          <a:solidFill>
                            <a:srgbClr val="000000"/>
                          </a:solidFill>
                          <a:effectLst/>
                          <a:latin typeface="Arial Narrow" panose="020B0606020202030204" pitchFamily="34" charset="0"/>
                        </a:rPr>
                        <a:t>74 165</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4139821184"/>
                  </a:ext>
                </a:extLst>
              </a:tr>
            </a:tbl>
          </a:graphicData>
        </a:graphic>
      </p:graphicFrame>
      <p:sp>
        <p:nvSpPr>
          <p:cNvPr id="2" name="Slide Number Placeholder 1"/>
          <p:cNvSpPr>
            <a:spLocks noGrp="1"/>
          </p:cNvSpPr>
          <p:nvPr>
            <p:ph type="sldNum" sz="quarter" idx="4"/>
          </p:nvPr>
        </p:nvSpPr>
        <p:spPr/>
        <p:txBody>
          <a:bodyPr/>
          <a:lstStyle/>
          <a:p>
            <a:pPr>
              <a:defRPr/>
            </a:pPr>
            <a:fld id="{9281EBB6-D164-4A7A-83B0-06A5CFC35E17}" type="slidenum">
              <a:rPr lang="en-ZA" altLang="en-US" smtClean="0"/>
              <a:pPr>
                <a:defRPr/>
              </a:pPr>
              <a:t>121</a:t>
            </a:fld>
            <a:endParaRPr lang="en-ZA" altLang="en-US"/>
          </a:p>
        </p:txBody>
      </p:sp>
    </p:spTree>
    <p:extLst>
      <p:ext uri="{BB962C8B-B14F-4D97-AF65-F5344CB8AC3E}">
        <p14:creationId xmlns:p14="http://schemas.microsoft.com/office/powerpoint/2010/main" val="3290083041"/>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88640"/>
            <a:ext cx="8582891" cy="543575"/>
          </a:xfrm>
        </p:spPr>
        <p:txBody>
          <a:bodyPr>
            <a:normAutofit fontScale="90000"/>
          </a:bodyPr>
          <a:lstStyle/>
          <a:p>
            <a:pPr algn="ctr"/>
            <a:r>
              <a:rPr lang="en-US" sz="3000" dirty="0">
                <a:solidFill>
                  <a:schemeClr val="accent2">
                    <a:lumMod val="50000"/>
                  </a:schemeClr>
                </a:solidFill>
                <a:latin typeface="Arial Black" panose="020B0A04020102020204" pitchFamily="34" charset="0"/>
              </a:rPr>
              <a:t>ABSENTEEISM IN GATEWAY SUBJECTS</a:t>
            </a:r>
            <a:endParaRPr lang="en-ZA" sz="3000" dirty="0">
              <a:solidFill>
                <a:schemeClr val="accent2">
                  <a:lumMod val="50000"/>
                </a:schemeClr>
              </a:solidFill>
              <a:latin typeface="Arial Black" panose="020B0A040201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271060439"/>
              </p:ext>
            </p:extLst>
          </p:nvPr>
        </p:nvGraphicFramePr>
        <p:xfrm>
          <a:off x="107506" y="732215"/>
          <a:ext cx="9000996" cy="6009152"/>
        </p:xfrm>
        <a:graphic>
          <a:graphicData uri="http://schemas.openxmlformats.org/drawingml/2006/table">
            <a:tbl>
              <a:tblPr/>
              <a:tblGrid>
                <a:gridCol w="3049063">
                  <a:extLst>
                    <a:ext uri="{9D8B030D-6E8A-4147-A177-3AD203B41FA5}">
                      <a16:colId xmlns:a16="http://schemas.microsoft.com/office/drawing/2014/main" val="1166600359"/>
                    </a:ext>
                  </a:extLst>
                </a:gridCol>
                <a:gridCol w="647405">
                  <a:extLst>
                    <a:ext uri="{9D8B030D-6E8A-4147-A177-3AD203B41FA5}">
                      <a16:colId xmlns:a16="http://schemas.microsoft.com/office/drawing/2014/main" val="230463985"/>
                    </a:ext>
                  </a:extLst>
                </a:gridCol>
                <a:gridCol w="751822">
                  <a:extLst>
                    <a:ext uri="{9D8B030D-6E8A-4147-A177-3AD203B41FA5}">
                      <a16:colId xmlns:a16="http://schemas.microsoft.com/office/drawing/2014/main" val="3352410800"/>
                    </a:ext>
                  </a:extLst>
                </a:gridCol>
                <a:gridCol w="751822">
                  <a:extLst>
                    <a:ext uri="{9D8B030D-6E8A-4147-A177-3AD203B41FA5}">
                      <a16:colId xmlns:a16="http://schemas.microsoft.com/office/drawing/2014/main" val="2699079334"/>
                    </a:ext>
                  </a:extLst>
                </a:gridCol>
                <a:gridCol w="898013">
                  <a:extLst>
                    <a:ext uri="{9D8B030D-6E8A-4147-A177-3AD203B41FA5}">
                      <a16:colId xmlns:a16="http://schemas.microsoft.com/office/drawing/2014/main" val="1192196774"/>
                    </a:ext>
                  </a:extLst>
                </a:gridCol>
                <a:gridCol w="647405">
                  <a:extLst>
                    <a:ext uri="{9D8B030D-6E8A-4147-A177-3AD203B41FA5}">
                      <a16:colId xmlns:a16="http://schemas.microsoft.com/office/drawing/2014/main" val="3424448672"/>
                    </a:ext>
                  </a:extLst>
                </a:gridCol>
                <a:gridCol w="751822">
                  <a:extLst>
                    <a:ext uri="{9D8B030D-6E8A-4147-A177-3AD203B41FA5}">
                      <a16:colId xmlns:a16="http://schemas.microsoft.com/office/drawing/2014/main" val="3721985909"/>
                    </a:ext>
                  </a:extLst>
                </a:gridCol>
                <a:gridCol w="751822">
                  <a:extLst>
                    <a:ext uri="{9D8B030D-6E8A-4147-A177-3AD203B41FA5}">
                      <a16:colId xmlns:a16="http://schemas.microsoft.com/office/drawing/2014/main" val="245013755"/>
                    </a:ext>
                  </a:extLst>
                </a:gridCol>
                <a:gridCol w="751822">
                  <a:extLst>
                    <a:ext uri="{9D8B030D-6E8A-4147-A177-3AD203B41FA5}">
                      <a16:colId xmlns:a16="http://schemas.microsoft.com/office/drawing/2014/main" val="1303634178"/>
                    </a:ext>
                  </a:extLst>
                </a:gridCol>
              </a:tblGrid>
              <a:tr h="487990">
                <a:tc>
                  <a:txBody>
                    <a:bodyPr/>
                    <a:lstStyle/>
                    <a:p>
                      <a:pPr algn="l" fontAlgn="b"/>
                      <a:r>
                        <a:rPr lang="en-ZA" sz="1400" b="1" i="0" u="none" strike="noStrike" dirty="0">
                          <a:solidFill>
                            <a:srgbClr val="000000"/>
                          </a:solidFill>
                          <a:effectLst/>
                          <a:latin typeface="Arial Narrow" panose="020B0606020202030204" pitchFamily="34" charset="0"/>
                        </a:rPr>
                        <a:t> </a:t>
                      </a:r>
                    </a:p>
                  </a:txBody>
                  <a:tcPr marL="3014" marR="3014" marT="30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gridSpan="3">
                  <a:txBody>
                    <a:bodyPr/>
                    <a:lstStyle/>
                    <a:p>
                      <a:pPr algn="ctr" fontAlgn="b"/>
                      <a:r>
                        <a:rPr lang="en-ZA" sz="1400" b="1" i="0" u="none" strike="noStrike" dirty="0">
                          <a:solidFill>
                            <a:srgbClr val="000000"/>
                          </a:solidFill>
                          <a:effectLst/>
                          <a:latin typeface="Arial Narrow" panose="020B0606020202030204" pitchFamily="34" charset="0"/>
                        </a:rPr>
                        <a:t>2019</a:t>
                      </a:r>
                    </a:p>
                  </a:txBody>
                  <a:tcPr marL="3014" marR="3014" marT="30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hMerge="1">
                  <a:txBody>
                    <a:bodyPr/>
                    <a:lstStyle/>
                    <a:p>
                      <a:endParaRPr lang="en-ZA"/>
                    </a:p>
                  </a:txBody>
                  <a:tcPr/>
                </a:tc>
                <a:tc hMerge="1">
                  <a:txBody>
                    <a:bodyPr/>
                    <a:lstStyle/>
                    <a:p>
                      <a:endParaRPr lang="en-ZA"/>
                    </a:p>
                  </a:txBody>
                  <a:tcPr/>
                </a:tc>
                <a:tc>
                  <a:txBody>
                    <a:bodyPr/>
                    <a:lstStyle/>
                    <a:p>
                      <a:pPr algn="l" fontAlgn="b"/>
                      <a:r>
                        <a:rPr lang="en-ZA" sz="1400" b="1" i="0" u="none" strike="noStrike">
                          <a:solidFill>
                            <a:srgbClr val="000000"/>
                          </a:solidFill>
                          <a:effectLst/>
                          <a:latin typeface="Arial Narrow" panose="020B0606020202030204" pitchFamily="34" charset="0"/>
                        </a:rPr>
                        <a:t> </a:t>
                      </a:r>
                    </a:p>
                  </a:txBody>
                  <a:tcPr marL="3014" marR="3014" marT="30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gridSpan="3">
                  <a:txBody>
                    <a:bodyPr/>
                    <a:lstStyle/>
                    <a:p>
                      <a:pPr algn="ctr" fontAlgn="b"/>
                      <a:r>
                        <a:rPr lang="en-ZA" sz="1400" b="1" i="0" u="none" strike="noStrike">
                          <a:solidFill>
                            <a:srgbClr val="000000"/>
                          </a:solidFill>
                          <a:effectLst/>
                          <a:latin typeface="Arial Narrow" panose="020B0606020202030204" pitchFamily="34" charset="0"/>
                        </a:rPr>
                        <a:t>2020</a:t>
                      </a:r>
                    </a:p>
                  </a:txBody>
                  <a:tcPr marL="3014" marR="3014" marT="30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hMerge="1">
                  <a:txBody>
                    <a:bodyPr/>
                    <a:lstStyle/>
                    <a:p>
                      <a:endParaRPr lang="en-ZA"/>
                    </a:p>
                  </a:txBody>
                  <a:tcPr/>
                </a:tc>
                <a:tc hMerge="1">
                  <a:txBody>
                    <a:bodyPr/>
                    <a:lstStyle/>
                    <a:p>
                      <a:endParaRPr lang="en-ZA"/>
                    </a:p>
                  </a:txBody>
                  <a:tcPr/>
                </a:tc>
                <a:tc>
                  <a:txBody>
                    <a:bodyPr/>
                    <a:lstStyle/>
                    <a:p>
                      <a:pPr algn="l" fontAlgn="b"/>
                      <a:r>
                        <a:rPr lang="en-ZA" sz="1400" b="1" i="0" u="none" strike="noStrike">
                          <a:solidFill>
                            <a:srgbClr val="000000"/>
                          </a:solidFill>
                          <a:effectLst/>
                          <a:latin typeface="Arial Narrow" panose="020B0606020202030204" pitchFamily="34" charset="0"/>
                        </a:rPr>
                        <a:t> </a:t>
                      </a:r>
                    </a:p>
                  </a:txBody>
                  <a:tcPr marL="3014" marR="3014" marT="30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val="3701788516"/>
                  </a:ext>
                </a:extLst>
              </a:tr>
              <a:tr h="1316665">
                <a:tc>
                  <a:txBody>
                    <a:bodyPr/>
                    <a:lstStyle/>
                    <a:p>
                      <a:pPr algn="l" fontAlgn="b"/>
                      <a:r>
                        <a:rPr lang="en-ZA" sz="1400" b="1" i="0" u="none" strike="noStrike" dirty="0">
                          <a:solidFill>
                            <a:srgbClr val="000000"/>
                          </a:solidFill>
                          <a:effectLst/>
                          <a:latin typeface="Arial Narrow" panose="020B0606020202030204" pitchFamily="34" charset="0"/>
                        </a:rPr>
                        <a:t>Subject Description</a:t>
                      </a:r>
                    </a:p>
                  </a:txBody>
                  <a:tcPr marL="3014" marR="3014" marT="30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ZA" sz="1400" b="1" i="0" u="none" strike="noStrike" dirty="0">
                          <a:solidFill>
                            <a:srgbClr val="000000"/>
                          </a:solidFill>
                          <a:effectLst/>
                          <a:latin typeface="Arial Narrow" panose="020B0606020202030204" pitchFamily="34" charset="0"/>
                        </a:rPr>
                        <a:t>Absent</a:t>
                      </a:r>
                    </a:p>
                  </a:txBody>
                  <a:tcPr marL="3014" marR="3014" marT="3014"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ZA" sz="1400" b="1" i="0" u="none" strike="noStrike" dirty="0">
                          <a:solidFill>
                            <a:srgbClr val="000000"/>
                          </a:solidFill>
                          <a:effectLst/>
                          <a:latin typeface="Arial Narrow" panose="020B0606020202030204" pitchFamily="34" charset="0"/>
                        </a:rPr>
                        <a:t>Total Wrote</a:t>
                      </a:r>
                    </a:p>
                  </a:txBody>
                  <a:tcPr marL="3014" marR="3014" marT="3014"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ZA" sz="1400" b="1" i="0" u="none" strike="noStrike" dirty="0">
                          <a:solidFill>
                            <a:srgbClr val="000000"/>
                          </a:solidFill>
                          <a:effectLst/>
                          <a:latin typeface="Arial Narrow" panose="020B0606020202030204" pitchFamily="34" charset="0"/>
                        </a:rPr>
                        <a:t>Total Enrolled</a:t>
                      </a:r>
                    </a:p>
                  </a:txBody>
                  <a:tcPr marL="3014" marR="3014" marT="3014"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ZA" sz="1400" b="1" i="0" u="none" strike="noStrike" dirty="0">
                          <a:solidFill>
                            <a:srgbClr val="000000"/>
                          </a:solidFill>
                          <a:effectLst/>
                          <a:latin typeface="Arial Narrow" panose="020B0606020202030204" pitchFamily="34" charset="0"/>
                        </a:rPr>
                        <a:t>% Absent</a:t>
                      </a:r>
                    </a:p>
                  </a:txBody>
                  <a:tcPr marL="3014" marR="3014" marT="3014"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ZA" sz="1400" b="1" i="0" u="none" strike="noStrike" dirty="0">
                          <a:solidFill>
                            <a:srgbClr val="000000"/>
                          </a:solidFill>
                          <a:effectLst/>
                          <a:latin typeface="Arial Narrow" panose="020B0606020202030204" pitchFamily="34" charset="0"/>
                        </a:rPr>
                        <a:t>Absent</a:t>
                      </a:r>
                    </a:p>
                  </a:txBody>
                  <a:tcPr marL="3014" marR="3014" marT="3014"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ZA" sz="1400" b="1" i="0" u="none" strike="noStrike">
                          <a:solidFill>
                            <a:srgbClr val="000000"/>
                          </a:solidFill>
                          <a:effectLst/>
                          <a:latin typeface="Arial Narrow" panose="020B0606020202030204" pitchFamily="34" charset="0"/>
                        </a:rPr>
                        <a:t>Total Wrote</a:t>
                      </a:r>
                    </a:p>
                  </a:txBody>
                  <a:tcPr marL="3014" marR="3014" marT="3014"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ZA" sz="1400" b="1" i="0" u="none" strike="noStrike">
                          <a:solidFill>
                            <a:srgbClr val="000000"/>
                          </a:solidFill>
                          <a:effectLst/>
                          <a:latin typeface="Arial Narrow" panose="020B0606020202030204" pitchFamily="34" charset="0"/>
                        </a:rPr>
                        <a:t>Total Enrolled</a:t>
                      </a:r>
                    </a:p>
                  </a:txBody>
                  <a:tcPr marL="3014" marR="3014" marT="3014"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ZA" sz="1400" b="1" i="0" u="none" strike="noStrike" dirty="0">
                          <a:solidFill>
                            <a:srgbClr val="000000"/>
                          </a:solidFill>
                          <a:effectLst/>
                          <a:latin typeface="Arial Narrow" panose="020B0606020202030204" pitchFamily="34" charset="0"/>
                        </a:rPr>
                        <a:t>% Absent</a:t>
                      </a:r>
                    </a:p>
                  </a:txBody>
                  <a:tcPr marL="3014" marR="3014" marT="3014"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2934234973"/>
                  </a:ext>
                </a:extLst>
              </a:tr>
              <a:tr h="382227">
                <a:tc>
                  <a:txBody>
                    <a:bodyPr/>
                    <a:lstStyle/>
                    <a:p>
                      <a:pPr algn="l" fontAlgn="t"/>
                      <a:r>
                        <a:rPr lang="en-ZA" sz="1400" b="1" i="0" u="none" strike="noStrike">
                          <a:solidFill>
                            <a:srgbClr val="000000"/>
                          </a:solidFill>
                          <a:effectLst/>
                          <a:latin typeface="Arial Narrow" panose="020B0606020202030204" pitchFamily="34" charset="0"/>
                        </a:rPr>
                        <a:t>Accounting</a:t>
                      </a:r>
                    </a:p>
                  </a:txBody>
                  <a:tcPr marL="3014" marR="3014" marT="301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ZA" sz="1400" b="0" i="0" u="none" strike="noStrike">
                          <a:solidFill>
                            <a:srgbClr val="000000"/>
                          </a:solidFill>
                          <a:effectLst/>
                          <a:latin typeface="Arial Narrow" panose="020B0606020202030204" pitchFamily="34" charset="0"/>
                        </a:rPr>
                        <a:t>11 719</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dirty="0">
                          <a:solidFill>
                            <a:srgbClr val="000000"/>
                          </a:solidFill>
                          <a:effectLst/>
                          <a:latin typeface="Arial Narrow" panose="020B0606020202030204" pitchFamily="34" charset="0"/>
                        </a:rPr>
                        <a:t>76 692</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a:solidFill>
                            <a:srgbClr val="000000"/>
                          </a:solidFill>
                          <a:effectLst/>
                          <a:latin typeface="Arial Narrow" panose="020B0606020202030204" pitchFamily="34" charset="0"/>
                        </a:rPr>
                        <a:t>91 547</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1" i="0" u="none" strike="noStrike" dirty="0">
                          <a:solidFill>
                            <a:srgbClr val="000000"/>
                          </a:solidFill>
                          <a:effectLst/>
                          <a:latin typeface="Arial Narrow" panose="020B0606020202030204" pitchFamily="34" charset="0"/>
                        </a:rPr>
                        <a:t>12.8%</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ZA" sz="1400" b="0" i="0" u="none" strike="noStrike" dirty="0">
                          <a:solidFill>
                            <a:srgbClr val="000000"/>
                          </a:solidFill>
                          <a:effectLst/>
                          <a:latin typeface="Arial Narrow" panose="020B0606020202030204" pitchFamily="34" charset="0"/>
                        </a:rPr>
                        <a:t>3 769</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dirty="0">
                          <a:solidFill>
                            <a:srgbClr val="000000"/>
                          </a:solidFill>
                          <a:effectLst/>
                          <a:latin typeface="Arial Narrow" panose="020B0606020202030204" pitchFamily="34" charset="0"/>
                        </a:rPr>
                        <a:t>92 066</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a:solidFill>
                            <a:srgbClr val="000000"/>
                          </a:solidFill>
                          <a:effectLst/>
                          <a:latin typeface="Arial Narrow" panose="020B0606020202030204" pitchFamily="34" charset="0"/>
                        </a:rPr>
                        <a:t>95 864</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1" i="0" u="none" strike="noStrike" dirty="0">
                          <a:solidFill>
                            <a:srgbClr val="000000"/>
                          </a:solidFill>
                          <a:effectLst/>
                          <a:latin typeface="Arial Narrow" panose="020B0606020202030204" pitchFamily="34" charset="0"/>
                        </a:rPr>
                        <a:t>3.9%</a:t>
                      </a:r>
                    </a:p>
                  </a:txBody>
                  <a:tcPr marL="3014" marR="3014" marT="30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411189715"/>
                  </a:ext>
                </a:extLst>
              </a:tr>
              <a:tr h="382227">
                <a:tc>
                  <a:txBody>
                    <a:bodyPr/>
                    <a:lstStyle/>
                    <a:p>
                      <a:pPr algn="l" fontAlgn="t"/>
                      <a:r>
                        <a:rPr lang="en-ZA" sz="1400" b="1" i="0" u="none" strike="noStrike">
                          <a:solidFill>
                            <a:srgbClr val="000000"/>
                          </a:solidFill>
                          <a:effectLst/>
                          <a:latin typeface="Arial Narrow" panose="020B0606020202030204" pitchFamily="34" charset="0"/>
                        </a:rPr>
                        <a:t>Agricultural Sciences</a:t>
                      </a:r>
                    </a:p>
                  </a:txBody>
                  <a:tcPr marL="3014" marR="3014" marT="301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ZA" sz="1400" b="0" i="0" u="none" strike="noStrike">
                          <a:solidFill>
                            <a:srgbClr val="000000"/>
                          </a:solidFill>
                          <a:effectLst/>
                          <a:latin typeface="Arial Narrow" panose="020B0606020202030204" pitchFamily="34" charset="0"/>
                        </a:rPr>
                        <a:t>14 577</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a:solidFill>
                            <a:srgbClr val="000000"/>
                          </a:solidFill>
                          <a:effectLst/>
                          <a:latin typeface="Arial Narrow" panose="020B0606020202030204" pitchFamily="34" charset="0"/>
                        </a:rPr>
                        <a:t>81 392</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dirty="0">
                          <a:solidFill>
                            <a:srgbClr val="000000"/>
                          </a:solidFill>
                          <a:effectLst/>
                          <a:latin typeface="Arial Narrow" panose="020B0606020202030204" pitchFamily="34" charset="0"/>
                        </a:rPr>
                        <a:t>107 029</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1" i="0" u="none" strike="noStrike" dirty="0">
                          <a:solidFill>
                            <a:srgbClr val="000000"/>
                          </a:solidFill>
                          <a:effectLst/>
                          <a:latin typeface="Arial Narrow" panose="020B0606020202030204" pitchFamily="34" charset="0"/>
                        </a:rPr>
                        <a:t>13.6%</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ZA" sz="1400" b="0" i="0" u="none" strike="noStrike">
                          <a:solidFill>
                            <a:srgbClr val="000000"/>
                          </a:solidFill>
                          <a:effectLst/>
                          <a:latin typeface="Arial Narrow" panose="020B0606020202030204" pitchFamily="34" charset="0"/>
                        </a:rPr>
                        <a:t>4 567</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dirty="0">
                          <a:solidFill>
                            <a:srgbClr val="000000"/>
                          </a:solidFill>
                          <a:effectLst/>
                          <a:latin typeface="Arial Narrow" panose="020B0606020202030204" pitchFamily="34" charset="0"/>
                        </a:rPr>
                        <a:t>95 148</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a:solidFill>
                            <a:srgbClr val="000000"/>
                          </a:solidFill>
                          <a:effectLst/>
                          <a:latin typeface="Arial Narrow" panose="020B0606020202030204" pitchFamily="34" charset="0"/>
                        </a:rPr>
                        <a:t>99 942</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1" i="0" u="none" strike="noStrike" dirty="0">
                          <a:solidFill>
                            <a:srgbClr val="000000"/>
                          </a:solidFill>
                          <a:effectLst/>
                          <a:latin typeface="Arial Narrow" panose="020B0606020202030204" pitchFamily="34" charset="0"/>
                        </a:rPr>
                        <a:t>4.6%</a:t>
                      </a:r>
                    </a:p>
                  </a:txBody>
                  <a:tcPr marL="3014" marR="3014" marT="30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3087058553"/>
                  </a:ext>
                </a:extLst>
              </a:tr>
              <a:tr h="382227">
                <a:tc>
                  <a:txBody>
                    <a:bodyPr/>
                    <a:lstStyle/>
                    <a:p>
                      <a:pPr algn="l" fontAlgn="t"/>
                      <a:r>
                        <a:rPr lang="en-ZA" sz="1400" b="1" i="0" u="none" strike="noStrike">
                          <a:solidFill>
                            <a:srgbClr val="000000"/>
                          </a:solidFill>
                          <a:effectLst/>
                          <a:latin typeface="Arial Narrow" panose="020B0606020202030204" pitchFamily="34" charset="0"/>
                        </a:rPr>
                        <a:t>Business Studies</a:t>
                      </a:r>
                    </a:p>
                  </a:txBody>
                  <a:tcPr marL="3014" marR="3014" marT="301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ZA" sz="1400" b="0" i="0" u="none" strike="noStrike">
                          <a:solidFill>
                            <a:srgbClr val="000000"/>
                          </a:solidFill>
                          <a:effectLst/>
                          <a:latin typeface="Arial Narrow" panose="020B0606020202030204" pitchFamily="34" charset="0"/>
                        </a:rPr>
                        <a:t>25 167</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a:solidFill>
                            <a:srgbClr val="000000"/>
                          </a:solidFill>
                          <a:effectLst/>
                          <a:latin typeface="Arial Narrow" panose="020B0606020202030204" pitchFamily="34" charset="0"/>
                        </a:rPr>
                        <a:t>173 651</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a:solidFill>
                            <a:srgbClr val="000000"/>
                          </a:solidFill>
                          <a:effectLst/>
                          <a:latin typeface="Arial Narrow" panose="020B0606020202030204" pitchFamily="34" charset="0"/>
                        </a:rPr>
                        <a:t>211 095</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1" i="0" u="none" strike="noStrike" dirty="0">
                          <a:solidFill>
                            <a:srgbClr val="000000"/>
                          </a:solidFill>
                          <a:effectLst/>
                          <a:latin typeface="Arial Narrow" panose="020B0606020202030204" pitchFamily="34" charset="0"/>
                        </a:rPr>
                        <a:t>11.9%</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ZA" sz="1400" b="0" i="0" u="none" strike="noStrike" dirty="0">
                          <a:solidFill>
                            <a:srgbClr val="000000"/>
                          </a:solidFill>
                          <a:effectLst/>
                          <a:latin typeface="Arial Narrow" panose="020B0606020202030204" pitchFamily="34" charset="0"/>
                        </a:rPr>
                        <a:t>9 890</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dirty="0">
                          <a:solidFill>
                            <a:srgbClr val="000000"/>
                          </a:solidFill>
                          <a:effectLst/>
                          <a:latin typeface="Arial Narrow" panose="020B0606020202030204" pitchFamily="34" charset="0"/>
                        </a:rPr>
                        <a:t>204 173</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dirty="0">
                          <a:solidFill>
                            <a:srgbClr val="000000"/>
                          </a:solidFill>
                          <a:effectLst/>
                          <a:latin typeface="Arial Narrow" panose="020B0606020202030204" pitchFamily="34" charset="0"/>
                        </a:rPr>
                        <a:t>215 001</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1" i="0" u="none" strike="noStrike" dirty="0">
                          <a:solidFill>
                            <a:srgbClr val="000000"/>
                          </a:solidFill>
                          <a:effectLst/>
                          <a:latin typeface="Arial Narrow" panose="020B0606020202030204" pitchFamily="34" charset="0"/>
                        </a:rPr>
                        <a:t>4.6%</a:t>
                      </a:r>
                    </a:p>
                  </a:txBody>
                  <a:tcPr marL="3014" marR="3014" marT="30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3929907127"/>
                  </a:ext>
                </a:extLst>
              </a:tr>
              <a:tr h="382227">
                <a:tc>
                  <a:txBody>
                    <a:bodyPr/>
                    <a:lstStyle/>
                    <a:p>
                      <a:pPr algn="l" fontAlgn="t"/>
                      <a:r>
                        <a:rPr lang="en-ZA" sz="1400" b="1" i="0" u="none" strike="noStrike">
                          <a:solidFill>
                            <a:srgbClr val="000000"/>
                          </a:solidFill>
                          <a:effectLst/>
                          <a:latin typeface="Arial Narrow" panose="020B0606020202030204" pitchFamily="34" charset="0"/>
                        </a:rPr>
                        <a:t>Economics</a:t>
                      </a:r>
                    </a:p>
                  </a:txBody>
                  <a:tcPr marL="3014" marR="3014" marT="301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ZA" sz="1400" b="0" i="0" u="none" strike="noStrike">
                          <a:solidFill>
                            <a:srgbClr val="000000"/>
                          </a:solidFill>
                          <a:effectLst/>
                          <a:latin typeface="Arial Narrow" panose="020B0606020202030204" pitchFamily="34" charset="0"/>
                        </a:rPr>
                        <a:t>18 131</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a:solidFill>
                            <a:srgbClr val="000000"/>
                          </a:solidFill>
                          <a:effectLst/>
                          <a:latin typeface="Arial Narrow" panose="020B0606020202030204" pitchFamily="34" charset="0"/>
                        </a:rPr>
                        <a:t>99 579</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a:solidFill>
                            <a:srgbClr val="000000"/>
                          </a:solidFill>
                          <a:effectLst/>
                          <a:latin typeface="Arial Narrow" panose="020B0606020202030204" pitchFamily="34" charset="0"/>
                        </a:rPr>
                        <a:t>125 497</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1" i="0" u="none" strike="noStrike" dirty="0">
                          <a:solidFill>
                            <a:srgbClr val="000000"/>
                          </a:solidFill>
                          <a:effectLst/>
                          <a:latin typeface="Arial Narrow" panose="020B0606020202030204" pitchFamily="34" charset="0"/>
                        </a:rPr>
                        <a:t>14.4%</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ZA" sz="1400" b="0" i="0" u="none" strike="noStrike" dirty="0">
                          <a:solidFill>
                            <a:srgbClr val="000000"/>
                          </a:solidFill>
                          <a:effectLst/>
                          <a:latin typeface="Arial Narrow" panose="020B0606020202030204" pitchFamily="34" charset="0"/>
                        </a:rPr>
                        <a:t>6 087</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dirty="0">
                          <a:solidFill>
                            <a:srgbClr val="000000"/>
                          </a:solidFill>
                          <a:effectLst/>
                          <a:latin typeface="Arial Narrow" panose="020B0606020202030204" pitchFamily="34" charset="0"/>
                        </a:rPr>
                        <a:t>117 076</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dirty="0">
                          <a:solidFill>
                            <a:srgbClr val="000000"/>
                          </a:solidFill>
                          <a:effectLst/>
                          <a:latin typeface="Arial Narrow" panose="020B0606020202030204" pitchFamily="34" charset="0"/>
                        </a:rPr>
                        <a:t>123 471</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1" i="0" u="none" strike="noStrike" dirty="0">
                          <a:solidFill>
                            <a:srgbClr val="000000"/>
                          </a:solidFill>
                          <a:effectLst/>
                          <a:latin typeface="Arial Narrow" panose="020B0606020202030204" pitchFamily="34" charset="0"/>
                        </a:rPr>
                        <a:t>4.9%</a:t>
                      </a:r>
                    </a:p>
                  </a:txBody>
                  <a:tcPr marL="3014" marR="3014" marT="30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829979878"/>
                  </a:ext>
                </a:extLst>
              </a:tr>
              <a:tr h="382227">
                <a:tc>
                  <a:txBody>
                    <a:bodyPr/>
                    <a:lstStyle/>
                    <a:p>
                      <a:pPr algn="l" fontAlgn="t"/>
                      <a:r>
                        <a:rPr lang="en-ZA" sz="1400" b="1" i="0" u="none" strike="noStrike">
                          <a:solidFill>
                            <a:srgbClr val="000000"/>
                          </a:solidFill>
                          <a:effectLst/>
                          <a:latin typeface="Arial Narrow" panose="020B0606020202030204" pitchFamily="34" charset="0"/>
                        </a:rPr>
                        <a:t>Geography</a:t>
                      </a:r>
                    </a:p>
                  </a:txBody>
                  <a:tcPr marL="3014" marR="3014" marT="301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ZA" sz="1400" b="0" i="0" u="none" strike="noStrike">
                          <a:solidFill>
                            <a:srgbClr val="000000"/>
                          </a:solidFill>
                          <a:effectLst/>
                          <a:latin typeface="Arial Narrow" panose="020B0606020202030204" pitchFamily="34" charset="0"/>
                        </a:rPr>
                        <a:t>39 913</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a:solidFill>
                            <a:srgbClr val="000000"/>
                          </a:solidFill>
                          <a:effectLst/>
                          <a:latin typeface="Arial Narrow" panose="020B0606020202030204" pitchFamily="34" charset="0"/>
                        </a:rPr>
                        <a:t>248 018</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a:solidFill>
                            <a:srgbClr val="000000"/>
                          </a:solidFill>
                          <a:effectLst/>
                          <a:latin typeface="Arial Narrow" panose="020B0606020202030204" pitchFamily="34" charset="0"/>
                        </a:rPr>
                        <a:t>310 671</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1" i="0" u="none" strike="noStrike" dirty="0">
                          <a:solidFill>
                            <a:srgbClr val="000000"/>
                          </a:solidFill>
                          <a:effectLst/>
                          <a:latin typeface="Arial Narrow" panose="020B0606020202030204" pitchFamily="34" charset="0"/>
                        </a:rPr>
                        <a:t>12.8%</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ZA" sz="1400" b="0" i="0" u="none" strike="noStrike">
                          <a:solidFill>
                            <a:srgbClr val="000000"/>
                          </a:solidFill>
                          <a:effectLst/>
                          <a:latin typeface="Arial Narrow" panose="020B0606020202030204" pitchFamily="34" charset="0"/>
                        </a:rPr>
                        <a:t>12 768</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dirty="0">
                          <a:solidFill>
                            <a:srgbClr val="000000"/>
                          </a:solidFill>
                          <a:effectLst/>
                          <a:latin typeface="Arial Narrow" panose="020B0606020202030204" pitchFamily="34" charset="0"/>
                        </a:rPr>
                        <a:t>284 217</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dirty="0">
                          <a:solidFill>
                            <a:srgbClr val="000000"/>
                          </a:solidFill>
                          <a:effectLst/>
                          <a:latin typeface="Arial Narrow" panose="020B0606020202030204" pitchFamily="34" charset="0"/>
                        </a:rPr>
                        <a:t>298 020</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1" i="0" u="none" strike="noStrike" dirty="0">
                          <a:solidFill>
                            <a:srgbClr val="000000"/>
                          </a:solidFill>
                          <a:effectLst/>
                          <a:latin typeface="Arial Narrow" panose="020B0606020202030204" pitchFamily="34" charset="0"/>
                        </a:rPr>
                        <a:t>4.3%</a:t>
                      </a:r>
                    </a:p>
                  </a:txBody>
                  <a:tcPr marL="3014" marR="3014" marT="30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726444190"/>
                  </a:ext>
                </a:extLst>
              </a:tr>
              <a:tr h="382227">
                <a:tc>
                  <a:txBody>
                    <a:bodyPr/>
                    <a:lstStyle/>
                    <a:p>
                      <a:pPr algn="l" fontAlgn="t"/>
                      <a:r>
                        <a:rPr lang="en-ZA" sz="1400" b="1" i="0" u="none" strike="noStrike">
                          <a:solidFill>
                            <a:srgbClr val="000000"/>
                          </a:solidFill>
                          <a:effectLst/>
                          <a:latin typeface="Arial Narrow" panose="020B0606020202030204" pitchFamily="34" charset="0"/>
                        </a:rPr>
                        <a:t>History</a:t>
                      </a:r>
                    </a:p>
                  </a:txBody>
                  <a:tcPr marL="3014" marR="3014" marT="301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ZA" sz="1400" b="0" i="0" u="none" strike="noStrike">
                          <a:solidFill>
                            <a:srgbClr val="000000"/>
                          </a:solidFill>
                          <a:effectLst/>
                          <a:latin typeface="Arial Narrow" panose="020B0606020202030204" pitchFamily="34" charset="0"/>
                        </a:rPr>
                        <a:t>15 282</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a:solidFill>
                            <a:srgbClr val="000000"/>
                          </a:solidFill>
                          <a:effectLst/>
                          <a:latin typeface="Arial Narrow" panose="020B0606020202030204" pitchFamily="34" charset="0"/>
                        </a:rPr>
                        <a:t>143 079</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a:solidFill>
                            <a:srgbClr val="000000"/>
                          </a:solidFill>
                          <a:effectLst/>
                          <a:latin typeface="Arial Narrow" panose="020B0606020202030204" pitchFamily="34" charset="0"/>
                        </a:rPr>
                        <a:t>178 963</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1" i="0" u="none" strike="noStrike" dirty="0">
                          <a:solidFill>
                            <a:srgbClr val="000000"/>
                          </a:solidFill>
                          <a:effectLst/>
                          <a:latin typeface="Arial Narrow" panose="020B0606020202030204" pitchFamily="34" charset="0"/>
                        </a:rPr>
                        <a:t>8.5%</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ZA" sz="1400" b="0" i="0" u="none" strike="noStrike">
                          <a:solidFill>
                            <a:srgbClr val="000000"/>
                          </a:solidFill>
                          <a:effectLst/>
                          <a:latin typeface="Arial Narrow" panose="020B0606020202030204" pitchFamily="34" charset="0"/>
                        </a:rPr>
                        <a:t>9 470</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dirty="0">
                          <a:solidFill>
                            <a:srgbClr val="000000"/>
                          </a:solidFill>
                          <a:effectLst/>
                          <a:latin typeface="Arial Narrow" panose="020B0606020202030204" pitchFamily="34" charset="0"/>
                        </a:rPr>
                        <a:t>170 816</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dirty="0">
                          <a:solidFill>
                            <a:srgbClr val="000000"/>
                          </a:solidFill>
                          <a:effectLst/>
                          <a:latin typeface="Arial Narrow" panose="020B0606020202030204" pitchFamily="34" charset="0"/>
                        </a:rPr>
                        <a:t>181 219</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1" i="0" u="none" strike="noStrike" dirty="0">
                          <a:solidFill>
                            <a:srgbClr val="000000"/>
                          </a:solidFill>
                          <a:effectLst/>
                          <a:latin typeface="Arial Narrow" panose="020B0606020202030204" pitchFamily="34" charset="0"/>
                        </a:rPr>
                        <a:t>5.2%</a:t>
                      </a:r>
                    </a:p>
                  </a:txBody>
                  <a:tcPr marL="3014" marR="3014" marT="30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2765729995"/>
                  </a:ext>
                </a:extLst>
              </a:tr>
              <a:tr h="382227">
                <a:tc>
                  <a:txBody>
                    <a:bodyPr/>
                    <a:lstStyle/>
                    <a:p>
                      <a:pPr algn="l" fontAlgn="t"/>
                      <a:r>
                        <a:rPr lang="en-ZA" sz="1400" b="1" i="0" u="none" strike="noStrike">
                          <a:solidFill>
                            <a:srgbClr val="000000"/>
                          </a:solidFill>
                          <a:effectLst/>
                          <a:latin typeface="Arial Narrow" panose="020B0606020202030204" pitchFamily="34" charset="0"/>
                        </a:rPr>
                        <a:t>Life Orientation</a:t>
                      </a:r>
                    </a:p>
                  </a:txBody>
                  <a:tcPr marL="3014" marR="3014" marT="301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ZA" sz="1400" b="0" i="0" u="none" strike="noStrike">
                          <a:solidFill>
                            <a:srgbClr val="000000"/>
                          </a:solidFill>
                          <a:effectLst/>
                          <a:latin typeface="Arial Narrow" panose="020B0606020202030204" pitchFamily="34" charset="0"/>
                        </a:rPr>
                        <a:t>7 291</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a:solidFill>
                            <a:srgbClr val="000000"/>
                          </a:solidFill>
                          <a:effectLst/>
                          <a:latin typeface="Arial Narrow" panose="020B0606020202030204" pitchFamily="34" charset="0"/>
                        </a:rPr>
                        <a:t>504 315</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a:solidFill>
                            <a:srgbClr val="000000"/>
                          </a:solidFill>
                          <a:effectLst/>
                          <a:latin typeface="Arial Narrow" panose="020B0606020202030204" pitchFamily="34" charset="0"/>
                        </a:rPr>
                        <a:t>616 752</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1" i="0" u="none" strike="noStrike" dirty="0">
                          <a:solidFill>
                            <a:srgbClr val="000000"/>
                          </a:solidFill>
                          <a:effectLst/>
                          <a:latin typeface="Arial Narrow" panose="020B0606020202030204" pitchFamily="34" charset="0"/>
                        </a:rPr>
                        <a:t>1.2%</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ZA" sz="1400" b="0" i="0" u="none" strike="noStrike">
                          <a:solidFill>
                            <a:srgbClr val="000000"/>
                          </a:solidFill>
                          <a:effectLst/>
                          <a:latin typeface="Arial Narrow" panose="020B0606020202030204" pitchFamily="34" charset="0"/>
                        </a:rPr>
                        <a:t>19 354</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dirty="0">
                          <a:solidFill>
                            <a:srgbClr val="000000"/>
                          </a:solidFill>
                          <a:effectLst/>
                          <a:latin typeface="Arial Narrow" panose="020B0606020202030204" pitchFamily="34" charset="0"/>
                        </a:rPr>
                        <a:t>578 468</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dirty="0">
                          <a:solidFill>
                            <a:srgbClr val="000000"/>
                          </a:solidFill>
                          <a:effectLst/>
                          <a:latin typeface="Arial Narrow" panose="020B0606020202030204" pitchFamily="34" charset="0"/>
                        </a:rPr>
                        <a:t>607 198</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1" i="0" u="none" strike="noStrike" dirty="0">
                          <a:solidFill>
                            <a:srgbClr val="000000"/>
                          </a:solidFill>
                          <a:effectLst/>
                          <a:latin typeface="Arial Narrow" panose="020B0606020202030204" pitchFamily="34" charset="0"/>
                        </a:rPr>
                        <a:t>3.2%</a:t>
                      </a:r>
                    </a:p>
                  </a:txBody>
                  <a:tcPr marL="3014" marR="3014" marT="30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4275354698"/>
                  </a:ext>
                </a:extLst>
              </a:tr>
              <a:tr h="382227">
                <a:tc>
                  <a:txBody>
                    <a:bodyPr/>
                    <a:lstStyle/>
                    <a:p>
                      <a:pPr algn="l" fontAlgn="t"/>
                      <a:r>
                        <a:rPr lang="en-ZA" sz="1400" b="1" i="0" u="none" strike="noStrike">
                          <a:solidFill>
                            <a:srgbClr val="000000"/>
                          </a:solidFill>
                          <a:effectLst/>
                          <a:latin typeface="Arial Narrow" panose="020B0606020202030204" pitchFamily="34" charset="0"/>
                        </a:rPr>
                        <a:t>Life Sciences</a:t>
                      </a:r>
                    </a:p>
                  </a:txBody>
                  <a:tcPr marL="3014" marR="3014" marT="301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ZA" sz="1400" b="0" i="0" u="none" strike="noStrike">
                          <a:solidFill>
                            <a:srgbClr val="000000"/>
                          </a:solidFill>
                          <a:effectLst/>
                          <a:latin typeface="Arial Narrow" panose="020B0606020202030204" pitchFamily="34" charset="0"/>
                        </a:rPr>
                        <a:t>45 061</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dirty="0">
                          <a:solidFill>
                            <a:srgbClr val="000000"/>
                          </a:solidFill>
                          <a:effectLst/>
                          <a:latin typeface="Arial Narrow" panose="020B0606020202030204" pitchFamily="34" charset="0"/>
                        </a:rPr>
                        <a:t>283 338</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a:solidFill>
                            <a:srgbClr val="000000"/>
                          </a:solidFill>
                          <a:effectLst/>
                          <a:latin typeface="Arial Narrow" panose="020B0606020202030204" pitchFamily="34" charset="0"/>
                        </a:rPr>
                        <a:t>345 175</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1" i="0" u="none" strike="noStrike" dirty="0">
                          <a:solidFill>
                            <a:srgbClr val="000000"/>
                          </a:solidFill>
                          <a:effectLst/>
                          <a:latin typeface="Arial Narrow" panose="020B0606020202030204" pitchFamily="34" charset="0"/>
                        </a:rPr>
                        <a:t>13.1%</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ZA" sz="1400" b="0" i="0" u="none" strike="noStrike">
                          <a:solidFill>
                            <a:srgbClr val="000000"/>
                          </a:solidFill>
                          <a:effectLst/>
                          <a:latin typeface="Arial Narrow" panose="020B0606020202030204" pitchFamily="34" charset="0"/>
                        </a:rPr>
                        <a:t>13 379</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a:solidFill>
                            <a:srgbClr val="000000"/>
                          </a:solidFill>
                          <a:effectLst/>
                          <a:latin typeface="Arial Narrow" panose="020B0606020202030204" pitchFamily="34" charset="0"/>
                        </a:rPr>
                        <a:t>315 945</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dirty="0">
                          <a:solidFill>
                            <a:srgbClr val="000000"/>
                          </a:solidFill>
                          <a:effectLst/>
                          <a:latin typeface="Arial Narrow" panose="020B0606020202030204" pitchFamily="34" charset="0"/>
                        </a:rPr>
                        <a:t>330 293</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1" i="0" u="none" strike="noStrike" dirty="0">
                          <a:solidFill>
                            <a:srgbClr val="000000"/>
                          </a:solidFill>
                          <a:effectLst/>
                          <a:latin typeface="Arial Narrow" panose="020B0606020202030204" pitchFamily="34" charset="0"/>
                        </a:rPr>
                        <a:t>4.1%</a:t>
                      </a:r>
                    </a:p>
                  </a:txBody>
                  <a:tcPr marL="3014" marR="3014" marT="30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2380376025"/>
                  </a:ext>
                </a:extLst>
              </a:tr>
              <a:tr h="382227">
                <a:tc>
                  <a:txBody>
                    <a:bodyPr/>
                    <a:lstStyle/>
                    <a:p>
                      <a:pPr algn="l" fontAlgn="t"/>
                      <a:r>
                        <a:rPr lang="en-ZA" sz="1400" b="1" i="0" u="none" strike="noStrike">
                          <a:solidFill>
                            <a:srgbClr val="000000"/>
                          </a:solidFill>
                          <a:effectLst/>
                          <a:latin typeface="Arial Narrow" panose="020B0606020202030204" pitchFamily="34" charset="0"/>
                        </a:rPr>
                        <a:t>Mathematical Literacy</a:t>
                      </a:r>
                    </a:p>
                  </a:txBody>
                  <a:tcPr marL="3014" marR="3014" marT="301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ZA" sz="1400" b="0" i="0" u="none" strike="noStrike">
                          <a:solidFill>
                            <a:srgbClr val="000000"/>
                          </a:solidFill>
                          <a:effectLst/>
                          <a:latin typeface="Arial Narrow" panose="020B0606020202030204" pitchFamily="34" charset="0"/>
                        </a:rPr>
                        <a:t>52 150</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a:solidFill>
                            <a:srgbClr val="000000"/>
                          </a:solidFill>
                          <a:effectLst/>
                          <a:latin typeface="Arial Narrow" panose="020B0606020202030204" pitchFamily="34" charset="0"/>
                        </a:rPr>
                        <a:t>276 717</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a:solidFill>
                            <a:srgbClr val="000000"/>
                          </a:solidFill>
                          <a:effectLst/>
                          <a:latin typeface="Arial Narrow" panose="020B0606020202030204" pitchFamily="34" charset="0"/>
                        </a:rPr>
                        <a:t>349 338</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1" i="0" u="none" strike="noStrike" dirty="0">
                          <a:solidFill>
                            <a:srgbClr val="000000"/>
                          </a:solidFill>
                          <a:effectLst/>
                          <a:latin typeface="Arial Narrow" panose="020B0606020202030204" pitchFamily="34" charset="0"/>
                        </a:rPr>
                        <a:t>14.9%</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ZA" sz="1400" b="0" i="0" u="none" strike="noStrike">
                          <a:solidFill>
                            <a:srgbClr val="000000"/>
                          </a:solidFill>
                          <a:effectLst/>
                          <a:latin typeface="Arial Narrow" panose="020B0606020202030204" pitchFamily="34" charset="0"/>
                        </a:rPr>
                        <a:t>16 115</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a:solidFill>
                            <a:srgbClr val="000000"/>
                          </a:solidFill>
                          <a:effectLst/>
                          <a:latin typeface="Arial Narrow" panose="020B0606020202030204" pitchFamily="34" charset="0"/>
                        </a:rPr>
                        <a:t>336 328</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dirty="0">
                          <a:solidFill>
                            <a:srgbClr val="000000"/>
                          </a:solidFill>
                          <a:effectLst/>
                          <a:latin typeface="Arial Narrow" panose="020B0606020202030204" pitchFamily="34" charset="0"/>
                        </a:rPr>
                        <a:t>354 966</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1" i="0" u="none" strike="noStrike" dirty="0">
                          <a:solidFill>
                            <a:srgbClr val="000000"/>
                          </a:solidFill>
                          <a:effectLst/>
                          <a:latin typeface="Arial Narrow" panose="020B0606020202030204" pitchFamily="34" charset="0"/>
                        </a:rPr>
                        <a:t>4.5%</a:t>
                      </a:r>
                    </a:p>
                  </a:txBody>
                  <a:tcPr marL="3014" marR="3014" marT="30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3198512583"/>
                  </a:ext>
                </a:extLst>
              </a:tr>
              <a:tr h="382227">
                <a:tc>
                  <a:txBody>
                    <a:bodyPr/>
                    <a:lstStyle/>
                    <a:p>
                      <a:pPr algn="l" fontAlgn="t"/>
                      <a:r>
                        <a:rPr lang="en-ZA" sz="1400" b="1" i="0" u="none" strike="noStrike">
                          <a:solidFill>
                            <a:srgbClr val="000000"/>
                          </a:solidFill>
                          <a:effectLst/>
                          <a:latin typeface="Arial Narrow" panose="020B0606020202030204" pitchFamily="34" charset="0"/>
                        </a:rPr>
                        <a:t>Mathematics</a:t>
                      </a:r>
                    </a:p>
                  </a:txBody>
                  <a:tcPr marL="3014" marR="3014" marT="301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ZA" sz="1400" b="0" i="0" u="none" strike="noStrike">
                          <a:solidFill>
                            <a:srgbClr val="000000"/>
                          </a:solidFill>
                          <a:effectLst/>
                          <a:latin typeface="Arial Narrow" panose="020B0606020202030204" pitchFamily="34" charset="0"/>
                        </a:rPr>
                        <a:t>34 972</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a:solidFill>
                            <a:srgbClr val="000000"/>
                          </a:solidFill>
                          <a:effectLst/>
                          <a:latin typeface="Arial Narrow" panose="020B0606020202030204" pitchFamily="34" charset="0"/>
                        </a:rPr>
                        <a:t>218 100</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a:solidFill>
                            <a:srgbClr val="000000"/>
                          </a:solidFill>
                          <a:effectLst/>
                          <a:latin typeface="Arial Narrow" panose="020B0606020202030204" pitchFamily="34" charset="0"/>
                        </a:rPr>
                        <a:t>256 265</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1" i="0" u="none" strike="noStrike" dirty="0">
                          <a:solidFill>
                            <a:srgbClr val="000000"/>
                          </a:solidFill>
                          <a:effectLst/>
                          <a:latin typeface="Arial Narrow" panose="020B0606020202030204" pitchFamily="34" charset="0"/>
                        </a:rPr>
                        <a:t>13.6%</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ZA" sz="1400" b="0" i="0" u="none" strike="noStrike">
                          <a:solidFill>
                            <a:srgbClr val="000000"/>
                          </a:solidFill>
                          <a:effectLst/>
                          <a:latin typeface="Arial Narrow" panose="020B0606020202030204" pitchFamily="34" charset="0"/>
                        </a:rPr>
                        <a:t>8 818</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a:solidFill>
                            <a:srgbClr val="000000"/>
                          </a:solidFill>
                          <a:effectLst/>
                          <a:latin typeface="Arial Narrow" panose="020B0606020202030204" pitchFamily="34" charset="0"/>
                        </a:rPr>
                        <a:t>231 539</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dirty="0">
                          <a:solidFill>
                            <a:srgbClr val="000000"/>
                          </a:solidFill>
                          <a:effectLst/>
                          <a:latin typeface="Arial Narrow" panose="020B0606020202030204" pitchFamily="34" charset="0"/>
                        </a:rPr>
                        <a:t>241 013</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1" i="0" u="none" strike="noStrike" dirty="0">
                          <a:solidFill>
                            <a:srgbClr val="000000"/>
                          </a:solidFill>
                          <a:effectLst/>
                          <a:latin typeface="Arial Narrow" panose="020B0606020202030204" pitchFamily="34" charset="0"/>
                        </a:rPr>
                        <a:t>3.7%</a:t>
                      </a:r>
                    </a:p>
                  </a:txBody>
                  <a:tcPr marL="3014" marR="3014" marT="30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3567746871"/>
                  </a:ext>
                </a:extLst>
              </a:tr>
              <a:tr h="382227">
                <a:tc>
                  <a:txBody>
                    <a:bodyPr/>
                    <a:lstStyle/>
                    <a:p>
                      <a:pPr algn="l" fontAlgn="t"/>
                      <a:r>
                        <a:rPr lang="en-ZA" sz="1400" b="1" i="0" u="none" strike="noStrike" dirty="0">
                          <a:solidFill>
                            <a:srgbClr val="000000"/>
                          </a:solidFill>
                          <a:effectLst/>
                          <a:latin typeface="Arial Narrow" panose="020B0606020202030204" pitchFamily="34" charset="0"/>
                        </a:rPr>
                        <a:t>Physical Sciences</a:t>
                      </a:r>
                    </a:p>
                  </a:txBody>
                  <a:tcPr marL="3014" marR="3014" marT="301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ZA" sz="1400" b="0" i="0" u="none" strike="noStrike">
                          <a:solidFill>
                            <a:srgbClr val="000000"/>
                          </a:solidFill>
                          <a:effectLst/>
                          <a:latin typeface="Arial Narrow" panose="020B0606020202030204" pitchFamily="34" charset="0"/>
                        </a:rPr>
                        <a:t>22 185</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a:solidFill>
                            <a:srgbClr val="000000"/>
                          </a:solidFill>
                          <a:effectLst/>
                          <a:latin typeface="Arial Narrow" panose="020B0606020202030204" pitchFamily="34" charset="0"/>
                        </a:rPr>
                        <a:t>159 626</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a:solidFill>
                            <a:srgbClr val="000000"/>
                          </a:solidFill>
                          <a:effectLst/>
                          <a:latin typeface="Arial Narrow" panose="020B0606020202030204" pitchFamily="34" charset="0"/>
                        </a:rPr>
                        <a:t>186 332</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1" i="0" u="none" strike="noStrike" dirty="0">
                          <a:solidFill>
                            <a:srgbClr val="000000"/>
                          </a:solidFill>
                          <a:effectLst/>
                          <a:latin typeface="Arial Narrow" panose="020B0606020202030204" pitchFamily="34" charset="0"/>
                        </a:rPr>
                        <a:t>11.9%</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ZA" sz="1400" b="0" i="0" u="none" strike="noStrike">
                          <a:solidFill>
                            <a:srgbClr val="000000"/>
                          </a:solidFill>
                          <a:effectLst/>
                          <a:latin typeface="Arial Narrow" panose="020B0606020202030204" pitchFamily="34" charset="0"/>
                        </a:rPr>
                        <a:t>6 177</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a:solidFill>
                            <a:srgbClr val="000000"/>
                          </a:solidFill>
                          <a:effectLst/>
                          <a:latin typeface="Arial Narrow" panose="020B0606020202030204" pitchFamily="34" charset="0"/>
                        </a:rPr>
                        <a:t>172 626</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dirty="0">
                          <a:solidFill>
                            <a:srgbClr val="000000"/>
                          </a:solidFill>
                          <a:effectLst/>
                          <a:latin typeface="Arial Narrow" panose="020B0606020202030204" pitchFamily="34" charset="0"/>
                        </a:rPr>
                        <a:t>179 415</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1" i="0" u="none" strike="noStrike" dirty="0">
                          <a:solidFill>
                            <a:srgbClr val="000000"/>
                          </a:solidFill>
                          <a:effectLst/>
                          <a:latin typeface="Arial Narrow" panose="020B0606020202030204" pitchFamily="34" charset="0"/>
                        </a:rPr>
                        <a:t>3.4%</a:t>
                      </a:r>
                    </a:p>
                  </a:txBody>
                  <a:tcPr marL="3014" marR="3014" marT="30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46241164"/>
                  </a:ext>
                </a:extLst>
              </a:tr>
            </a:tbl>
          </a:graphicData>
        </a:graphic>
      </p:graphicFrame>
      <p:sp>
        <p:nvSpPr>
          <p:cNvPr id="4" name="Slide Number Placeholder 3"/>
          <p:cNvSpPr>
            <a:spLocks noGrp="1"/>
          </p:cNvSpPr>
          <p:nvPr>
            <p:ph type="sldNum" sz="quarter" idx="12"/>
          </p:nvPr>
        </p:nvSpPr>
        <p:spPr/>
        <p:txBody>
          <a:bodyPr/>
          <a:lstStyle/>
          <a:p>
            <a:pPr>
              <a:defRPr/>
            </a:pPr>
            <a:fld id="{5D50A69F-0DB0-4229-A874-189A1B00A418}" type="slidenum">
              <a:rPr lang="en-ZA" altLang="en-US" smtClean="0"/>
              <a:pPr>
                <a:defRPr/>
              </a:pPr>
              <a:t>122</a:t>
            </a:fld>
            <a:endParaRPr lang="en-ZA" altLang="en-US"/>
          </a:p>
        </p:txBody>
      </p:sp>
    </p:spTree>
    <p:extLst>
      <p:ext uri="{BB962C8B-B14F-4D97-AF65-F5344CB8AC3E}">
        <p14:creationId xmlns:p14="http://schemas.microsoft.com/office/powerpoint/2010/main" val="985329616"/>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39552" y="218671"/>
            <a:ext cx="7416055" cy="722313"/>
          </a:xfrm>
        </p:spPr>
        <p:txBody>
          <a:bodyPr>
            <a:normAutofit fontScale="90000"/>
          </a:bodyPr>
          <a:lstStyle/>
          <a:p>
            <a:r>
              <a:rPr lang="en-US" altLang="en-US" sz="3200" b="1" dirty="0">
                <a:solidFill>
                  <a:schemeClr val="accent2">
                    <a:lumMod val="50000"/>
                  </a:schemeClr>
                </a:solidFill>
                <a:latin typeface="Arial Narrow" panose="020B0606020202030204" pitchFamily="34" charset="0"/>
              </a:rPr>
              <a:t>STANDARDISATION OF NSC RESULTS: </a:t>
            </a:r>
            <a:r>
              <a:rPr lang="en-US" altLang="en-US" sz="3200" b="1" dirty="0" smtClean="0">
                <a:solidFill>
                  <a:schemeClr val="accent2">
                    <a:lumMod val="50000"/>
                  </a:schemeClr>
                </a:solidFill>
                <a:latin typeface="Arial Narrow" panose="020B0606020202030204" pitchFamily="34" charset="0"/>
              </a:rPr>
              <a:t>2008-2020</a:t>
            </a:r>
            <a:endParaRPr lang="en-US" altLang="en-US" sz="3200" b="1" i="1" dirty="0">
              <a:solidFill>
                <a:schemeClr val="accent2">
                  <a:lumMod val="50000"/>
                </a:schemeClr>
              </a:solidFill>
              <a:latin typeface="Arial Narrow" pitchFamily="34" charset="0"/>
              <a:cs typeface="Arial" charset="0"/>
            </a:endParaRPr>
          </a:p>
        </p:txBody>
      </p:sp>
      <p:graphicFrame>
        <p:nvGraphicFramePr>
          <p:cNvPr id="5" name="Table 4"/>
          <p:cNvGraphicFramePr>
            <a:graphicFrameLocks noGrp="1"/>
          </p:cNvGraphicFramePr>
          <p:nvPr>
            <p:extLst>
              <p:ext uri="{D42A27DB-BD31-4B8C-83A1-F6EECF244321}">
                <p14:modId xmlns:p14="http://schemas.microsoft.com/office/powerpoint/2010/main" val="963591084"/>
              </p:ext>
            </p:extLst>
          </p:nvPr>
        </p:nvGraphicFramePr>
        <p:xfrm>
          <a:off x="107505" y="912346"/>
          <a:ext cx="8928991" cy="5252959"/>
        </p:xfrm>
        <a:graphic>
          <a:graphicData uri="http://schemas.openxmlformats.org/drawingml/2006/table">
            <a:tbl>
              <a:tblPr/>
              <a:tblGrid>
                <a:gridCol w="1542280">
                  <a:extLst>
                    <a:ext uri="{9D8B030D-6E8A-4147-A177-3AD203B41FA5}">
                      <a16:colId xmlns:a16="http://schemas.microsoft.com/office/drawing/2014/main" val="102473082"/>
                    </a:ext>
                  </a:extLst>
                </a:gridCol>
                <a:gridCol w="1379935">
                  <a:extLst>
                    <a:ext uri="{9D8B030D-6E8A-4147-A177-3AD203B41FA5}">
                      <a16:colId xmlns:a16="http://schemas.microsoft.com/office/drawing/2014/main" val="1518239770"/>
                    </a:ext>
                  </a:extLst>
                </a:gridCol>
                <a:gridCol w="2191948">
                  <a:extLst>
                    <a:ext uri="{9D8B030D-6E8A-4147-A177-3AD203B41FA5}">
                      <a16:colId xmlns:a16="http://schemas.microsoft.com/office/drawing/2014/main" val="4197492560"/>
                    </a:ext>
                  </a:extLst>
                </a:gridCol>
                <a:gridCol w="1866684">
                  <a:extLst>
                    <a:ext uri="{9D8B030D-6E8A-4147-A177-3AD203B41FA5}">
                      <a16:colId xmlns:a16="http://schemas.microsoft.com/office/drawing/2014/main" val="605648399"/>
                    </a:ext>
                  </a:extLst>
                </a:gridCol>
                <a:gridCol w="1948144">
                  <a:extLst>
                    <a:ext uri="{9D8B030D-6E8A-4147-A177-3AD203B41FA5}">
                      <a16:colId xmlns:a16="http://schemas.microsoft.com/office/drawing/2014/main" val="1794856787"/>
                    </a:ext>
                  </a:extLst>
                </a:gridCol>
              </a:tblGrid>
              <a:tr h="620568">
                <a:tc>
                  <a:txBody>
                    <a:bodyPr/>
                    <a:lstStyle/>
                    <a:p>
                      <a:pPr algn="ctr">
                        <a:lnSpc>
                          <a:spcPct val="107000"/>
                        </a:lnSpc>
                        <a:spcAft>
                          <a:spcPts val="0"/>
                        </a:spcAft>
                      </a:pPr>
                      <a:r>
                        <a:rPr lang="en-ZA" sz="1800" b="1" dirty="0">
                          <a:effectLst/>
                          <a:latin typeface="Arial Narrow" panose="020B0606020202030204" pitchFamily="34" charset="0"/>
                          <a:ea typeface="Calibri" panose="020F0502020204030204" pitchFamily="34" charset="0"/>
                          <a:cs typeface="Times New Roman" panose="02020603050405020304" pitchFamily="18" charset="0"/>
                        </a:rPr>
                        <a:t>Year</a:t>
                      </a:r>
                      <a:endParaRPr lang="en-ZA" sz="1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1255" marR="41255" marT="57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07000"/>
                        </a:lnSpc>
                        <a:spcAft>
                          <a:spcPts val="0"/>
                        </a:spcAft>
                      </a:pPr>
                      <a:r>
                        <a:rPr lang="en-US" sz="1800" b="1" dirty="0">
                          <a:effectLst/>
                          <a:latin typeface="Arial Narrow" panose="020B0606020202030204" pitchFamily="34" charset="0"/>
                          <a:ea typeface="Calibri" panose="020F0502020204030204" pitchFamily="34" charset="0"/>
                          <a:cs typeface="Times New Roman" panose="02020603050405020304" pitchFamily="18" charset="0"/>
                        </a:rPr>
                        <a:t>Subjects</a:t>
                      </a:r>
                      <a:endParaRPr lang="en-ZA" sz="1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1255" marR="41255" marT="57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07000"/>
                        </a:lnSpc>
                        <a:spcAft>
                          <a:spcPts val="0"/>
                        </a:spcAft>
                      </a:pPr>
                      <a:r>
                        <a:rPr lang="en-US" sz="1800" b="1" dirty="0">
                          <a:effectLst/>
                          <a:latin typeface="Arial Narrow" panose="020B0606020202030204" pitchFamily="34" charset="0"/>
                          <a:ea typeface="Calibri" panose="020F0502020204030204" pitchFamily="34" charset="0"/>
                          <a:cs typeface="Times New Roman" panose="02020603050405020304" pitchFamily="18" charset="0"/>
                        </a:rPr>
                        <a:t>Raw marks</a:t>
                      </a:r>
                      <a:endParaRPr lang="en-ZA" sz="1800" dirty="0">
                        <a:effectLst/>
                        <a:latin typeface="Arial Narrow" panose="020B0606020202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US" sz="1800" b="1" dirty="0">
                          <a:effectLst/>
                          <a:latin typeface="Arial Narrow" panose="020B0606020202030204" pitchFamily="34" charset="0"/>
                          <a:ea typeface="Calibri" panose="020F0502020204030204" pitchFamily="34" charset="0"/>
                          <a:cs typeface="Times New Roman" panose="02020603050405020304" pitchFamily="18" charset="0"/>
                        </a:rPr>
                        <a:t>Accepted</a:t>
                      </a:r>
                      <a:endParaRPr lang="en-ZA" sz="1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1255" marR="41255" marT="57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07000"/>
                        </a:lnSpc>
                        <a:spcAft>
                          <a:spcPts val="0"/>
                        </a:spcAft>
                      </a:pPr>
                      <a:r>
                        <a:rPr lang="en-US" sz="1800" b="1" dirty="0">
                          <a:effectLst/>
                          <a:latin typeface="Arial Narrow" panose="020B0606020202030204" pitchFamily="34" charset="0"/>
                          <a:ea typeface="Calibri" panose="020F0502020204030204" pitchFamily="34" charset="0"/>
                          <a:cs typeface="Times New Roman" panose="02020603050405020304" pitchFamily="18" charset="0"/>
                        </a:rPr>
                        <a:t>Adjusted downwards</a:t>
                      </a:r>
                      <a:endParaRPr lang="en-ZA" sz="1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1255" marR="41255" marT="57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07000"/>
                        </a:lnSpc>
                        <a:spcAft>
                          <a:spcPts val="0"/>
                        </a:spcAft>
                      </a:pPr>
                      <a:r>
                        <a:rPr lang="en-US" sz="1800" b="1" dirty="0">
                          <a:effectLst/>
                          <a:latin typeface="Arial Narrow" panose="020B0606020202030204" pitchFamily="34" charset="0"/>
                          <a:ea typeface="Calibri" panose="020F0502020204030204" pitchFamily="34" charset="0"/>
                          <a:cs typeface="Times New Roman" panose="02020603050405020304" pitchFamily="18" charset="0"/>
                        </a:rPr>
                        <a:t>Adjusted upwards</a:t>
                      </a:r>
                      <a:endParaRPr lang="en-ZA" sz="1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1255" marR="41255" marT="57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2079022865"/>
                  </a:ext>
                </a:extLst>
              </a:tr>
              <a:tr h="390453">
                <a:tc>
                  <a:txBody>
                    <a:bodyPr/>
                    <a:lstStyle/>
                    <a:p>
                      <a:pPr algn="ctr">
                        <a:lnSpc>
                          <a:spcPct val="107000"/>
                        </a:lnSpc>
                        <a:spcAft>
                          <a:spcPts val="0"/>
                        </a:spcAft>
                      </a:pPr>
                      <a:r>
                        <a:rPr lang="en-ZA" sz="2000" b="1" dirty="0">
                          <a:effectLst/>
                          <a:latin typeface="Arial Narrow" panose="020B0606020202030204" pitchFamily="34" charset="0"/>
                          <a:ea typeface="Calibri" panose="020F0502020204030204" pitchFamily="34" charset="0"/>
                          <a:cs typeface="Times New Roman" panose="02020603050405020304" pitchFamily="18" charset="0"/>
                        </a:rPr>
                        <a:t>2008</a:t>
                      </a:r>
                      <a:endParaRPr lang="en-ZA" sz="20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55007" marR="55007" marT="27504" marB="275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07000"/>
                        </a:lnSpc>
                        <a:spcAft>
                          <a:spcPts val="0"/>
                        </a:spcAft>
                      </a:pPr>
                      <a:r>
                        <a:rPr lang="en-ZA" sz="2000" b="0" dirty="0">
                          <a:effectLst/>
                          <a:latin typeface="Arial Narrow" panose="020B0606020202030204" pitchFamily="34" charset="0"/>
                          <a:ea typeface="Calibri" panose="020F0502020204030204" pitchFamily="34" charset="0"/>
                          <a:cs typeface="Times New Roman" panose="02020603050405020304" pitchFamily="18" charset="0"/>
                        </a:rPr>
                        <a:t>55</a:t>
                      </a:r>
                    </a:p>
                  </a:txBody>
                  <a:tcPr marL="55007" marR="55007" marT="27504" marB="275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07000"/>
                        </a:lnSpc>
                        <a:spcAft>
                          <a:spcPts val="0"/>
                        </a:spcAft>
                      </a:pPr>
                      <a:r>
                        <a:rPr lang="en-ZA" sz="2000" b="0" dirty="0">
                          <a:effectLst/>
                          <a:latin typeface="Arial Narrow" panose="020B0606020202030204" pitchFamily="34" charset="0"/>
                          <a:ea typeface="Calibri" panose="020F0502020204030204" pitchFamily="34" charset="0"/>
                          <a:cs typeface="Times New Roman" panose="02020603050405020304" pitchFamily="18" charset="0"/>
                        </a:rPr>
                        <a:t>30 (55%)</a:t>
                      </a:r>
                    </a:p>
                  </a:txBody>
                  <a:tcPr marL="55007" marR="55007" marT="27504" marB="275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07000"/>
                        </a:lnSpc>
                        <a:spcAft>
                          <a:spcPts val="0"/>
                        </a:spcAft>
                      </a:pPr>
                      <a:r>
                        <a:rPr lang="en-ZA" sz="2000" b="0" dirty="0">
                          <a:effectLst/>
                          <a:latin typeface="Arial Narrow" panose="020B0606020202030204" pitchFamily="34" charset="0"/>
                          <a:ea typeface="Calibri" panose="020F0502020204030204" pitchFamily="34" charset="0"/>
                          <a:cs typeface="Times New Roman" panose="02020603050405020304" pitchFamily="18" charset="0"/>
                        </a:rPr>
                        <a:t>4</a:t>
                      </a:r>
                    </a:p>
                  </a:txBody>
                  <a:tcPr marL="55007" marR="55007" marT="27504" marB="275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r>
                        <a:rPr lang="en-ZA" b="0" dirty="0">
                          <a:latin typeface="Arial Narrow" panose="020B0606020202030204" pitchFamily="34" charset="0"/>
                        </a:rPr>
                        <a:t>21</a:t>
                      </a:r>
                    </a:p>
                  </a:txBody>
                  <a:tcPr marL="55007" marR="55007" marT="27504" marB="275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3702752738"/>
                  </a:ext>
                </a:extLst>
              </a:tr>
              <a:tr h="337979">
                <a:tc>
                  <a:txBody>
                    <a:bodyPr/>
                    <a:lstStyle/>
                    <a:p>
                      <a:pPr algn="ctr">
                        <a:lnSpc>
                          <a:spcPct val="107000"/>
                        </a:lnSpc>
                        <a:spcAft>
                          <a:spcPts val="0"/>
                        </a:spcAft>
                      </a:pPr>
                      <a:r>
                        <a:rPr lang="en-ZA" sz="2000" b="1" dirty="0">
                          <a:effectLst/>
                          <a:latin typeface="Arial Narrow" panose="020B0606020202030204" pitchFamily="34" charset="0"/>
                          <a:ea typeface="Calibri" panose="020F0502020204030204" pitchFamily="34" charset="0"/>
                          <a:cs typeface="Times New Roman" panose="02020603050405020304" pitchFamily="18" charset="0"/>
                        </a:rPr>
                        <a:t>2009</a:t>
                      </a:r>
                      <a:endParaRPr lang="en-ZA" sz="20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a:lnSpc>
                          <a:spcPct val="107000"/>
                        </a:lnSpc>
                        <a:spcAft>
                          <a:spcPts val="0"/>
                        </a:spcAft>
                      </a:pPr>
                      <a:r>
                        <a:rPr lang="en-ZA" sz="2000" b="0" dirty="0">
                          <a:effectLst/>
                          <a:latin typeface="Arial Narrow" panose="020B0606020202030204" pitchFamily="34" charset="0"/>
                          <a:ea typeface="Calibri" panose="020F0502020204030204" pitchFamily="34" charset="0"/>
                          <a:cs typeface="Times New Roman" panose="02020603050405020304" pitchFamily="18" charset="0"/>
                        </a:rPr>
                        <a:t>58</a:t>
                      </a: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a:lnSpc>
                          <a:spcPct val="107000"/>
                        </a:lnSpc>
                        <a:spcAft>
                          <a:spcPts val="0"/>
                        </a:spcAft>
                      </a:pPr>
                      <a:r>
                        <a:rPr lang="en-ZA" sz="2000" b="0" dirty="0">
                          <a:effectLst/>
                          <a:latin typeface="Arial Narrow" panose="020B0606020202030204" pitchFamily="34" charset="0"/>
                          <a:ea typeface="Calibri" panose="020F0502020204030204" pitchFamily="34" charset="0"/>
                          <a:cs typeface="Times New Roman" panose="02020603050405020304" pitchFamily="18" charset="0"/>
                        </a:rPr>
                        <a:t>43 (74%)</a:t>
                      </a: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a:lnSpc>
                          <a:spcPct val="107000"/>
                        </a:lnSpc>
                        <a:spcAft>
                          <a:spcPts val="0"/>
                        </a:spcAft>
                      </a:pPr>
                      <a:r>
                        <a:rPr lang="en-ZA" sz="2000" b="0" dirty="0">
                          <a:effectLst/>
                          <a:latin typeface="Arial Narrow" panose="020B0606020202030204" pitchFamily="34" charset="0"/>
                          <a:ea typeface="Calibri" panose="020F0502020204030204" pitchFamily="34" charset="0"/>
                          <a:cs typeface="Times New Roman" panose="02020603050405020304" pitchFamily="18" charset="0"/>
                        </a:rPr>
                        <a:t>5</a:t>
                      </a: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a:lnSpc>
                          <a:spcPct val="107000"/>
                        </a:lnSpc>
                        <a:spcAft>
                          <a:spcPts val="0"/>
                        </a:spcAft>
                      </a:pPr>
                      <a:r>
                        <a:rPr lang="en-ZA" sz="2000" b="0" dirty="0">
                          <a:effectLst/>
                          <a:latin typeface="Arial Narrow" panose="020B0606020202030204" pitchFamily="34" charset="0"/>
                          <a:ea typeface="Calibri" panose="020F0502020204030204" pitchFamily="34" charset="0"/>
                          <a:cs typeface="Times New Roman" panose="02020603050405020304" pitchFamily="18" charset="0"/>
                        </a:rPr>
                        <a:t>10</a:t>
                      </a: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782549958"/>
                  </a:ext>
                </a:extLst>
              </a:tr>
              <a:tr h="341201">
                <a:tc>
                  <a:txBody>
                    <a:bodyPr/>
                    <a:lstStyle/>
                    <a:p>
                      <a:pPr algn="ctr">
                        <a:lnSpc>
                          <a:spcPct val="107000"/>
                        </a:lnSpc>
                        <a:spcAft>
                          <a:spcPts val="0"/>
                        </a:spcAft>
                      </a:pPr>
                      <a:r>
                        <a:rPr lang="en-ZA" sz="2000" b="1" dirty="0">
                          <a:effectLst/>
                          <a:latin typeface="Arial Narrow" panose="020B0606020202030204" pitchFamily="34" charset="0"/>
                          <a:ea typeface="Calibri" panose="020F0502020204030204" pitchFamily="34" charset="0"/>
                          <a:cs typeface="Times New Roman" panose="02020603050405020304" pitchFamily="18" charset="0"/>
                        </a:rPr>
                        <a:t>2010</a:t>
                      </a:r>
                      <a:endParaRPr lang="en-ZA" sz="20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07000"/>
                        </a:lnSpc>
                        <a:spcAft>
                          <a:spcPts val="0"/>
                        </a:spcAft>
                      </a:pPr>
                      <a:r>
                        <a:rPr lang="en-ZA" sz="2000" b="0" dirty="0">
                          <a:effectLst/>
                          <a:latin typeface="Arial Narrow" panose="020B0606020202030204" pitchFamily="34" charset="0"/>
                          <a:ea typeface="Calibri" panose="020F0502020204030204" pitchFamily="34" charset="0"/>
                          <a:cs typeface="Times New Roman" panose="02020603050405020304" pitchFamily="18" charset="0"/>
                        </a:rPr>
                        <a:t>58</a:t>
                      </a: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07000"/>
                        </a:lnSpc>
                        <a:spcAft>
                          <a:spcPts val="0"/>
                        </a:spcAft>
                      </a:pPr>
                      <a:r>
                        <a:rPr lang="en-ZA" sz="2000" b="0" dirty="0">
                          <a:effectLst/>
                          <a:latin typeface="Arial Narrow" panose="020B0606020202030204" pitchFamily="34" charset="0"/>
                          <a:ea typeface="Calibri" panose="020F0502020204030204" pitchFamily="34" charset="0"/>
                          <a:cs typeface="Times New Roman" panose="02020603050405020304" pitchFamily="18" charset="0"/>
                        </a:rPr>
                        <a:t>39 (67%)</a:t>
                      </a: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07000"/>
                        </a:lnSpc>
                        <a:spcAft>
                          <a:spcPts val="0"/>
                        </a:spcAft>
                      </a:pPr>
                      <a:r>
                        <a:rPr lang="en-ZA" sz="2000" b="0" dirty="0">
                          <a:effectLst/>
                          <a:latin typeface="Arial Narrow" panose="020B0606020202030204" pitchFamily="34" charset="0"/>
                          <a:ea typeface="Calibri" panose="020F0502020204030204" pitchFamily="34" charset="0"/>
                          <a:cs typeface="Times New Roman" panose="02020603050405020304" pitchFamily="18" charset="0"/>
                        </a:rPr>
                        <a:t>10</a:t>
                      </a: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07000"/>
                        </a:lnSpc>
                        <a:spcAft>
                          <a:spcPts val="0"/>
                        </a:spcAft>
                      </a:pPr>
                      <a:r>
                        <a:rPr lang="en-ZA" sz="2000" b="0" dirty="0">
                          <a:effectLst/>
                          <a:latin typeface="Arial Narrow" panose="020B0606020202030204" pitchFamily="34" charset="0"/>
                          <a:ea typeface="Calibri" panose="020F0502020204030204" pitchFamily="34" charset="0"/>
                          <a:cs typeface="Times New Roman" panose="02020603050405020304" pitchFamily="18" charset="0"/>
                        </a:rPr>
                        <a:t>9</a:t>
                      </a: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2912878879"/>
                  </a:ext>
                </a:extLst>
              </a:tr>
              <a:tr h="337979">
                <a:tc>
                  <a:txBody>
                    <a:bodyPr/>
                    <a:lstStyle/>
                    <a:p>
                      <a:pPr algn="ctr">
                        <a:lnSpc>
                          <a:spcPct val="107000"/>
                        </a:lnSpc>
                        <a:spcAft>
                          <a:spcPts val="0"/>
                        </a:spcAft>
                      </a:pPr>
                      <a:r>
                        <a:rPr lang="en-ZA" sz="2000" b="1" dirty="0">
                          <a:effectLst/>
                          <a:latin typeface="Arial Narrow" panose="020B0606020202030204" pitchFamily="34" charset="0"/>
                          <a:ea typeface="Calibri" panose="020F0502020204030204" pitchFamily="34" charset="0"/>
                          <a:cs typeface="Times New Roman" panose="02020603050405020304" pitchFamily="18" charset="0"/>
                        </a:rPr>
                        <a:t>2011</a:t>
                      </a:r>
                      <a:endParaRPr lang="en-ZA" sz="20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a:lnSpc>
                          <a:spcPct val="107000"/>
                        </a:lnSpc>
                        <a:spcAft>
                          <a:spcPts val="0"/>
                        </a:spcAft>
                      </a:pPr>
                      <a:r>
                        <a:rPr lang="en-ZA" sz="2000" b="0" dirty="0">
                          <a:effectLst/>
                          <a:latin typeface="Arial Narrow" panose="020B0606020202030204" pitchFamily="34" charset="0"/>
                          <a:ea typeface="Calibri" panose="020F0502020204030204" pitchFamily="34" charset="0"/>
                          <a:cs typeface="Times New Roman" panose="02020603050405020304" pitchFamily="18" charset="0"/>
                        </a:rPr>
                        <a:t>56</a:t>
                      </a: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a:lnSpc>
                          <a:spcPct val="107000"/>
                        </a:lnSpc>
                        <a:spcAft>
                          <a:spcPts val="0"/>
                        </a:spcAft>
                      </a:pPr>
                      <a:r>
                        <a:rPr lang="en-ZA" sz="2000" b="0" dirty="0">
                          <a:effectLst/>
                          <a:latin typeface="Arial Narrow" panose="020B0606020202030204" pitchFamily="34" charset="0"/>
                          <a:ea typeface="Calibri" panose="020F0502020204030204" pitchFamily="34" charset="0"/>
                          <a:cs typeface="Times New Roman" panose="02020603050405020304" pitchFamily="18" charset="0"/>
                        </a:rPr>
                        <a:t>45 (80%)</a:t>
                      </a: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a:lnSpc>
                          <a:spcPct val="107000"/>
                        </a:lnSpc>
                        <a:spcAft>
                          <a:spcPts val="0"/>
                        </a:spcAft>
                      </a:pPr>
                      <a:r>
                        <a:rPr lang="en-ZA" sz="2000" b="0" dirty="0">
                          <a:effectLst/>
                          <a:latin typeface="Arial Narrow" panose="020B0606020202030204" pitchFamily="34" charset="0"/>
                          <a:ea typeface="Calibri" panose="020F0502020204030204" pitchFamily="34" charset="0"/>
                          <a:cs typeface="Times New Roman" panose="02020603050405020304" pitchFamily="18" charset="0"/>
                        </a:rPr>
                        <a:t>8</a:t>
                      </a: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a:lnSpc>
                          <a:spcPct val="107000"/>
                        </a:lnSpc>
                        <a:spcAft>
                          <a:spcPts val="0"/>
                        </a:spcAft>
                      </a:pPr>
                      <a:r>
                        <a:rPr lang="en-ZA" sz="2000" b="0" dirty="0">
                          <a:effectLst/>
                          <a:latin typeface="Arial Narrow" panose="020B0606020202030204" pitchFamily="34" charset="0"/>
                          <a:ea typeface="Calibri" panose="020F0502020204030204" pitchFamily="34" charset="0"/>
                          <a:cs typeface="Times New Roman" panose="02020603050405020304" pitchFamily="18" charset="0"/>
                        </a:rPr>
                        <a:t>3</a:t>
                      </a: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536776713"/>
                  </a:ext>
                </a:extLst>
              </a:tr>
              <a:tr h="352138">
                <a:tc>
                  <a:txBody>
                    <a:bodyPr/>
                    <a:lstStyle/>
                    <a:p>
                      <a:pPr algn="ctr">
                        <a:lnSpc>
                          <a:spcPct val="107000"/>
                        </a:lnSpc>
                        <a:spcAft>
                          <a:spcPts val="0"/>
                        </a:spcAft>
                      </a:pPr>
                      <a:r>
                        <a:rPr lang="en-ZA" sz="2000" b="1" dirty="0">
                          <a:effectLst/>
                          <a:latin typeface="Arial Narrow" panose="020B0606020202030204" pitchFamily="34" charset="0"/>
                          <a:ea typeface="Calibri" panose="020F0502020204030204" pitchFamily="34" charset="0"/>
                          <a:cs typeface="Times New Roman" panose="02020603050405020304" pitchFamily="18" charset="0"/>
                        </a:rPr>
                        <a:t>2012</a:t>
                      </a:r>
                      <a:endParaRPr lang="en-ZA" sz="20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07000"/>
                        </a:lnSpc>
                        <a:spcAft>
                          <a:spcPts val="0"/>
                        </a:spcAft>
                      </a:pPr>
                      <a:r>
                        <a:rPr lang="en-ZA" sz="2000" b="0" dirty="0">
                          <a:effectLst/>
                          <a:latin typeface="Arial Narrow" panose="020B0606020202030204" pitchFamily="34" charset="0"/>
                          <a:ea typeface="Calibri" panose="020F0502020204030204" pitchFamily="34" charset="0"/>
                          <a:cs typeface="Times New Roman" panose="02020603050405020304" pitchFamily="18" charset="0"/>
                        </a:rPr>
                        <a:t>60</a:t>
                      </a: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07000"/>
                        </a:lnSpc>
                        <a:spcAft>
                          <a:spcPts val="0"/>
                        </a:spcAft>
                      </a:pPr>
                      <a:r>
                        <a:rPr lang="en-ZA" sz="2000" b="0" dirty="0">
                          <a:effectLst/>
                          <a:latin typeface="Arial Narrow" panose="020B0606020202030204" pitchFamily="34" charset="0"/>
                          <a:ea typeface="Calibri" panose="020F0502020204030204" pitchFamily="34" charset="0"/>
                          <a:cs typeface="Times New Roman" panose="02020603050405020304" pitchFamily="18" charset="0"/>
                        </a:rPr>
                        <a:t>49 (82%)</a:t>
                      </a: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07000"/>
                        </a:lnSpc>
                        <a:spcAft>
                          <a:spcPts val="0"/>
                        </a:spcAft>
                      </a:pPr>
                      <a:r>
                        <a:rPr lang="en-ZA" sz="2000" b="0" dirty="0">
                          <a:effectLst/>
                          <a:latin typeface="Arial Narrow" panose="020B0606020202030204" pitchFamily="34" charset="0"/>
                          <a:ea typeface="Calibri" panose="020F0502020204030204" pitchFamily="34" charset="0"/>
                          <a:cs typeface="Times New Roman" panose="02020603050405020304" pitchFamily="18" charset="0"/>
                        </a:rPr>
                        <a:t>6</a:t>
                      </a: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07000"/>
                        </a:lnSpc>
                        <a:spcAft>
                          <a:spcPts val="0"/>
                        </a:spcAft>
                      </a:pPr>
                      <a:r>
                        <a:rPr lang="en-ZA" sz="2000" b="0" dirty="0">
                          <a:effectLst/>
                          <a:latin typeface="Arial Narrow" panose="020B0606020202030204" pitchFamily="34" charset="0"/>
                          <a:ea typeface="Calibri" panose="020F0502020204030204" pitchFamily="34" charset="0"/>
                          <a:cs typeface="Times New Roman" panose="02020603050405020304" pitchFamily="18" charset="0"/>
                        </a:rPr>
                        <a:t>6</a:t>
                      </a: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2287328096"/>
                  </a:ext>
                </a:extLst>
              </a:tr>
              <a:tr h="337979">
                <a:tc>
                  <a:txBody>
                    <a:bodyPr/>
                    <a:lstStyle/>
                    <a:p>
                      <a:pPr algn="ctr">
                        <a:lnSpc>
                          <a:spcPct val="107000"/>
                        </a:lnSpc>
                        <a:spcAft>
                          <a:spcPts val="0"/>
                        </a:spcAft>
                      </a:pPr>
                      <a:r>
                        <a:rPr lang="en-ZA" sz="2000" b="1" dirty="0">
                          <a:effectLst/>
                          <a:latin typeface="Arial Narrow" panose="020B0606020202030204" pitchFamily="34" charset="0"/>
                          <a:ea typeface="Calibri" panose="020F0502020204030204" pitchFamily="34" charset="0"/>
                          <a:cs typeface="Times New Roman" panose="02020603050405020304" pitchFamily="18" charset="0"/>
                        </a:rPr>
                        <a:t>2013</a:t>
                      </a:r>
                      <a:endParaRPr lang="en-ZA" sz="20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a:lnSpc>
                          <a:spcPct val="107000"/>
                        </a:lnSpc>
                        <a:spcAft>
                          <a:spcPts val="0"/>
                        </a:spcAft>
                      </a:pPr>
                      <a:r>
                        <a:rPr lang="en-ZA" sz="2000" b="0" dirty="0">
                          <a:effectLst/>
                          <a:latin typeface="Arial Narrow" panose="020B0606020202030204" pitchFamily="34" charset="0"/>
                          <a:ea typeface="Calibri" panose="020F0502020204030204" pitchFamily="34" charset="0"/>
                          <a:cs typeface="Times New Roman" panose="02020603050405020304" pitchFamily="18" charset="0"/>
                        </a:rPr>
                        <a:t>59</a:t>
                      </a: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a:lnSpc>
                          <a:spcPct val="107000"/>
                        </a:lnSpc>
                        <a:spcAft>
                          <a:spcPts val="0"/>
                        </a:spcAft>
                      </a:pPr>
                      <a:r>
                        <a:rPr lang="en-ZA" sz="2000" b="0" dirty="0">
                          <a:effectLst/>
                          <a:latin typeface="Arial Narrow" panose="020B0606020202030204" pitchFamily="34" charset="0"/>
                          <a:ea typeface="Calibri" panose="020F0502020204030204" pitchFamily="34" charset="0"/>
                          <a:cs typeface="Times New Roman" panose="02020603050405020304" pitchFamily="18" charset="0"/>
                        </a:rPr>
                        <a:t>38 (64%)</a:t>
                      </a: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a:lnSpc>
                          <a:spcPct val="107000"/>
                        </a:lnSpc>
                        <a:spcAft>
                          <a:spcPts val="0"/>
                        </a:spcAft>
                      </a:pPr>
                      <a:r>
                        <a:rPr lang="en-ZA" sz="2000" b="0" dirty="0">
                          <a:effectLst/>
                          <a:latin typeface="Arial Narrow" panose="020B0606020202030204" pitchFamily="34" charset="0"/>
                          <a:ea typeface="Calibri" panose="020F0502020204030204" pitchFamily="34" charset="0"/>
                          <a:cs typeface="Times New Roman" panose="02020603050405020304" pitchFamily="18" charset="0"/>
                        </a:rPr>
                        <a:t>16</a:t>
                      </a: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a:lnSpc>
                          <a:spcPct val="107000"/>
                        </a:lnSpc>
                        <a:spcAft>
                          <a:spcPts val="0"/>
                        </a:spcAft>
                      </a:pPr>
                      <a:r>
                        <a:rPr lang="en-ZA" sz="2000" b="0" dirty="0">
                          <a:effectLst/>
                          <a:latin typeface="Arial Narrow" panose="020B0606020202030204" pitchFamily="34" charset="0"/>
                          <a:ea typeface="Calibri" panose="020F0502020204030204" pitchFamily="34" charset="0"/>
                          <a:cs typeface="Times New Roman" panose="02020603050405020304" pitchFamily="18" charset="0"/>
                        </a:rPr>
                        <a:t>5</a:t>
                      </a: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982274680"/>
                  </a:ext>
                </a:extLst>
              </a:tr>
              <a:tr h="352138">
                <a:tc>
                  <a:txBody>
                    <a:bodyPr/>
                    <a:lstStyle/>
                    <a:p>
                      <a:pPr algn="ctr">
                        <a:lnSpc>
                          <a:spcPct val="107000"/>
                        </a:lnSpc>
                        <a:spcAft>
                          <a:spcPts val="0"/>
                        </a:spcAft>
                      </a:pPr>
                      <a:r>
                        <a:rPr lang="en-ZA" sz="2000" b="1" dirty="0">
                          <a:effectLst/>
                          <a:latin typeface="Arial Narrow" panose="020B0606020202030204" pitchFamily="34" charset="0"/>
                          <a:ea typeface="Calibri" panose="020F0502020204030204" pitchFamily="34" charset="0"/>
                          <a:cs typeface="Times New Roman" panose="02020603050405020304" pitchFamily="18" charset="0"/>
                        </a:rPr>
                        <a:t>2014</a:t>
                      </a:r>
                      <a:endParaRPr lang="en-ZA" sz="20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07000"/>
                        </a:lnSpc>
                        <a:spcAft>
                          <a:spcPts val="0"/>
                        </a:spcAft>
                      </a:pPr>
                      <a:r>
                        <a:rPr lang="en-ZA" sz="2000" b="0" dirty="0">
                          <a:effectLst/>
                          <a:latin typeface="Arial Narrow" panose="020B0606020202030204" pitchFamily="34" charset="0"/>
                          <a:ea typeface="Calibri" panose="020F0502020204030204" pitchFamily="34" charset="0"/>
                          <a:cs typeface="Times New Roman" panose="02020603050405020304" pitchFamily="18" charset="0"/>
                        </a:rPr>
                        <a:t>58</a:t>
                      </a: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07000"/>
                        </a:lnSpc>
                        <a:spcAft>
                          <a:spcPts val="0"/>
                        </a:spcAft>
                      </a:pPr>
                      <a:r>
                        <a:rPr lang="en-ZA" sz="2000" b="0" dirty="0">
                          <a:effectLst/>
                          <a:latin typeface="Arial Narrow" panose="020B0606020202030204" pitchFamily="34" charset="0"/>
                          <a:ea typeface="Calibri" panose="020F0502020204030204" pitchFamily="34" charset="0"/>
                          <a:cs typeface="Times New Roman" panose="02020603050405020304" pitchFamily="18" charset="0"/>
                        </a:rPr>
                        <a:t>35 (60%)</a:t>
                      </a: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07000"/>
                        </a:lnSpc>
                        <a:spcAft>
                          <a:spcPts val="0"/>
                        </a:spcAft>
                      </a:pPr>
                      <a:r>
                        <a:rPr lang="en-ZA" sz="2000" b="0" dirty="0">
                          <a:effectLst/>
                          <a:latin typeface="Arial Narrow" panose="020B0606020202030204" pitchFamily="34" charset="0"/>
                          <a:ea typeface="Calibri" panose="020F0502020204030204" pitchFamily="34" charset="0"/>
                          <a:cs typeface="Times New Roman" panose="02020603050405020304" pitchFamily="18" charset="0"/>
                        </a:rPr>
                        <a:t>7</a:t>
                      </a: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07000"/>
                        </a:lnSpc>
                        <a:spcAft>
                          <a:spcPts val="0"/>
                        </a:spcAft>
                      </a:pPr>
                      <a:r>
                        <a:rPr lang="en-ZA" sz="2000" b="0" dirty="0">
                          <a:effectLst/>
                          <a:latin typeface="Arial Narrow" panose="020B0606020202030204" pitchFamily="34" charset="0"/>
                          <a:ea typeface="Calibri" panose="020F0502020204030204" pitchFamily="34" charset="0"/>
                          <a:cs typeface="Times New Roman" panose="02020603050405020304" pitchFamily="18" charset="0"/>
                        </a:rPr>
                        <a:t>16</a:t>
                      </a: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711451256"/>
                  </a:ext>
                </a:extLst>
              </a:tr>
              <a:tr h="337979">
                <a:tc>
                  <a:txBody>
                    <a:bodyPr/>
                    <a:lstStyle/>
                    <a:p>
                      <a:pPr algn="ctr">
                        <a:lnSpc>
                          <a:spcPct val="107000"/>
                        </a:lnSpc>
                        <a:spcAft>
                          <a:spcPts val="0"/>
                        </a:spcAft>
                      </a:pPr>
                      <a:r>
                        <a:rPr lang="en-ZA" sz="2000" b="1" dirty="0">
                          <a:effectLst/>
                          <a:latin typeface="Arial Narrow" panose="020B0606020202030204" pitchFamily="34" charset="0"/>
                          <a:ea typeface="Calibri" panose="020F0502020204030204" pitchFamily="34" charset="0"/>
                          <a:cs typeface="Times New Roman" panose="02020603050405020304" pitchFamily="18" charset="0"/>
                        </a:rPr>
                        <a:t>2015</a:t>
                      </a:r>
                      <a:endParaRPr lang="en-ZA" sz="20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a:lnSpc>
                          <a:spcPct val="107000"/>
                        </a:lnSpc>
                        <a:spcAft>
                          <a:spcPts val="0"/>
                        </a:spcAft>
                      </a:pPr>
                      <a:r>
                        <a:rPr lang="en-ZA" sz="2000" b="0" dirty="0">
                          <a:effectLst/>
                          <a:latin typeface="Arial Narrow" panose="020B0606020202030204" pitchFamily="34" charset="0"/>
                          <a:ea typeface="Calibri" panose="020F0502020204030204" pitchFamily="34" charset="0"/>
                          <a:cs typeface="Times New Roman" panose="02020603050405020304" pitchFamily="18" charset="0"/>
                        </a:rPr>
                        <a:t>59</a:t>
                      </a: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a:lnSpc>
                          <a:spcPct val="107000"/>
                        </a:lnSpc>
                        <a:spcAft>
                          <a:spcPts val="0"/>
                        </a:spcAft>
                      </a:pPr>
                      <a:r>
                        <a:rPr lang="en-ZA" sz="2000" b="0" dirty="0">
                          <a:effectLst/>
                          <a:latin typeface="Arial Narrow" panose="020B0606020202030204" pitchFamily="34" charset="0"/>
                          <a:ea typeface="Calibri" panose="020F0502020204030204" pitchFamily="34" charset="0"/>
                          <a:cs typeface="Times New Roman" panose="02020603050405020304" pitchFamily="18" charset="0"/>
                        </a:rPr>
                        <a:t>29 (49%)</a:t>
                      </a: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a:lnSpc>
                          <a:spcPct val="107000"/>
                        </a:lnSpc>
                        <a:spcAft>
                          <a:spcPts val="0"/>
                        </a:spcAft>
                      </a:pPr>
                      <a:r>
                        <a:rPr lang="en-ZA" sz="2000" b="0" dirty="0">
                          <a:effectLst/>
                          <a:latin typeface="Arial Narrow" panose="020B0606020202030204" pitchFamily="34" charset="0"/>
                          <a:ea typeface="Calibri" panose="020F0502020204030204" pitchFamily="34" charset="0"/>
                          <a:cs typeface="Times New Roman" panose="02020603050405020304" pitchFamily="18" charset="0"/>
                        </a:rPr>
                        <a:t>0</a:t>
                      </a: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a:lnSpc>
                          <a:spcPct val="107000"/>
                        </a:lnSpc>
                        <a:spcAft>
                          <a:spcPts val="0"/>
                        </a:spcAft>
                      </a:pPr>
                      <a:r>
                        <a:rPr lang="en-ZA" sz="2000" b="0" dirty="0">
                          <a:effectLst/>
                          <a:latin typeface="Arial Narrow" panose="020B0606020202030204" pitchFamily="34" charset="0"/>
                          <a:ea typeface="Calibri" panose="020F0502020204030204" pitchFamily="34" charset="0"/>
                          <a:cs typeface="Times New Roman" panose="02020603050405020304" pitchFamily="18" charset="0"/>
                        </a:rPr>
                        <a:t>30</a:t>
                      </a: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084036929"/>
                  </a:ext>
                </a:extLst>
              </a:tr>
              <a:tr h="337979">
                <a:tc>
                  <a:txBody>
                    <a:bodyPr/>
                    <a:lstStyle/>
                    <a:p>
                      <a:pPr algn="ctr">
                        <a:lnSpc>
                          <a:spcPct val="107000"/>
                        </a:lnSpc>
                        <a:spcAft>
                          <a:spcPts val="0"/>
                        </a:spcAft>
                      </a:pPr>
                      <a:r>
                        <a:rPr lang="en-ZA" sz="2000" b="1" dirty="0">
                          <a:effectLst/>
                          <a:latin typeface="Arial Narrow" panose="020B0606020202030204" pitchFamily="34" charset="0"/>
                          <a:ea typeface="Calibri" panose="020F0502020204030204" pitchFamily="34" charset="0"/>
                          <a:cs typeface="Times New Roman" panose="02020603050405020304" pitchFamily="18" charset="0"/>
                        </a:rPr>
                        <a:t>2016</a:t>
                      </a:r>
                      <a:endParaRPr lang="en-ZA" sz="20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07000"/>
                        </a:lnSpc>
                        <a:spcAft>
                          <a:spcPts val="0"/>
                        </a:spcAft>
                      </a:pPr>
                      <a:r>
                        <a:rPr lang="en-ZA" sz="2000" b="0" dirty="0">
                          <a:effectLst/>
                          <a:latin typeface="Arial Narrow" panose="020B0606020202030204" pitchFamily="34" charset="0"/>
                          <a:ea typeface="Calibri" panose="020F0502020204030204" pitchFamily="34" charset="0"/>
                          <a:cs typeface="Times New Roman" panose="02020603050405020304" pitchFamily="18" charset="0"/>
                        </a:rPr>
                        <a:t>58</a:t>
                      </a: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07000"/>
                        </a:lnSpc>
                        <a:spcAft>
                          <a:spcPts val="0"/>
                        </a:spcAft>
                      </a:pPr>
                      <a:r>
                        <a:rPr lang="en-ZA" sz="2000" b="0" dirty="0">
                          <a:effectLst/>
                          <a:latin typeface="Arial Narrow" panose="020B0606020202030204" pitchFamily="34" charset="0"/>
                          <a:ea typeface="Calibri" panose="020F0502020204030204" pitchFamily="34" charset="0"/>
                          <a:cs typeface="Times New Roman" panose="02020603050405020304" pitchFamily="18" charset="0"/>
                        </a:rPr>
                        <a:t>26 (45%)</a:t>
                      </a: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07000"/>
                        </a:lnSpc>
                        <a:spcAft>
                          <a:spcPts val="0"/>
                        </a:spcAft>
                      </a:pPr>
                      <a:r>
                        <a:rPr lang="en-ZA" sz="2000" b="0" dirty="0">
                          <a:effectLst/>
                          <a:latin typeface="Arial Narrow" panose="020B0606020202030204" pitchFamily="34" charset="0"/>
                          <a:ea typeface="Calibri" panose="020F0502020204030204" pitchFamily="34" charset="0"/>
                          <a:cs typeface="Times New Roman" panose="02020603050405020304" pitchFamily="18" charset="0"/>
                        </a:rPr>
                        <a:t>4</a:t>
                      </a: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07000"/>
                        </a:lnSpc>
                        <a:spcAft>
                          <a:spcPts val="0"/>
                        </a:spcAft>
                      </a:pPr>
                      <a:r>
                        <a:rPr lang="en-ZA" sz="2000" b="0" dirty="0">
                          <a:effectLst/>
                          <a:latin typeface="Arial Narrow" panose="020B0606020202030204" pitchFamily="34" charset="0"/>
                          <a:ea typeface="Calibri" panose="020F0502020204030204" pitchFamily="34" charset="0"/>
                          <a:cs typeface="Times New Roman" panose="02020603050405020304" pitchFamily="18" charset="0"/>
                        </a:rPr>
                        <a:t>28</a:t>
                      </a: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2786619421"/>
                  </a:ext>
                </a:extLst>
              </a:tr>
              <a:tr h="397556">
                <a:tc>
                  <a:txBody>
                    <a:bodyPr/>
                    <a:lstStyle/>
                    <a:p>
                      <a:pPr algn="ctr">
                        <a:lnSpc>
                          <a:spcPct val="107000"/>
                        </a:lnSpc>
                        <a:spcAft>
                          <a:spcPts val="0"/>
                        </a:spcAft>
                      </a:pPr>
                      <a:r>
                        <a:rPr lang="en-ZA" sz="2000" b="1" dirty="0">
                          <a:effectLst/>
                          <a:latin typeface="Arial Narrow" panose="020B0606020202030204" pitchFamily="34" charset="0"/>
                          <a:ea typeface="Calibri" panose="020F0502020204030204" pitchFamily="34" charset="0"/>
                          <a:cs typeface="Times New Roman" panose="02020603050405020304" pitchFamily="18" charset="0"/>
                        </a:rPr>
                        <a:t>2017</a:t>
                      </a:r>
                      <a:endParaRPr lang="en-ZA" sz="20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a:lnSpc>
                          <a:spcPct val="107000"/>
                        </a:lnSpc>
                        <a:spcAft>
                          <a:spcPts val="0"/>
                        </a:spcAft>
                      </a:pPr>
                      <a:r>
                        <a:rPr lang="en-ZA" sz="2000" b="0" dirty="0">
                          <a:effectLst/>
                          <a:latin typeface="Arial Narrow" panose="020B0606020202030204" pitchFamily="34" charset="0"/>
                          <a:ea typeface="Calibri" panose="020F0502020204030204" pitchFamily="34" charset="0"/>
                          <a:cs typeface="Times New Roman" panose="02020603050405020304" pitchFamily="18" charset="0"/>
                        </a:rPr>
                        <a:t>58</a:t>
                      </a: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a:lnSpc>
                          <a:spcPct val="107000"/>
                        </a:lnSpc>
                        <a:spcAft>
                          <a:spcPts val="0"/>
                        </a:spcAft>
                      </a:pPr>
                      <a:r>
                        <a:rPr lang="en-ZA" sz="2000" b="0" dirty="0">
                          <a:effectLst/>
                          <a:latin typeface="Arial Narrow" panose="020B0606020202030204" pitchFamily="34" charset="0"/>
                          <a:ea typeface="Calibri" panose="020F0502020204030204" pitchFamily="34" charset="0"/>
                          <a:cs typeface="Times New Roman" panose="02020603050405020304" pitchFamily="18" charset="0"/>
                        </a:rPr>
                        <a:t>38 (66%)</a:t>
                      </a: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a:lnSpc>
                          <a:spcPct val="107000"/>
                        </a:lnSpc>
                        <a:spcAft>
                          <a:spcPts val="0"/>
                        </a:spcAft>
                      </a:pPr>
                      <a:r>
                        <a:rPr lang="en-ZA" sz="2000" b="0" dirty="0">
                          <a:effectLst/>
                          <a:latin typeface="Arial Narrow" panose="020B0606020202030204" pitchFamily="34" charset="0"/>
                          <a:ea typeface="Calibri" panose="020F0502020204030204" pitchFamily="34" charset="0"/>
                          <a:cs typeface="Times New Roman" panose="02020603050405020304" pitchFamily="18" charset="0"/>
                        </a:rPr>
                        <a:t>4</a:t>
                      </a: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a:lnSpc>
                          <a:spcPct val="107000"/>
                        </a:lnSpc>
                        <a:spcAft>
                          <a:spcPts val="0"/>
                        </a:spcAft>
                      </a:pPr>
                      <a:r>
                        <a:rPr lang="en-ZA" sz="2000" b="0" dirty="0">
                          <a:effectLst/>
                          <a:latin typeface="Arial Narrow" panose="020B0606020202030204" pitchFamily="34" charset="0"/>
                          <a:ea typeface="Calibri" panose="020F0502020204030204" pitchFamily="34" charset="0"/>
                          <a:cs typeface="Times New Roman" panose="02020603050405020304" pitchFamily="18" charset="0"/>
                        </a:rPr>
                        <a:t>16</a:t>
                      </a: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565070393"/>
                  </a:ext>
                </a:extLst>
              </a:tr>
              <a:tr h="337979">
                <a:tc>
                  <a:txBody>
                    <a:bodyPr/>
                    <a:lstStyle/>
                    <a:p>
                      <a:pPr algn="ctr">
                        <a:lnSpc>
                          <a:spcPct val="107000"/>
                        </a:lnSpc>
                        <a:spcAft>
                          <a:spcPts val="0"/>
                        </a:spcAft>
                      </a:pPr>
                      <a:r>
                        <a:rPr lang="en-ZA" sz="2000" b="1" dirty="0">
                          <a:effectLst/>
                          <a:latin typeface="Arial Narrow" panose="020B0606020202030204" pitchFamily="34" charset="0"/>
                          <a:ea typeface="Calibri" panose="020F0502020204030204" pitchFamily="34" charset="0"/>
                          <a:cs typeface="Times New Roman" panose="02020603050405020304" pitchFamily="18" charset="0"/>
                        </a:rPr>
                        <a:t>2018</a:t>
                      </a: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07000"/>
                        </a:lnSpc>
                        <a:spcAft>
                          <a:spcPts val="0"/>
                        </a:spcAft>
                      </a:pPr>
                      <a:r>
                        <a:rPr lang="en-ZA" sz="2000" b="0" dirty="0">
                          <a:effectLst/>
                          <a:latin typeface="Arial Narrow" panose="020B0606020202030204" pitchFamily="34" charset="0"/>
                          <a:ea typeface="Calibri" panose="020F0502020204030204" pitchFamily="34" charset="0"/>
                          <a:cs typeface="Times New Roman" panose="02020603050405020304" pitchFamily="18" charset="0"/>
                        </a:rPr>
                        <a:t>67</a:t>
                      </a: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07000"/>
                        </a:lnSpc>
                        <a:spcAft>
                          <a:spcPts val="0"/>
                        </a:spcAft>
                      </a:pPr>
                      <a:r>
                        <a:rPr lang="en-ZA" sz="2000" b="0" dirty="0">
                          <a:effectLst/>
                          <a:latin typeface="Arial Narrow" panose="020B0606020202030204" pitchFamily="34" charset="0"/>
                          <a:ea typeface="Calibri" panose="020F0502020204030204" pitchFamily="34" charset="0"/>
                          <a:cs typeface="Times New Roman" panose="02020603050405020304" pitchFamily="18" charset="0"/>
                        </a:rPr>
                        <a:t>39 (58%)</a:t>
                      </a: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07000"/>
                        </a:lnSpc>
                        <a:spcAft>
                          <a:spcPts val="0"/>
                        </a:spcAft>
                      </a:pPr>
                      <a:r>
                        <a:rPr lang="en-ZA" sz="2000" b="0" dirty="0">
                          <a:effectLst/>
                          <a:latin typeface="Arial Narrow" panose="020B0606020202030204" pitchFamily="34" charset="0"/>
                          <a:ea typeface="Calibri" panose="020F0502020204030204" pitchFamily="34" charset="0"/>
                          <a:cs typeface="Times New Roman" panose="02020603050405020304" pitchFamily="18" charset="0"/>
                        </a:rPr>
                        <a:t>11</a:t>
                      </a: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07000"/>
                        </a:lnSpc>
                        <a:spcAft>
                          <a:spcPts val="0"/>
                        </a:spcAft>
                      </a:pPr>
                      <a:r>
                        <a:rPr lang="en-ZA" sz="2000" b="0" dirty="0">
                          <a:effectLst/>
                          <a:latin typeface="Arial Narrow" panose="020B0606020202030204" pitchFamily="34" charset="0"/>
                          <a:ea typeface="Calibri" panose="020F0502020204030204" pitchFamily="34" charset="0"/>
                          <a:cs typeface="Times New Roman" panose="02020603050405020304" pitchFamily="18" charset="0"/>
                        </a:rPr>
                        <a:t>17</a:t>
                      </a: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816505410"/>
                  </a:ext>
                </a:extLst>
              </a:tr>
              <a:tr h="337979">
                <a:tc>
                  <a:txBody>
                    <a:bodyPr/>
                    <a:lstStyle/>
                    <a:p>
                      <a:pPr algn="ctr">
                        <a:lnSpc>
                          <a:spcPct val="107000"/>
                        </a:lnSpc>
                        <a:spcAft>
                          <a:spcPts val="0"/>
                        </a:spcAft>
                      </a:pPr>
                      <a:r>
                        <a:rPr lang="en-US" sz="2000" b="1" dirty="0">
                          <a:effectLst/>
                          <a:latin typeface="Arial Narrow" panose="020B0606020202030204" pitchFamily="34" charset="0"/>
                          <a:ea typeface="Calibri" panose="020F0502020204030204" pitchFamily="34" charset="0"/>
                          <a:cs typeface="Times New Roman" panose="02020603050405020304" pitchFamily="18" charset="0"/>
                        </a:rPr>
                        <a:t>2019</a:t>
                      </a:r>
                      <a:endParaRPr lang="en-ZA" sz="20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a:lnSpc>
                          <a:spcPct val="107000"/>
                        </a:lnSpc>
                        <a:spcAft>
                          <a:spcPts val="0"/>
                        </a:spcAft>
                      </a:pPr>
                      <a:r>
                        <a:rPr lang="en-US" sz="2000" b="0" dirty="0">
                          <a:effectLst/>
                          <a:latin typeface="Arial Narrow" panose="020B0606020202030204" pitchFamily="34" charset="0"/>
                          <a:ea typeface="Calibri" panose="020F0502020204030204" pitchFamily="34" charset="0"/>
                          <a:cs typeface="Times New Roman" panose="02020603050405020304" pitchFamily="18" charset="0"/>
                        </a:rPr>
                        <a:t>67</a:t>
                      </a:r>
                      <a:endParaRPr lang="en-ZA" sz="20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a:lnSpc>
                          <a:spcPct val="107000"/>
                        </a:lnSpc>
                        <a:spcAft>
                          <a:spcPts val="0"/>
                        </a:spcAft>
                      </a:pPr>
                      <a:r>
                        <a:rPr lang="en-US" sz="2000" b="0" dirty="0">
                          <a:effectLst/>
                          <a:latin typeface="Arial Narrow" panose="020B0606020202030204" pitchFamily="34" charset="0"/>
                          <a:ea typeface="Calibri" panose="020F0502020204030204" pitchFamily="34" charset="0"/>
                          <a:cs typeface="Times New Roman" panose="02020603050405020304" pitchFamily="18" charset="0"/>
                        </a:rPr>
                        <a:t>47 (70%)</a:t>
                      </a:r>
                      <a:endParaRPr lang="en-ZA" sz="20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a:lnSpc>
                          <a:spcPct val="107000"/>
                        </a:lnSpc>
                        <a:spcAft>
                          <a:spcPts val="0"/>
                        </a:spcAft>
                      </a:pPr>
                      <a:r>
                        <a:rPr lang="en-US" sz="2000" b="0" dirty="0">
                          <a:effectLst/>
                          <a:latin typeface="Arial Narrow" panose="020B0606020202030204" pitchFamily="34" charset="0"/>
                          <a:ea typeface="Calibri" panose="020F0502020204030204" pitchFamily="34" charset="0"/>
                          <a:cs typeface="Times New Roman" panose="02020603050405020304" pitchFamily="18" charset="0"/>
                        </a:rPr>
                        <a:t>7</a:t>
                      </a:r>
                      <a:endParaRPr lang="en-ZA" sz="20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a:lnSpc>
                          <a:spcPct val="107000"/>
                        </a:lnSpc>
                        <a:spcAft>
                          <a:spcPts val="0"/>
                        </a:spcAft>
                      </a:pPr>
                      <a:r>
                        <a:rPr lang="en-US" sz="2000" b="0" dirty="0">
                          <a:effectLst/>
                          <a:latin typeface="Arial Narrow" panose="020B0606020202030204" pitchFamily="34" charset="0"/>
                          <a:ea typeface="Calibri" panose="020F0502020204030204" pitchFamily="34" charset="0"/>
                          <a:cs typeface="Times New Roman" panose="02020603050405020304" pitchFamily="18" charset="0"/>
                        </a:rPr>
                        <a:t>13</a:t>
                      </a:r>
                      <a:endParaRPr lang="en-ZA" sz="20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616778842"/>
                  </a:ext>
                </a:extLst>
              </a:tr>
              <a:tr h="433052">
                <a:tc>
                  <a:txBody>
                    <a:bodyPr/>
                    <a:lstStyle/>
                    <a:p>
                      <a:pPr algn="ctr">
                        <a:lnSpc>
                          <a:spcPct val="107000"/>
                        </a:lnSpc>
                        <a:spcAft>
                          <a:spcPts val="0"/>
                        </a:spcAft>
                      </a:pPr>
                      <a:r>
                        <a:rPr lang="en-ZA" sz="2000" b="1" dirty="0" smtClean="0">
                          <a:effectLst/>
                          <a:latin typeface="Arial Narrow" panose="020B0606020202030204" pitchFamily="34" charset="0"/>
                          <a:ea typeface="Calibri" panose="020F0502020204030204" pitchFamily="34" charset="0"/>
                          <a:cs typeface="Times New Roman" panose="02020603050405020304" pitchFamily="18" charset="0"/>
                        </a:rPr>
                        <a:t>2020</a:t>
                      </a:r>
                      <a:endParaRPr lang="en-ZA" sz="20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a:lnSpc>
                          <a:spcPct val="107000"/>
                        </a:lnSpc>
                        <a:spcAft>
                          <a:spcPts val="0"/>
                        </a:spcAft>
                      </a:pPr>
                      <a:r>
                        <a:rPr lang="en-US" sz="2000" b="0" dirty="0" smtClean="0">
                          <a:effectLst/>
                          <a:latin typeface="Arial Narrow" panose="020B0606020202030204" pitchFamily="34" charset="0"/>
                          <a:ea typeface="Calibri" panose="020F0502020204030204" pitchFamily="34" charset="0"/>
                          <a:cs typeface="Times New Roman" panose="02020603050405020304" pitchFamily="18" charset="0"/>
                        </a:rPr>
                        <a:t>65</a:t>
                      </a:r>
                      <a:endParaRPr lang="en-ZA" sz="20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a:lnSpc>
                          <a:spcPct val="107000"/>
                        </a:lnSpc>
                        <a:spcAft>
                          <a:spcPts val="0"/>
                        </a:spcAft>
                      </a:pPr>
                      <a:r>
                        <a:rPr lang="en-US" sz="2000" b="0" dirty="0" smtClean="0">
                          <a:effectLst/>
                          <a:latin typeface="Arial Narrow" panose="020B0606020202030204" pitchFamily="34" charset="0"/>
                          <a:ea typeface="Calibri" panose="020F0502020204030204" pitchFamily="34" charset="0"/>
                          <a:cs typeface="Times New Roman" panose="02020603050405020304" pitchFamily="18" charset="0"/>
                        </a:rPr>
                        <a:t>48(74%)</a:t>
                      </a:r>
                      <a:endParaRPr lang="en-ZA" sz="20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a:lnSpc>
                          <a:spcPct val="107000"/>
                        </a:lnSpc>
                        <a:spcAft>
                          <a:spcPts val="0"/>
                        </a:spcAft>
                      </a:pPr>
                      <a:r>
                        <a:rPr lang="en-US" sz="2000" b="0" dirty="0" smtClean="0">
                          <a:effectLst/>
                          <a:latin typeface="Arial Narrow" panose="020B0606020202030204" pitchFamily="34" charset="0"/>
                          <a:ea typeface="Calibri" panose="020F0502020204030204" pitchFamily="34" charset="0"/>
                          <a:cs typeface="Times New Roman" panose="02020603050405020304" pitchFamily="18" charset="0"/>
                        </a:rPr>
                        <a:t>8</a:t>
                      </a:r>
                      <a:endParaRPr lang="en-ZA" sz="20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a:lnSpc>
                          <a:spcPct val="107000"/>
                        </a:lnSpc>
                        <a:spcAft>
                          <a:spcPts val="0"/>
                        </a:spcAft>
                      </a:pPr>
                      <a:r>
                        <a:rPr lang="en-US" sz="2000" b="0" dirty="0" smtClean="0">
                          <a:effectLst/>
                          <a:latin typeface="Arial Narrow" panose="020B0606020202030204" pitchFamily="34" charset="0"/>
                          <a:ea typeface="Calibri" panose="020F0502020204030204" pitchFamily="34" charset="0"/>
                          <a:cs typeface="Times New Roman" panose="02020603050405020304" pitchFamily="18" charset="0"/>
                        </a:rPr>
                        <a:t>9</a:t>
                      </a:r>
                      <a:endParaRPr lang="en-ZA" sz="20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13"/>
                  </a:ext>
                </a:extLst>
              </a:tr>
            </a:tbl>
          </a:graphicData>
        </a:graphic>
      </p:graphicFrame>
      <p:sp>
        <p:nvSpPr>
          <p:cNvPr id="2" name="Slide Number Placeholder 1"/>
          <p:cNvSpPr>
            <a:spLocks noGrp="1"/>
          </p:cNvSpPr>
          <p:nvPr>
            <p:ph type="sldNum" sz="quarter" idx="4"/>
          </p:nvPr>
        </p:nvSpPr>
        <p:spPr/>
        <p:txBody>
          <a:bodyPr/>
          <a:lstStyle/>
          <a:p>
            <a:pPr>
              <a:defRPr/>
            </a:pPr>
            <a:fld id="{9281EBB6-D164-4A7A-83B0-06A5CFC35E17}" type="slidenum">
              <a:rPr lang="en-ZA" altLang="en-US" smtClean="0"/>
              <a:pPr>
                <a:defRPr/>
              </a:pPr>
              <a:t>123</a:t>
            </a:fld>
            <a:endParaRPr lang="en-ZA" altLang="en-US"/>
          </a:p>
        </p:txBody>
      </p:sp>
    </p:spTree>
    <p:extLst>
      <p:ext uri="{BB962C8B-B14F-4D97-AF65-F5344CB8AC3E}">
        <p14:creationId xmlns:p14="http://schemas.microsoft.com/office/powerpoint/2010/main" val="1384555083"/>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080120"/>
          </a:xfrm>
        </p:spPr>
        <p:txBody>
          <a:bodyPr/>
          <a:lstStyle/>
          <a:p>
            <a:r>
              <a:rPr lang="en-ZA" sz="4000" b="1" dirty="0">
                <a:solidFill>
                  <a:schemeClr val="accent2">
                    <a:lumMod val="50000"/>
                  </a:schemeClr>
                </a:solidFill>
                <a:latin typeface="Arial Narrow" pitchFamily="34" charset="0"/>
              </a:rPr>
              <a:t>THE NUMBER OF CANDIDATES PASSING MATRIC SINCE 1970</a:t>
            </a:r>
          </a:p>
        </p:txBody>
      </p:sp>
      <p:sp>
        <p:nvSpPr>
          <p:cNvPr id="4" name="Slide Number Placeholder 3"/>
          <p:cNvSpPr>
            <a:spLocks noGrp="1"/>
          </p:cNvSpPr>
          <p:nvPr>
            <p:ph type="sldNum" sz="quarter" idx="12"/>
          </p:nvPr>
        </p:nvSpPr>
        <p:spPr/>
        <p:txBody>
          <a:bodyPr/>
          <a:lstStyle/>
          <a:p>
            <a:pPr>
              <a:defRPr/>
            </a:pPr>
            <a:fld id="{5D50A69F-0DB0-4229-A874-189A1B00A418}" type="slidenum">
              <a:rPr lang="en-ZA" altLang="en-US" smtClean="0"/>
              <a:pPr>
                <a:defRPr/>
              </a:pPr>
              <a:t>124</a:t>
            </a:fld>
            <a:endParaRPr lang="en-ZA" altLang="en-US"/>
          </a:p>
        </p:txBody>
      </p:sp>
      <p:graphicFrame>
        <p:nvGraphicFramePr>
          <p:cNvPr id="7" name="Chart 6"/>
          <p:cNvGraphicFramePr>
            <a:graphicFrameLocks/>
          </p:cNvGraphicFramePr>
          <p:nvPr>
            <p:extLst/>
          </p:nvPr>
        </p:nvGraphicFramePr>
        <p:xfrm>
          <a:off x="251520" y="1273929"/>
          <a:ext cx="8640960" cy="511256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01687721"/>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694" y="0"/>
            <a:ext cx="9227694" cy="836712"/>
          </a:xfrm>
        </p:spPr>
        <p:txBody>
          <a:bodyPr/>
          <a:lstStyle/>
          <a:p>
            <a:r>
              <a:rPr lang="en-ZA" sz="3200" b="1" dirty="0">
                <a:solidFill>
                  <a:schemeClr val="accent2">
                    <a:lumMod val="50000"/>
                  </a:schemeClr>
                </a:solidFill>
                <a:latin typeface="Arial Narrow" pitchFamily="34" charset="0"/>
              </a:rPr>
              <a:t>BACHELOR PASS TREND (NUMBERS): </a:t>
            </a:r>
            <a:r>
              <a:rPr lang="en-ZA" sz="3200" b="1" dirty="0" smtClean="0">
                <a:solidFill>
                  <a:schemeClr val="accent2">
                    <a:lumMod val="50000"/>
                  </a:schemeClr>
                </a:solidFill>
                <a:latin typeface="Arial Narrow" pitchFamily="34" charset="0"/>
              </a:rPr>
              <a:t>2013 </a:t>
            </a:r>
            <a:r>
              <a:rPr lang="en-ZA" sz="3200" b="1" dirty="0">
                <a:solidFill>
                  <a:schemeClr val="accent2">
                    <a:lumMod val="50000"/>
                  </a:schemeClr>
                </a:solidFill>
                <a:latin typeface="Arial Narrow" pitchFamily="34" charset="0"/>
              </a:rPr>
              <a:t>- </a:t>
            </a:r>
            <a:r>
              <a:rPr lang="en-ZA" sz="3200" b="1" dirty="0" smtClean="0">
                <a:solidFill>
                  <a:schemeClr val="accent2">
                    <a:lumMod val="50000"/>
                  </a:schemeClr>
                </a:solidFill>
                <a:latin typeface="Arial Narrow" pitchFamily="34" charset="0"/>
              </a:rPr>
              <a:t>2020</a:t>
            </a:r>
            <a:endParaRPr lang="en-ZA" sz="3200" b="1" dirty="0">
              <a:solidFill>
                <a:schemeClr val="accent2">
                  <a:lumMod val="50000"/>
                </a:schemeClr>
              </a:solidFill>
              <a:latin typeface="Arial Narrow" pitchFamily="34" charset="0"/>
            </a:endParaRPr>
          </a:p>
        </p:txBody>
      </p:sp>
      <p:sp>
        <p:nvSpPr>
          <p:cNvPr id="3" name="Slide Number Placeholder 2"/>
          <p:cNvSpPr>
            <a:spLocks noGrp="1"/>
          </p:cNvSpPr>
          <p:nvPr>
            <p:ph type="sldNum" sz="quarter" idx="12"/>
          </p:nvPr>
        </p:nvSpPr>
        <p:spPr>
          <a:xfrm>
            <a:off x="6758880" y="6356350"/>
            <a:ext cx="2133600" cy="365125"/>
          </a:xfrm>
        </p:spPr>
        <p:txBody>
          <a:bodyPr/>
          <a:lstStyle/>
          <a:p>
            <a:pPr>
              <a:defRPr/>
            </a:pPr>
            <a:fld id="{5D50A69F-0DB0-4229-A874-189A1B00A418}" type="slidenum">
              <a:rPr lang="en-ZA" altLang="en-US" sz="1600" smtClean="0"/>
              <a:pPr>
                <a:defRPr/>
              </a:pPr>
              <a:t>125</a:t>
            </a:fld>
            <a:endParaRPr lang="en-ZA" altLang="en-US" sz="1600" dirty="0"/>
          </a:p>
        </p:txBody>
      </p:sp>
      <p:graphicFrame>
        <p:nvGraphicFramePr>
          <p:cNvPr id="5" name="Chart 4"/>
          <p:cNvGraphicFramePr>
            <a:graphicFrameLocks/>
          </p:cNvGraphicFramePr>
          <p:nvPr>
            <p:extLst/>
          </p:nvPr>
        </p:nvGraphicFramePr>
        <p:xfrm>
          <a:off x="395536" y="908720"/>
          <a:ext cx="8208912" cy="532859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36782704"/>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680" y="218847"/>
            <a:ext cx="8686800" cy="778098"/>
          </a:xfrm>
        </p:spPr>
        <p:txBody>
          <a:bodyPr/>
          <a:lstStyle/>
          <a:p>
            <a:r>
              <a:rPr lang="en-ZA" sz="3200" b="1" dirty="0">
                <a:solidFill>
                  <a:schemeClr val="accent2">
                    <a:lumMod val="50000"/>
                  </a:schemeClr>
                </a:solidFill>
                <a:latin typeface="Arial Narrow" pitchFamily="34" charset="0"/>
              </a:rPr>
              <a:t>BACHELOR PASS (</a:t>
            </a:r>
            <a:r>
              <a:rPr lang="en-ZA" sz="3200" b="1" dirty="0" smtClean="0">
                <a:solidFill>
                  <a:schemeClr val="accent2">
                    <a:lumMod val="50000"/>
                  </a:schemeClr>
                </a:solidFill>
                <a:latin typeface="Arial Narrow" pitchFamily="34" charset="0"/>
              </a:rPr>
              <a:t>NUMBERS)</a:t>
            </a:r>
            <a:r>
              <a:rPr lang="en-ZA" sz="3200" b="1" dirty="0">
                <a:solidFill>
                  <a:schemeClr val="accent2">
                    <a:lumMod val="50000"/>
                  </a:schemeClr>
                </a:solidFill>
                <a:latin typeface="Arial Narrow" pitchFamily="34" charset="0"/>
              </a:rPr>
              <a:t> </a:t>
            </a:r>
            <a:r>
              <a:rPr lang="en-ZA" sz="3200" b="1" dirty="0" smtClean="0">
                <a:solidFill>
                  <a:schemeClr val="accent2">
                    <a:lumMod val="50000"/>
                  </a:schemeClr>
                </a:solidFill>
                <a:latin typeface="Arial Narrow" pitchFamily="34" charset="0"/>
              </a:rPr>
              <a:t>PER </a:t>
            </a:r>
            <a:r>
              <a:rPr lang="en-ZA" sz="3200" b="1" dirty="0">
                <a:solidFill>
                  <a:schemeClr val="accent2">
                    <a:lumMod val="50000"/>
                  </a:schemeClr>
                </a:solidFill>
                <a:latin typeface="Arial Narrow" pitchFamily="34" charset="0"/>
              </a:rPr>
              <a:t>PROVINCE </a:t>
            </a:r>
            <a:r>
              <a:rPr lang="en-ZA" sz="3200" b="1" dirty="0" smtClean="0">
                <a:solidFill>
                  <a:schemeClr val="accent2">
                    <a:lumMod val="50000"/>
                  </a:schemeClr>
                </a:solidFill>
                <a:latin typeface="Arial Narrow" pitchFamily="34" charset="0"/>
              </a:rPr>
              <a:t>2020 </a:t>
            </a:r>
            <a:endParaRPr lang="en-ZA" sz="3200" b="1" dirty="0">
              <a:solidFill>
                <a:schemeClr val="accent2">
                  <a:lumMod val="50000"/>
                </a:schemeClr>
              </a:solidFill>
              <a:latin typeface="Arial Narrow" pitchFamily="34" charset="0"/>
            </a:endParaRPr>
          </a:p>
        </p:txBody>
      </p:sp>
      <p:sp>
        <p:nvSpPr>
          <p:cNvPr id="3" name="Slide Number Placeholder 2"/>
          <p:cNvSpPr>
            <a:spLocks noGrp="1"/>
          </p:cNvSpPr>
          <p:nvPr>
            <p:ph type="sldNum" sz="quarter" idx="12"/>
          </p:nvPr>
        </p:nvSpPr>
        <p:spPr/>
        <p:txBody>
          <a:bodyPr/>
          <a:lstStyle/>
          <a:p>
            <a:pPr>
              <a:defRPr/>
            </a:pPr>
            <a:fld id="{5D50A69F-0DB0-4229-A874-189A1B00A418}" type="slidenum">
              <a:rPr lang="en-ZA" altLang="en-US" sz="1600" smtClean="0"/>
              <a:pPr>
                <a:defRPr/>
              </a:pPr>
              <a:t>126</a:t>
            </a:fld>
            <a:endParaRPr lang="en-ZA" altLang="en-US" sz="1600" dirty="0"/>
          </a:p>
        </p:txBody>
      </p:sp>
      <p:graphicFrame>
        <p:nvGraphicFramePr>
          <p:cNvPr id="6" name="Chart 5"/>
          <p:cNvGraphicFramePr>
            <a:graphicFrameLocks/>
          </p:cNvGraphicFramePr>
          <p:nvPr>
            <p:extLst/>
          </p:nvPr>
        </p:nvGraphicFramePr>
        <p:xfrm>
          <a:off x="266699" y="908720"/>
          <a:ext cx="8481765" cy="544763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83046705"/>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0"/>
            <a:ext cx="8435280" cy="620688"/>
          </a:xfrm>
        </p:spPr>
        <p:txBody>
          <a:bodyPr/>
          <a:lstStyle/>
          <a:p>
            <a:r>
              <a:rPr lang="en-ZA" b="1" dirty="0">
                <a:solidFill>
                  <a:schemeClr val="accent2">
                    <a:lumMod val="50000"/>
                  </a:schemeClr>
                </a:solidFill>
                <a:latin typeface="Arial Narrow" pitchFamily="34" charset="0"/>
              </a:rPr>
              <a:t>TYPE OF PASSES PER QUINTILE </a:t>
            </a:r>
          </a:p>
        </p:txBody>
      </p:sp>
      <p:graphicFrame>
        <p:nvGraphicFramePr>
          <p:cNvPr id="6" name="Chart 5"/>
          <p:cNvGraphicFramePr>
            <a:graphicFrameLocks/>
          </p:cNvGraphicFramePr>
          <p:nvPr>
            <p:extLst/>
          </p:nvPr>
        </p:nvGraphicFramePr>
        <p:xfrm>
          <a:off x="251520" y="678169"/>
          <a:ext cx="8784976" cy="4911071"/>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p:cNvSpPr>
            <a:spLocks noGrp="1"/>
          </p:cNvSpPr>
          <p:nvPr>
            <p:ph type="sldNum" sz="quarter" idx="12"/>
          </p:nvPr>
        </p:nvSpPr>
        <p:spPr/>
        <p:txBody>
          <a:bodyPr/>
          <a:lstStyle/>
          <a:p>
            <a:pPr>
              <a:defRPr/>
            </a:pPr>
            <a:fld id="{5D50A69F-0DB0-4229-A874-189A1B00A418}" type="slidenum">
              <a:rPr lang="en-ZA" altLang="en-US" smtClean="0"/>
              <a:pPr>
                <a:defRPr/>
              </a:pPr>
              <a:t>127</a:t>
            </a:fld>
            <a:endParaRPr lang="en-ZA" altLang="en-US" dirty="0"/>
          </a:p>
        </p:txBody>
      </p:sp>
      <p:graphicFrame>
        <p:nvGraphicFramePr>
          <p:cNvPr id="5" name="Table 4"/>
          <p:cNvGraphicFramePr>
            <a:graphicFrameLocks noGrp="1"/>
          </p:cNvGraphicFramePr>
          <p:nvPr>
            <p:extLst/>
          </p:nvPr>
        </p:nvGraphicFramePr>
        <p:xfrm>
          <a:off x="2987824" y="5097199"/>
          <a:ext cx="5698976" cy="1428750"/>
        </p:xfrm>
        <a:graphic>
          <a:graphicData uri="http://schemas.openxmlformats.org/drawingml/2006/table">
            <a:tbl>
              <a:tblPr/>
              <a:tblGrid>
                <a:gridCol w="1684603">
                  <a:extLst>
                    <a:ext uri="{9D8B030D-6E8A-4147-A177-3AD203B41FA5}">
                      <a16:colId xmlns:a16="http://schemas.microsoft.com/office/drawing/2014/main" val="231443603"/>
                    </a:ext>
                  </a:extLst>
                </a:gridCol>
                <a:gridCol w="896065">
                  <a:extLst>
                    <a:ext uri="{9D8B030D-6E8A-4147-A177-3AD203B41FA5}">
                      <a16:colId xmlns:a16="http://schemas.microsoft.com/office/drawing/2014/main" val="3929632704"/>
                    </a:ext>
                  </a:extLst>
                </a:gridCol>
                <a:gridCol w="896065">
                  <a:extLst>
                    <a:ext uri="{9D8B030D-6E8A-4147-A177-3AD203B41FA5}">
                      <a16:colId xmlns:a16="http://schemas.microsoft.com/office/drawing/2014/main" val="3844063946"/>
                    </a:ext>
                  </a:extLst>
                </a:gridCol>
                <a:gridCol w="1200728">
                  <a:extLst>
                    <a:ext uri="{9D8B030D-6E8A-4147-A177-3AD203B41FA5}">
                      <a16:colId xmlns:a16="http://schemas.microsoft.com/office/drawing/2014/main" val="3489253931"/>
                    </a:ext>
                  </a:extLst>
                </a:gridCol>
                <a:gridCol w="1021515">
                  <a:extLst>
                    <a:ext uri="{9D8B030D-6E8A-4147-A177-3AD203B41FA5}">
                      <a16:colId xmlns:a16="http://schemas.microsoft.com/office/drawing/2014/main" val="3629003425"/>
                    </a:ext>
                  </a:extLst>
                </a:gridCol>
              </a:tblGrid>
              <a:tr h="285750">
                <a:tc>
                  <a:txBody>
                    <a:bodyPr/>
                    <a:lstStyle/>
                    <a:p>
                      <a:pPr algn="l" fontAlgn="b"/>
                      <a:r>
                        <a:rPr lang="en-ZA" sz="18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rtl="0" fontAlgn="ctr"/>
                      <a:r>
                        <a:rPr lang="en-ZA" sz="1800" b="1" i="0" u="none" strike="noStrike">
                          <a:solidFill>
                            <a:srgbClr val="000000"/>
                          </a:solidFill>
                          <a:effectLst/>
                          <a:latin typeface="Arial Narrow" panose="020B0606020202030204" pitchFamily="34" charset="0"/>
                        </a:rPr>
                        <a:t>2019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ZA"/>
                    </a:p>
                  </a:txBody>
                  <a:tcPr/>
                </a:tc>
                <a:tc gridSpan="2">
                  <a:txBody>
                    <a:bodyPr/>
                    <a:lstStyle/>
                    <a:p>
                      <a:pPr algn="ctr" rtl="0" fontAlgn="ctr"/>
                      <a:r>
                        <a:rPr lang="en-ZA" sz="1800" b="1" i="0" u="none" strike="noStrike">
                          <a:solidFill>
                            <a:srgbClr val="000000"/>
                          </a:solidFill>
                          <a:effectLst/>
                          <a:latin typeface="Arial Narrow" panose="020B0606020202030204" pitchFamily="34" charset="0"/>
                        </a:rPr>
                        <a:t>2020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ZA"/>
                    </a:p>
                  </a:txBody>
                  <a:tcPr/>
                </a:tc>
                <a:extLst>
                  <a:ext uri="{0D108BD9-81ED-4DB2-BD59-A6C34878D82A}">
                    <a16:rowId xmlns:a16="http://schemas.microsoft.com/office/drawing/2014/main" val="447593447"/>
                  </a:ext>
                </a:extLst>
              </a:tr>
              <a:tr h="285750">
                <a:tc>
                  <a:txBody>
                    <a:bodyPr/>
                    <a:lstStyle/>
                    <a:p>
                      <a:pPr algn="l" rtl="0" fontAlgn="b"/>
                      <a:r>
                        <a:rPr lang="en-ZA" sz="1800" b="1" i="0" u="none" strike="noStrike">
                          <a:solidFill>
                            <a:srgbClr val="000000"/>
                          </a:solidFill>
                          <a:effectLst/>
                          <a:latin typeface="Arial Narrow" panose="020B0606020202030204" pitchFamily="34" charset="0"/>
                        </a:rPr>
                        <a:t>Quintiles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ZA" sz="1800" b="1" i="0" u="none" strike="noStrike">
                          <a:solidFill>
                            <a:srgbClr val="000000"/>
                          </a:solidFill>
                          <a:effectLst/>
                          <a:latin typeface="Arial Narrow" panose="020B0606020202030204" pitchFamily="34" charset="0"/>
                        </a:rPr>
                        <a:t>Q 1-3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ZA" sz="1800" b="1" i="0" u="none" strike="noStrike">
                          <a:solidFill>
                            <a:srgbClr val="000000"/>
                          </a:solidFill>
                          <a:effectLst/>
                          <a:latin typeface="Arial Narrow" panose="020B0606020202030204" pitchFamily="34" charset="0"/>
                        </a:rPr>
                        <a:t>Q 4-5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ZA" sz="1800" b="1" i="0" u="none" strike="noStrike">
                          <a:solidFill>
                            <a:srgbClr val="000000"/>
                          </a:solidFill>
                          <a:effectLst/>
                          <a:latin typeface="Arial Narrow" panose="020B0606020202030204" pitchFamily="34" charset="0"/>
                        </a:rPr>
                        <a:t>Q 1-3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ZA" sz="1800" b="1" i="0" u="none" strike="noStrike">
                          <a:solidFill>
                            <a:srgbClr val="000000"/>
                          </a:solidFill>
                          <a:effectLst/>
                          <a:latin typeface="Arial Narrow" panose="020B0606020202030204" pitchFamily="34" charset="0"/>
                        </a:rPr>
                        <a:t>Q 4-5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02720408"/>
                  </a:ext>
                </a:extLst>
              </a:tr>
              <a:tr h="571500">
                <a:tc>
                  <a:txBody>
                    <a:bodyPr/>
                    <a:lstStyle/>
                    <a:p>
                      <a:pPr algn="l" rtl="0" fontAlgn="b"/>
                      <a:r>
                        <a:rPr lang="en-ZA" sz="1800" b="1" i="0" u="none" strike="noStrike">
                          <a:solidFill>
                            <a:srgbClr val="000000"/>
                          </a:solidFill>
                          <a:effectLst/>
                          <a:latin typeface="Arial Narrow" panose="020B0606020202030204" pitchFamily="34" charset="0"/>
                        </a:rPr>
                        <a:t>No of Bachelors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ZA" sz="1800" b="1" i="0" u="none" strike="noStrike" dirty="0">
                          <a:solidFill>
                            <a:srgbClr val="000000"/>
                          </a:solidFill>
                          <a:effectLst/>
                          <a:latin typeface="Arial Narrow" panose="020B0606020202030204" pitchFamily="34" charset="0"/>
                        </a:rPr>
                        <a:t>96 976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ZA" sz="1800" b="1" i="0" u="none" strike="noStrike">
                          <a:solidFill>
                            <a:srgbClr val="000000"/>
                          </a:solidFill>
                          <a:effectLst/>
                          <a:latin typeface="Arial Narrow" panose="020B0606020202030204" pitchFamily="34" charset="0"/>
                        </a:rPr>
                        <a:t>78 037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800" b="1" i="0" u="none" strike="noStrike">
                          <a:solidFill>
                            <a:srgbClr val="000000"/>
                          </a:solidFill>
                          <a:effectLst/>
                          <a:latin typeface="Arial" panose="020B0604020202020204" pitchFamily="34" charset="0"/>
                        </a:rPr>
                        <a:t>115478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800" b="1" i="0" u="none" strike="noStrike">
                          <a:solidFill>
                            <a:srgbClr val="000000"/>
                          </a:solidFill>
                          <a:effectLst/>
                          <a:latin typeface="Arial" panose="020B0604020202020204" pitchFamily="34" charset="0"/>
                        </a:rPr>
                        <a:t>83463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81872481"/>
                  </a:ext>
                </a:extLst>
              </a:tr>
              <a:tr h="285750">
                <a:tc>
                  <a:txBody>
                    <a:bodyPr/>
                    <a:lstStyle/>
                    <a:p>
                      <a:pPr algn="l" fontAlgn="b"/>
                      <a:r>
                        <a:rPr lang="en-ZA" sz="1800" b="1" i="0" u="none" strike="noStrike">
                          <a:solidFill>
                            <a:srgbClr val="000000"/>
                          </a:solidFill>
                          <a:effectLst/>
                          <a:latin typeface="Arial Narrow" panose="020B0606020202030204" pitchFamily="34" charset="0"/>
                        </a:rPr>
                        <a:t>% Bachelors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800" b="1" i="0" u="none" strike="noStrike">
                          <a:solidFill>
                            <a:srgbClr val="000000"/>
                          </a:solidFill>
                          <a:effectLst/>
                          <a:latin typeface="Arial Narrow" panose="020B0606020202030204" pitchFamily="34" charset="0"/>
                        </a:rPr>
                        <a:t>19.2%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800" b="1" i="0" u="none" strike="noStrike">
                          <a:solidFill>
                            <a:srgbClr val="000000"/>
                          </a:solidFill>
                          <a:effectLst/>
                          <a:latin typeface="Arial Narrow" panose="020B0606020202030204" pitchFamily="34" charset="0"/>
                        </a:rPr>
                        <a:t>15.5%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800" b="1" i="0" u="none" strike="noStrike">
                          <a:solidFill>
                            <a:srgbClr val="000000"/>
                          </a:solidFill>
                          <a:effectLst/>
                          <a:latin typeface="Arial Narrow" panose="020B0606020202030204" pitchFamily="34" charset="0"/>
                        </a:rPr>
                        <a:t>20.0%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800" b="1" i="0" u="none" strike="noStrike" dirty="0">
                          <a:solidFill>
                            <a:srgbClr val="000000"/>
                          </a:solidFill>
                          <a:effectLst/>
                          <a:latin typeface="Arial Narrow" panose="020B0606020202030204" pitchFamily="34" charset="0"/>
                        </a:rPr>
                        <a:t>14.4%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08124924"/>
                  </a:ext>
                </a:extLst>
              </a:tr>
            </a:tbl>
          </a:graphicData>
        </a:graphic>
      </p:graphicFrame>
    </p:spTree>
    <p:extLst>
      <p:ext uri="{BB962C8B-B14F-4D97-AF65-F5344CB8AC3E}">
        <p14:creationId xmlns:p14="http://schemas.microsoft.com/office/powerpoint/2010/main" val="485649062"/>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504056"/>
          </a:xfrm>
        </p:spPr>
        <p:txBody>
          <a:bodyPr/>
          <a:lstStyle/>
          <a:p>
            <a:r>
              <a:rPr lang="en-ZA" sz="4000" b="1" dirty="0">
                <a:solidFill>
                  <a:schemeClr val="accent2">
                    <a:lumMod val="50000"/>
                  </a:schemeClr>
                </a:solidFill>
                <a:latin typeface="Arial Narrow" pitchFamily="34" charset="0"/>
              </a:rPr>
              <a:t>PROGRESSED LEARNERS EXCLUDED </a:t>
            </a:r>
          </a:p>
        </p:txBody>
      </p:sp>
      <p:sp>
        <p:nvSpPr>
          <p:cNvPr id="3" name="Slide Number Placeholder 2"/>
          <p:cNvSpPr>
            <a:spLocks noGrp="1"/>
          </p:cNvSpPr>
          <p:nvPr>
            <p:ph type="sldNum" sz="quarter" idx="12"/>
          </p:nvPr>
        </p:nvSpPr>
        <p:spPr>
          <a:xfrm>
            <a:off x="8100392" y="6356350"/>
            <a:ext cx="586408" cy="365125"/>
          </a:xfrm>
        </p:spPr>
        <p:txBody>
          <a:bodyPr/>
          <a:lstStyle/>
          <a:p>
            <a:pPr>
              <a:defRPr/>
            </a:pPr>
            <a:fld id="{5D50A69F-0DB0-4229-A874-189A1B00A418}" type="slidenum">
              <a:rPr lang="en-ZA" altLang="en-US" sz="1600" smtClean="0"/>
              <a:pPr>
                <a:defRPr/>
              </a:pPr>
              <a:t>128</a:t>
            </a:fld>
            <a:endParaRPr lang="en-ZA" altLang="en-US" sz="1600" dirty="0"/>
          </a:p>
        </p:txBody>
      </p:sp>
      <p:graphicFrame>
        <p:nvGraphicFramePr>
          <p:cNvPr id="7" name="Chart 6"/>
          <p:cNvGraphicFramePr>
            <a:graphicFrameLocks/>
          </p:cNvGraphicFramePr>
          <p:nvPr>
            <p:extLst/>
          </p:nvPr>
        </p:nvGraphicFramePr>
        <p:xfrm>
          <a:off x="457200" y="620688"/>
          <a:ext cx="8147248" cy="573566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17547760"/>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523202" y="116632"/>
            <a:ext cx="6696744" cy="792163"/>
          </a:xfrm>
        </p:spPr>
        <p:txBody>
          <a:bodyPr>
            <a:noAutofit/>
          </a:bodyPr>
          <a:lstStyle/>
          <a:p>
            <a:pPr eaLnBrk="1" hangingPunct="1">
              <a:defRPr/>
            </a:pPr>
            <a:r>
              <a:rPr lang="en-US" altLang="en-US" sz="2800" b="1" dirty="0">
                <a:solidFill>
                  <a:schemeClr val="accent2">
                    <a:lumMod val="50000"/>
                  </a:schemeClr>
                </a:solidFill>
                <a:latin typeface="Arial Narrow" pitchFamily="34" charset="0"/>
                <a:cs typeface="Tahoma" pitchFamily="34" charset="0"/>
              </a:rPr>
              <a:t>CANDIDATES’ PERFORMANCE IN SELECTED </a:t>
            </a:r>
            <a:br>
              <a:rPr lang="en-US" altLang="en-US" sz="2800" b="1" dirty="0">
                <a:solidFill>
                  <a:schemeClr val="accent2">
                    <a:lumMod val="50000"/>
                  </a:schemeClr>
                </a:solidFill>
                <a:latin typeface="Arial Narrow" pitchFamily="34" charset="0"/>
                <a:cs typeface="Tahoma" pitchFamily="34" charset="0"/>
              </a:rPr>
            </a:br>
            <a:r>
              <a:rPr lang="en-US" altLang="en-US" sz="2800" b="1" dirty="0">
                <a:solidFill>
                  <a:schemeClr val="accent2">
                    <a:lumMod val="50000"/>
                  </a:schemeClr>
                </a:solidFill>
                <a:latin typeface="Arial Narrow" pitchFamily="34" charset="0"/>
                <a:cs typeface="Tahoma" pitchFamily="34" charset="0"/>
              </a:rPr>
              <a:t>SUBJECTS, </a:t>
            </a:r>
            <a:r>
              <a:rPr lang="en-US" altLang="en-US" sz="2800" b="1" dirty="0" smtClean="0">
                <a:solidFill>
                  <a:schemeClr val="accent2">
                    <a:lumMod val="50000"/>
                  </a:schemeClr>
                </a:solidFill>
                <a:latin typeface="Arial Narrow" pitchFamily="34" charset="0"/>
                <a:cs typeface="Tahoma" pitchFamily="34" charset="0"/>
              </a:rPr>
              <a:t>2016 </a:t>
            </a:r>
            <a:r>
              <a:rPr lang="en-US" altLang="en-US" sz="2800" b="1" dirty="0">
                <a:solidFill>
                  <a:schemeClr val="accent2">
                    <a:lumMod val="50000"/>
                  </a:schemeClr>
                </a:solidFill>
                <a:latin typeface="Arial Narrow" pitchFamily="34" charset="0"/>
                <a:cs typeface="Tahoma" pitchFamily="34" charset="0"/>
              </a:rPr>
              <a:t>– </a:t>
            </a:r>
            <a:r>
              <a:rPr lang="en-US" altLang="en-US" sz="2800" b="1" dirty="0" smtClean="0">
                <a:solidFill>
                  <a:schemeClr val="accent2">
                    <a:lumMod val="50000"/>
                  </a:schemeClr>
                </a:solidFill>
                <a:latin typeface="Arial Narrow" pitchFamily="34" charset="0"/>
                <a:cs typeface="Tahoma" pitchFamily="34" charset="0"/>
              </a:rPr>
              <a:t>2020 </a:t>
            </a:r>
            <a:r>
              <a:rPr lang="en-US" altLang="en-US" sz="2800" b="1" dirty="0">
                <a:solidFill>
                  <a:schemeClr val="accent2">
                    <a:lumMod val="50000"/>
                  </a:schemeClr>
                </a:solidFill>
                <a:latin typeface="Arial Narrow" pitchFamily="34" charset="0"/>
                <a:cs typeface="Tahoma" pitchFamily="34" charset="0"/>
              </a:rPr>
              <a:t>(AT 40% LEVEL)</a:t>
            </a:r>
            <a:endParaRPr lang="en-ZA" altLang="en-US" sz="2800" b="1" dirty="0">
              <a:solidFill>
                <a:schemeClr val="accent2">
                  <a:lumMod val="50000"/>
                </a:schemeClr>
              </a:solidFill>
              <a:latin typeface="Arial Narrow" pitchFamily="34" charset="0"/>
              <a:cs typeface="Tahoma" pitchFamily="34" charset="0"/>
            </a:endParaRP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389699555"/>
              </p:ext>
            </p:extLst>
          </p:nvPr>
        </p:nvGraphicFramePr>
        <p:xfrm>
          <a:off x="107504" y="1124744"/>
          <a:ext cx="8928992" cy="4824533"/>
        </p:xfrm>
        <a:graphic>
          <a:graphicData uri="http://schemas.openxmlformats.org/drawingml/2006/table">
            <a:tbl>
              <a:tblPr firstRow="1" bandRow="1"/>
              <a:tblGrid>
                <a:gridCol w="2943261">
                  <a:extLst>
                    <a:ext uri="{9D8B030D-6E8A-4147-A177-3AD203B41FA5}">
                      <a16:colId xmlns:a16="http://schemas.microsoft.com/office/drawing/2014/main" val="20000"/>
                    </a:ext>
                  </a:extLst>
                </a:gridCol>
                <a:gridCol w="959039">
                  <a:extLst>
                    <a:ext uri="{9D8B030D-6E8A-4147-A177-3AD203B41FA5}">
                      <a16:colId xmlns:a16="http://schemas.microsoft.com/office/drawing/2014/main" val="20001"/>
                    </a:ext>
                  </a:extLst>
                </a:gridCol>
                <a:gridCol w="1371317">
                  <a:extLst>
                    <a:ext uri="{9D8B030D-6E8A-4147-A177-3AD203B41FA5}">
                      <a16:colId xmlns:a16="http://schemas.microsoft.com/office/drawing/2014/main" val="20002"/>
                    </a:ext>
                  </a:extLst>
                </a:gridCol>
                <a:gridCol w="1318405">
                  <a:extLst>
                    <a:ext uri="{9D8B030D-6E8A-4147-A177-3AD203B41FA5}">
                      <a16:colId xmlns:a16="http://schemas.microsoft.com/office/drawing/2014/main" val="20003"/>
                    </a:ext>
                  </a:extLst>
                </a:gridCol>
                <a:gridCol w="1196043">
                  <a:extLst>
                    <a:ext uri="{9D8B030D-6E8A-4147-A177-3AD203B41FA5}">
                      <a16:colId xmlns:a16="http://schemas.microsoft.com/office/drawing/2014/main" val="20004"/>
                    </a:ext>
                  </a:extLst>
                </a:gridCol>
                <a:gridCol w="1140927">
                  <a:extLst>
                    <a:ext uri="{9D8B030D-6E8A-4147-A177-3AD203B41FA5}">
                      <a16:colId xmlns:a16="http://schemas.microsoft.com/office/drawing/2014/main" val="20005"/>
                    </a:ext>
                  </a:extLst>
                </a:gridCol>
              </a:tblGrid>
              <a:tr h="403176">
                <a:tc>
                  <a:txBody>
                    <a:bodyPr/>
                    <a:lstStyle/>
                    <a:p>
                      <a:pPr algn="l" fontAlgn="ctr"/>
                      <a:r>
                        <a:rPr lang="en-ZA" sz="1800" b="1" i="0" u="none" strike="noStrike" dirty="0">
                          <a:solidFill>
                            <a:srgbClr val="000000"/>
                          </a:solidFill>
                          <a:effectLst/>
                          <a:latin typeface="Arial Narrow" panose="020B0606020202030204" pitchFamily="34" charset="0"/>
                        </a:rPr>
                        <a:t>Subjects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rtl="0" fontAlgn="ctr"/>
                      <a:r>
                        <a:rPr lang="en-ZA" sz="1800" b="1" i="0" u="none" strike="noStrike" dirty="0">
                          <a:solidFill>
                            <a:srgbClr val="000000"/>
                          </a:solidFill>
                          <a:effectLst/>
                          <a:latin typeface="Arial Narrow" panose="020B0606020202030204" pitchFamily="34" charset="0"/>
                        </a:rPr>
                        <a:t>2016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rtl="0" fontAlgn="ctr"/>
                      <a:r>
                        <a:rPr lang="en-ZA" sz="1800" b="1" i="0" u="none" strike="noStrike" dirty="0">
                          <a:solidFill>
                            <a:srgbClr val="000000"/>
                          </a:solidFill>
                          <a:effectLst/>
                          <a:latin typeface="Arial Narrow" panose="020B0606020202030204" pitchFamily="34" charset="0"/>
                        </a:rPr>
                        <a:t>2017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rtl="0" fontAlgn="ctr"/>
                      <a:r>
                        <a:rPr lang="en-ZA" sz="1800" b="1" i="0" u="none" strike="noStrike" dirty="0">
                          <a:solidFill>
                            <a:srgbClr val="000000"/>
                          </a:solidFill>
                          <a:effectLst/>
                          <a:latin typeface="Arial Narrow" panose="020B0606020202030204" pitchFamily="34" charset="0"/>
                        </a:rPr>
                        <a:t>2018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rtl="0" fontAlgn="ctr"/>
                      <a:r>
                        <a:rPr lang="en-ZA" sz="1800" b="1" i="0" u="none" strike="noStrike" dirty="0">
                          <a:solidFill>
                            <a:srgbClr val="000000"/>
                          </a:solidFill>
                          <a:effectLst/>
                          <a:latin typeface="Arial Narrow" panose="020B0606020202030204" pitchFamily="34" charset="0"/>
                        </a:rPr>
                        <a:t>2019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rtl="0" fontAlgn="ctr"/>
                      <a:r>
                        <a:rPr lang="en-ZA" sz="1800" b="1" i="0" u="none" strike="noStrike" dirty="0" smtClean="0">
                          <a:solidFill>
                            <a:srgbClr val="000000"/>
                          </a:solidFill>
                          <a:effectLst/>
                          <a:latin typeface="Arial Narrow" panose="020B0606020202030204" pitchFamily="34" charset="0"/>
                        </a:rPr>
                        <a:t>2020</a:t>
                      </a:r>
                      <a:endParaRPr lang="en-ZA" sz="1800" b="1" i="0" u="none" strike="noStrike" dirty="0">
                        <a:solidFill>
                          <a:srgbClr val="000000"/>
                        </a:solidFill>
                        <a:effectLst/>
                        <a:latin typeface="Arial Narrow" panose="020B060602020203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0"/>
                  </a:ext>
                </a:extLst>
              </a:tr>
              <a:tr h="403176">
                <a:tc>
                  <a:txBody>
                    <a:bodyPr/>
                    <a:lstStyle/>
                    <a:p>
                      <a:pPr algn="l" rtl="0" fontAlgn="ctr"/>
                      <a:r>
                        <a:rPr lang="en-ZA" sz="1800" b="1" i="0" u="none" strike="noStrike" dirty="0">
                          <a:solidFill>
                            <a:srgbClr val="000000"/>
                          </a:solidFill>
                          <a:effectLst/>
                          <a:latin typeface="Arial Narrow" panose="020B0606020202030204" pitchFamily="34" charset="0"/>
                        </a:rPr>
                        <a:t>Accounting</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rtl="0" fontAlgn="ctr"/>
                      <a:r>
                        <a:rPr lang="en-ZA" sz="1800" b="1" i="0" u="none" strike="noStrike" dirty="0">
                          <a:solidFill>
                            <a:srgbClr val="000000"/>
                          </a:solidFill>
                          <a:effectLst/>
                          <a:latin typeface="Arial Narrow" panose="020B0606020202030204" pitchFamily="34" charset="0"/>
                        </a:rPr>
                        <a:t>44.9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b"/>
                      <a:r>
                        <a:rPr lang="en-ZA" sz="1800" b="0" i="0" u="none" strike="noStrike" dirty="0">
                          <a:solidFill>
                            <a:srgbClr val="000000"/>
                          </a:solidFill>
                          <a:effectLst/>
                          <a:latin typeface="Arial Narrow" panose="020B0606020202030204" pitchFamily="34" charset="0"/>
                        </a:rPr>
                        <a:t>42.6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b"/>
                      <a:r>
                        <a:rPr lang="en-ZA" sz="1800" b="1" i="0" u="none" strike="noStrike" dirty="0">
                          <a:solidFill>
                            <a:srgbClr val="000000"/>
                          </a:solidFill>
                          <a:effectLst/>
                          <a:latin typeface="Arial Narrow" panose="020B0606020202030204" pitchFamily="34" charset="0"/>
                        </a:rPr>
                        <a:t>48.6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b"/>
                      <a:r>
                        <a:rPr lang="en-ZA" sz="1800" b="0" i="0" u="none" strike="noStrike" dirty="0">
                          <a:solidFill>
                            <a:srgbClr val="000000"/>
                          </a:solidFill>
                          <a:effectLst/>
                          <a:latin typeface="Arial Narrow" panose="020B0606020202030204" pitchFamily="34" charset="0"/>
                        </a:rPr>
                        <a:t>52.6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b"/>
                      <a:r>
                        <a:rPr lang="en-ZA" sz="1800" b="1" i="0" u="none" strike="noStrike" dirty="0">
                          <a:solidFill>
                            <a:srgbClr val="000000"/>
                          </a:solidFill>
                          <a:effectLst/>
                          <a:latin typeface="Arial Narrow" panose="020B0606020202030204" pitchFamily="34" charset="0"/>
                        </a:rPr>
                        <a:t>52.9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1"/>
                  </a:ext>
                </a:extLst>
              </a:tr>
              <a:tr h="399104">
                <a:tc>
                  <a:txBody>
                    <a:bodyPr/>
                    <a:lstStyle/>
                    <a:p>
                      <a:pPr algn="l" rtl="0" fontAlgn="ctr"/>
                      <a:r>
                        <a:rPr lang="en-ZA" sz="1800" b="1" i="0" u="none" strike="noStrike" dirty="0">
                          <a:solidFill>
                            <a:srgbClr val="000000"/>
                          </a:solidFill>
                          <a:effectLst/>
                          <a:latin typeface="Arial Narrow" panose="020B0606020202030204" pitchFamily="34" charset="0"/>
                        </a:rPr>
                        <a:t>Agricultural Sciences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rtl="0" fontAlgn="ctr"/>
                      <a:r>
                        <a:rPr lang="en-ZA" sz="1800" b="1" i="0" u="none" strike="noStrike" dirty="0">
                          <a:solidFill>
                            <a:srgbClr val="000000"/>
                          </a:solidFill>
                          <a:effectLst/>
                          <a:latin typeface="Arial Narrow" panose="020B0606020202030204" pitchFamily="34" charset="0"/>
                        </a:rPr>
                        <a:t>44.5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b"/>
                      <a:r>
                        <a:rPr lang="en-ZA" sz="1800" b="0" i="0" u="none" strike="noStrike" dirty="0">
                          <a:solidFill>
                            <a:srgbClr val="000000"/>
                          </a:solidFill>
                          <a:effectLst/>
                          <a:latin typeface="Arial Narrow" panose="020B0606020202030204" pitchFamily="34" charset="0"/>
                        </a:rPr>
                        <a:t>39.9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b"/>
                      <a:r>
                        <a:rPr lang="en-ZA" sz="1800" b="1" i="0" u="none" strike="noStrike" dirty="0">
                          <a:solidFill>
                            <a:srgbClr val="000000"/>
                          </a:solidFill>
                          <a:effectLst/>
                          <a:latin typeface="Arial Narrow" panose="020B0606020202030204" pitchFamily="34" charset="0"/>
                        </a:rPr>
                        <a:t>41.8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b"/>
                      <a:r>
                        <a:rPr lang="en-ZA" sz="1800" b="0" i="0" u="none" strike="noStrike" dirty="0">
                          <a:solidFill>
                            <a:srgbClr val="000000"/>
                          </a:solidFill>
                          <a:effectLst/>
                          <a:latin typeface="Arial Narrow" panose="020B0606020202030204" pitchFamily="34" charset="0"/>
                        </a:rPr>
                        <a:t>45.7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b"/>
                      <a:r>
                        <a:rPr lang="en-ZA" sz="1800" b="1" i="0" u="none" strike="noStrike" dirty="0">
                          <a:solidFill>
                            <a:srgbClr val="000000"/>
                          </a:solidFill>
                          <a:effectLst/>
                          <a:latin typeface="Arial Narrow" panose="020B0606020202030204" pitchFamily="34" charset="0"/>
                        </a:rPr>
                        <a:t>45.9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2"/>
                  </a:ext>
                </a:extLst>
              </a:tr>
              <a:tr h="403176">
                <a:tc>
                  <a:txBody>
                    <a:bodyPr/>
                    <a:lstStyle/>
                    <a:p>
                      <a:pPr algn="l" rtl="0" fontAlgn="ctr"/>
                      <a:r>
                        <a:rPr lang="en-ZA" sz="1800" b="1" i="0" u="none" strike="noStrike" dirty="0">
                          <a:solidFill>
                            <a:srgbClr val="000000"/>
                          </a:solidFill>
                          <a:effectLst/>
                          <a:latin typeface="Arial Narrow" panose="020B0606020202030204" pitchFamily="34" charset="0"/>
                        </a:rPr>
                        <a:t>Business Studies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rtl="0" fontAlgn="ctr"/>
                      <a:r>
                        <a:rPr lang="en-ZA" sz="1800" b="1" i="0" u="none" strike="noStrike" dirty="0">
                          <a:solidFill>
                            <a:srgbClr val="000000"/>
                          </a:solidFill>
                          <a:effectLst/>
                          <a:latin typeface="Arial Narrow" panose="020B0606020202030204" pitchFamily="34" charset="0"/>
                        </a:rPr>
                        <a:t>49.5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b"/>
                      <a:r>
                        <a:rPr lang="en-ZA" sz="1800" b="0" i="0" u="none" strike="noStrike" dirty="0">
                          <a:solidFill>
                            <a:srgbClr val="000000"/>
                          </a:solidFill>
                          <a:effectLst/>
                          <a:latin typeface="Arial Narrow" panose="020B0606020202030204" pitchFamily="34" charset="0"/>
                        </a:rPr>
                        <a:t>42.7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b"/>
                      <a:r>
                        <a:rPr lang="en-ZA" sz="1800" b="1" i="0" u="none" strike="noStrike" dirty="0">
                          <a:solidFill>
                            <a:srgbClr val="000000"/>
                          </a:solidFill>
                          <a:effectLst/>
                          <a:latin typeface="Arial Narrow" panose="020B0606020202030204" pitchFamily="34" charset="0"/>
                        </a:rPr>
                        <a:t>40.1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b"/>
                      <a:r>
                        <a:rPr lang="en-ZA" sz="1800" b="0" i="0" u="none" strike="noStrike" dirty="0">
                          <a:solidFill>
                            <a:srgbClr val="000000"/>
                          </a:solidFill>
                          <a:effectLst/>
                          <a:latin typeface="Arial Narrow" panose="020B0606020202030204" pitchFamily="34" charset="0"/>
                        </a:rPr>
                        <a:t>46.2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b"/>
                      <a:r>
                        <a:rPr lang="en-ZA" sz="1800" b="1" i="0" u="none" strike="noStrike" dirty="0">
                          <a:solidFill>
                            <a:srgbClr val="000000"/>
                          </a:solidFill>
                          <a:effectLst/>
                          <a:latin typeface="Arial Narrow" panose="020B0606020202030204" pitchFamily="34" charset="0"/>
                        </a:rPr>
                        <a:t>57.0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3"/>
                  </a:ext>
                </a:extLst>
              </a:tr>
              <a:tr h="403176">
                <a:tc>
                  <a:txBody>
                    <a:bodyPr/>
                    <a:lstStyle/>
                    <a:p>
                      <a:pPr algn="l" rtl="0" fontAlgn="ctr"/>
                      <a:r>
                        <a:rPr lang="en-ZA" sz="1800" b="1" i="0" u="none" strike="noStrike" dirty="0">
                          <a:solidFill>
                            <a:srgbClr val="000000"/>
                          </a:solidFill>
                          <a:effectLst/>
                          <a:latin typeface="Arial Narrow" panose="020B0606020202030204" pitchFamily="34" charset="0"/>
                        </a:rPr>
                        <a:t>Economics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rtl="0" fontAlgn="ctr"/>
                      <a:r>
                        <a:rPr lang="en-ZA" sz="1800" b="1" i="0" u="none" strike="noStrike" dirty="0">
                          <a:solidFill>
                            <a:srgbClr val="000000"/>
                          </a:solidFill>
                          <a:effectLst/>
                          <a:latin typeface="Arial Narrow" panose="020B0606020202030204" pitchFamily="34" charset="0"/>
                        </a:rPr>
                        <a:t>36.4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b"/>
                      <a:r>
                        <a:rPr lang="en-ZA" sz="1800" b="0" i="0" u="none" strike="noStrike" dirty="0">
                          <a:solidFill>
                            <a:srgbClr val="000000"/>
                          </a:solidFill>
                          <a:effectLst/>
                          <a:latin typeface="Arial Narrow" panose="020B0606020202030204" pitchFamily="34" charset="0"/>
                        </a:rPr>
                        <a:t>42.7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b"/>
                      <a:r>
                        <a:rPr lang="en-ZA" sz="1800" b="1" i="0" u="none" strike="noStrike" dirty="0">
                          <a:solidFill>
                            <a:srgbClr val="000000"/>
                          </a:solidFill>
                          <a:effectLst/>
                          <a:latin typeface="Arial Narrow" panose="020B0606020202030204" pitchFamily="34" charset="0"/>
                        </a:rPr>
                        <a:t>44.8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b"/>
                      <a:r>
                        <a:rPr lang="en-ZA" sz="1800" b="0" i="0" u="none" strike="noStrike" dirty="0">
                          <a:solidFill>
                            <a:srgbClr val="000000"/>
                          </a:solidFill>
                          <a:effectLst/>
                          <a:latin typeface="Arial Narrow" panose="020B0606020202030204" pitchFamily="34" charset="0"/>
                        </a:rPr>
                        <a:t>39.9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b"/>
                      <a:r>
                        <a:rPr lang="en-ZA" sz="1800" b="1" i="0" u="none" strike="noStrike" dirty="0">
                          <a:solidFill>
                            <a:srgbClr val="000000"/>
                          </a:solidFill>
                          <a:effectLst/>
                          <a:latin typeface="Arial Narrow" panose="020B0606020202030204" pitchFamily="34" charset="0"/>
                        </a:rPr>
                        <a:t>42.2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4"/>
                  </a:ext>
                </a:extLst>
              </a:tr>
              <a:tr h="403176">
                <a:tc>
                  <a:txBody>
                    <a:bodyPr/>
                    <a:lstStyle/>
                    <a:p>
                      <a:pPr algn="l" rtl="0" fontAlgn="ctr"/>
                      <a:r>
                        <a:rPr lang="en-ZA" sz="1800" b="1" i="0" u="none" strike="noStrike" dirty="0">
                          <a:solidFill>
                            <a:srgbClr val="000000"/>
                          </a:solidFill>
                          <a:effectLst/>
                          <a:latin typeface="Arial Narrow" panose="020B0606020202030204" pitchFamily="34" charset="0"/>
                        </a:rPr>
                        <a:t>English FAL</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rtl="0" fontAlgn="ctr"/>
                      <a:r>
                        <a:rPr lang="en-ZA" sz="1800" b="1" i="0" u="none" strike="noStrike" dirty="0">
                          <a:solidFill>
                            <a:srgbClr val="000000"/>
                          </a:solidFill>
                          <a:effectLst/>
                          <a:latin typeface="Arial Narrow" panose="020B0606020202030204" pitchFamily="34" charset="0"/>
                        </a:rPr>
                        <a:t>82.5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b"/>
                      <a:r>
                        <a:rPr lang="en-ZA" sz="1800" b="0" i="0" u="none" strike="noStrike" dirty="0">
                          <a:solidFill>
                            <a:srgbClr val="000000"/>
                          </a:solidFill>
                          <a:effectLst/>
                          <a:latin typeface="Arial Narrow" panose="020B0606020202030204" pitchFamily="34" charset="0"/>
                        </a:rPr>
                        <a:t>83.1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b"/>
                      <a:r>
                        <a:rPr lang="en-ZA" sz="1800" b="1" i="0" u="none" strike="noStrike" dirty="0">
                          <a:solidFill>
                            <a:srgbClr val="000000"/>
                          </a:solidFill>
                          <a:effectLst/>
                          <a:latin typeface="Arial Narrow" panose="020B0606020202030204" pitchFamily="34" charset="0"/>
                        </a:rPr>
                        <a:t>82.1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b"/>
                      <a:r>
                        <a:rPr lang="en-ZA" sz="1800" b="0" i="0" u="none" strike="noStrike" dirty="0">
                          <a:solidFill>
                            <a:srgbClr val="000000"/>
                          </a:solidFill>
                          <a:effectLst/>
                          <a:latin typeface="Arial Narrow" panose="020B0606020202030204" pitchFamily="34" charset="0"/>
                        </a:rPr>
                        <a:t>85.4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b"/>
                      <a:r>
                        <a:rPr lang="en-ZA" sz="1800" b="1" i="0" u="none" strike="noStrike" dirty="0">
                          <a:solidFill>
                            <a:srgbClr val="000000"/>
                          </a:solidFill>
                          <a:effectLst/>
                          <a:latin typeface="Arial Narrow" panose="020B0606020202030204" pitchFamily="34" charset="0"/>
                        </a:rPr>
                        <a:t>91.4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5"/>
                  </a:ext>
                </a:extLst>
              </a:tr>
              <a:tr h="403176">
                <a:tc>
                  <a:txBody>
                    <a:bodyPr/>
                    <a:lstStyle/>
                    <a:p>
                      <a:pPr algn="l" rtl="0" fontAlgn="ctr"/>
                      <a:r>
                        <a:rPr lang="en-ZA" sz="1800" b="1" i="0" u="none" strike="noStrike" dirty="0">
                          <a:solidFill>
                            <a:srgbClr val="000000"/>
                          </a:solidFill>
                          <a:effectLst/>
                          <a:latin typeface="Arial Narrow" panose="020B0606020202030204" pitchFamily="34" charset="0"/>
                        </a:rPr>
                        <a:t>Geography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rtl="0" fontAlgn="ctr"/>
                      <a:r>
                        <a:rPr lang="en-ZA" sz="1800" b="1" i="0" u="none" strike="noStrike" dirty="0">
                          <a:solidFill>
                            <a:srgbClr val="000000"/>
                          </a:solidFill>
                          <a:effectLst/>
                          <a:latin typeface="Arial Narrow" panose="020B0606020202030204" pitchFamily="34" charset="0"/>
                        </a:rPr>
                        <a:t>48.1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b"/>
                      <a:r>
                        <a:rPr lang="en-ZA" sz="1800" b="0" i="0" u="none" strike="noStrike" dirty="0">
                          <a:solidFill>
                            <a:srgbClr val="000000"/>
                          </a:solidFill>
                          <a:effectLst/>
                          <a:latin typeface="Arial Narrow" panose="020B0606020202030204" pitchFamily="34" charset="0"/>
                        </a:rPr>
                        <a:t>50.1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b"/>
                      <a:r>
                        <a:rPr lang="en-ZA" sz="1800" b="1" i="0" u="none" strike="noStrike" dirty="0">
                          <a:solidFill>
                            <a:srgbClr val="000000"/>
                          </a:solidFill>
                          <a:effectLst/>
                          <a:latin typeface="Arial Narrow" panose="020B0606020202030204" pitchFamily="34" charset="0"/>
                        </a:rPr>
                        <a:t>46.7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b"/>
                      <a:r>
                        <a:rPr lang="en-ZA" sz="1800" b="0" i="0" u="none" strike="noStrike" dirty="0">
                          <a:solidFill>
                            <a:srgbClr val="000000"/>
                          </a:solidFill>
                          <a:effectLst/>
                          <a:latin typeface="Arial Narrow" panose="020B0606020202030204" pitchFamily="34" charset="0"/>
                        </a:rPr>
                        <a:t>53.3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b"/>
                      <a:r>
                        <a:rPr lang="en-ZA" sz="1800" b="1" i="0" u="none" strike="noStrike" dirty="0">
                          <a:solidFill>
                            <a:srgbClr val="FF0000"/>
                          </a:solidFill>
                          <a:effectLst/>
                          <a:latin typeface="Arial Narrow" panose="020B0606020202030204" pitchFamily="34" charset="0"/>
                        </a:rPr>
                        <a:t>46.2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6"/>
                  </a:ext>
                </a:extLst>
              </a:tr>
              <a:tr h="403176">
                <a:tc>
                  <a:txBody>
                    <a:bodyPr/>
                    <a:lstStyle/>
                    <a:p>
                      <a:pPr algn="l" rtl="0" fontAlgn="ctr"/>
                      <a:r>
                        <a:rPr lang="en-ZA" sz="1800" b="1" i="0" u="none" strike="noStrike" dirty="0">
                          <a:solidFill>
                            <a:srgbClr val="000000"/>
                          </a:solidFill>
                          <a:effectLst/>
                          <a:latin typeface="Arial Narrow" panose="020B0606020202030204" pitchFamily="34" charset="0"/>
                        </a:rPr>
                        <a:t>History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rtl="0" fontAlgn="ctr"/>
                      <a:r>
                        <a:rPr lang="en-ZA" sz="1800" b="1" i="0" u="none" strike="noStrike" dirty="0">
                          <a:solidFill>
                            <a:srgbClr val="000000"/>
                          </a:solidFill>
                          <a:effectLst/>
                          <a:latin typeface="Arial Narrow" panose="020B0606020202030204" pitchFamily="34" charset="0"/>
                        </a:rPr>
                        <a:t>64.3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b"/>
                      <a:r>
                        <a:rPr lang="en-ZA" sz="1800" b="0" i="0" u="none" strike="noStrike" dirty="0">
                          <a:solidFill>
                            <a:srgbClr val="000000"/>
                          </a:solidFill>
                          <a:effectLst/>
                          <a:latin typeface="Arial Narrow" panose="020B0606020202030204" pitchFamily="34" charset="0"/>
                        </a:rPr>
                        <a:t>67.5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b"/>
                      <a:r>
                        <a:rPr lang="en-ZA" sz="1800" b="1" i="0" u="none" strike="noStrike" dirty="0">
                          <a:solidFill>
                            <a:srgbClr val="000000"/>
                          </a:solidFill>
                          <a:effectLst/>
                          <a:latin typeface="Arial Narrow" panose="020B0606020202030204" pitchFamily="34" charset="0"/>
                        </a:rPr>
                        <a:t>72.6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b"/>
                      <a:r>
                        <a:rPr lang="en-ZA" sz="1800" b="0" i="0" u="none" strike="noStrike" dirty="0">
                          <a:solidFill>
                            <a:srgbClr val="000000"/>
                          </a:solidFill>
                          <a:effectLst/>
                          <a:latin typeface="Arial Narrow" panose="020B0606020202030204" pitchFamily="34" charset="0"/>
                        </a:rPr>
                        <a:t>74.0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b"/>
                      <a:r>
                        <a:rPr lang="en-ZA" sz="1800" b="1" i="0" u="none" strike="noStrike" dirty="0">
                          <a:solidFill>
                            <a:srgbClr val="000000"/>
                          </a:solidFill>
                          <a:effectLst/>
                          <a:latin typeface="Arial Narrow" panose="020B0606020202030204" pitchFamily="34" charset="0"/>
                        </a:rPr>
                        <a:t>77.6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7"/>
                  </a:ext>
                </a:extLst>
              </a:tr>
              <a:tr h="403176">
                <a:tc>
                  <a:txBody>
                    <a:bodyPr/>
                    <a:lstStyle/>
                    <a:p>
                      <a:pPr algn="l" rtl="0" fontAlgn="ctr"/>
                      <a:r>
                        <a:rPr lang="en-ZA" sz="1800" b="1" i="0" u="none" strike="noStrike" dirty="0">
                          <a:solidFill>
                            <a:srgbClr val="000000"/>
                          </a:solidFill>
                          <a:effectLst/>
                          <a:latin typeface="Arial Narrow" panose="020B0606020202030204" pitchFamily="34" charset="0"/>
                        </a:rPr>
                        <a:t>Life Sciences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rtl="0" fontAlgn="ctr"/>
                      <a:r>
                        <a:rPr lang="en-ZA" sz="1800" b="1" i="0" u="none" strike="noStrike" dirty="0">
                          <a:solidFill>
                            <a:srgbClr val="000000"/>
                          </a:solidFill>
                          <a:effectLst/>
                          <a:latin typeface="Arial Narrow" panose="020B0606020202030204" pitchFamily="34" charset="0"/>
                        </a:rPr>
                        <a:t>45.2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b"/>
                      <a:r>
                        <a:rPr lang="en-ZA" sz="1800" b="0" i="0" u="none" strike="noStrike" dirty="0">
                          <a:solidFill>
                            <a:srgbClr val="000000"/>
                          </a:solidFill>
                          <a:effectLst/>
                          <a:latin typeface="Arial Narrow" panose="020B0606020202030204" pitchFamily="34" charset="0"/>
                        </a:rPr>
                        <a:t>52.1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b"/>
                      <a:r>
                        <a:rPr lang="en-ZA" sz="1800" b="1" i="0" u="none" strike="noStrike" dirty="0">
                          <a:solidFill>
                            <a:srgbClr val="000000"/>
                          </a:solidFill>
                          <a:effectLst/>
                          <a:latin typeface="Arial Narrow" panose="020B0606020202030204" pitchFamily="34" charset="0"/>
                        </a:rPr>
                        <a:t>51.7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b"/>
                      <a:r>
                        <a:rPr lang="en-ZA" sz="1800" b="0" i="0" u="none" strike="noStrike" dirty="0">
                          <a:solidFill>
                            <a:srgbClr val="000000"/>
                          </a:solidFill>
                          <a:effectLst/>
                          <a:latin typeface="Arial Narrow" panose="020B0606020202030204" pitchFamily="34" charset="0"/>
                        </a:rPr>
                        <a:t>49.0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b"/>
                      <a:r>
                        <a:rPr lang="en-ZA" sz="1800" b="1" i="0" u="none" strike="noStrike" dirty="0">
                          <a:solidFill>
                            <a:srgbClr val="FF0000"/>
                          </a:solidFill>
                          <a:effectLst/>
                          <a:latin typeface="Arial Narrow" panose="020B0606020202030204" pitchFamily="34" charset="0"/>
                        </a:rPr>
                        <a:t>47.9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8"/>
                  </a:ext>
                </a:extLst>
              </a:tr>
              <a:tr h="393669">
                <a:tc>
                  <a:txBody>
                    <a:bodyPr/>
                    <a:lstStyle/>
                    <a:p>
                      <a:pPr algn="l" rtl="0" fontAlgn="ctr"/>
                      <a:r>
                        <a:rPr lang="en-ZA" sz="1800" b="1" i="0" u="none" strike="noStrike" dirty="0">
                          <a:solidFill>
                            <a:srgbClr val="000000"/>
                          </a:solidFill>
                          <a:effectLst/>
                          <a:latin typeface="Arial Narrow" panose="020B0606020202030204" pitchFamily="34" charset="0"/>
                        </a:rPr>
                        <a:t>Mathematical Literacy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rtl="0" fontAlgn="ctr"/>
                      <a:r>
                        <a:rPr lang="en-ZA" sz="1800" b="1" i="0" u="none" strike="noStrike" dirty="0">
                          <a:solidFill>
                            <a:srgbClr val="000000"/>
                          </a:solidFill>
                          <a:effectLst/>
                          <a:latin typeface="Arial Narrow" panose="020B0606020202030204" pitchFamily="34" charset="0"/>
                        </a:rPr>
                        <a:t>46.4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b"/>
                      <a:r>
                        <a:rPr lang="en-ZA" sz="1800" b="0" i="0" u="none" strike="noStrike" dirty="0">
                          <a:solidFill>
                            <a:srgbClr val="000000"/>
                          </a:solidFill>
                          <a:effectLst/>
                          <a:latin typeface="Arial Narrow" panose="020B0606020202030204" pitchFamily="34" charset="0"/>
                        </a:rPr>
                        <a:t>45.0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b"/>
                      <a:r>
                        <a:rPr lang="en-ZA" sz="1800" b="1" i="0" u="none" strike="noStrike" dirty="0">
                          <a:solidFill>
                            <a:srgbClr val="000000"/>
                          </a:solidFill>
                          <a:effectLst/>
                          <a:latin typeface="Arial Narrow" panose="020B0606020202030204" pitchFamily="34" charset="0"/>
                        </a:rPr>
                        <a:t>45.4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b"/>
                      <a:r>
                        <a:rPr lang="en-ZA" sz="1800" b="0" i="0" u="none" strike="noStrike" dirty="0">
                          <a:solidFill>
                            <a:srgbClr val="000000"/>
                          </a:solidFill>
                          <a:effectLst/>
                          <a:latin typeface="Arial Narrow" panose="020B0606020202030204" pitchFamily="34" charset="0"/>
                        </a:rPr>
                        <a:t>54.5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b"/>
                      <a:r>
                        <a:rPr lang="en-ZA" sz="1800" b="1" i="0" u="none" strike="noStrike" dirty="0">
                          <a:solidFill>
                            <a:srgbClr val="000000"/>
                          </a:solidFill>
                          <a:effectLst/>
                          <a:latin typeface="Arial Narrow" panose="020B0606020202030204" pitchFamily="34" charset="0"/>
                        </a:rPr>
                        <a:t>57.7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9"/>
                  </a:ext>
                </a:extLst>
              </a:tr>
              <a:tr h="403176">
                <a:tc>
                  <a:txBody>
                    <a:bodyPr/>
                    <a:lstStyle/>
                    <a:p>
                      <a:pPr algn="l" rtl="0" fontAlgn="ctr"/>
                      <a:r>
                        <a:rPr lang="en-ZA" sz="1800" b="1" i="0" u="none" strike="noStrike" dirty="0">
                          <a:solidFill>
                            <a:srgbClr val="000000"/>
                          </a:solidFill>
                          <a:effectLst/>
                          <a:latin typeface="Arial Narrow" panose="020B0606020202030204" pitchFamily="34" charset="0"/>
                        </a:rPr>
                        <a:t>Mathematics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rtl="0" fontAlgn="ctr"/>
                      <a:r>
                        <a:rPr lang="en-ZA" sz="1800" b="1" i="0" u="none" strike="noStrike" dirty="0">
                          <a:solidFill>
                            <a:srgbClr val="000000"/>
                          </a:solidFill>
                          <a:effectLst/>
                          <a:latin typeface="Arial Narrow" panose="020B0606020202030204" pitchFamily="34" charset="0"/>
                        </a:rPr>
                        <a:t>33.5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b"/>
                      <a:r>
                        <a:rPr lang="en-ZA" sz="1800" b="0" i="0" u="none" strike="noStrike" dirty="0">
                          <a:solidFill>
                            <a:srgbClr val="000000"/>
                          </a:solidFill>
                          <a:effectLst/>
                          <a:latin typeface="Arial Narrow" panose="020B0606020202030204" pitchFamily="34" charset="0"/>
                        </a:rPr>
                        <a:t>35.1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b"/>
                      <a:r>
                        <a:rPr lang="en-ZA" sz="1800" b="1" i="0" u="none" strike="noStrike" dirty="0">
                          <a:solidFill>
                            <a:srgbClr val="000000"/>
                          </a:solidFill>
                          <a:effectLst/>
                          <a:latin typeface="Arial Narrow" panose="020B0606020202030204" pitchFamily="34" charset="0"/>
                        </a:rPr>
                        <a:t>37.1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b"/>
                      <a:r>
                        <a:rPr lang="en-ZA" sz="1800" b="0" i="0" u="none" strike="noStrike" dirty="0">
                          <a:solidFill>
                            <a:srgbClr val="000000"/>
                          </a:solidFill>
                          <a:effectLst/>
                          <a:latin typeface="Arial Narrow" panose="020B0606020202030204" pitchFamily="34" charset="0"/>
                        </a:rPr>
                        <a:t>35.0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b"/>
                      <a:r>
                        <a:rPr lang="en-ZA" sz="1800" b="1" i="0" u="none" strike="noStrike" dirty="0">
                          <a:solidFill>
                            <a:schemeClr val="tx1"/>
                          </a:solidFill>
                          <a:effectLst/>
                          <a:latin typeface="Arial Narrow" panose="020B0606020202030204" pitchFamily="34" charset="0"/>
                        </a:rPr>
                        <a:t>35.6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10"/>
                  </a:ext>
                </a:extLst>
              </a:tr>
              <a:tr h="403176">
                <a:tc>
                  <a:txBody>
                    <a:bodyPr/>
                    <a:lstStyle/>
                    <a:p>
                      <a:pPr algn="l" rtl="0" fontAlgn="ctr"/>
                      <a:r>
                        <a:rPr lang="en-ZA" sz="1800" b="1" i="0" u="none" strike="noStrike" dirty="0">
                          <a:solidFill>
                            <a:srgbClr val="000000"/>
                          </a:solidFill>
                          <a:effectLst/>
                          <a:latin typeface="Arial Narrow" panose="020B0606020202030204" pitchFamily="34" charset="0"/>
                        </a:rPr>
                        <a:t>Physical Sciences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rtl="0" fontAlgn="ctr"/>
                      <a:r>
                        <a:rPr lang="en-ZA" sz="1800" b="1" i="0" u="none" strike="noStrike" dirty="0">
                          <a:solidFill>
                            <a:srgbClr val="000000"/>
                          </a:solidFill>
                          <a:effectLst/>
                          <a:latin typeface="Arial Narrow" panose="020B0606020202030204" pitchFamily="34" charset="0"/>
                        </a:rPr>
                        <a:t>39.5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b"/>
                      <a:r>
                        <a:rPr lang="en-ZA" sz="1800" b="0" i="0" u="none" strike="noStrike" dirty="0">
                          <a:solidFill>
                            <a:srgbClr val="000000"/>
                          </a:solidFill>
                          <a:effectLst/>
                          <a:latin typeface="Arial Narrow" panose="020B0606020202030204" pitchFamily="34" charset="0"/>
                        </a:rPr>
                        <a:t>42.2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b"/>
                      <a:r>
                        <a:rPr lang="en-ZA" sz="1800" b="1" i="0" u="none" strike="noStrike" dirty="0">
                          <a:solidFill>
                            <a:srgbClr val="000000"/>
                          </a:solidFill>
                          <a:effectLst/>
                          <a:latin typeface="Arial Narrow" panose="020B0606020202030204" pitchFamily="34" charset="0"/>
                        </a:rPr>
                        <a:t>48.7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b"/>
                      <a:r>
                        <a:rPr lang="en-ZA" sz="1800" b="0" i="0" u="none" strike="noStrike" dirty="0">
                          <a:solidFill>
                            <a:srgbClr val="000000"/>
                          </a:solidFill>
                          <a:effectLst/>
                          <a:latin typeface="Arial Narrow" panose="020B0606020202030204" pitchFamily="34" charset="0"/>
                        </a:rPr>
                        <a:t>51.7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b"/>
                      <a:r>
                        <a:rPr lang="en-ZA" sz="1800" b="1" i="0" u="none" strike="noStrike" dirty="0">
                          <a:solidFill>
                            <a:srgbClr val="FF0000"/>
                          </a:solidFill>
                          <a:effectLst/>
                          <a:latin typeface="Arial Narrow" panose="020B0606020202030204" pitchFamily="34" charset="0"/>
                        </a:rPr>
                        <a:t>42.4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11"/>
                  </a:ext>
                </a:extLst>
              </a:tr>
            </a:tbl>
          </a:graphicData>
        </a:graphic>
      </p:graphicFrame>
      <p:sp>
        <p:nvSpPr>
          <p:cNvPr id="2" name="Slide Number Placeholder 1"/>
          <p:cNvSpPr>
            <a:spLocks noGrp="1"/>
          </p:cNvSpPr>
          <p:nvPr>
            <p:ph type="sldNum" sz="quarter" idx="4"/>
          </p:nvPr>
        </p:nvSpPr>
        <p:spPr/>
        <p:txBody>
          <a:bodyPr/>
          <a:lstStyle/>
          <a:p>
            <a:pPr>
              <a:defRPr/>
            </a:pPr>
            <a:fld id="{9281EBB6-D164-4A7A-83B0-06A5CFC35E17}" type="slidenum">
              <a:rPr lang="en-ZA" altLang="en-US" smtClean="0"/>
              <a:pPr>
                <a:defRPr/>
              </a:pPr>
              <a:t>129</a:t>
            </a:fld>
            <a:endParaRPr lang="en-ZA" altLang="en-US"/>
          </a:p>
        </p:txBody>
      </p:sp>
    </p:spTree>
    <p:extLst>
      <p:ext uri="{BB962C8B-B14F-4D97-AF65-F5344CB8AC3E}">
        <p14:creationId xmlns:p14="http://schemas.microsoft.com/office/powerpoint/2010/main" val="3883124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Content Placeholder 14"/>
          <p:cNvSpPr>
            <a:spLocks noGrp="1"/>
          </p:cNvSpPr>
          <p:nvPr>
            <p:ph idx="1"/>
          </p:nvPr>
        </p:nvSpPr>
        <p:spPr>
          <a:xfrm>
            <a:off x="179388" y="188913"/>
            <a:ext cx="3113087" cy="647700"/>
          </a:xfrm>
          <a:solidFill>
            <a:schemeClr val="bg1"/>
          </a:solidFill>
        </p:spPr>
        <p:txBody>
          <a:bodyPr/>
          <a:lstStyle/>
          <a:p>
            <a:pPr marL="0" indent="0" eaLnBrk="1" hangingPunct="1">
              <a:spcBef>
                <a:spcPct val="0"/>
              </a:spcBef>
              <a:buFont typeface="Arial" panose="020B0604020202020204" pitchFamily="34" charset="0"/>
              <a:buNone/>
            </a:pPr>
            <a:r>
              <a:rPr lang="en-ZA" altLang="en-US" b="1" dirty="0">
                <a:solidFill>
                  <a:schemeClr val="accent6">
                    <a:lumMod val="50000"/>
                  </a:schemeClr>
                </a:solidFill>
              </a:rPr>
              <a:t>Hospitalisations</a:t>
            </a:r>
          </a:p>
        </p:txBody>
      </p:sp>
      <p:pic>
        <p:nvPicPr>
          <p:cNvPr id="1229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41675" y="0"/>
            <a:ext cx="5907088" cy="414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76750" y="4052888"/>
            <a:ext cx="4667250" cy="280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TextBox 17"/>
          <p:cNvSpPr txBox="1">
            <a:spLocks noChangeArrowheads="1"/>
          </p:cNvSpPr>
          <p:nvPr/>
        </p:nvSpPr>
        <p:spPr bwMode="auto">
          <a:xfrm>
            <a:off x="201613" y="838200"/>
            <a:ext cx="3036887" cy="3140075"/>
          </a:xfrm>
          <a:prstGeom prst="rect">
            <a:avLst/>
          </a:prstGeom>
          <a:solidFill>
            <a:srgbClr val="FFFF00"/>
          </a:solidFill>
          <a:ln w="9525">
            <a:solidFill>
              <a:srgbClr val="FF0000"/>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Hospitalisations</a:t>
            </a: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per week have risen with the second wave (grey curve, numbers on the right).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But </a:t>
            </a:r>
            <a:r>
              <a:rPr kumimoji="0" lang="en-US" alt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numbers for children remain low</a:t>
            </a: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e.g. around 25 </a:t>
            </a:r>
            <a:r>
              <a:rPr kumimoji="0" lang="en-US" altLang="en-US"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hospitalisations</a:t>
            </a: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per week for those aged 5 to 9, also 10 to 14. These numbers have barely changed.</a:t>
            </a:r>
            <a:endParaRPr kumimoji="0" lang="en-ZA"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2294" name="TextBox 17"/>
          <p:cNvSpPr txBox="1">
            <a:spLocks noChangeArrowheads="1"/>
          </p:cNvSpPr>
          <p:nvPr/>
        </p:nvSpPr>
        <p:spPr bwMode="auto">
          <a:xfrm>
            <a:off x="201613" y="3978275"/>
            <a:ext cx="4178300" cy="2308225"/>
          </a:xfrm>
          <a:prstGeom prst="rect">
            <a:avLst/>
          </a:prstGeom>
          <a:solidFill>
            <a:srgbClr val="FFFF00"/>
          </a:solidFill>
          <a:ln w="9525">
            <a:solidFill>
              <a:srgbClr val="FF0000"/>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The </a:t>
            </a:r>
            <a:r>
              <a:rPr kumimoji="0" lang="en-US" alt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percentage</a:t>
            </a: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of all </a:t>
            </a:r>
            <a:r>
              <a:rPr kumimoji="0" lang="en-US" altLang="en-US"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hospitalisations</a:t>
            </a: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in a </a:t>
            </a:r>
            <a:r>
              <a:rPr kumimoji="0" lang="en-US" alt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particular age group </a:t>
            </a: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has not changed significantly over the Aug to Dec period.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Probabilities for children remain low. E.g. someone aged 50 to 54 is </a:t>
            </a:r>
            <a:r>
              <a:rPr kumimoji="0" lang="en-US" alt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76 times as likely </a:t>
            </a: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to be </a:t>
            </a:r>
            <a:r>
              <a:rPr kumimoji="0" lang="en-US" altLang="en-US"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hospitalised</a:t>
            </a: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as someone aged 5 to 9.</a:t>
            </a:r>
            <a:endParaRPr kumimoji="0" lang="en-ZA"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pic>
        <p:nvPicPr>
          <p:cNvPr id="7" name="Picture 6"/>
          <p:cNvPicPr>
            <a:picLocks noChangeAspect="1"/>
          </p:cNvPicPr>
          <p:nvPr/>
        </p:nvPicPr>
        <p:blipFill>
          <a:blip r:embed="rId4"/>
          <a:stretch>
            <a:fillRect/>
          </a:stretch>
        </p:blipFill>
        <p:spPr>
          <a:xfrm>
            <a:off x="0" y="6286500"/>
            <a:ext cx="1691680" cy="571500"/>
          </a:xfrm>
          <a:prstGeom prst="rect">
            <a:avLst/>
          </a:prstGeom>
        </p:spPr>
      </p:pic>
    </p:spTree>
    <p:extLst>
      <p:ext uri="{BB962C8B-B14F-4D97-AF65-F5344CB8AC3E}">
        <p14:creationId xmlns:p14="http://schemas.microsoft.com/office/powerpoint/2010/main" val="795274434"/>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569" y="0"/>
            <a:ext cx="6048672" cy="1052736"/>
          </a:xfrm>
        </p:spPr>
        <p:txBody>
          <a:bodyPr/>
          <a:lstStyle/>
          <a:p>
            <a:r>
              <a:rPr lang="en-US" altLang="en-US" sz="3200" b="1" dirty="0">
                <a:solidFill>
                  <a:schemeClr val="accent2">
                    <a:lumMod val="50000"/>
                  </a:schemeClr>
                </a:solidFill>
                <a:latin typeface="Arial Narrow" pitchFamily="34" charset="0"/>
                <a:cs typeface="Tahoma" pitchFamily="34" charset="0"/>
              </a:rPr>
              <a:t>CANDIDATES’ PERFORMANCE IN </a:t>
            </a:r>
            <a:br>
              <a:rPr lang="en-US" altLang="en-US" sz="3200" b="1" dirty="0">
                <a:solidFill>
                  <a:schemeClr val="accent2">
                    <a:lumMod val="50000"/>
                  </a:schemeClr>
                </a:solidFill>
                <a:latin typeface="Arial Narrow" pitchFamily="34" charset="0"/>
                <a:cs typeface="Tahoma" pitchFamily="34" charset="0"/>
              </a:rPr>
            </a:br>
            <a:r>
              <a:rPr lang="en-US" altLang="en-US" sz="3200" b="1" dirty="0">
                <a:solidFill>
                  <a:schemeClr val="accent2">
                    <a:lumMod val="50000"/>
                  </a:schemeClr>
                </a:solidFill>
                <a:latin typeface="Arial Narrow" pitchFamily="34" charset="0"/>
                <a:cs typeface="Tahoma" pitchFamily="34" charset="0"/>
              </a:rPr>
              <a:t>HOME LANGUAGES @ 40% LEVEL</a:t>
            </a:r>
            <a:endParaRPr lang="en-ZA" sz="3200" dirty="0">
              <a:solidFill>
                <a:schemeClr val="accent2">
                  <a:lumMod val="50000"/>
                </a:schemeClr>
              </a:solidFill>
              <a:latin typeface="Arial Narrow"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73860748"/>
              </p:ext>
            </p:extLst>
          </p:nvPr>
        </p:nvGraphicFramePr>
        <p:xfrm>
          <a:off x="35495" y="1076440"/>
          <a:ext cx="9073010" cy="4944843"/>
        </p:xfrm>
        <a:graphic>
          <a:graphicData uri="http://schemas.openxmlformats.org/drawingml/2006/table">
            <a:tbl>
              <a:tblPr>
                <a:tableStyleId>{616DA210-FB5B-4158-B5E0-FEB733F419BA}</a:tableStyleId>
              </a:tblPr>
              <a:tblGrid>
                <a:gridCol w="3078666">
                  <a:extLst>
                    <a:ext uri="{9D8B030D-6E8A-4147-A177-3AD203B41FA5}">
                      <a16:colId xmlns:a16="http://schemas.microsoft.com/office/drawing/2014/main" val="20000"/>
                    </a:ext>
                  </a:extLst>
                </a:gridCol>
                <a:gridCol w="1629882">
                  <a:extLst>
                    <a:ext uri="{9D8B030D-6E8A-4147-A177-3AD203B41FA5}">
                      <a16:colId xmlns:a16="http://schemas.microsoft.com/office/drawing/2014/main" val="20001"/>
                    </a:ext>
                  </a:extLst>
                </a:gridCol>
                <a:gridCol w="1503113">
                  <a:extLst>
                    <a:ext uri="{9D8B030D-6E8A-4147-A177-3AD203B41FA5}">
                      <a16:colId xmlns:a16="http://schemas.microsoft.com/office/drawing/2014/main" val="20002"/>
                    </a:ext>
                  </a:extLst>
                </a:gridCol>
                <a:gridCol w="1231467">
                  <a:extLst>
                    <a:ext uri="{9D8B030D-6E8A-4147-A177-3AD203B41FA5}">
                      <a16:colId xmlns:a16="http://schemas.microsoft.com/office/drawing/2014/main" val="20003"/>
                    </a:ext>
                  </a:extLst>
                </a:gridCol>
                <a:gridCol w="1629882">
                  <a:extLst>
                    <a:ext uri="{9D8B030D-6E8A-4147-A177-3AD203B41FA5}">
                      <a16:colId xmlns:a16="http://schemas.microsoft.com/office/drawing/2014/main" val="20004"/>
                    </a:ext>
                  </a:extLst>
                </a:gridCol>
              </a:tblGrid>
              <a:tr h="394901">
                <a:tc>
                  <a:txBody>
                    <a:bodyPr/>
                    <a:lstStyle/>
                    <a:p>
                      <a:pPr algn="l" fontAlgn="b"/>
                      <a:r>
                        <a:rPr lang="en-ZA" sz="2000" u="none" strike="noStrike" dirty="0">
                          <a:effectLst/>
                          <a:latin typeface="Arial Narrow" pitchFamily="34" charset="0"/>
                        </a:rPr>
                        <a:t> </a:t>
                      </a:r>
                      <a:endParaRPr lang="en-ZA" sz="2000" b="0" i="0" u="none" strike="noStrike" dirty="0">
                        <a:solidFill>
                          <a:srgbClr val="000000"/>
                        </a:solidFill>
                        <a:effectLst/>
                        <a:latin typeface="Arial Narrow" panose="020B0606020202030204" pitchFamily="34" charset="0"/>
                      </a:endParaRPr>
                    </a:p>
                  </a:txBody>
                  <a:tcPr marL="9525" marR="9525" marT="9525" marB="0" anchor="b">
                    <a:solidFill>
                      <a:schemeClr val="accent6">
                        <a:lumMod val="60000"/>
                        <a:lumOff val="40000"/>
                      </a:schemeClr>
                    </a:solidFill>
                  </a:tcPr>
                </a:tc>
                <a:tc>
                  <a:txBody>
                    <a:bodyPr/>
                    <a:lstStyle/>
                    <a:p>
                      <a:pPr algn="ctr" fontAlgn="b"/>
                      <a:r>
                        <a:rPr lang="en-ZA" sz="2000" b="0" u="none" strike="noStrike" dirty="0">
                          <a:effectLst/>
                          <a:latin typeface="Arial Narrow" pitchFamily="34" charset="0"/>
                        </a:rPr>
                        <a:t>2017</a:t>
                      </a:r>
                      <a:endParaRPr lang="en-ZA" sz="2000" b="0" i="0" u="none" strike="noStrike" dirty="0">
                        <a:solidFill>
                          <a:srgbClr val="000000"/>
                        </a:solidFill>
                        <a:effectLst/>
                        <a:latin typeface="Arial Narrow" panose="020B0606020202030204" pitchFamily="34" charset="0"/>
                      </a:endParaRPr>
                    </a:p>
                  </a:txBody>
                  <a:tcPr marL="9525" marR="9525" marT="9525" marB="0" anchor="b">
                    <a:solidFill>
                      <a:schemeClr val="accent6">
                        <a:lumMod val="60000"/>
                        <a:lumOff val="40000"/>
                      </a:schemeClr>
                    </a:solidFill>
                  </a:tcPr>
                </a:tc>
                <a:tc>
                  <a:txBody>
                    <a:bodyPr/>
                    <a:lstStyle/>
                    <a:p>
                      <a:pPr algn="ctr" fontAlgn="b"/>
                      <a:r>
                        <a:rPr lang="en-ZA" sz="2000" b="0" u="none" strike="noStrike" dirty="0">
                          <a:effectLst/>
                          <a:latin typeface="Arial Narrow" pitchFamily="34" charset="0"/>
                        </a:rPr>
                        <a:t>2018</a:t>
                      </a:r>
                      <a:endParaRPr lang="en-ZA" sz="2000" b="0" i="0" u="none" strike="noStrike" dirty="0">
                        <a:solidFill>
                          <a:srgbClr val="000000"/>
                        </a:solidFill>
                        <a:effectLst/>
                        <a:latin typeface="Arial Narrow" panose="020B0606020202030204" pitchFamily="34" charset="0"/>
                      </a:endParaRPr>
                    </a:p>
                  </a:txBody>
                  <a:tcPr marL="9525" marR="9525" marT="9525" marB="0" anchor="b">
                    <a:solidFill>
                      <a:schemeClr val="accent6">
                        <a:lumMod val="60000"/>
                        <a:lumOff val="40000"/>
                      </a:schemeClr>
                    </a:solidFill>
                  </a:tcPr>
                </a:tc>
                <a:tc>
                  <a:txBody>
                    <a:bodyPr/>
                    <a:lstStyle/>
                    <a:p>
                      <a:pPr algn="ctr" fontAlgn="b"/>
                      <a:r>
                        <a:rPr lang="en-ZA" sz="2000" b="0" u="none" strike="noStrike" dirty="0">
                          <a:effectLst/>
                          <a:latin typeface="Arial Narrow" pitchFamily="34" charset="0"/>
                        </a:rPr>
                        <a:t>2019</a:t>
                      </a:r>
                      <a:endParaRPr lang="en-ZA" sz="2000" b="0" i="0" u="none" strike="noStrike" dirty="0">
                        <a:solidFill>
                          <a:srgbClr val="000000"/>
                        </a:solidFill>
                        <a:effectLst/>
                        <a:latin typeface="Arial Narrow" panose="020B0606020202030204" pitchFamily="34" charset="0"/>
                      </a:endParaRPr>
                    </a:p>
                  </a:txBody>
                  <a:tcPr marL="9525" marR="9525" marT="9525" marB="0" anchor="b">
                    <a:solidFill>
                      <a:schemeClr val="accent6">
                        <a:lumMod val="60000"/>
                        <a:lumOff val="40000"/>
                      </a:schemeClr>
                    </a:solidFill>
                  </a:tcPr>
                </a:tc>
                <a:tc>
                  <a:txBody>
                    <a:bodyPr/>
                    <a:lstStyle/>
                    <a:p>
                      <a:pPr algn="ctr" fontAlgn="b"/>
                      <a:r>
                        <a:rPr lang="en-ZA" sz="2000" b="0" u="none" strike="noStrike" dirty="0" smtClean="0">
                          <a:effectLst/>
                          <a:latin typeface="Arial Narrow" pitchFamily="34" charset="0"/>
                        </a:rPr>
                        <a:t>2020</a:t>
                      </a:r>
                      <a:endParaRPr lang="en-ZA" sz="2000" b="0" i="0" u="none" strike="noStrike" dirty="0">
                        <a:solidFill>
                          <a:srgbClr val="000000"/>
                        </a:solidFill>
                        <a:effectLst/>
                        <a:latin typeface="Arial Narrow" panose="020B0606020202030204" pitchFamily="34" charset="0"/>
                      </a:endParaRPr>
                    </a:p>
                  </a:txBody>
                  <a:tcPr marL="9525" marR="9525" marT="9525" marB="0" anchor="b">
                    <a:solidFill>
                      <a:schemeClr val="accent6">
                        <a:lumMod val="60000"/>
                        <a:lumOff val="40000"/>
                      </a:schemeClr>
                    </a:solidFill>
                  </a:tcPr>
                </a:tc>
                <a:extLst>
                  <a:ext uri="{0D108BD9-81ED-4DB2-BD59-A6C34878D82A}">
                    <a16:rowId xmlns:a16="http://schemas.microsoft.com/office/drawing/2014/main" val="10000"/>
                  </a:ext>
                </a:extLst>
              </a:tr>
              <a:tr h="377731">
                <a:tc>
                  <a:txBody>
                    <a:bodyPr/>
                    <a:lstStyle/>
                    <a:p>
                      <a:pPr algn="l" fontAlgn="b"/>
                      <a:r>
                        <a:rPr lang="en-ZA" sz="2000" b="1" u="none" strike="noStrike" dirty="0">
                          <a:effectLst/>
                          <a:latin typeface="Arial Narrow" pitchFamily="34" charset="0"/>
                        </a:rPr>
                        <a:t>Afrikaans </a:t>
                      </a:r>
                      <a:endParaRPr lang="en-ZA" sz="2000" b="1" i="0" u="none" strike="noStrike" dirty="0">
                        <a:solidFill>
                          <a:srgbClr val="000000"/>
                        </a:solidFill>
                        <a:effectLst/>
                        <a:latin typeface="Arial Narrow" panose="020B0606020202030204" pitchFamily="34" charset="0"/>
                      </a:endParaRPr>
                    </a:p>
                  </a:txBody>
                  <a:tcPr marL="9525" marR="9525" marT="9525" marB="0" anchor="b">
                    <a:solidFill>
                      <a:schemeClr val="accent6">
                        <a:lumMod val="60000"/>
                        <a:lumOff val="40000"/>
                      </a:schemeClr>
                    </a:solidFill>
                  </a:tcPr>
                </a:tc>
                <a:tc>
                  <a:txBody>
                    <a:bodyPr/>
                    <a:lstStyle/>
                    <a:p>
                      <a:pPr algn="ctr" fontAlgn="b"/>
                      <a:r>
                        <a:rPr lang="en-ZA" sz="2000" b="0" u="none" strike="noStrike" dirty="0">
                          <a:effectLst/>
                          <a:latin typeface="Arial Narrow" pitchFamily="34" charset="0"/>
                        </a:rPr>
                        <a:t>94.5</a:t>
                      </a:r>
                      <a:endParaRPr lang="en-ZA" sz="2000" b="0" i="0" u="none" strike="noStrike" dirty="0">
                        <a:solidFill>
                          <a:srgbClr val="000000"/>
                        </a:solidFill>
                        <a:effectLst/>
                        <a:latin typeface="Arial Narrow" panose="020B0606020202030204" pitchFamily="34" charset="0"/>
                      </a:endParaRPr>
                    </a:p>
                  </a:txBody>
                  <a:tcPr marL="9525" marR="9525" marT="9525" marB="0" anchor="b">
                    <a:solidFill>
                      <a:schemeClr val="accent6">
                        <a:lumMod val="20000"/>
                        <a:lumOff val="80000"/>
                      </a:schemeClr>
                    </a:solidFill>
                  </a:tcPr>
                </a:tc>
                <a:tc>
                  <a:txBody>
                    <a:bodyPr/>
                    <a:lstStyle/>
                    <a:p>
                      <a:pPr algn="ctr" fontAlgn="b"/>
                      <a:r>
                        <a:rPr lang="en-ZA" sz="2000" b="0" u="none" strike="noStrike" dirty="0">
                          <a:effectLst/>
                          <a:latin typeface="Arial Narrow" pitchFamily="34" charset="0"/>
                        </a:rPr>
                        <a:t>96.4</a:t>
                      </a:r>
                      <a:endParaRPr lang="en-ZA" sz="2000" b="0" i="0" u="none" strike="noStrike" dirty="0">
                        <a:solidFill>
                          <a:srgbClr val="000000"/>
                        </a:solidFill>
                        <a:effectLst/>
                        <a:latin typeface="Arial Narrow" panose="020B0606020202030204" pitchFamily="34" charset="0"/>
                      </a:endParaRPr>
                    </a:p>
                  </a:txBody>
                  <a:tcPr marL="9525" marR="9525" marT="9525" marB="0" anchor="b">
                    <a:solidFill>
                      <a:schemeClr val="accent6">
                        <a:lumMod val="20000"/>
                        <a:lumOff val="80000"/>
                      </a:schemeClr>
                    </a:solidFill>
                  </a:tcPr>
                </a:tc>
                <a:tc>
                  <a:txBody>
                    <a:bodyPr/>
                    <a:lstStyle/>
                    <a:p>
                      <a:pPr algn="ctr" fontAlgn="b"/>
                      <a:r>
                        <a:rPr lang="en-ZA" sz="2000" b="0" i="0" u="none" strike="noStrike" dirty="0">
                          <a:solidFill>
                            <a:srgbClr val="000000"/>
                          </a:solidFill>
                          <a:effectLst/>
                          <a:latin typeface="Arial Narrow" panose="020B0606020202030204" pitchFamily="34" charset="0"/>
                        </a:rPr>
                        <a:t>95.2</a:t>
                      </a:r>
                    </a:p>
                  </a:txBody>
                  <a:tcPr marL="9525" marR="9525" marT="9525" marB="0" anchor="b">
                    <a:solidFill>
                      <a:schemeClr val="accent6">
                        <a:lumMod val="20000"/>
                        <a:lumOff val="80000"/>
                      </a:schemeClr>
                    </a:solidFill>
                  </a:tcPr>
                </a:tc>
                <a:tc>
                  <a:txBody>
                    <a:bodyPr/>
                    <a:lstStyle/>
                    <a:p>
                      <a:pPr algn="ctr" fontAlgn="b"/>
                      <a:r>
                        <a:rPr lang="en-ZA" sz="2000" b="0" i="0" u="none" strike="noStrike" dirty="0">
                          <a:solidFill>
                            <a:srgbClr val="000000"/>
                          </a:solidFill>
                          <a:effectLst/>
                          <a:latin typeface="Arial Narrow" panose="020B0606020202030204" pitchFamily="34" charset="0"/>
                        </a:rPr>
                        <a:t>95.4</a:t>
                      </a:r>
                    </a:p>
                  </a:txBody>
                  <a:tcPr marL="9525" marR="9525" marT="9525" marB="0" anchor="ctr">
                    <a:solidFill>
                      <a:schemeClr val="accent6">
                        <a:lumMod val="20000"/>
                        <a:lumOff val="80000"/>
                      </a:schemeClr>
                    </a:solidFill>
                  </a:tcPr>
                </a:tc>
                <a:extLst>
                  <a:ext uri="{0D108BD9-81ED-4DB2-BD59-A6C34878D82A}">
                    <a16:rowId xmlns:a16="http://schemas.microsoft.com/office/drawing/2014/main" val="10001"/>
                  </a:ext>
                </a:extLst>
              </a:tr>
              <a:tr h="377731">
                <a:tc>
                  <a:txBody>
                    <a:bodyPr/>
                    <a:lstStyle/>
                    <a:p>
                      <a:pPr algn="l" fontAlgn="b"/>
                      <a:r>
                        <a:rPr lang="en-ZA" sz="2000" b="1" u="none" strike="noStrike" dirty="0">
                          <a:effectLst/>
                          <a:latin typeface="Arial Narrow" pitchFamily="34" charset="0"/>
                        </a:rPr>
                        <a:t>English </a:t>
                      </a:r>
                      <a:endParaRPr lang="en-ZA" sz="2000" b="1" i="0" u="none" strike="noStrike" dirty="0">
                        <a:solidFill>
                          <a:srgbClr val="000000"/>
                        </a:solidFill>
                        <a:effectLst/>
                        <a:latin typeface="Arial Narrow" panose="020B0606020202030204" pitchFamily="34" charset="0"/>
                      </a:endParaRPr>
                    </a:p>
                  </a:txBody>
                  <a:tcPr marL="9525" marR="9525" marT="9525" marB="0" anchor="b">
                    <a:solidFill>
                      <a:schemeClr val="accent6">
                        <a:lumMod val="60000"/>
                        <a:lumOff val="40000"/>
                      </a:schemeClr>
                    </a:solidFill>
                  </a:tcPr>
                </a:tc>
                <a:tc>
                  <a:txBody>
                    <a:bodyPr/>
                    <a:lstStyle/>
                    <a:p>
                      <a:pPr algn="ctr" fontAlgn="b"/>
                      <a:r>
                        <a:rPr lang="en-ZA" sz="2000" b="0" u="none" strike="noStrike" dirty="0">
                          <a:effectLst/>
                          <a:latin typeface="Arial Narrow" pitchFamily="34" charset="0"/>
                        </a:rPr>
                        <a:t>93.1</a:t>
                      </a:r>
                      <a:endParaRPr lang="en-ZA" sz="2000" b="0" i="0" u="none" strike="noStrike" dirty="0">
                        <a:solidFill>
                          <a:srgbClr val="000000"/>
                        </a:solidFill>
                        <a:effectLst/>
                        <a:latin typeface="Arial Narrow" panose="020B0606020202030204" pitchFamily="34" charset="0"/>
                      </a:endParaRPr>
                    </a:p>
                  </a:txBody>
                  <a:tcPr marL="9525" marR="9525" marT="9525" marB="0" anchor="b">
                    <a:solidFill>
                      <a:schemeClr val="accent6">
                        <a:lumMod val="20000"/>
                        <a:lumOff val="80000"/>
                      </a:schemeClr>
                    </a:solidFill>
                  </a:tcPr>
                </a:tc>
                <a:tc>
                  <a:txBody>
                    <a:bodyPr/>
                    <a:lstStyle/>
                    <a:p>
                      <a:pPr algn="ctr" fontAlgn="b"/>
                      <a:r>
                        <a:rPr lang="en-ZA" sz="2000" b="0" u="none" strike="noStrike" dirty="0">
                          <a:effectLst/>
                          <a:latin typeface="Arial Narrow" pitchFamily="34" charset="0"/>
                        </a:rPr>
                        <a:t>92.7</a:t>
                      </a:r>
                      <a:endParaRPr lang="en-ZA" sz="2000" b="0" i="0" u="none" strike="noStrike" dirty="0">
                        <a:solidFill>
                          <a:srgbClr val="000000"/>
                        </a:solidFill>
                        <a:effectLst/>
                        <a:latin typeface="Arial Narrow" panose="020B0606020202030204" pitchFamily="34" charset="0"/>
                      </a:endParaRPr>
                    </a:p>
                  </a:txBody>
                  <a:tcPr marL="9525" marR="9525" marT="9525" marB="0" anchor="b">
                    <a:solidFill>
                      <a:schemeClr val="accent6">
                        <a:lumMod val="20000"/>
                        <a:lumOff val="80000"/>
                      </a:schemeClr>
                    </a:solidFill>
                  </a:tcPr>
                </a:tc>
                <a:tc>
                  <a:txBody>
                    <a:bodyPr/>
                    <a:lstStyle/>
                    <a:p>
                      <a:pPr algn="ctr" fontAlgn="b"/>
                      <a:r>
                        <a:rPr lang="en-ZA" sz="2000" b="0" i="0" u="none" strike="noStrike" dirty="0">
                          <a:solidFill>
                            <a:srgbClr val="000000"/>
                          </a:solidFill>
                          <a:effectLst/>
                          <a:latin typeface="Arial Narrow" panose="020B0606020202030204" pitchFamily="34" charset="0"/>
                        </a:rPr>
                        <a:t>92.0</a:t>
                      </a:r>
                    </a:p>
                  </a:txBody>
                  <a:tcPr marL="9525" marR="9525" marT="9525" marB="0" anchor="b">
                    <a:solidFill>
                      <a:schemeClr val="accent6">
                        <a:lumMod val="20000"/>
                        <a:lumOff val="80000"/>
                      </a:schemeClr>
                    </a:solidFill>
                  </a:tcPr>
                </a:tc>
                <a:tc>
                  <a:txBody>
                    <a:bodyPr/>
                    <a:lstStyle/>
                    <a:p>
                      <a:pPr algn="ctr" fontAlgn="b"/>
                      <a:r>
                        <a:rPr lang="en-ZA" sz="2000" b="0" i="0" u="none" strike="noStrike" dirty="0">
                          <a:solidFill>
                            <a:srgbClr val="000000"/>
                          </a:solidFill>
                          <a:effectLst/>
                          <a:latin typeface="Arial Narrow" panose="020B0606020202030204" pitchFamily="34" charset="0"/>
                        </a:rPr>
                        <a:t>94.5</a:t>
                      </a:r>
                    </a:p>
                  </a:txBody>
                  <a:tcPr marL="9525" marR="9525" marT="9525" marB="0" anchor="ctr">
                    <a:solidFill>
                      <a:schemeClr val="accent6">
                        <a:lumMod val="20000"/>
                        <a:lumOff val="80000"/>
                      </a:schemeClr>
                    </a:solidFill>
                  </a:tcPr>
                </a:tc>
                <a:extLst>
                  <a:ext uri="{0D108BD9-81ED-4DB2-BD59-A6C34878D82A}">
                    <a16:rowId xmlns:a16="http://schemas.microsoft.com/office/drawing/2014/main" val="10002"/>
                  </a:ext>
                </a:extLst>
              </a:tr>
              <a:tr h="377731">
                <a:tc>
                  <a:txBody>
                    <a:bodyPr/>
                    <a:lstStyle/>
                    <a:p>
                      <a:pPr algn="l" fontAlgn="b"/>
                      <a:r>
                        <a:rPr lang="en-ZA" sz="2000" b="1" u="none" strike="noStrike" dirty="0">
                          <a:effectLst/>
                          <a:latin typeface="Arial Narrow" pitchFamily="34" charset="0"/>
                        </a:rPr>
                        <a:t>IsiNdebele </a:t>
                      </a:r>
                      <a:endParaRPr lang="en-ZA" sz="2000" b="1" i="0" u="none" strike="noStrike" dirty="0">
                        <a:solidFill>
                          <a:srgbClr val="000000"/>
                        </a:solidFill>
                        <a:effectLst/>
                        <a:latin typeface="Arial Narrow" panose="020B0606020202030204" pitchFamily="34" charset="0"/>
                      </a:endParaRPr>
                    </a:p>
                  </a:txBody>
                  <a:tcPr marL="9525" marR="9525" marT="9525" marB="0" anchor="b">
                    <a:solidFill>
                      <a:schemeClr val="accent6">
                        <a:lumMod val="60000"/>
                        <a:lumOff val="40000"/>
                      </a:schemeClr>
                    </a:solidFill>
                  </a:tcPr>
                </a:tc>
                <a:tc>
                  <a:txBody>
                    <a:bodyPr/>
                    <a:lstStyle/>
                    <a:p>
                      <a:pPr algn="ctr" fontAlgn="b"/>
                      <a:r>
                        <a:rPr lang="en-ZA" sz="2000" b="0" u="none" strike="noStrike" dirty="0">
                          <a:effectLst/>
                          <a:latin typeface="Arial Narrow" pitchFamily="34" charset="0"/>
                        </a:rPr>
                        <a:t>99.6</a:t>
                      </a:r>
                      <a:endParaRPr lang="en-ZA" sz="2000" b="0" i="0" u="none" strike="noStrike" dirty="0">
                        <a:solidFill>
                          <a:srgbClr val="000000"/>
                        </a:solidFill>
                        <a:effectLst/>
                        <a:latin typeface="Arial Narrow" panose="020B0606020202030204" pitchFamily="34" charset="0"/>
                      </a:endParaRPr>
                    </a:p>
                  </a:txBody>
                  <a:tcPr marL="9525" marR="9525" marT="9525" marB="0" anchor="b">
                    <a:solidFill>
                      <a:schemeClr val="accent6">
                        <a:lumMod val="20000"/>
                        <a:lumOff val="80000"/>
                      </a:schemeClr>
                    </a:solidFill>
                  </a:tcPr>
                </a:tc>
                <a:tc>
                  <a:txBody>
                    <a:bodyPr/>
                    <a:lstStyle/>
                    <a:p>
                      <a:pPr algn="ctr" fontAlgn="b"/>
                      <a:r>
                        <a:rPr lang="en-ZA" sz="2000" b="0" u="none" strike="noStrike" dirty="0">
                          <a:effectLst/>
                          <a:latin typeface="Arial Narrow" pitchFamily="34" charset="0"/>
                        </a:rPr>
                        <a:t>99.7</a:t>
                      </a:r>
                      <a:endParaRPr lang="en-ZA" sz="2000" b="0" i="0" u="none" strike="noStrike" dirty="0">
                        <a:solidFill>
                          <a:srgbClr val="000000"/>
                        </a:solidFill>
                        <a:effectLst/>
                        <a:latin typeface="Arial Narrow" panose="020B0606020202030204" pitchFamily="34" charset="0"/>
                      </a:endParaRPr>
                    </a:p>
                  </a:txBody>
                  <a:tcPr marL="9525" marR="9525" marT="9525" marB="0" anchor="b">
                    <a:solidFill>
                      <a:schemeClr val="accent6">
                        <a:lumMod val="20000"/>
                        <a:lumOff val="80000"/>
                      </a:schemeClr>
                    </a:solidFill>
                  </a:tcPr>
                </a:tc>
                <a:tc>
                  <a:txBody>
                    <a:bodyPr/>
                    <a:lstStyle/>
                    <a:p>
                      <a:pPr algn="ctr" fontAlgn="b"/>
                      <a:r>
                        <a:rPr lang="en-ZA" sz="2000" b="0" i="0" u="none" strike="noStrike" dirty="0">
                          <a:solidFill>
                            <a:srgbClr val="000000"/>
                          </a:solidFill>
                          <a:effectLst/>
                          <a:latin typeface="Arial Narrow" panose="020B0606020202030204" pitchFamily="34" charset="0"/>
                        </a:rPr>
                        <a:t>99.8</a:t>
                      </a:r>
                    </a:p>
                  </a:txBody>
                  <a:tcPr marL="9525" marR="9525" marT="9525" marB="0" anchor="b">
                    <a:solidFill>
                      <a:schemeClr val="accent6">
                        <a:lumMod val="20000"/>
                        <a:lumOff val="80000"/>
                      </a:schemeClr>
                    </a:solidFill>
                  </a:tcPr>
                </a:tc>
                <a:tc>
                  <a:txBody>
                    <a:bodyPr/>
                    <a:lstStyle/>
                    <a:p>
                      <a:pPr algn="ctr" fontAlgn="b"/>
                      <a:r>
                        <a:rPr lang="en-ZA" sz="2000" b="0" i="0" u="none" strike="noStrike" dirty="0">
                          <a:solidFill>
                            <a:srgbClr val="000000"/>
                          </a:solidFill>
                          <a:effectLst/>
                          <a:latin typeface="Arial Narrow" panose="020B0606020202030204" pitchFamily="34" charset="0"/>
                        </a:rPr>
                        <a:t>99.9</a:t>
                      </a:r>
                    </a:p>
                  </a:txBody>
                  <a:tcPr marL="9525" marR="9525" marT="9525" marB="0" anchor="ctr">
                    <a:solidFill>
                      <a:schemeClr val="accent6">
                        <a:lumMod val="20000"/>
                        <a:lumOff val="80000"/>
                      </a:schemeClr>
                    </a:solidFill>
                  </a:tcPr>
                </a:tc>
                <a:extLst>
                  <a:ext uri="{0D108BD9-81ED-4DB2-BD59-A6C34878D82A}">
                    <a16:rowId xmlns:a16="http://schemas.microsoft.com/office/drawing/2014/main" val="10003"/>
                  </a:ext>
                </a:extLst>
              </a:tr>
              <a:tr h="377731">
                <a:tc>
                  <a:txBody>
                    <a:bodyPr/>
                    <a:lstStyle/>
                    <a:p>
                      <a:pPr algn="l" fontAlgn="b"/>
                      <a:r>
                        <a:rPr lang="en-ZA" sz="2000" b="1" u="none" strike="noStrike" dirty="0">
                          <a:effectLst/>
                          <a:latin typeface="Arial Narrow" pitchFamily="34" charset="0"/>
                        </a:rPr>
                        <a:t>IsiXhosa </a:t>
                      </a:r>
                      <a:endParaRPr lang="en-ZA" sz="2000" b="1" i="0" u="none" strike="noStrike" dirty="0">
                        <a:solidFill>
                          <a:srgbClr val="000000"/>
                        </a:solidFill>
                        <a:effectLst/>
                        <a:latin typeface="Arial Narrow" panose="020B0606020202030204" pitchFamily="34" charset="0"/>
                      </a:endParaRPr>
                    </a:p>
                  </a:txBody>
                  <a:tcPr marL="9525" marR="9525" marT="9525" marB="0" anchor="b">
                    <a:solidFill>
                      <a:schemeClr val="accent6">
                        <a:lumMod val="60000"/>
                        <a:lumOff val="40000"/>
                      </a:schemeClr>
                    </a:solidFill>
                  </a:tcPr>
                </a:tc>
                <a:tc>
                  <a:txBody>
                    <a:bodyPr/>
                    <a:lstStyle/>
                    <a:p>
                      <a:pPr algn="ctr" fontAlgn="b"/>
                      <a:r>
                        <a:rPr lang="en-ZA" sz="2000" b="0" u="none" strike="noStrike" dirty="0">
                          <a:effectLst/>
                          <a:latin typeface="Arial Narrow" pitchFamily="34" charset="0"/>
                        </a:rPr>
                        <a:t>99.8</a:t>
                      </a:r>
                      <a:endParaRPr lang="en-ZA" sz="2000" b="0" i="0" u="none" strike="noStrike" dirty="0">
                        <a:solidFill>
                          <a:srgbClr val="000000"/>
                        </a:solidFill>
                        <a:effectLst/>
                        <a:latin typeface="Arial Narrow" panose="020B0606020202030204" pitchFamily="34" charset="0"/>
                      </a:endParaRPr>
                    </a:p>
                  </a:txBody>
                  <a:tcPr marL="9525" marR="9525" marT="9525" marB="0" anchor="b">
                    <a:solidFill>
                      <a:schemeClr val="accent6">
                        <a:lumMod val="20000"/>
                        <a:lumOff val="80000"/>
                      </a:schemeClr>
                    </a:solidFill>
                  </a:tcPr>
                </a:tc>
                <a:tc>
                  <a:txBody>
                    <a:bodyPr/>
                    <a:lstStyle/>
                    <a:p>
                      <a:pPr algn="ctr" fontAlgn="b"/>
                      <a:r>
                        <a:rPr lang="en-ZA" sz="2000" b="0" u="none" strike="noStrike" dirty="0">
                          <a:effectLst/>
                          <a:latin typeface="Arial Narrow" pitchFamily="34" charset="0"/>
                        </a:rPr>
                        <a:t>99.7</a:t>
                      </a:r>
                      <a:endParaRPr lang="en-ZA" sz="2000" b="0" i="0" u="none" strike="noStrike" dirty="0">
                        <a:solidFill>
                          <a:srgbClr val="000000"/>
                        </a:solidFill>
                        <a:effectLst/>
                        <a:latin typeface="Arial Narrow" panose="020B0606020202030204" pitchFamily="34" charset="0"/>
                      </a:endParaRPr>
                    </a:p>
                  </a:txBody>
                  <a:tcPr marL="9525" marR="9525" marT="9525" marB="0" anchor="b">
                    <a:solidFill>
                      <a:schemeClr val="accent6">
                        <a:lumMod val="20000"/>
                        <a:lumOff val="80000"/>
                      </a:schemeClr>
                    </a:solidFill>
                  </a:tcPr>
                </a:tc>
                <a:tc>
                  <a:txBody>
                    <a:bodyPr/>
                    <a:lstStyle/>
                    <a:p>
                      <a:pPr algn="ctr" fontAlgn="b"/>
                      <a:r>
                        <a:rPr lang="en-ZA" sz="2000" b="0" i="0" u="none" strike="noStrike" dirty="0">
                          <a:solidFill>
                            <a:srgbClr val="000000"/>
                          </a:solidFill>
                          <a:effectLst/>
                          <a:latin typeface="Arial Narrow" panose="020B0606020202030204" pitchFamily="34" charset="0"/>
                        </a:rPr>
                        <a:t>99.7</a:t>
                      </a:r>
                    </a:p>
                  </a:txBody>
                  <a:tcPr marL="9525" marR="9525" marT="9525" marB="0" anchor="b">
                    <a:solidFill>
                      <a:schemeClr val="accent6">
                        <a:lumMod val="20000"/>
                        <a:lumOff val="80000"/>
                      </a:schemeClr>
                    </a:solidFill>
                  </a:tcPr>
                </a:tc>
                <a:tc>
                  <a:txBody>
                    <a:bodyPr/>
                    <a:lstStyle/>
                    <a:p>
                      <a:pPr algn="ctr" fontAlgn="b"/>
                      <a:r>
                        <a:rPr lang="en-ZA" sz="2000" b="0" i="0" u="none" strike="noStrike" dirty="0">
                          <a:solidFill>
                            <a:srgbClr val="FF0000"/>
                          </a:solidFill>
                          <a:effectLst/>
                          <a:latin typeface="Arial Narrow" panose="020B0606020202030204" pitchFamily="34" charset="0"/>
                        </a:rPr>
                        <a:t>99.6</a:t>
                      </a:r>
                    </a:p>
                  </a:txBody>
                  <a:tcPr marL="9525" marR="9525" marT="9525" marB="0" anchor="ctr">
                    <a:solidFill>
                      <a:schemeClr val="accent6">
                        <a:lumMod val="20000"/>
                        <a:lumOff val="80000"/>
                      </a:schemeClr>
                    </a:solidFill>
                  </a:tcPr>
                </a:tc>
                <a:extLst>
                  <a:ext uri="{0D108BD9-81ED-4DB2-BD59-A6C34878D82A}">
                    <a16:rowId xmlns:a16="http://schemas.microsoft.com/office/drawing/2014/main" val="10004"/>
                  </a:ext>
                </a:extLst>
              </a:tr>
              <a:tr h="377731">
                <a:tc>
                  <a:txBody>
                    <a:bodyPr/>
                    <a:lstStyle/>
                    <a:p>
                      <a:pPr algn="l" fontAlgn="b"/>
                      <a:r>
                        <a:rPr lang="en-ZA" sz="2000" b="1" u="none" strike="noStrike" dirty="0">
                          <a:effectLst/>
                          <a:latin typeface="Arial Narrow" pitchFamily="34" charset="0"/>
                        </a:rPr>
                        <a:t>IsiZulu </a:t>
                      </a:r>
                      <a:endParaRPr lang="en-ZA" sz="2000" b="1" i="0" u="none" strike="noStrike" dirty="0">
                        <a:solidFill>
                          <a:srgbClr val="000000"/>
                        </a:solidFill>
                        <a:effectLst/>
                        <a:latin typeface="Arial Narrow" panose="020B0606020202030204" pitchFamily="34" charset="0"/>
                      </a:endParaRPr>
                    </a:p>
                  </a:txBody>
                  <a:tcPr marL="9525" marR="9525" marT="9525" marB="0" anchor="b">
                    <a:solidFill>
                      <a:schemeClr val="accent6">
                        <a:lumMod val="60000"/>
                        <a:lumOff val="40000"/>
                      </a:schemeClr>
                    </a:solidFill>
                  </a:tcPr>
                </a:tc>
                <a:tc>
                  <a:txBody>
                    <a:bodyPr/>
                    <a:lstStyle/>
                    <a:p>
                      <a:pPr algn="ctr" fontAlgn="b"/>
                      <a:r>
                        <a:rPr lang="en-ZA" sz="2000" b="0" u="none" strike="noStrike" dirty="0">
                          <a:effectLst/>
                          <a:latin typeface="Arial Narrow" pitchFamily="34" charset="0"/>
                        </a:rPr>
                        <a:t>98.9</a:t>
                      </a:r>
                      <a:endParaRPr lang="en-ZA" sz="2000" b="0" i="0" u="none" strike="noStrike" dirty="0">
                        <a:solidFill>
                          <a:srgbClr val="000000"/>
                        </a:solidFill>
                        <a:effectLst/>
                        <a:latin typeface="Arial Narrow" panose="020B0606020202030204" pitchFamily="34" charset="0"/>
                      </a:endParaRPr>
                    </a:p>
                  </a:txBody>
                  <a:tcPr marL="9525" marR="9525" marT="9525" marB="0" anchor="b">
                    <a:solidFill>
                      <a:schemeClr val="accent6">
                        <a:lumMod val="20000"/>
                        <a:lumOff val="80000"/>
                      </a:schemeClr>
                    </a:solidFill>
                  </a:tcPr>
                </a:tc>
                <a:tc>
                  <a:txBody>
                    <a:bodyPr/>
                    <a:lstStyle/>
                    <a:p>
                      <a:pPr algn="ctr" fontAlgn="b"/>
                      <a:r>
                        <a:rPr lang="en-ZA" sz="2000" b="0" u="none" strike="noStrike" dirty="0">
                          <a:effectLst/>
                          <a:latin typeface="Arial Narrow" pitchFamily="34" charset="0"/>
                        </a:rPr>
                        <a:t>98.8</a:t>
                      </a:r>
                      <a:endParaRPr lang="en-ZA" sz="2000" b="0" i="0" u="none" strike="noStrike" dirty="0">
                        <a:solidFill>
                          <a:srgbClr val="000000"/>
                        </a:solidFill>
                        <a:effectLst/>
                        <a:latin typeface="Arial Narrow" panose="020B0606020202030204" pitchFamily="34" charset="0"/>
                      </a:endParaRPr>
                    </a:p>
                  </a:txBody>
                  <a:tcPr marL="9525" marR="9525" marT="9525" marB="0" anchor="b">
                    <a:solidFill>
                      <a:schemeClr val="accent6">
                        <a:lumMod val="20000"/>
                        <a:lumOff val="80000"/>
                      </a:schemeClr>
                    </a:solidFill>
                  </a:tcPr>
                </a:tc>
                <a:tc>
                  <a:txBody>
                    <a:bodyPr/>
                    <a:lstStyle/>
                    <a:p>
                      <a:pPr algn="ctr" fontAlgn="b"/>
                      <a:r>
                        <a:rPr lang="en-ZA" sz="2000" b="0" i="0" u="none" strike="noStrike" dirty="0">
                          <a:solidFill>
                            <a:srgbClr val="000000"/>
                          </a:solidFill>
                          <a:effectLst/>
                          <a:latin typeface="Arial Narrow" panose="020B0606020202030204" pitchFamily="34" charset="0"/>
                        </a:rPr>
                        <a:t>99.2</a:t>
                      </a:r>
                    </a:p>
                  </a:txBody>
                  <a:tcPr marL="9525" marR="9525" marT="9525" marB="0" anchor="b">
                    <a:solidFill>
                      <a:schemeClr val="accent6">
                        <a:lumMod val="20000"/>
                        <a:lumOff val="80000"/>
                      </a:schemeClr>
                    </a:solidFill>
                  </a:tcPr>
                </a:tc>
                <a:tc>
                  <a:txBody>
                    <a:bodyPr/>
                    <a:lstStyle/>
                    <a:p>
                      <a:pPr algn="ctr" fontAlgn="b"/>
                      <a:r>
                        <a:rPr lang="en-ZA" sz="2000" b="0" i="0" u="none" strike="noStrike" dirty="0">
                          <a:solidFill>
                            <a:srgbClr val="FF0000"/>
                          </a:solidFill>
                          <a:effectLst/>
                          <a:latin typeface="Arial Narrow" panose="020B0606020202030204" pitchFamily="34" charset="0"/>
                        </a:rPr>
                        <a:t>99.0</a:t>
                      </a:r>
                    </a:p>
                  </a:txBody>
                  <a:tcPr marL="9525" marR="9525" marT="9525" marB="0" anchor="ctr">
                    <a:solidFill>
                      <a:schemeClr val="accent6">
                        <a:lumMod val="20000"/>
                        <a:lumOff val="80000"/>
                      </a:schemeClr>
                    </a:solidFill>
                  </a:tcPr>
                </a:tc>
                <a:extLst>
                  <a:ext uri="{0D108BD9-81ED-4DB2-BD59-A6C34878D82A}">
                    <a16:rowId xmlns:a16="http://schemas.microsoft.com/office/drawing/2014/main" val="10005"/>
                  </a:ext>
                </a:extLst>
              </a:tr>
              <a:tr h="377731">
                <a:tc>
                  <a:txBody>
                    <a:bodyPr/>
                    <a:lstStyle/>
                    <a:p>
                      <a:pPr algn="l" fontAlgn="b"/>
                      <a:r>
                        <a:rPr lang="en-ZA" sz="2000" b="1" u="none" strike="noStrike" dirty="0">
                          <a:effectLst/>
                          <a:latin typeface="Arial Narrow" pitchFamily="34" charset="0"/>
                        </a:rPr>
                        <a:t>Sepedi </a:t>
                      </a:r>
                      <a:endParaRPr lang="en-ZA" sz="2000" b="1" i="0" u="none" strike="noStrike" dirty="0">
                        <a:solidFill>
                          <a:srgbClr val="000000"/>
                        </a:solidFill>
                        <a:effectLst/>
                        <a:latin typeface="Arial Narrow" panose="020B0606020202030204" pitchFamily="34" charset="0"/>
                      </a:endParaRPr>
                    </a:p>
                  </a:txBody>
                  <a:tcPr marL="9525" marR="9525" marT="9525" marB="0" anchor="b">
                    <a:solidFill>
                      <a:schemeClr val="accent6">
                        <a:lumMod val="60000"/>
                        <a:lumOff val="40000"/>
                      </a:schemeClr>
                    </a:solidFill>
                  </a:tcPr>
                </a:tc>
                <a:tc>
                  <a:txBody>
                    <a:bodyPr/>
                    <a:lstStyle/>
                    <a:p>
                      <a:pPr algn="ctr" fontAlgn="b"/>
                      <a:r>
                        <a:rPr lang="en-ZA" sz="2000" b="0" u="none" strike="noStrike" dirty="0">
                          <a:effectLst/>
                          <a:latin typeface="Arial Narrow" pitchFamily="34" charset="0"/>
                        </a:rPr>
                        <a:t>98.6</a:t>
                      </a:r>
                      <a:endParaRPr lang="en-ZA" sz="2000" b="0" i="0" u="none" strike="noStrike" dirty="0">
                        <a:solidFill>
                          <a:srgbClr val="000000"/>
                        </a:solidFill>
                        <a:effectLst/>
                        <a:latin typeface="Arial Narrow" panose="020B0606020202030204" pitchFamily="34" charset="0"/>
                      </a:endParaRPr>
                    </a:p>
                  </a:txBody>
                  <a:tcPr marL="9525" marR="9525" marT="9525" marB="0" anchor="b">
                    <a:solidFill>
                      <a:schemeClr val="accent6">
                        <a:lumMod val="20000"/>
                        <a:lumOff val="80000"/>
                      </a:schemeClr>
                    </a:solidFill>
                  </a:tcPr>
                </a:tc>
                <a:tc>
                  <a:txBody>
                    <a:bodyPr/>
                    <a:lstStyle/>
                    <a:p>
                      <a:pPr algn="ctr" fontAlgn="b"/>
                      <a:r>
                        <a:rPr lang="en-ZA" sz="2000" b="0" u="none" strike="noStrike" dirty="0">
                          <a:effectLst/>
                          <a:latin typeface="Arial Narrow" pitchFamily="34" charset="0"/>
                        </a:rPr>
                        <a:t>98.6</a:t>
                      </a:r>
                      <a:endParaRPr lang="en-ZA" sz="2000" b="0" i="0" u="none" strike="noStrike" dirty="0">
                        <a:solidFill>
                          <a:srgbClr val="000000"/>
                        </a:solidFill>
                        <a:effectLst/>
                        <a:latin typeface="Arial Narrow" panose="020B0606020202030204" pitchFamily="34" charset="0"/>
                      </a:endParaRPr>
                    </a:p>
                  </a:txBody>
                  <a:tcPr marL="9525" marR="9525" marT="9525" marB="0" anchor="b">
                    <a:solidFill>
                      <a:schemeClr val="accent6">
                        <a:lumMod val="20000"/>
                        <a:lumOff val="80000"/>
                      </a:schemeClr>
                    </a:solidFill>
                  </a:tcPr>
                </a:tc>
                <a:tc>
                  <a:txBody>
                    <a:bodyPr/>
                    <a:lstStyle/>
                    <a:p>
                      <a:pPr algn="ctr" fontAlgn="b"/>
                      <a:r>
                        <a:rPr lang="en-ZA" sz="2000" b="0" i="0" u="none" strike="noStrike" dirty="0">
                          <a:solidFill>
                            <a:srgbClr val="000000"/>
                          </a:solidFill>
                          <a:effectLst/>
                          <a:latin typeface="Arial Narrow" panose="020B0606020202030204" pitchFamily="34" charset="0"/>
                        </a:rPr>
                        <a:t>98.2</a:t>
                      </a:r>
                    </a:p>
                  </a:txBody>
                  <a:tcPr marL="9525" marR="9525" marT="9525" marB="0" anchor="b">
                    <a:solidFill>
                      <a:schemeClr val="accent6">
                        <a:lumMod val="20000"/>
                        <a:lumOff val="80000"/>
                      </a:schemeClr>
                    </a:solidFill>
                  </a:tcPr>
                </a:tc>
                <a:tc>
                  <a:txBody>
                    <a:bodyPr/>
                    <a:lstStyle/>
                    <a:p>
                      <a:pPr algn="ctr" fontAlgn="b"/>
                      <a:r>
                        <a:rPr lang="en-ZA" sz="2000" b="0" i="0" u="none" strike="noStrike" dirty="0">
                          <a:solidFill>
                            <a:srgbClr val="000000"/>
                          </a:solidFill>
                          <a:effectLst/>
                          <a:latin typeface="Arial Narrow" panose="020B0606020202030204" pitchFamily="34" charset="0"/>
                        </a:rPr>
                        <a:t>98.7</a:t>
                      </a:r>
                    </a:p>
                  </a:txBody>
                  <a:tcPr marL="9525" marR="9525" marT="9525" marB="0" anchor="ctr">
                    <a:solidFill>
                      <a:schemeClr val="accent6">
                        <a:lumMod val="20000"/>
                        <a:lumOff val="80000"/>
                      </a:schemeClr>
                    </a:solidFill>
                  </a:tcPr>
                </a:tc>
                <a:extLst>
                  <a:ext uri="{0D108BD9-81ED-4DB2-BD59-A6C34878D82A}">
                    <a16:rowId xmlns:a16="http://schemas.microsoft.com/office/drawing/2014/main" val="10006"/>
                  </a:ext>
                </a:extLst>
              </a:tr>
              <a:tr h="377731">
                <a:tc>
                  <a:txBody>
                    <a:bodyPr/>
                    <a:lstStyle/>
                    <a:p>
                      <a:pPr algn="l" fontAlgn="b"/>
                      <a:r>
                        <a:rPr lang="en-ZA" sz="2000" b="1" u="none" strike="noStrike" dirty="0">
                          <a:effectLst/>
                          <a:latin typeface="Arial Narrow" pitchFamily="34" charset="0"/>
                        </a:rPr>
                        <a:t>Sesotho </a:t>
                      </a:r>
                      <a:endParaRPr lang="en-ZA" sz="2000" b="1" i="0" u="none" strike="noStrike" dirty="0">
                        <a:solidFill>
                          <a:srgbClr val="000000"/>
                        </a:solidFill>
                        <a:effectLst/>
                        <a:latin typeface="Arial Narrow" panose="020B0606020202030204" pitchFamily="34" charset="0"/>
                      </a:endParaRPr>
                    </a:p>
                  </a:txBody>
                  <a:tcPr marL="9525" marR="9525" marT="9525" marB="0" anchor="b">
                    <a:solidFill>
                      <a:schemeClr val="accent6">
                        <a:lumMod val="60000"/>
                        <a:lumOff val="40000"/>
                      </a:schemeClr>
                    </a:solidFill>
                  </a:tcPr>
                </a:tc>
                <a:tc>
                  <a:txBody>
                    <a:bodyPr/>
                    <a:lstStyle/>
                    <a:p>
                      <a:pPr algn="ctr" fontAlgn="b"/>
                      <a:r>
                        <a:rPr lang="en-ZA" sz="2000" b="0" u="none" strike="noStrike" dirty="0">
                          <a:effectLst/>
                          <a:latin typeface="Arial Narrow" pitchFamily="34" charset="0"/>
                        </a:rPr>
                        <a:t>99.4</a:t>
                      </a:r>
                      <a:endParaRPr lang="en-ZA" sz="2000" b="0" i="0" u="none" strike="noStrike" dirty="0">
                        <a:solidFill>
                          <a:srgbClr val="000000"/>
                        </a:solidFill>
                        <a:effectLst/>
                        <a:latin typeface="Arial Narrow" panose="020B0606020202030204" pitchFamily="34" charset="0"/>
                      </a:endParaRPr>
                    </a:p>
                  </a:txBody>
                  <a:tcPr marL="9525" marR="9525" marT="9525" marB="0" anchor="b">
                    <a:solidFill>
                      <a:schemeClr val="accent6">
                        <a:lumMod val="20000"/>
                        <a:lumOff val="80000"/>
                      </a:schemeClr>
                    </a:solidFill>
                  </a:tcPr>
                </a:tc>
                <a:tc>
                  <a:txBody>
                    <a:bodyPr/>
                    <a:lstStyle/>
                    <a:p>
                      <a:pPr algn="ctr" fontAlgn="b"/>
                      <a:r>
                        <a:rPr lang="en-ZA" sz="2000" b="0" u="none" strike="noStrike" dirty="0">
                          <a:effectLst/>
                          <a:latin typeface="Arial Narrow" pitchFamily="34" charset="0"/>
                        </a:rPr>
                        <a:t>99.4</a:t>
                      </a:r>
                      <a:endParaRPr lang="en-ZA" sz="2000" b="0" i="0" u="none" strike="noStrike" dirty="0">
                        <a:solidFill>
                          <a:srgbClr val="000000"/>
                        </a:solidFill>
                        <a:effectLst/>
                        <a:latin typeface="Arial Narrow" panose="020B0606020202030204" pitchFamily="34" charset="0"/>
                      </a:endParaRPr>
                    </a:p>
                  </a:txBody>
                  <a:tcPr marL="9525" marR="9525" marT="9525" marB="0" anchor="b">
                    <a:solidFill>
                      <a:schemeClr val="accent6">
                        <a:lumMod val="20000"/>
                        <a:lumOff val="80000"/>
                      </a:schemeClr>
                    </a:solidFill>
                  </a:tcPr>
                </a:tc>
                <a:tc>
                  <a:txBody>
                    <a:bodyPr/>
                    <a:lstStyle/>
                    <a:p>
                      <a:pPr algn="ctr" fontAlgn="b"/>
                      <a:r>
                        <a:rPr lang="en-ZA" sz="2000" b="0" i="0" u="none" strike="noStrike" dirty="0">
                          <a:solidFill>
                            <a:srgbClr val="000000"/>
                          </a:solidFill>
                          <a:effectLst/>
                          <a:latin typeface="Arial Narrow" panose="020B0606020202030204" pitchFamily="34" charset="0"/>
                        </a:rPr>
                        <a:t>99.3</a:t>
                      </a:r>
                    </a:p>
                  </a:txBody>
                  <a:tcPr marL="9525" marR="9525" marT="9525" marB="0" anchor="b">
                    <a:solidFill>
                      <a:schemeClr val="accent6">
                        <a:lumMod val="20000"/>
                        <a:lumOff val="80000"/>
                      </a:schemeClr>
                    </a:solidFill>
                  </a:tcPr>
                </a:tc>
                <a:tc>
                  <a:txBody>
                    <a:bodyPr/>
                    <a:lstStyle/>
                    <a:p>
                      <a:pPr algn="ctr" fontAlgn="b"/>
                      <a:r>
                        <a:rPr lang="en-ZA" sz="2000" b="0" i="0" u="none" strike="noStrike" dirty="0">
                          <a:solidFill>
                            <a:srgbClr val="FF0000"/>
                          </a:solidFill>
                          <a:effectLst/>
                          <a:latin typeface="Arial Narrow" panose="020B0606020202030204" pitchFamily="34" charset="0"/>
                        </a:rPr>
                        <a:t>99.1</a:t>
                      </a:r>
                    </a:p>
                  </a:txBody>
                  <a:tcPr marL="9525" marR="9525" marT="9525" marB="0" anchor="ctr">
                    <a:solidFill>
                      <a:schemeClr val="accent6">
                        <a:lumMod val="20000"/>
                        <a:lumOff val="80000"/>
                      </a:schemeClr>
                    </a:solidFill>
                  </a:tcPr>
                </a:tc>
                <a:extLst>
                  <a:ext uri="{0D108BD9-81ED-4DB2-BD59-A6C34878D82A}">
                    <a16:rowId xmlns:a16="http://schemas.microsoft.com/office/drawing/2014/main" val="10007"/>
                  </a:ext>
                </a:extLst>
              </a:tr>
              <a:tr h="377731">
                <a:tc>
                  <a:txBody>
                    <a:bodyPr/>
                    <a:lstStyle/>
                    <a:p>
                      <a:pPr algn="l" fontAlgn="b"/>
                      <a:r>
                        <a:rPr lang="en-ZA" sz="2000" b="1" u="none" strike="noStrike" dirty="0">
                          <a:effectLst/>
                          <a:latin typeface="Arial Narrow" pitchFamily="34" charset="0"/>
                        </a:rPr>
                        <a:t>Setswana </a:t>
                      </a:r>
                      <a:endParaRPr lang="en-ZA" sz="2000" b="1" i="0" u="none" strike="noStrike" dirty="0">
                        <a:solidFill>
                          <a:srgbClr val="000000"/>
                        </a:solidFill>
                        <a:effectLst/>
                        <a:latin typeface="Arial Narrow" panose="020B0606020202030204" pitchFamily="34" charset="0"/>
                      </a:endParaRPr>
                    </a:p>
                  </a:txBody>
                  <a:tcPr marL="9525" marR="9525" marT="9525" marB="0" anchor="b">
                    <a:solidFill>
                      <a:schemeClr val="accent6">
                        <a:lumMod val="60000"/>
                        <a:lumOff val="40000"/>
                      </a:schemeClr>
                    </a:solidFill>
                  </a:tcPr>
                </a:tc>
                <a:tc>
                  <a:txBody>
                    <a:bodyPr/>
                    <a:lstStyle/>
                    <a:p>
                      <a:pPr algn="ctr" fontAlgn="b"/>
                      <a:r>
                        <a:rPr lang="en-ZA" sz="2000" b="0" u="none" strike="noStrike" dirty="0">
                          <a:effectLst/>
                          <a:latin typeface="Arial Narrow" pitchFamily="34" charset="0"/>
                        </a:rPr>
                        <a:t>99.7</a:t>
                      </a:r>
                      <a:endParaRPr lang="en-ZA" sz="2000" b="0" i="0" u="none" strike="noStrike" dirty="0">
                        <a:solidFill>
                          <a:srgbClr val="000000"/>
                        </a:solidFill>
                        <a:effectLst/>
                        <a:latin typeface="Arial Narrow" panose="020B0606020202030204" pitchFamily="34" charset="0"/>
                      </a:endParaRPr>
                    </a:p>
                  </a:txBody>
                  <a:tcPr marL="9525" marR="9525" marT="9525" marB="0" anchor="b">
                    <a:solidFill>
                      <a:schemeClr val="accent6">
                        <a:lumMod val="20000"/>
                        <a:lumOff val="80000"/>
                      </a:schemeClr>
                    </a:solidFill>
                  </a:tcPr>
                </a:tc>
                <a:tc>
                  <a:txBody>
                    <a:bodyPr/>
                    <a:lstStyle/>
                    <a:p>
                      <a:pPr algn="ctr" fontAlgn="b"/>
                      <a:r>
                        <a:rPr lang="en-ZA" sz="2000" b="0" u="none" strike="noStrike" dirty="0">
                          <a:effectLst/>
                          <a:latin typeface="Arial Narrow" pitchFamily="34" charset="0"/>
                        </a:rPr>
                        <a:t>99.6</a:t>
                      </a:r>
                      <a:endParaRPr lang="en-ZA" sz="2000" b="0" i="0" u="none" strike="noStrike" dirty="0">
                        <a:solidFill>
                          <a:srgbClr val="000000"/>
                        </a:solidFill>
                        <a:effectLst/>
                        <a:latin typeface="Arial Narrow" panose="020B0606020202030204" pitchFamily="34" charset="0"/>
                      </a:endParaRPr>
                    </a:p>
                  </a:txBody>
                  <a:tcPr marL="9525" marR="9525" marT="9525" marB="0" anchor="b">
                    <a:solidFill>
                      <a:schemeClr val="accent6">
                        <a:lumMod val="20000"/>
                        <a:lumOff val="80000"/>
                      </a:schemeClr>
                    </a:solidFill>
                  </a:tcPr>
                </a:tc>
                <a:tc>
                  <a:txBody>
                    <a:bodyPr/>
                    <a:lstStyle/>
                    <a:p>
                      <a:pPr algn="ctr" fontAlgn="b"/>
                      <a:r>
                        <a:rPr lang="en-ZA" sz="2000" b="0" i="0" u="none" strike="noStrike" dirty="0">
                          <a:solidFill>
                            <a:srgbClr val="000000"/>
                          </a:solidFill>
                          <a:effectLst/>
                          <a:latin typeface="Arial Narrow" panose="020B0606020202030204" pitchFamily="34" charset="0"/>
                        </a:rPr>
                        <a:t>99.5</a:t>
                      </a:r>
                    </a:p>
                  </a:txBody>
                  <a:tcPr marL="9525" marR="9525" marT="9525" marB="0" anchor="b">
                    <a:solidFill>
                      <a:schemeClr val="accent6">
                        <a:lumMod val="20000"/>
                        <a:lumOff val="80000"/>
                      </a:schemeClr>
                    </a:solidFill>
                  </a:tcPr>
                </a:tc>
                <a:tc>
                  <a:txBody>
                    <a:bodyPr/>
                    <a:lstStyle/>
                    <a:p>
                      <a:pPr algn="ctr" fontAlgn="b"/>
                      <a:r>
                        <a:rPr lang="en-ZA" sz="2000" b="0" i="0" u="none" strike="noStrike" dirty="0">
                          <a:solidFill>
                            <a:srgbClr val="000000"/>
                          </a:solidFill>
                          <a:effectLst/>
                          <a:latin typeface="Arial Narrow" panose="020B0606020202030204" pitchFamily="34" charset="0"/>
                        </a:rPr>
                        <a:t>99.5</a:t>
                      </a:r>
                    </a:p>
                  </a:txBody>
                  <a:tcPr marL="9525" marR="9525" marT="9525" marB="0" anchor="ctr">
                    <a:solidFill>
                      <a:schemeClr val="accent6">
                        <a:lumMod val="20000"/>
                        <a:lumOff val="80000"/>
                      </a:schemeClr>
                    </a:solidFill>
                  </a:tcPr>
                </a:tc>
                <a:extLst>
                  <a:ext uri="{0D108BD9-81ED-4DB2-BD59-A6C34878D82A}">
                    <a16:rowId xmlns:a16="http://schemas.microsoft.com/office/drawing/2014/main" val="10008"/>
                  </a:ext>
                </a:extLst>
              </a:tr>
              <a:tr h="377731">
                <a:tc>
                  <a:txBody>
                    <a:bodyPr/>
                    <a:lstStyle/>
                    <a:p>
                      <a:pPr algn="l" fontAlgn="b"/>
                      <a:r>
                        <a:rPr lang="en-ZA" sz="2000" b="1" u="none" strike="noStrike" dirty="0">
                          <a:effectLst/>
                          <a:latin typeface="Arial Narrow" pitchFamily="34" charset="0"/>
                        </a:rPr>
                        <a:t>SiSwati </a:t>
                      </a:r>
                      <a:endParaRPr lang="en-ZA" sz="2000" b="1" i="0" u="none" strike="noStrike" dirty="0">
                        <a:solidFill>
                          <a:srgbClr val="000000"/>
                        </a:solidFill>
                        <a:effectLst/>
                        <a:latin typeface="Arial Narrow" panose="020B0606020202030204" pitchFamily="34" charset="0"/>
                      </a:endParaRPr>
                    </a:p>
                  </a:txBody>
                  <a:tcPr marL="9525" marR="9525" marT="9525" marB="0" anchor="b">
                    <a:solidFill>
                      <a:schemeClr val="accent6">
                        <a:lumMod val="60000"/>
                        <a:lumOff val="40000"/>
                      </a:schemeClr>
                    </a:solidFill>
                  </a:tcPr>
                </a:tc>
                <a:tc>
                  <a:txBody>
                    <a:bodyPr/>
                    <a:lstStyle/>
                    <a:p>
                      <a:pPr algn="ctr" fontAlgn="b"/>
                      <a:r>
                        <a:rPr lang="en-ZA" sz="2000" b="0" u="none" strike="noStrike" dirty="0">
                          <a:effectLst/>
                          <a:latin typeface="Arial Narrow" pitchFamily="34" charset="0"/>
                        </a:rPr>
                        <a:t>99.2</a:t>
                      </a:r>
                      <a:endParaRPr lang="en-ZA" sz="2000" b="0" i="0" u="none" strike="noStrike" dirty="0">
                        <a:solidFill>
                          <a:srgbClr val="000000"/>
                        </a:solidFill>
                        <a:effectLst/>
                        <a:latin typeface="Arial Narrow" panose="020B0606020202030204" pitchFamily="34" charset="0"/>
                      </a:endParaRPr>
                    </a:p>
                  </a:txBody>
                  <a:tcPr marL="9525" marR="9525" marT="9525" marB="0" anchor="b">
                    <a:solidFill>
                      <a:schemeClr val="accent6">
                        <a:lumMod val="20000"/>
                        <a:lumOff val="80000"/>
                      </a:schemeClr>
                    </a:solidFill>
                  </a:tcPr>
                </a:tc>
                <a:tc>
                  <a:txBody>
                    <a:bodyPr/>
                    <a:lstStyle/>
                    <a:p>
                      <a:pPr algn="ctr" fontAlgn="b"/>
                      <a:r>
                        <a:rPr lang="en-ZA" sz="2000" b="0" u="none" strike="noStrike" dirty="0">
                          <a:effectLst/>
                          <a:latin typeface="Arial Narrow" pitchFamily="34" charset="0"/>
                        </a:rPr>
                        <a:t>99.3</a:t>
                      </a:r>
                      <a:endParaRPr lang="en-ZA" sz="2000" b="0" i="0" u="none" strike="noStrike" dirty="0">
                        <a:solidFill>
                          <a:srgbClr val="000000"/>
                        </a:solidFill>
                        <a:effectLst/>
                        <a:latin typeface="Arial Narrow" panose="020B0606020202030204" pitchFamily="34" charset="0"/>
                      </a:endParaRPr>
                    </a:p>
                  </a:txBody>
                  <a:tcPr marL="9525" marR="9525" marT="9525" marB="0" anchor="b">
                    <a:solidFill>
                      <a:schemeClr val="accent6">
                        <a:lumMod val="20000"/>
                        <a:lumOff val="80000"/>
                      </a:schemeClr>
                    </a:solidFill>
                  </a:tcPr>
                </a:tc>
                <a:tc>
                  <a:txBody>
                    <a:bodyPr/>
                    <a:lstStyle/>
                    <a:p>
                      <a:pPr algn="ctr" fontAlgn="b"/>
                      <a:r>
                        <a:rPr lang="en-ZA" sz="2000" b="0" i="0" u="none" strike="noStrike" dirty="0">
                          <a:solidFill>
                            <a:srgbClr val="000000"/>
                          </a:solidFill>
                          <a:effectLst/>
                          <a:latin typeface="Arial Narrow" panose="020B0606020202030204" pitchFamily="34" charset="0"/>
                        </a:rPr>
                        <a:t>99.0</a:t>
                      </a:r>
                    </a:p>
                  </a:txBody>
                  <a:tcPr marL="9525" marR="9525" marT="9525" marB="0" anchor="b">
                    <a:solidFill>
                      <a:schemeClr val="accent6">
                        <a:lumMod val="20000"/>
                        <a:lumOff val="80000"/>
                      </a:schemeClr>
                    </a:solidFill>
                  </a:tcPr>
                </a:tc>
                <a:tc>
                  <a:txBody>
                    <a:bodyPr/>
                    <a:lstStyle/>
                    <a:p>
                      <a:pPr algn="ctr" fontAlgn="b"/>
                      <a:r>
                        <a:rPr lang="en-ZA" sz="2000" b="0" i="0" u="none" strike="noStrike" dirty="0">
                          <a:solidFill>
                            <a:srgbClr val="000000"/>
                          </a:solidFill>
                          <a:effectLst/>
                          <a:latin typeface="Arial Narrow" panose="020B0606020202030204" pitchFamily="34" charset="0"/>
                        </a:rPr>
                        <a:t>99.6</a:t>
                      </a:r>
                    </a:p>
                  </a:txBody>
                  <a:tcPr marL="9525" marR="9525" marT="9525" marB="0" anchor="ctr">
                    <a:solidFill>
                      <a:schemeClr val="accent6">
                        <a:lumMod val="20000"/>
                        <a:lumOff val="80000"/>
                      </a:schemeClr>
                    </a:solidFill>
                  </a:tcPr>
                </a:tc>
                <a:extLst>
                  <a:ext uri="{0D108BD9-81ED-4DB2-BD59-A6C34878D82A}">
                    <a16:rowId xmlns:a16="http://schemas.microsoft.com/office/drawing/2014/main" val="10009"/>
                  </a:ext>
                </a:extLst>
              </a:tr>
              <a:tr h="377731">
                <a:tc>
                  <a:txBody>
                    <a:bodyPr/>
                    <a:lstStyle/>
                    <a:p>
                      <a:pPr algn="l" fontAlgn="b"/>
                      <a:r>
                        <a:rPr lang="en-ZA" sz="2000" b="1" u="none" strike="noStrike" dirty="0">
                          <a:effectLst/>
                          <a:latin typeface="Arial Narrow" pitchFamily="34" charset="0"/>
                        </a:rPr>
                        <a:t>SA Sign Language</a:t>
                      </a:r>
                      <a:endParaRPr lang="en-ZA" sz="2000" b="1" i="0" u="none" strike="noStrike" dirty="0">
                        <a:solidFill>
                          <a:srgbClr val="000000"/>
                        </a:solidFill>
                        <a:effectLst/>
                        <a:latin typeface="Arial Narrow" panose="020B0606020202030204" pitchFamily="34" charset="0"/>
                      </a:endParaRPr>
                    </a:p>
                  </a:txBody>
                  <a:tcPr marL="9525" marR="9525" marT="9525" marB="0" anchor="b">
                    <a:solidFill>
                      <a:schemeClr val="accent6">
                        <a:lumMod val="60000"/>
                        <a:lumOff val="40000"/>
                      </a:schemeClr>
                    </a:solidFill>
                  </a:tcPr>
                </a:tc>
                <a:tc>
                  <a:txBody>
                    <a:bodyPr/>
                    <a:lstStyle/>
                    <a:p>
                      <a:pPr algn="ctr" fontAlgn="b"/>
                      <a:r>
                        <a:rPr lang="en-ZA" sz="2000" b="0" u="none" strike="noStrike" dirty="0">
                          <a:effectLst/>
                          <a:latin typeface="Arial Narrow" pitchFamily="34" charset="0"/>
                        </a:rPr>
                        <a:t>-</a:t>
                      </a:r>
                      <a:endParaRPr lang="en-ZA" sz="2000" b="0" i="0" u="none" strike="noStrike" dirty="0">
                        <a:solidFill>
                          <a:srgbClr val="000000"/>
                        </a:solidFill>
                        <a:effectLst/>
                        <a:latin typeface="Arial Narrow" panose="020B0606020202030204" pitchFamily="34" charset="0"/>
                      </a:endParaRPr>
                    </a:p>
                  </a:txBody>
                  <a:tcPr marL="9525" marR="9525" marT="9525" marB="0" anchor="b">
                    <a:solidFill>
                      <a:schemeClr val="accent6">
                        <a:lumMod val="20000"/>
                        <a:lumOff val="80000"/>
                      </a:schemeClr>
                    </a:solidFill>
                  </a:tcPr>
                </a:tc>
                <a:tc>
                  <a:txBody>
                    <a:bodyPr/>
                    <a:lstStyle/>
                    <a:p>
                      <a:pPr algn="ctr" fontAlgn="b"/>
                      <a:r>
                        <a:rPr lang="en-ZA" sz="2000" b="0" u="none" strike="noStrike" dirty="0">
                          <a:effectLst/>
                          <a:latin typeface="Arial Narrow" pitchFamily="34" charset="0"/>
                        </a:rPr>
                        <a:t>96.2</a:t>
                      </a:r>
                      <a:endParaRPr lang="en-ZA" sz="2000" b="0" i="0" u="none" strike="noStrike" dirty="0">
                        <a:solidFill>
                          <a:srgbClr val="000000"/>
                        </a:solidFill>
                        <a:effectLst/>
                        <a:latin typeface="Arial Narrow" panose="020B0606020202030204" pitchFamily="34" charset="0"/>
                      </a:endParaRPr>
                    </a:p>
                  </a:txBody>
                  <a:tcPr marL="9525" marR="9525" marT="9525" marB="0" anchor="b">
                    <a:solidFill>
                      <a:schemeClr val="accent6">
                        <a:lumMod val="20000"/>
                        <a:lumOff val="80000"/>
                      </a:schemeClr>
                    </a:solidFill>
                  </a:tcPr>
                </a:tc>
                <a:tc>
                  <a:txBody>
                    <a:bodyPr/>
                    <a:lstStyle/>
                    <a:p>
                      <a:pPr algn="ctr" fontAlgn="b"/>
                      <a:r>
                        <a:rPr lang="en-ZA" sz="2000" b="0" i="0" u="none" strike="noStrike" dirty="0">
                          <a:solidFill>
                            <a:srgbClr val="000000"/>
                          </a:solidFill>
                          <a:effectLst/>
                          <a:latin typeface="Arial Narrow" panose="020B0606020202030204" pitchFamily="34" charset="0"/>
                        </a:rPr>
                        <a:t>96.9</a:t>
                      </a:r>
                    </a:p>
                  </a:txBody>
                  <a:tcPr marL="9525" marR="9525" marT="9525" marB="0" anchor="b">
                    <a:solidFill>
                      <a:schemeClr val="accent6">
                        <a:lumMod val="20000"/>
                        <a:lumOff val="80000"/>
                      </a:schemeClr>
                    </a:solidFill>
                  </a:tcPr>
                </a:tc>
                <a:tc>
                  <a:txBody>
                    <a:bodyPr/>
                    <a:lstStyle/>
                    <a:p>
                      <a:pPr algn="ctr" fontAlgn="b"/>
                      <a:r>
                        <a:rPr lang="en-ZA" sz="2000" b="0" i="0" u="none" strike="noStrike" dirty="0">
                          <a:solidFill>
                            <a:srgbClr val="000000"/>
                          </a:solidFill>
                          <a:effectLst/>
                          <a:latin typeface="Arial Narrow" panose="020B0606020202030204" pitchFamily="34" charset="0"/>
                        </a:rPr>
                        <a:t>97.0</a:t>
                      </a:r>
                    </a:p>
                  </a:txBody>
                  <a:tcPr marL="9525" marR="9525" marT="9525" marB="0" anchor="ctr">
                    <a:solidFill>
                      <a:schemeClr val="accent6">
                        <a:lumMod val="20000"/>
                        <a:lumOff val="80000"/>
                      </a:schemeClr>
                    </a:solidFill>
                  </a:tcPr>
                </a:tc>
                <a:extLst>
                  <a:ext uri="{0D108BD9-81ED-4DB2-BD59-A6C34878D82A}">
                    <a16:rowId xmlns:a16="http://schemas.microsoft.com/office/drawing/2014/main" val="10010"/>
                  </a:ext>
                </a:extLst>
              </a:tr>
              <a:tr h="377731">
                <a:tc>
                  <a:txBody>
                    <a:bodyPr/>
                    <a:lstStyle/>
                    <a:p>
                      <a:pPr algn="l" fontAlgn="b"/>
                      <a:r>
                        <a:rPr lang="en-ZA" sz="2000" b="1" u="none" strike="noStrike" dirty="0">
                          <a:effectLst/>
                          <a:latin typeface="Arial Narrow" pitchFamily="34" charset="0"/>
                        </a:rPr>
                        <a:t>Tshivenda </a:t>
                      </a:r>
                      <a:endParaRPr lang="en-ZA" sz="2000" b="1" i="0" u="none" strike="noStrike" dirty="0">
                        <a:solidFill>
                          <a:srgbClr val="000000"/>
                        </a:solidFill>
                        <a:effectLst/>
                        <a:latin typeface="Arial Narrow" panose="020B0606020202030204" pitchFamily="34" charset="0"/>
                      </a:endParaRPr>
                    </a:p>
                  </a:txBody>
                  <a:tcPr marL="9525" marR="9525" marT="9525" marB="0" anchor="b">
                    <a:solidFill>
                      <a:schemeClr val="accent6">
                        <a:lumMod val="60000"/>
                        <a:lumOff val="40000"/>
                      </a:schemeClr>
                    </a:solidFill>
                  </a:tcPr>
                </a:tc>
                <a:tc>
                  <a:txBody>
                    <a:bodyPr/>
                    <a:lstStyle/>
                    <a:p>
                      <a:pPr algn="ctr" fontAlgn="b"/>
                      <a:r>
                        <a:rPr lang="en-ZA" sz="2000" b="0" u="none" strike="noStrike" dirty="0">
                          <a:effectLst/>
                          <a:latin typeface="Arial Narrow" pitchFamily="34" charset="0"/>
                        </a:rPr>
                        <a:t>99.8</a:t>
                      </a:r>
                      <a:endParaRPr lang="en-ZA" sz="2000" b="0" i="0" u="none" strike="noStrike" dirty="0">
                        <a:solidFill>
                          <a:srgbClr val="000000"/>
                        </a:solidFill>
                        <a:effectLst/>
                        <a:latin typeface="Arial Narrow" panose="020B0606020202030204" pitchFamily="34" charset="0"/>
                      </a:endParaRPr>
                    </a:p>
                  </a:txBody>
                  <a:tcPr marL="9525" marR="9525" marT="9525" marB="0" anchor="b">
                    <a:solidFill>
                      <a:schemeClr val="accent6">
                        <a:lumMod val="20000"/>
                        <a:lumOff val="80000"/>
                      </a:schemeClr>
                    </a:solidFill>
                  </a:tcPr>
                </a:tc>
                <a:tc>
                  <a:txBody>
                    <a:bodyPr/>
                    <a:lstStyle/>
                    <a:p>
                      <a:pPr algn="ctr" fontAlgn="b"/>
                      <a:r>
                        <a:rPr lang="en-ZA" sz="2000" b="0" u="none" strike="noStrike" dirty="0">
                          <a:effectLst/>
                          <a:latin typeface="Arial Narrow" pitchFamily="34" charset="0"/>
                        </a:rPr>
                        <a:t>99.9</a:t>
                      </a:r>
                      <a:endParaRPr lang="en-ZA" sz="2000" b="0" i="0" u="none" strike="noStrike" dirty="0">
                        <a:solidFill>
                          <a:srgbClr val="000000"/>
                        </a:solidFill>
                        <a:effectLst/>
                        <a:latin typeface="Arial Narrow" panose="020B0606020202030204" pitchFamily="34" charset="0"/>
                      </a:endParaRPr>
                    </a:p>
                  </a:txBody>
                  <a:tcPr marL="9525" marR="9525" marT="9525" marB="0" anchor="b">
                    <a:solidFill>
                      <a:schemeClr val="accent6">
                        <a:lumMod val="20000"/>
                        <a:lumOff val="80000"/>
                      </a:schemeClr>
                    </a:solidFill>
                  </a:tcPr>
                </a:tc>
                <a:tc>
                  <a:txBody>
                    <a:bodyPr/>
                    <a:lstStyle/>
                    <a:p>
                      <a:pPr algn="ctr" fontAlgn="b"/>
                      <a:r>
                        <a:rPr lang="en-ZA" sz="2000" b="0" i="0" u="none" strike="noStrike" dirty="0">
                          <a:solidFill>
                            <a:srgbClr val="000000"/>
                          </a:solidFill>
                          <a:effectLst/>
                          <a:latin typeface="Arial Narrow" panose="020B0606020202030204" pitchFamily="34" charset="0"/>
                        </a:rPr>
                        <a:t>99.9</a:t>
                      </a:r>
                    </a:p>
                  </a:txBody>
                  <a:tcPr marL="9525" marR="9525" marT="9525" marB="0" anchor="b">
                    <a:solidFill>
                      <a:schemeClr val="accent6">
                        <a:lumMod val="20000"/>
                        <a:lumOff val="80000"/>
                      </a:schemeClr>
                    </a:solidFill>
                  </a:tcPr>
                </a:tc>
                <a:tc>
                  <a:txBody>
                    <a:bodyPr/>
                    <a:lstStyle/>
                    <a:p>
                      <a:pPr algn="ctr" fontAlgn="b"/>
                      <a:r>
                        <a:rPr lang="en-ZA" sz="2000" b="0" i="0" u="none" strike="noStrike" dirty="0">
                          <a:solidFill>
                            <a:srgbClr val="000000"/>
                          </a:solidFill>
                          <a:effectLst/>
                          <a:latin typeface="Arial Narrow" panose="020B0606020202030204" pitchFamily="34" charset="0"/>
                        </a:rPr>
                        <a:t>99.9</a:t>
                      </a:r>
                    </a:p>
                  </a:txBody>
                  <a:tcPr marL="9525" marR="9525" marT="9525" marB="0" anchor="ctr">
                    <a:solidFill>
                      <a:schemeClr val="accent6">
                        <a:lumMod val="20000"/>
                        <a:lumOff val="80000"/>
                      </a:schemeClr>
                    </a:solidFill>
                  </a:tcPr>
                </a:tc>
                <a:extLst>
                  <a:ext uri="{0D108BD9-81ED-4DB2-BD59-A6C34878D82A}">
                    <a16:rowId xmlns:a16="http://schemas.microsoft.com/office/drawing/2014/main" val="10011"/>
                  </a:ext>
                </a:extLst>
              </a:tr>
              <a:tr h="394901">
                <a:tc>
                  <a:txBody>
                    <a:bodyPr/>
                    <a:lstStyle/>
                    <a:p>
                      <a:pPr algn="l" fontAlgn="b"/>
                      <a:r>
                        <a:rPr lang="en-ZA" sz="2000" b="1" u="none" strike="noStrike" dirty="0">
                          <a:effectLst/>
                          <a:latin typeface="Arial Narrow" pitchFamily="34" charset="0"/>
                        </a:rPr>
                        <a:t>Xitsonga </a:t>
                      </a:r>
                      <a:endParaRPr lang="en-ZA" sz="2000" b="1" i="0" u="none" strike="noStrike" dirty="0">
                        <a:solidFill>
                          <a:srgbClr val="000000"/>
                        </a:solidFill>
                        <a:effectLst/>
                        <a:latin typeface="Arial Narrow" panose="020B0606020202030204" pitchFamily="34" charset="0"/>
                      </a:endParaRPr>
                    </a:p>
                  </a:txBody>
                  <a:tcPr marL="9525" marR="9525" marT="9525" marB="0" anchor="b">
                    <a:solidFill>
                      <a:schemeClr val="accent6">
                        <a:lumMod val="60000"/>
                        <a:lumOff val="40000"/>
                      </a:schemeClr>
                    </a:solidFill>
                  </a:tcPr>
                </a:tc>
                <a:tc>
                  <a:txBody>
                    <a:bodyPr/>
                    <a:lstStyle/>
                    <a:p>
                      <a:pPr algn="ctr" fontAlgn="b"/>
                      <a:r>
                        <a:rPr lang="en-ZA" sz="2000" b="0" u="none" strike="noStrike" dirty="0">
                          <a:effectLst/>
                          <a:latin typeface="Arial Narrow" pitchFamily="34" charset="0"/>
                        </a:rPr>
                        <a:t>99.0</a:t>
                      </a:r>
                      <a:endParaRPr lang="en-ZA" sz="2000" b="0" i="0" u="none" strike="noStrike" dirty="0">
                        <a:solidFill>
                          <a:srgbClr val="000000"/>
                        </a:solidFill>
                        <a:effectLst/>
                        <a:latin typeface="Arial Narrow" panose="020B0606020202030204" pitchFamily="34" charset="0"/>
                      </a:endParaRPr>
                    </a:p>
                  </a:txBody>
                  <a:tcPr marL="9525" marR="9525" marT="9525" marB="0" anchor="b">
                    <a:solidFill>
                      <a:schemeClr val="accent6">
                        <a:lumMod val="20000"/>
                        <a:lumOff val="80000"/>
                      </a:schemeClr>
                    </a:solidFill>
                  </a:tcPr>
                </a:tc>
                <a:tc>
                  <a:txBody>
                    <a:bodyPr/>
                    <a:lstStyle/>
                    <a:p>
                      <a:pPr algn="ctr" fontAlgn="b"/>
                      <a:r>
                        <a:rPr lang="en-ZA" sz="2000" b="0" u="none" strike="noStrike" dirty="0">
                          <a:effectLst/>
                          <a:latin typeface="Arial Narrow" pitchFamily="34" charset="0"/>
                        </a:rPr>
                        <a:t>98.9</a:t>
                      </a:r>
                      <a:endParaRPr lang="en-ZA" sz="2000" b="0" i="0" u="none" strike="noStrike" dirty="0">
                        <a:solidFill>
                          <a:srgbClr val="000000"/>
                        </a:solidFill>
                        <a:effectLst/>
                        <a:latin typeface="Arial Narrow" panose="020B0606020202030204" pitchFamily="34" charset="0"/>
                      </a:endParaRPr>
                    </a:p>
                  </a:txBody>
                  <a:tcPr marL="9525" marR="9525" marT="9525" marB="0" anchor="b">
                    <a:solidFill>
                      <a:schemeClr val="accent6">
                        <a:lumMod val="20000"/>
                        <a:lumOff val="80000"/>
                      </a:schemeClr>
                    </a:solidFill>
                  </a:tcPr>
                </a:tc>
                <a:tc>
                  <a:txBody>
                    <a:bodyPr/>
                    <a:lstStyle/>
                    <a:p>
                      <a:pPr algn="ctr" fontAlgn="b"/>
                      <a:r>
                        <a:rPr lang="en-ZA" sz="2000" b="0" i="0" u="none" strike="noStrike" dirty="0">
                          <a:solidFill>
                            <a:srgbClr val="000000"/>
                          </a:solidFill>
                          <a:effectLst/>
                          <a:latin typeface="Arial Narrow" panose="020B0606020202030204" pitchFamily="34" charset="0"/>
                        </a:rPr>
                        <a:t>98.7</a:t>
                      </a:r>
                    </a:p>
                  </a:txBody>
                  <a:tcPr marL="9525" marR="9525" marT="9525" marB="0" anchor="b">
                    <a:solidFill>
                      <a:schemeClr val="accent6">
                        <a:lumMod val="20000"/>
                        <a:lumOff val="80000"/>
                      </a:schemeClr>
                    </a:solidFill>
                  </a:tcPr>
                </a:tc>
                <a:tc>
                  <a:txBody>
                    <a:bodyPr/>
                    <a:lstStyle/>
                    <a:p>
                      <a:pPr algn="ctr" fontAlgn="b"/>
                      <a:r>
                        <a:rPr lang="en-ZA" sz="2000" b="0" i="0" u="none" strike="noStrike" dirty="0">
                          <a:solidFill>
                            <a:srgbClr val="000000"/>
                          </a:solidFill>
                          <a:effectLst/>
                          <a:latin typeface="Arial Narrow" panose="020B0606020202030204" pitchFamily="34" charset="0"/>
                        </a:rPr>
                        <a:t>99.2</a:t>
                      </a:r>
                    </a:p>
                  </a:txBody>
                  <a:tcPr marL="9525" marR="9525" marT="9525" marB="0" anchor="ctr">
                    <a:solidFill>
                      <a:schemeClr val="accent6">
                        <a:lumMod val="20000"/>
                        <a:lumOff val="80000"/>
                      </a:schemeClr>
                    </a:solidFill>
                  </a:tcPr>
                </a:tc>
                <a:extLst>
                  <a:ext uri="{0D108BD9-81ED-4DB2-BD59-A6C34878D82A}">
                    <a16:rowId xmlns:a16="http://schemas.microsoft.com/office/drawing/2014/main" val="10012"/>
                  </a:ext>
                </a:extLst>
              </a:tr>
            </a:tbl>
          </a:graphicData>
        </a:graphic>
      </p:graphicFrame>
      <p:sp>
        <p:nvSpPr>
          <p:cNvPr id="3" name="Slide Number Placeholder 2"/>
          <p:cNvSpPr>
            <a:spLocks noGrp="1"/>
          </p:cNvSpPr>
          <p:nvPr>
            <p:ph type="sldNum" sz="quarter" idx="4"/>
          </p:nvPr>
        </p:nvSpPr>
        <p:spPr/>
        <p:txBody>
          <a:bodyPr/>
          <a:lstStyle/>
          <a:p>
            <a:pPr>
              <a:defRPr/>
            </a:pPr>
            <a:fld id="{9281EBB6-D164-4A7A-83B0-06A5CFC35E17}" type="slidenum">
              <a:rPr lang="en-ZA" altLang="en-US" smtClean="0"/>
              <a:pPr>
                <a:defRPr/>
              </a:pPr>
              <a:t>130</a:t>
            </a:fld>
            <a:endParaRPr lang="en-ZA" altLang="en-US"/>
          </a:p>
        </p:txBody>
      </p:sp>
    </p:spTree>
    <p:extLst>
      <p:ext uri="{BB962C8B-B14F-4D97-AF65-F5344CB8AC3E}">
        <p14:creationId xmlns:p14="http://schemas.microsoft.com/office/powerpoint/2010/main" val="1153042245"/>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680"/>
            <a:ext cx="8229600" cy="779456"/>
          </a:xfrm>
        </p:spPr>
        <p:txBody>
          <a:bodyPr/>
          <a:lstStyle/>
          <a:p>
            <a:r>
              <a:rPr lang="en-ZA" b="1" dirty="0">
                <a:solidFill>
                  <a:schemeClr val="accent2">
                    <a:lumMod val="50000"/>
                  </a:schemeClr>
                </a:solidFill>
                <a:latin typeface="Arial Narrow" pitchFamily="34" charset="0"/>
              </a:rPr>
              <a:t>DISTINCTIONS PER </a:t>
            </a:r>
            <a:r>
              <a:rPr lang="en-ZA" b="1" dirty="0" smtClean="0">
                <a:solidFill>
                  <a:schemeClr val="accent2">
                    <a:lumMod val="50000"/>
                  </a:schemeClr>
                </a:solidFill>
                <a:latin typeface="Arial Narrow" pitchFamily="34" charset="0"/>
              </a:rPr>
              <a:t>PROVINCE 2019 - 2020</a:t>
            </a:r>
            <a:endParaRPr lang="en-ZA" b="1" dirty="0">
              <a:solidFill>
                <a:schemeClr val="accent2">
                  <a:lumMod val="50000"/>
                </a:schemeClr>
              </a:solidFill>
              <a:latin typeface="Arial Narrow" pitchFamily="34" charset="0"/>
            </a:endParaRPr>
          </a:p>
        </p:txBody>
      </p:sp>
      <p:sp>
        <p:nvSpPr>
          <p:cNvPr id="4" name="Slide Number Placeholder 3"/>
          <p:cNvSpPr>
            <a:spLocks noGrp="1"/>
          </p:cNvSpPr>
          <p:nvPr>
            <p:ph type="sldNum" sz="quarter" idx="12"/>
          </p:nvPr>
        </p:nvSpPr>
        <p:spPr>
          <a:xfrm>
            <a:off x="8244408" y="6520259"/>
            <a:ext cx="442392" cy="365125"/>
          </a:xfrm>
        </p:spPr>
        <p:txBody>
          <a:bodyPr/>
          <a:lstStyle/>
          <a:p>
            <a:pPr>
              <a:defRPr/>
            </a:pPr>
            <a:fld id="{5D50A69F-0DB0-4229-A874-189A1B00A418}" type="slidenum">
              <a:rPr lang="en-ZA" altLang="en-US" sz="1600" smtClean="0"/>
              <a:pPr>
                <a:defRPr/>
              </a:pPr>
              <a:t>131</a:t>
            </a:fld>
            <a:endParaRPr lang="en-ZA" altLang="en-US" sz="1600" dirty="0"/>
          </a:p>
        </p:txBody>
      </p:sp>
      <p:graphicFrame>
        <p:nvGraphicFramePr>
          <p:cNvPr id="5" name="Table 4"/>
          <p:cNvGraphicFramePr>
            <a:graphicFrameLocks noGrp="1"/>
          </p:cNvGraphicFramePr>
          <p:nvPr>
            <p:extLst>
              <p:ext uri="{D42A27DB-BD31-4B8C-83A1-F6EECF244321}">
                <p14:modId xmlns:p14="http://schemas.microsoft.com/office/powerpoint/2010/main" val="240211048"/>
              </p:ext>
            </p:extLst>
          </p:nvPr>
        </p:nvGraphicFramePr>
        <p:xfrm>
          <a:off x="2" y="692697"/>
          <a:ext cx="9108503" cy="6165301"/>
        </p:xfrm>
        <a:graphic>
          <a:graphicData uri="http://schemas.openxmlformats.org/drawingml/2006/table">
            <a:tbl>
              <a:tblPr/>
              <a:tblGrid>
                <a:gridCol w="1522615">
                  <a:extLst>
                    <a:ext uri="{9D8B030D-6E8A-4147-A177-3AD203B41FA5}">
                      <a16:colId xmlns:a16="http://schemas.microsoft.com/office/drawing/2014/main" val="1958331408"/>
                    </a:ext>
                  </a:extLst>
                </a:gridCol>
                <a:gridCol w="1114772">
                  <a:extLst>
                    <a:ext uri="{9D8B030D-6E8A-4147-A177-3AD203B41FA5}">
                      <a16:colId xmlns:a16="http://schemas.microsoft.com/office/drawing/2014/main" val="2251964901"/>
                    </a:ext>
                  </a:extLst>
                </a:gridCol>
                <a:gridCol w="1223531">
                  <a:extLst>
                    <a:ext uri="{9D8B030D-6E8A-4147-A177-3AD203B41FA5}">
                      <a16:colId xmlns:a16="http://schemas.microsoft.com/office/drawing/2014/main" val="3644064018"/>
                    </a:ext>
                  </a:extLst>
                </a:gridCol>
                <a:gridCol w="1454641">
                  <a:extLst>
                    <a:ext uri="{9D8B030D-6E8A-4147-A177-3AD203B41FA5}">
                      <a16:colId xmlns:a16="http://schemas.microsoft.com/office/drawing/2014/main" val="2385913488"/>
                    </a:ext>
                  </a:extLst>
                </a:gridCol>
                <a:gridCol w="1114772">
                  <a:extLst>
                    <a:ext uri="{9D8B030D-6E8A-4147-A177-3AD203B41FA5}">
                      <a16:colId xmlns:a16="http://schemas.microsoft.com/office/drawing/2014/main" val="2007225842"/>
                    </a:ext>
                  </a:extLst>
                </a:gridCol>
                <a:gridCol w="1223531">
                  <a:extLst>
                    <a:ext uri="{9D8B030D-6E8A-4147-A177-3AD203B41FA5}">
                      <a16:colId xmlns:a16="http://schemas.microsoft.com/office/drawing/2014/main" val="2970400925"/>
                    </a:ext>
                  </a:extLst>
                </a:gridCol>
                <a:gridCol w="1454641">
                  <a:extLst>
                    <a:ext uri="{9D8B030D-6E8A-4147-A177-3AD203B41FA5}">
                      <a16:colId xmlns:a16="http://schemas.microsoft.com/office/drawing/2014/main" val="690538551"/>
                    </a:ext>
                  </a:extLst>
                </a:gridCol>
              </a:tblGrid>
              <a:tr h="444522">
                <a:tc>
                  <a:txBody>
                    <a:bodyPr/>
                    <a:lstStyle/>
                    <a:p>
                      <a:pPr algn="l" fontAlgn="b"/>
                      <a:r>
                        <a:rPr lang="en-ZA" sz="1100" b="0" i="0" u="none" strike="noStrike" dirty="0">
                          <a:solidFill>
                            <a:srgbClr val="000000"/>
                          </a:solidFill>
                          <a:effectLst/>
                          <a:latin typeface="Calibri" panose="020F0502020204030204" pitchFamily="34" charset="0"/>
                        </a:rPr>
                        <a:t> </a:t>
                      </a:r>
                    </a:p>
                  </a:txBody>
                  <a:tcPr marL="6141" marR="6141" marT="61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tc gridSpan="3">
                  <a:txBody>
                    <a:bodyPr/>
                    <a:lstStyle/>
                    <a:p>
                      <a:pPr algn="ctr" fontAlgn="b"/>
                      <a:r>
                        <a:rPr lang="en-ZA" sz="1700" b="1" i="0" u="none" strike="noStrike">
                          <a:solidFill>
                            <a:srgbClr val="000000"/>
                          </a:solidFill>
                          <a:effectLst/>
                          <a:latin typeface="Arial Narrow" panose="020B0606020202030204" pitchFamily="34" charset="0"/>
                        </a:rPr>
                        <a:t>2019</a:t>
                      </a:r>
                    </a:p>
                  </a:txBody>
                  <a:tcPr marL="6141" marR="6141" marT="6141"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hMerge="1">
                  <a:txBody>
                    <a:bodyPr/>
                    <a:lstStyle/>
                    <a:p>
                      <a:endParaRPr lang="en-ZA"/>
                    </a:p>
                  </a:txBody>
                  <a:tcPr/>
                </a:tc>
                <a:tc hMerge="1">
                  <a:txBody>
                    <a:bodyPr/>
                    <a:lstStyle/>
                    <a:p>
                      <a:endParaRPr lang="en-ZA"/>
                    </a:p>
                  </a:txBody>
                  <a:tcPr/>
                </a:tc>
                <a:tc gridSpan="3">
                  <a:txBody>
                    <a:bodyPr/>
                    <a:lstStyle/>
                    <a:p>
                      <a:pPr algn="ctr" fontAlgn="b"/>
                      <a:r>
                        <a:rPr lang="en-ZA" sz="1700" b="1" i="0" u="none" strike="noStrike">
                          <a:solidFill>
                            <a:srgbClr val="000000"/>
                          </a:solidFill>
                          <a:effectLst/>
                          <a:latin typeface="Arial Narrow" panose="020B0606020202030204" pitchFamily="34" charset="0"/>
                        </a:rPr>
                        <a:t>2020</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val="1611666900"/>
                  </a:ext>
                </a:extLst>
              </a:tr>
              <a:tr h="869713">
                <a:tc>
                  <a:txBody>
                    <a:bodyPr/>
                    <a:lstStyle/>
                    <a:p>
                      <a:pPr algn="ctr" rtl="0" fontAlgn="b"/>
                      <a:r>
                        <a:rPr lang="en-ZA" sz="1700" b="1" i="0" u="none" strike="noStrike">
                          <a:solidFill>
                            <a:srgbClr val="000000"/>
                          </a:solidFill>
                          <a:effectLst/>
                          <a:latin typeface="Arial Narrow" panose="020B0606020202030204" pitchFamily="34" charset="0"/>
                        </a:rPr>
                        <a:t>Province Name</a:t>
                      </a:r>
                    </a:p>
                  </a:txBody>
                  <a:tcPr marL="6141" marR="6141" marT="6141"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rtl="0" fontAlgn="b"/>
                      <a:r>
                        <a:rPr lang="en-ZA" sz="1700" b="1" i="0" u="none" strike="noStrike">
                          <a:solidFill>
                            <a:srgbClr val="000000"/>
                          </a:solidFill>
                          <a:effectLst/>
                          <a:latin typeface="Arial Narrow" panose="020B0606020202030204" pitchFamily="34" charset="0"/>
                        </a:rPr>
                        <a:t>Distinction Potential</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rtl="0" fontAlgn="b"/>
                      <a:r>
                        <a:rPr lang="en-ZA" sz="1700" b="1" i="0" u="none" strike="noStrike">
                          <a:solidFill>
                            <a:srgbClr val="000000"/>
                          </a:solidFill>
                          <a:effectLst/>
                          <a:latin typeface="Arial Narrow" panose="020B0606020202030204" pitchFamily="34" charset="0"/>
                        </a:rPr>
                        <a:t> Achieved Distinctions</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rtl="0" fontAlgn="b"/>
                      <a:r>
                        <a:rPr lang="en-ZA" sz="1700" b="1" i="0" u="none" strike="noStrike">
                          <a:solidFill>
                            <a:srgbClr val="000000"/>
                          </a:solidFill>
                          <a:effectLst/>
                          <a:latin typeface="Arial Narrow" panose="020B0606020202030204" pitchFamily="34" charset="0"/>
                        </a:rPr>
                        <a:t>% Distinctions</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rtl="0" fontAlgn="b"/>
                      <a:r>
                        <a:rPr lang="en-ZA" sz="1700" b="1" i="0" u="none" strike="noStrike">
                          <a:solidFill>
                            <a:srgbClr val="000000"/>
                          </a:solidFill>
                          <a:effectLst/>
                          <a:latin typeface="Arial Narrow" panose="020B0606020202030204" pitchFamily="34" charset="0"/>
                        </a:rPr>
                        <a:t>Distinction Potential</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rtl="0" fontAlgn="b"/>
                      <a:r>
                        <a:rPr lang="en-ZA" sz="1700" b="1" i="0" u="none" strike="noStrike">
                          <a:solidFill>
                            <a:srgbClr val="000000"/>
                          </a:solidFill>
                          <a:effectLst/>
                          <a:latin typeface="Arial Narrow" panose="020B0606020202030204" pitchFamily="34" charset="0"/>
                        </a:rPr>
                        <a:t> Achieved Distinctions</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rtl="0" fontAlgn="b"/>
                      <a:r>
                        <a:rPr lang="en-ZA" sz="1700" b="1" i="0" u="none" strike="noStrike">
                          <a:solidFill>
                            <a:srgbClr val="000000"/>
                          </a:solidFill>
                          <a:effectLst/>
                          <a:latin typeface="Arial Narrow" panose="020B0606020202030204" pitchFamily="34" charset="0"/>
                        </a:rPr>
                        <a:t>% Distinctions</a:t>
                      </a:r>
                    </a:p>
                  </a:txBody>
                  <a:tcPr marL="6141" marR="6141" marT="614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val="2497660423"/>
                  </a:ext>
                </a:extLst>
              </a:tr>
              <a:tr h="483174">
                <a:tc>
                  <a:txBody>
                    <a:bodyPr/>
                    <a:lstStyle/>
                    <a:p>
                      <a:pPr algn="l" rtl="0" fontAlgn="b"/>
                      <a:r>
                        <a:rPr lang="en-ZA" sz="1700" b="1" i="0" u="none" strike="noStrike">
                          <a:solidFill>
                            <a:srgbClr val="000000"/>
                          </a:solidFill>
                          <a:effectLst/>
                          <a:latin typeface="Arial Narrow" panose="020B0606020202030204" pitchFamily="34" charset="0"/>
                        </a:rPr>
                        <a:t>Eastern Cape</a:t>
                      </a:r>
                    </a:p>
                  </a:txBody>
                  <a:tcPr marL="6141" marR="6141" marT="6141"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5"/>
                    </a:solidFill>
                  </a:tcPr>
                </a:tc>
                <a:tc>
                  <a:txBody>
                    <a:bodyPr/>
                    <a:lstStyle/>
                    <a:p>
                      <a:pPr algn="ctr" rtl="0" fontAlgn="b"/>
                      <a:r>
                        <a:rPr lang="en-ZA" sz="1900" b="0" i="0" u="none" strike="noStrike">
                          <a:solidFill>
                            <a:srgbClr val="000000"/>
                          </a:solidFill>
                          <a:effectLst/>
                          <a:latin typeface="Arial Narrow" panose="020B0606020202030204" pitchFamily="34" charset="0"/>
                        </a:rPr>
                        <a:t>507 994</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1DA"/>
                    </a:solidFill>
                  </a:tcPr>
                </a:tc>
                <a:tc>
                  <a:txBody>
                    <a:bodyPr/>
                    <a:lstStyle/>
                    <a:p>
                      <a:pPr algn="ctr" rtl="0" fontAlgn="b"/>
                      <a:r>
                        <a:rPr lang="en-ZA" sz="1900" b="0" i="0" u="none" strike="noStrike">
                          <a:solidFill>
                            <a:srgbClr val="000000"/>
                          </a:solidFill>
                          <a:effectLst/>
                          <a:latin typeface="Arial Narrow" panose="020B0606020202030204" pitchFamily="34" charset="0"/>
                        </a:rPr>
                        <a:t>15 745</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1DA"/>
                    </a:solidFill>
                  </a:tcPr>
                </a:tc>
                <a:tc>
                  <a:txBody>
                    <a:bodyPr/>
                    <a:lstStyle/>
                    <a:p>
                      <a:pPr algn="ctr" rtl="0" fontAlgn="b"/>
                      <a:r>
                        <a:rPr lang="en-ZA" sz="1900" b="1" i="0" u="none" strike="noStrike" dirty="0">
                          <a:solidFill>
                            <a:srgbClr val="000000"/>
                          </a:solidFill>
                          <a:effectLst/>
                          <a:latin typeface="Arial Narrow" panose="020B0606020202030204" pitchFamily="34" charset="0"/>
                        </a:rPr>
                        <a:t>3.10%</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1DA"/>
                    </a:solidFill>
                  </a:tcPr>
                </a:tc>
                <a:tc>
                  <a:txBody>
                    <a:bodyPr/>
                    <a:lstStyle/>
                    <a:p>
                      <a:pPr algn="ctr" rtl="0" fontAlgn="b"/>
                      <a:r>
                        <a:rPr lang="en-ZA" sz="1900" b="0" i="0" u="none" strike="noStrike">
                          <a:solidFill>
                            <a:srgbClr val="000000"/>
                          </a:solidFill>
                          <a:effectLst/>
                          <a:latin typeface="Arial Narrow" panose="020B0606020202030204" pitchFamily="34" charset="0"/>
                        </a:rPr>
                        <a:t>521 327</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1DA"/>
                    </a:solidFill>
                  </a:tcPr>
                </a:tc>
                <a:tc>
                  <a:txBody>
                    <a:bodyPr/>
                    <a:lstStyle/>
                    <a:p>
                      <a:pPr algn="ctr" rtl="0" fontAlgn="b"/>
                      <a:r>
                        <a:rPr lang="en-ZA" sz="1900" b="0" i="0" u="none" strike="noStrike">
                          <a:solidFill>
                            <a:srgbClr val="000000"/>
                          </a:solidFill>
                          <a:effectLst/>
                          <a:latin typeface="Arial Narrow" panose="020B0606020202030204" pitchFamily="34" charset="0"/>
                        </a:rPr>
                        <a:t>17 099</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1DA"/>
                    </a:solidFill>
                  </a:tcPr>
                </a:tc>
                <a:tc>
                  <a:txBody>
                    <a:bodyPr/>
                    <a:lstStyle/>
                    <a:p>
                      <a:pPr algn="ctr" rtl="0" fontAlgn="b"/>
                      <a:r>
                        <a:rPr lang="en-ZA" sz="1900" b="1" i="0" u="none" strike="noStrike">
                          <a:solidFill>
                            <a:srgbClr val="000000"/>
                          </a:solidFill>
                          <a:effectLst/>
                          <a:latin typeface="Arial Narrow" panose="020B0606020202030204" pitchFamily="34" charset="0"/>
                        </a:rPr>
                        <a:t>3.30%</a:t>
                      </a:r>
                    </a:p>
                  </a:txBody>
                  <a:tcPr marL="6141" marR="6141" marT="614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1DA"/>
                    </a:solidFill>
                  </a:tcPr>
                </a:tc>
                <a:extLst>
                  <a:ext uri="{0D108BD9-81ED-4DB2-BD59-A6C34878D82A}">
                    <a16:rowId xmlns:a16="http://schemas.microsoft.com/office/drawing/2014/main" val="683811582"/>
                  </a:ext>
                </a:extLst>
              </a:tr>
              <a:tr h="483174">
                <a:tc>
                  <a:txBody>
                    <a:bodyPr/>
                    <a:lstStyle/>
                    <a:p>
                      <a:pPr algn="l" rtl="0" fontAlgn="b"/>
                      <a:r>
                        <a:rPr lang="en-ZA" sz="1700" b="1" i="0" u="none" strike="noStrike">
                          <a:solidFill>
                            <a:srgbClr val="000000"/>
                          </a:solidFill>
                          <a:effectLst/>
                          <a:latin typeface="Arial Narrow" panose="020B0606020202030204" pitchFamily="34" charset="0"/>
                        </a:rPr>
                        <a:t>Free State</a:t>
                      </a:r>
                    </a:p>
                  </a:txBody>
                  <a:tcPr marL="6141" marR="6141" marT="6141"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5"/>
                    </a:solidFill>
                  </a:tcPr>
                </a:tc>
                <a:tc>
                  <a:txBody>
                    <a:bodyPr/>
                    <a:lstStyle/>
                    <a:p>
                      <a:pPr algn="ctr" rtl="0" fontAlgn="b"/>
                      <a:r>
                        <a:rPr lang="en-ZA" sz="1900" b="0" i="0" u="none" strike="noStrike">
                          <a:solidFill>
                            <a:srgbClr val="000000"/>
                          </a:solidFill>
                          <a:effectLst/>
                          <a:latin typeface="Arial Narrow" panose="020B0606020202030204" pitchFamily="34" charset="0"/>
                        </a:rPr>
                        <a:t>202 391</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1DA"/>
                    </a:solidFill>
                  </a:tcPr>
                </a:tc>
                <a:tc>
                  <a:txBody>
                    <a:bodyPr/>
                    <a:lstStyle/>
                    <a:p>
                      <a:pPr algn="ctr" rtl="0" fontAlgn="b"/>
                      <a:r>
                        <a:rPr lang="en-ZA" sz="1900" b="0" i="0" u="none" strike="noStrike">
                          <a:solidFill>
                            <a:srgbClr val="000000"/>
                          </a:solidFill>
                          <a:effectLst/>
                          <a:latin typeface="Arial Narrow" panose="020B0606020202030204" pitchFamily="34" charset="0"/>
                        </a:rPr>
                        <a:t>6 284</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1DA"/>
                    </a:solidFill>
                  </a:tcPr>
                </a:tc>
                <a:tc>
                  <a:txBody>
                    <a:bodyPr/>
                    <a:lstStyle/>
                    <a:p>
                      <a:pPr algn="ctr" rtl="0" fontAlgn="b"/>
                      <a:r>
                        <a:rPr lang="en-ZA" sz="1900" b="1" i="0" u="none" strike="noStrike">
                          <a:solidFill>
                            <a:srgbClr val="000000"/>
                          </a:solidFill>
                          <a:effectLst/>
                          <a:latin typeface="Arial Narrow" panose="020B0606020202030204" pitchFamily="34" charset="0"/>
                        </a:rPr>
                        <a:t>3.10%</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1DA"/>
                    </a:solidFill>
                  </a:tcPr>
                </a:tc>
                <a:tc>
                  <a:txBody>
                    <a:bodyPr/>
                    <a:lstStyle/>
                    <a:p>
                      <a:pPr algn="ctr" rtl="0" fontAlgn="b"/>
                      <a:r>
                        <a:rPr lang="en-ZA" sz="1900" b="0" i="0" u="none" strike="noStrike">
                          <a:solidFill>
                            <a:srgbClr val="000000"/>
                          </a:solidFill>
                          <a:effectLst/>
                          <a:latin typeface="Arial Narrow" panose="020B0606020202030204" pitchFamily="34" charset="0"/>
                        </a:rPr>
                        <a:t>201 066</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1DA"/>
                    </a:solidFill>
                  </a:tcPr>
                </a:tc>
                <a:tc>
                  <a:txBody>
                    <a:bodyPr/>
                    <a:lstStyle/>
                    <a:p>
                      <a:pPr algn="ctr" rtl="0" fontAlgn="b"/>
                      <a:r>
                        <a:rPr lang="en-ZA" sz="1900" b="0" i="0" u="none" strike="noStrike">
                          <a:solidFill>
                            <a:srgbClr val="000000"/>
                          </a:solidFill>
                          <a:effectLst/>
                          <a:latin typeface="Arial Narrow" panose="020B0606020202030204" pitchFamily="34" charset="0"/>
                        </a:rPr>
                        <a:t>7 247</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1DA"/>
                    </a:solidFill>
                  </a:tcPr>
                </a:tc>
                <a:tc>
                  <a:txBody>
                    <a:bodyPr/>
                    <a:lstStyle/>
                    <a:p>
                      <a:pPr algn="ctr" rtl="0" fontAlgn="b"/>
                      <a:r>
                        <a:rPr lang="en-ZA" sz="1900" b="1" i="0" u="none" strike="noStrike">
                          <a:solidFill>
                            <a:srgbClr val="000000"/>
                          </a:solidFill>
                          <a:effectLst/>
                          <a:latin typeface="Arial Narrow" panose="020B0606020202030204" pitchFamily="34" charset="0"/>
                        </a:rPr>
                        <a:t>3.60%</a:t>
                      </a:r>
                    </a:p>
                  </a:txBody>
                  <a:tcPr marL="6141" marR="6141" marT="614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1DA"/>
                    </a:solidFill>
                  </a:tcPr>
                </a:tc>
                <a:extLst>
                  <a:ext uri="{0D108BD9-81ED-4DB2-BD59-A6C34878D82A}">
                    <a16:rowId xmlns:a16="http://schemas.microsoft.com/office/drawing/2014/main" val="3976315552"/>
                  </a:ext>
                </a:extLst>
              </a:tr>
              <a:tr h="483174">
                <a:tc>
                  <a:txBody>
                    <a:bodyPr/>
                    <a:lstStyle/>
                    <a:p>
                      <a:pPr algn="l" rtl="0" fontAlgn="b"/>
                      <a:r>
                        <a:rPr lang="en-ZA" sz="1700" b="1" i="0" u="none" strike="noStrike">
                          <a:solidFill>
                            <a:srgbClr val="000000"/>
                          </a:solidFill>
                          <a:effectLst/>
                          <a:latin typeface="Arial Narrow" panose="020B0606020202030204" pitchFamily="34" charset="0"/>
                        </a:rPr>
                        <a:t>Gauteng</a:t>
                      </a:r>
                    </a:p>
                  </a:txBody>
                  <a:tcPr marL="6141" marR="6141" marT="6141"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5"/>
                    </a:solidFill>
                  </a:tcPr>
                </a:tc>
                <a:tc>
                  <a:txBody>
                    <a:bodyPr/>
                    <a:lstStyle/>
                    <a:p>
                      <a:pPr algn="ctr" rtl="0" fontAlgn="b"/>
                      <a:r>
                        <a:rPr lang="en-ZA" sz="1900" b="0" i="0" u="none" strike="noStrike">
                          <a:solidFill>
                            <a:srgbClr val="000000"/>
                          </a:solidFill>
                          <a:effectLst/>
                          <a:latin typeface="Arial Narrow" panose="020B0606020202030204" pitchFamily="34" charset="0"/>
                        </a:rPr>
                        <a:t>744 634</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1DA"/>
                    </a:solidFill>
                  </a:tcPr>
                </a:tc>
                <a:tc>
                  <a:txBody>
                    <a:bodyPr/>
                    <a:lstStyle/>
                    <a:p>
                      <a:pPr algn="ctr" rtl="0" fontAlgn="b"/>
                      <a:r>
                        <a:rPr lang="en-ZA" sz="1900" b="0" i="0" u="none" strike="noStrike">
                          <a:solidFill>
                            <a:srgbClr val="000000"/>
                          </a:solidFill>
                          <a:effectLst/>
                          <a:latin typeface="Arial Narrow" panose="020B0606020202030204" pitchFamily="34" charset="0"/>
                        </a:rPr>
                        <a:t>37 422</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1DA"/>
                    </a:solidFill>
                  </a:tcPr>
                </a:tc>
                <a:tc>
                  <a:txBody>
                    <a:bodyPr/>
                    <a:lstStyle/>
                    <a:p>
                      <a:pPr algn="ctr" rtl="0" fontAlgn="b"/>
                      <a:r>
                        <a:rPr lang="en-ZA" sz="1900" b="1" i="0" u="none" strike="noStrike">
                          <a:solidFill>
                            <a:srgbClr val="000000"/>
                          </a:solidFill>
                          <a:effectLst/>
                          <a:latin typeface="Arial Narrow" panose="020B0606020202030204" pitchFamily="34" charset="0"/>
                        </a:rPr>
                        <a:t>5.00%</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1DA"/>
                    </a:solidFill>
                  </a:tcPr>
                </a:tc>
                <a:tc>
                  <a:txBody>
                    <a:bodyPr/>
                    <a:lstStyle/>
                    <a:p>
                      <a:pPr algn="ctr" rtl="0" fontAlgn="b"/>
                      <a:r>
                        <a:rPr lang="en-ZA" sz="1900" b="0" i="0" u="none" strike="noStrike">
                          <a:solidFill>
                            <a:srgbClr val="000000"/>
                          </a:solidFill>
                          <a:effectLst/>
                          <a:latin typeface="Arial Narrow" panose="020B0606020202030204" pitchFamily="34" charset="0"/>
                        </a:rPr>
                        <a:t>795 306</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1DA"/>
                    </a:solidFill>
                  </a:tcPr>
                </a:tc>
                <a:tc>
                  <a:txBody>
                    <a:bodyPr/>
                    <a:lstStyle/>
                    <a:p>
                      <a:pPr algn="ctr" rtl="0" fontAlgn="b"/>
                      <a:r>
                        <a:rPr lang="en-ZA" sz="1900" b="0" i="0" u="none" strike="noStrike">
                          <a:solidFill>
                            <a:srgbClr val="000000"/>
                          </a:solidFill>
                          <a:effectLst/>
                          <a:latin typeface="Arial Narrow" panose="020B0606020202030204" pitchFamily="34" charset="0"/>
                        </a:rPr>
                        <a:t>41 459</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1DA"/>
                    </a:solidFill>
                  </a:tcPr>
                </a:tc>
                <a:tc>
                  <a:txBody>
                    <a:bodyPr/>
                    <a:lstStyle/>
                    <a:p>
                      <a:pPr algn="ctr" rtl="0" fontAlgn="b"/>
                      <a:r>
                        <a:rPr lang="en-ZA" sz="1900" b="1" i="0" u="none" strike="noStrike">
                          <a:solidFill>
                            <a:srgbClr val="000000"/>
                          </a:solidFill>
                          <a:effectLst/>
                          <a:latin typeface="Arial Narrow" panose="020B0606020202030204" pitchFamily="34" charset="0"/>
                        </a:rPr>
                        <a:t>5.20%</a:t>
                      </a:r>
                    </a:p>
                  </a:txBody>
                  <a:tcPr marL="6141" marR="6141" marT="614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1DA"/>
                    </a:solidFill>
                  </a:tcPr>
                </a:tc>
                <a:extLst>
                  <a:ext uri="{0D108BD9-81ED-4DB2-BD59-A6C34878D82A}">
                    <a16:rowId xmlns:a16="http://schemas.microsoft.com/office/drawing/2014/main" val="2990267469"/>
                  </a:ext>
                </a:extLst>
              </a:tr>
              <a:tr h="483174">
                <a:tc>
                  <a:txBody>
                    <a:bodyPr/>
                    <a:lstStyle/>
                    <a:p>
                      <a:pPr algn="l" rtl="0" fontAlgn="b"/>
                      <a:r>
                        <a:rPr lang="en-ZA" sz="1700" b="1" i="0" u="none" strike="noStrike">
                          <a:solidFill>
                            <a:srgbClr val="000000"/>
                          </a:solidFill>
                          <a:effectLst/>
                          <a:latin typeface="Arial Narrow" panose="020B0606020202030204" pitchFamily="34" charset="0"/>
                        </a:rPr>
                        <a:t>KwaZulu-Natal</a:t>
                      </a:r>
                    </a:p>
                  </a:txBody>
                  <a:tcPr marL="6141" marR="6141" marT="6141"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5"/>
                    </a:solidFill>
                  </a:tcPr>
                </a:tc>
                <a:tc>
                  <a:txBody>
                    <a:bodyPr/>
                    <a:lstStyle/>
                    <a:p>
                      <a:pPr algn="ctr" rtl="0" fontAlgn="b"/>
                      <a:r>
                        <a:rPr lang="en-ZA" sz="1900" b="0" i="0" u="none" strike="noStrike">
                          <a:solidFill>
                            <a:srgbClr val="000000"/>
                          </a:solidFill>
                          <a:effectLst/>
                          <a:latin typeface="Arial Narrow" panose="020B0606020202030204" pitchFamily="34" charset="0"/>
                        </a:rPr>
                        <a:t>967 817</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1DA"/>
                    </a:solidFill>
                  </a:tcPr>
                </a:tc>
                <a:tc>
                  <a:txBody>
                    <a:bodyPr/>
                    <a:lstStyle/>
                    <a:p>
                      <a:pPr algn="ctr" rtl="0" fontAlgn="b"/>
                      <a:r>
                        <a:rPr lang="en-ZA" sz="1900" b="0" i="0" u="none" strike="noStrike">
                          <a:solidFill>
                            <a:srgbClr val="000000"/>
                          </a:solidFill>
                          <a:effectLst/>
                          <a:latin typeface="Arial Narrow" panose="020B0606020202030204" pitchFamily="34" charset="0"/>
                        </a:rPr>
                        <a:t>41 910</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1DA"/>
                    </a:solidFill>
                  </a:tcPr>
                </a:tc>
                <a:tc>
                  <a:txBody>
                    <a:bodyPr/>
                    <a:lstStyle/>
                    <a:p>
                      <a:pPr algn="ctr" rtl="0" fontAlgn="b"/>
                      <a:r>
                        <a:rPr lang="en-ZA" sz="1900" b="1" i="0" u="none" strike="noStrike">
                          <a:solidFill>
                            <a:srgbClr val="000000"/>
                          </a:solidFill>
                          <a:effectLst/>
                          <a:latin typeface="Arial Narrow" panose="020B0606020202030204" pitchFamily="34" charset="0"/>
                        </a:rPr>
                        <a:t>4.30%</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1DA"/>
                    </a:solidFill>
                  </a:tcPr>
                </a:tc>
                <a:tc>
                  <a:txBody>
                    <a:bodyPr/>
                    <a:lstStyle/>
                    <a:p>
                      <a:pPr algn="ctr" rtl="0" fontAlgn="b"/>
                      <a:r>
                        <a:rPr lang="en-ZA" sz="1900" b="0" i="0" u="none" strike="noStrike">
                          <a:solidFill>
                            <a:srgbClr val="000000"/>
                          </a:solidFill>
                          <a:effectLst/>
                          <a:latin typeface="Arial Narrow" panose="020B0606020202030204" pitchFamily="34" charset="0"/>
                        </a:rPr>
                        <a:t>994 544</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1DA"/>
                    </a:solidFill>
                  </a:tcPr>
                </a:tc>
                <a:tc>
                  <a:txBody>
                    <a:bodyPr/>
                    <a:lstStyle/>
                    <a:p>
                      <a:pPr algn="ctr" rtl="0" fontAlgn="b"/>
                      <a:r>
                        <a:rPr lang="en-ZA" sz="1900" b="0" i="0" u="none" strike="noStrike">
                          <a:solidFill>
                            <a:srgbClr val="000000"/>
                          </a:solidFill>
                          <a:effectLst/>
                          <a:latin typeface="Arial Narrow" panose="020B0606020202030204" pitchFamily="34" charset="0"/>
                        </a:rPr>
                        <a:t>49 999</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1DA"/>
                    </a:solidFill>
                  </a:tcPr>
                </a:tc>
                <a:tc>
                  <a:txBody>
                    <a:bodyPr/>
                    <a:lstStyle/>
                    <a:p>
                      <a:pPr algn="ctr" rtl="0" fontAlgn="b"/>
                      <a:r>
                        <a:rPr lang="en-ZA" sz="1900" b="1" i="0" u="none" strike="noStrike">
                          <a:solidFill>
                            <a:srgbClr val="000000"/>
                          </a:solidFill>
                          <a:effectLst/>
                          <a:latin typeface="Arial Narrow" panose="020B0606020202030204" pitchFamily="34" charset="0"/>
                        </a:rPr>
                        <a:t>5.00%</a:t>
                      </a:r>
                    </a:p>
                  </a:txBody>
                  <a:tcPr marL="6141" marR="6141" marT="614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1DA"/>
                    </a:solidFill>
                  </a:tcPr>
                </a:tc>
                <a:extLst>
                  <a:ext uri="{0D108BD9-81ED-4DB2-BD59-A6C34878D82A}">
                    <a16:rowId xmlns:a16="http://schemas.microsoft.com/office/drawing/2014/main" val="963623832"/>
                  </a:ext>
                </a:extLst>
              </a:tr>
              <a:tr h="483174">
                <a:tc>
                  <a:txBody>
                    <a:bodyPr/>
                    <a:lstStyle/>
                    <a:p>
                      <a:pPr algn="l" rtl="0" fontAlgn="b"/>
                      <a:r>
                        <a:rPr lang="en-ZA" sz="1700" b="1" i="0" u="none" strike="noStrike">
                          <a:solidFill>
                            <a:srgbClr val="000000"/>
                          </a:solidFill>
                          <a:effectLst/>
                          <a:latin typeface="Arial Narrow" panose="020B0606020202030204" pitchFamily="34" charset="0"/>
                        </a:rPr>
                        <a:t>Limpopo</a:t>
                      </a:r>
                    </a:p>
                  </a:txBody>
                  <a:tcPr marL="6141" marR="6141" marT="6141"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5"/>
                    </a:solidFill>
                  </a:tcPr>
                </a:tc>
                <a:tc>
                  <a:txBody>
                    <a:bodyPr/>
                    <a:lstStyle/>
                    <a:p>
                      <a:pPr algn="ctr" rtl="0" fontAlgn="b"/>
                      <a:r>
                        <a:rPr lang="en-ZA" sz="1900" b="0" i="0" u="none" strike="noStrike" dirty="0">
                          <a:solidFill>
                            <a:srgbClr val="000000"/>
                          </a:solidFill>
                          <a:effectLst/>
                          <a:latin typeface="Arial Narrow" panose="020B0606020202030204" pitchFamily="34" charset="0"/>
                        </a:rPr>
                        <a:t>594 404</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1DA"/>
                    </a:solidFill>
                  </a:tcPr>
                </a:tc>
                <a:tc>
                  <a:txBody>
                    <a:bodyPr/>
                    <a:lstStyle/>
                    <a:p>
                      <a:pPr algn="ctr" rtl="0" fontAlgn="b"/>
                      <a:r>
                        <a:rPr lang="en-ZA" sz="1900" b="0" i="0" u="none" strike="noStrike">
                          <a:solidFill>
                            <a:srgbClr val="000000"/>
                          </a:solidFill>
                          <a:effectLst/>
                          <a:latin typeface="Arial Narrow" panose="020B0606020202030204" pitchFamily="34" charset="0"/>
                        </a:rPr>
                        <a:t>13 312</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1DA"/>
                    </a:solidFill>
                  </a:tcPr>
                </a:tc>
                <a:tc>
                  <a:txBody>
                    <a:bodyPr/>
                    <a:lstStyle/>
                    <a:p>
                      <a:pPr algn="ctr" rtl="0" fontAlgn="b"/>
                      <a:r>
                        <a:rPr lang="en-ZA" sz="1900" b="1" i="0" u="none" strike="noStrike" dirty="0">
                          <a:solidFill>
                            <a:srgbClr val="000000"/>
                          </a:solidFill>
                          <a:effectLst/>
                          <a:latin typeface="Arial Narrow" panose="020B0606020202030204" pitchFamily="34" charset="0"/>
                        </a:rPr>
                        <a:t>2.20%</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1DA"/>
                    </a:solidFill>
                  </a:tcPr>
                </a:tc>
                <a:tc>
                  <a:txBody>
                    <a:bodyPr/>
                    <a:lstStyle/>
                    <a:p>
                      <a:pPr algn="ctr" rtl="0" fontAlgn="b"/>
                      <a:r>
                        <a:rPr lang="en-ZA" sz="1900" b="0" i="0" u="none" strike="noStrike">
                          <a:solidFill>
                            <a:srgbClr val="000000"/>
                          </a:solidFill>
                          <a:effectLst/>
                          <a:latin typeface="Arial Narrow" panose="020B0606020202030204" pitchFamily="34" charset="0"/>
                        </a:rPr>
                        <a:t>554 203</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1DA"/>
                    </a:solidFill>
                  </a:tcPr>
                </a:tc>
                <a:tc>
                  <a:txBody>
                    <a:bodyPr/>
                    <a:lstStyle/>
                    <a:p>
                      <a:pPr algn="ctr" rtl="0" fontAlgn="b"/>
                      <a:r>
                        <a:rPr lang="en-ZA" sz="1900" b="0" i="0" u="none" strike="noStrike">
                          <a:solidFill>
                            <a:srgbClr val="000000"/>
                          </a:solidFill>
                          <a:effectLst/>
                          <a:latin typeface="Arial Narrow" panose="020B0606020202030204" pitchFamily="34" charset="0"/>
                        </a:rPr>
                        <a:t>16 044</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1DA"/>
                    </a:solidFill>
                  </a:tcPr>
                </a:tc>
                <a:tc>
                  <a:txBody>
                    <a:bodyPr/>
                    <a:lstStyle/>
                    <a:p>
                      <a:pPr algn="ctr" rtl="0" fontAlgn="b"/>
                      <a:r>
                        <a:rPr lang="en-ZA" sz="1900" b="1" i="0" u="none" strike="noStrike">
                          <a:solidFill>
                            <a:srgbClr val="000000"/>
                          </a:solidFill>
                          <a:effectLst/>
                          <a:latin typeface="Arial Narrow" panose="020B0606020202030204" pitchFamily="34" charset="0"/>
                        </a:rPr>
                        <a:t>2.90%</a:t>
                      </a:r>
                    </a:p>
                  </a:txBody>
                  <a:tcPr marL="6141" marR="6141" marT="614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1DA"/>
                    </a:solidFill>
                  </a:tcPr>
                </a:tc>
                <a:extLst>
                  <a:ext uri="{0D108BD9-81ED-4DB2-BD59-A6C34878D82A}">
                    <a16:rowId xmlns:a16="http://schemas.microsoft.com/office/drawing/2014/main" val="1922172489"/>
                  </a:ext>
                </a:extLst>
              </a:tr>
              <a:tr h="483174">
                <a:tc>
                  <a:txBody>
                    <a:bodyPr/>
                    <a:lstStyle/>
                    <a:p>
                      <a:pPr algn="l" rtl="0" fontAlgn="b"/>
                      <a:r>
                        <a:rPr lang="en-ZA" sz="1700" b="1" i="0" u="none" strike="noStrike">
                          <a:solidFill>
                            <a:srgbClr val="000000"/>
                          </a:solidFill>
                          <a:effectLst/>
                          <a:latin typeface="Arial Narrow" panose="020B0606020202030204" pitchFamily="34" charset="0"/>
                        </a:rPr>
                        <a:t>Mpumalanga</a:t>
                      </a:r>
                    </a:p>
                  </a:txBody>
                  <a:tcPr marL="6141" marR="6141" marT="6141"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5"/>
                    </a:solidFill>
                  </a:tcPr>
                </a:tc>
                <a:tc>
                  <a:txBody>
                    <a:bodyPr/>
                    <a:lstStyle/>
                    <a:p>
                      <a:pPr algn="ctr" rtl="0" fontAlgn="b"/>
                      <a:r>
                        <a:rPr lang="en-ZA" sz="1900" b="0" i="0" u="none" strike="noStrike">
                          <a:solidFill>
                            <a:srgbClr val="000000"/>
                          </a:solidFill>
                          <a:effectLst/>
                          <a:latin typeface="Arial Narrow" panose="020B0606020202030204" pitchFamily="34" charset="0"/>
                        </a:rPr>
                        <a:t>376 477</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1DA"/>
                    </a:solidFill>
                  </a:tcPr>
                </a:tc>
                <a:tc>
                  <a:txBody>
                    <a:bodyPr/>
                    <a:lstStyle/>
                    <a:p>
                      <a:pPr algn="ctr" rtl="0" fontAlgn="b"/>
                      <a:r>
                        <a:rPr lang="en-ZA" sz="1900" b="0" i="0" u="none" strike="noStrike">
                          <a:solidFill>
                            <a:srgbClr val="000000"/>
                          </a:solidFill>
                          <a:effectLst/>
                          <a:latin typeface="Arial Narrow" panose="020B0606020202030204" pitchFamily="34" charset="0"/>
                        </a:rPr>
                        <a:t>8 576</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1DA"/>
                    </a:solidFill>
                  </a:tcPr>
                </a:tc>
                <a:tc>
                  <a:txBody>
                    <a:bodyPr/>
                    <a:lstStyle/>
                    <a:p>
                      <a:pPr algn="ctr" rtl="0" fontAlgn="b"/>
                      <a:r>
                        <a:rPr lang="en-ZA" sz="1900" b="1" i="0" u="none" strike="noStrike" dirty="0">
                          <a:solidFill>
                            <a:srgbClr val="000000"/>
                          </a:solidFill>
                          <a:effectLst/>
                          <a:latin typeface="Arial Narrow" panose="020B0606020202030204" pitchFamily="34" charset="0"/>
                        </a:rPr>
                        <a:t>2.30%</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1DA"/>
                    </a:solidFill>
                  </a:tcPr>
                </a:tc>
                <a:tc>
                  <a:txBody>
                    <a:bodyPr/>
                    <a:lstStyle/>
                    <a:p>
                      <a:pPr algn="ctr" rtl="0" fontAlgn="b"/>
                      <a:r>
                        <a:rPr lang="en-ZA" sz="1900" b="0" i="0" u="none" strike="noStrike">
                          <a:solidFill>
                            <a:srgbClr val="000000"/>
                          </a:solidFill>
                          <a:effectLst/>
                          <a:latin typeface="Arial Narrow" panose="020B0606020202030204" pitchFamily="34" charset="0"/>
                        </a:rPr>
                        <a:t>396 733</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1DA"/>
                    </a:solidFill>
                  </a:tcPr>
                </a:tc>
                <a:tc>
                  <a:txBody>
                    <a:bodyPr/>
                    <a:lstStyle/>
                    <a:p>
                      <a:pPr algn="ctr" rtl="0" fontAlgn="b"/>
                      <a:r>
                        <a:rPr lang="en-ZA" sz="1900" b="0" i="0" u="none" strike="noStrike">
                          <a:solidFill>
                            <a:srgbClr val="000000"/>
                          </a:solidFill>
                          <a:effectLst/>
                          <a:latin typeface="Arial Narrow" panose="020B0606020202030204" pitchFamily="34" charset="0"/>
                        </a:rPr>
                        <a:t>9 847</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1DA"/>
                    </a:solidFill>
                  </a:tcPr>
                </a:tc>
                <a:tc>
                  <a:txBody>
                    <a:bodyPr/>
                    <a:lstStyle/>
                    <a:p>
                      <a:pPr algn="ctr" rtl="0" fontAlgn="b"/>
                      <a:r>
                        <a:rPr lang="en-ZA" sz="1900" b="1" i="0" u="none" strike="noStrike">
                          <a:solidFill>
                            <a:srgbClr val="000000"/>
                          </a:solidFill>
                          <a:effectLst/>
                          <a:latin typeface="Arial Narrow" panose="020B0606020202030204" pitchFamily="34" charset="0"/>
                        </a:rPr>
                        <a:t>2.50%</a:t>
                      </a:r>
                    </a:p>
                  </a:txBody>
                  <a:tcPr marL="6141" marR="6141" marT="614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1DA"/>
                    </a:solidFill>
                  </a:tcPr>
                </a:tc>
                <a:extLst>
                  <a:ext uri="{0D108BD9-81ED-4DB2-BD59-A6C34878D82A}">
                    <a16:rowId xmlns:a16="http://schemas.microsoft.com/office/drawing/2014/main" val="2406721427"/>
                  </a:ext>
                </a:extLst>
              </a:tr>
              <a:tr h="483174">
                <a:tc>
                  <a:txBody>
                    <a:bodyPr/>
                    <a:lstStyle/>
                    <a:p>
                      <a:pPr algn="l" rtl="0" fontAlgn="b"/>
                      <a:r>
                        <a:rPr lang="en-ZA" sz="1700" b="1" i="0" u="none" strike="noStrike">
                          <a:solidFill>
                            <a:srgbClr val="000000"/>
                          </a:solidFill>
                          <a:effectLst/>
                          <a:latin typeface="Arial Narrow" panose="020B0606020202030204" pitchFamily="34" charset="0"/>
                        </a:rPr>
                        <a:t>North West</a:t>
                      </a:r>
                    </a:p>
                  </a:txBody>
                  <a:tcPr marL="6141" marR="6141" marT="6141"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5"/>
                    </a:solidFill>
                  </a:tcPr>
                </a:tc>
                <a:tc>
                  <a:txBody>
                    <a:bodyPr/>
                    <a:lstStyle/>
                    <a:p>
                      <a:pPr algn="ctr" rtl="0" fontAlgn="b"/>
                      <a:r>
                        <a:rPr lang="en-ZA" sz="1900" b="0" i="0" u="none" strike="noStrike">
                          <a:solidFill>
                            <a:srgbClr val="000000"/>
                          </a:solidFill>
                          <a:effectLst/>
                          <a:latin typeface="Arial Narrow" panose="020B0606020202030204" pitchFamily="34" charset="0"/>
                        </a:rPr>
                        <a:t>216 876</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1DA"/>
                    </a:solidFill>
                  </a:tcPr>
                </a:tc>
                <a:tc>
                  <a:txBody>
                    <a:bodyPr/>
                    <a:lstStyle/>
                    <a:p>
                      <a:pPr algn="ctr" rtl="0" fontAlgn="b"/>
                      <a:r>
                        <a:rPr lang="en-ZA" sz="1900" b="0" i="0" u="none" strike="noStrike">
                          <a:solidFill>
                            <a:srgbClr val="000000"/>
                          </a:solidFill>
                          <a:effectLst/>
                          <a:latin typeface="Arial Narrow" panose="020B0606020202030204" pitchFamily="34" charset="0"/>
                        </a:rPr>
                        <a:t>7 298</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1DA"/>
                    </a:solidFill>
                  </a:tcPr>
                </a:tc>
                <a:tc>
                  <a:txBody>
                    <a:bodyPr/>
                    <a:lstStyle/>
                    <a:p>
                      <a:pPr algn="ctr" rtl="0" fontAlgn="b"/>
                      <a:r>
                        <a:rPr lang="en-ZA" sz="1900" b="1" i="0" u="none" strike="noStrike" dirty="0">
                          <a:solidFill>
                            <a:srgbClr val="000000"/>
                          </a:solidFill>
                          <a:effectLst/>
                          <a:latin typeface="Arial Narrow" panose="020B0606020202030204" pitchFamily="34" charset="0"/>
                        </a:rPr>
                        <a:t>3.40%</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1DA"/>
                    </a:solidFill>
                  </a:tcPr>
                </a:tc>
                <a:tc>
                  <a:txBody>
                    <a:bodyPr/>
                    <a:lstStyle/>
                    <a:p>
                      <a:pPr algn="ctr" rtl="0" fontAlgn="b"/>
                      <a:r>
                        <a:rPr lang="en-ZA" sz="1900" b="0" i="0" u="none" strike="noStrike">
                          <a:solidFill>
                            <a:srgbClr val="000000"/>
                          </a:solidFill>
                          <a:effectLst/>
                          <a:latin typeface="Arial Narrow" panose="020B0606020202030204" pitchFamily="34" charset="0"/>
                        </a:rPr>
                        <a:t>261 678</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1DA"/>
                    </a:solidFill>
                  </a:tcPr>
                </a:tc>
                <a:tc>
                  <a:txBody>
                    <a:bodyPr/>
                    <a:lstStyle/>
                    <a:p>
                      <a:pPr algn="ctr" rtl="0" fontAlgn="b"/>
                      <a:r>
                        <a:rPr lang="en-ZA" sz="1900" b="0" i="0" u="none" strike="noStrike">
                          <a:solidFill>
                            <a:srgbClr val="000000"/>
                          </a:solidFill>
                          <a:effectLst/>
                          <a:latin typeface="Arial Narrow" panose="020B0606020202030204" pitchFamily="34" charset="0"/>
                        </a:rPr>
                        <a:t>7 628</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1DA"/>
                    </a:solidFill>
                  </a:tcPr>
                </a:tc>
                <a:tc>
                  <a:txBody>
                    <a:bodyPr/>
                    <a:lstStyle/>
                    <a:p>
                      <a:pPr algn="ctr" rtl="0" fontAlgn="b"/>
                      <a:r>
                        <a:rPr lang="en-ZA" sz="1900" b="1" i="0" u="none" strike="noStrike" dirty="0">
                          <a:solidFill>
                            <a:srgbClr val="FF0000"/>
                          </a:solidFill>
                          <a:effectLst/>
                          <a:latin typeface="Arial Narrow" panose="020B0606020202030204" pitchFamily="34" charset="0"/>
                        </a:rPr>
                        <a:t>2.90%</a:t>
                      </a:r>
                    </a:p>
                  </a:txBody>
                  <a:tcPr marL="6141" marR="6141" marT="614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1DA"/>
                    </a:solidFill>
                  </a:tcPr>
                </a:tc>
                <a:extLst>
                  <a:ext uri="{0D108BD9-81ED-4DB2-BD59-A6C34878D82A}">
                    <a16:rowId xmlns:a16="http://schemas.microsoft.com/office/drawing/2014/main" val="635891340"/>
                  </a:ext>
                </a:extLst>
              </a:tr>
              <a:tr h="483174">
                <a:tc>
                  <a:txBody>
                    <a:bodyPr/>
                    <a:lstStyle/>
                    <a:p>
                      <a:pPr algn="l" rtl="0" fontAlgn="b"/>
                      <a:r>
                        <a:rPr lang="en-ZA" sz="1700" b="1" i="0" u="none" strike="noStrike">
                          <a:solidFill>
                            <a:srgbClr val="000000"/>
                          </a:solidFill>
                          <a:effectLst/>
                          <a:latin typeface="Arial Narrow" panose="020B0606020202030204" pitchFamily="34" charset="0"/>
                        </a:rPr>
                        <a:t>Northern Cape</a:t>
                      </a:r>
                    </a:p>
                  </a:txBody>
                  <a:tcPr marL="6141" marR="6141" marT="6141"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5"/>
                    </a:solidFill>
                  </a:tcPr>
                </a:tc>
                <a:tc>
                  <a:txBody>
                    <a:bodyPr/>
                    <a:lstStyle/>
                    <a:p>
                      <a:pPr algn="ctr" rtl="0" fontAlgn="b"/>
                      <a:r>
                        <a:rPr lang="en-ZA" sz="1900" b="0" i="0" u="none" strike="noStrike">
                          <a:solidFill>
                            <a:srgbClr val="000000"/>
                          </a:solidFill>
                          <a:effectLst/>
                          <a:latin typeface="Arial Narrow" panose="020B0606020202030204" pitchFamily="34" charset="0"/>
                        </a:rPr>
                        <a:t>74 968</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1DA"/>
                    </a:solidFill>
                  </a:tcPr>
                </a:tc>
                <a:tc>
                  <a:txBody>
                    <a:bodyPr/>
                    <a:lstStyle/>
                    <a:p>
                      <a:pPr algn="ctr" rtl="0" fontAlgn="b"/>
                      <a:r>
                        <a:rPr lang="en-ZA" sz="1900" b="0" i="0" u="none" strike="noStrike">
                          <a:solidFill>
                            <a:srgbClr val="000000"/>
                          </a:solidFill>
                          <a:effectLst/>
                          <a:latin typeface="Arial Narrow" panose="020B0606020202030204" pitchFamily="34" charset="0"/>
                        </a:rPr>
                        <a:t>1 633</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1DA"/>
                    </a:solidFill>
                  </a:tcPr>
                </a:tc>
                <a:tc>
                  <a:txBody>
                    <a:bodyPr/>
                    <a:lstStyle/>
                    <a:p>
                      <a:pPr algn="ctr" rtl="0" fontAlgn="b"/>
                      <a:r>
                        <a:rPr lang="en-ZA" sz="1900" b="1" i="0" u="none" strike="noStrike" dirty="0">
                          <a:solidFill>
                            <a:srgbClr val="000000"/>
                          </a:solidFill>
                          <a:effectLst/>
                          <a:latin typeface="Arial Narrow" panose="020B0606020202030204" pitchFamily="34" charset="0"/>
                        </a:rPr>
                        <a:t>2.20%</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1DA"/>
                    </a:solidFill>
                  </a:tcPr>
                </a:tc>
                <a:tc>
                  <a:txBody>
                    <a:bodyPr/>
                    <a:lstStyle/>
                    <a:p>
                      <a:pPr algn="ctr" rtl="0" fontAlgn="b"/>
                      <a:r>
                        <a:rPr lang="en-ZA" sz="1900" b="0" i="0" u="none" strike="noStrike">
                          <a:solidFill>
                            <a:srgbClr val="000000"/>
                          </a:solidFill>
                          <a:effectLst/>
                          <a:latin typeface="Arial Narrow" panose="020B0606020202030204" pitchFamily="34" charset="0"/>
                        </a:rPr>
                        <a:t>82 389</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1DA"/>
                    </a:solidFill>
                  </a:tcPr>
                </a:tc>
                <a:tc>
                  <a:txBody>
                    <a:bodyPr/>
                    <a:lstStyle/>
                    <a:p>
                      <a:pPr algn="ctr" rtl="0" fontAlgn="b"/>
                      <a:r>
                        <a:rPr lang="en-ZA" sz="1900" b="0" i="0" u="none" strike="noStrike">
                          <a:solidFill>
                            <a:srgbClr val="000000"/>
                          </a:solidFill>
                          <a:effectLst/>
                          <a:latin typeface="Arial Narrow" panose="020B0606020202030204" pitchFamily="34" charset="0"/>
                        </a:rPr>
                        <a:t>1 901</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1DA"/>
                    </a:solidFill>
                  </a:tcPr>
                </a:tc>
                <a:tc>
                  <a:txBody>
                    <a:bodyPr/>
                    <a:lstStyle/>
                    <a:p>
                      <a:pPr algn="ctr" rtl="0" fontAlgn="b"/>
                      <a:r>
                        <a:rPr lang="en-ZA" sz="1900" b="1" i="0" u="none" strike="noStrike">
                          <a:solidFill>
                            <a:srgbClr val="000000"/>
                          </a:solidFill>
                          <a:effectLst/>
                          <a:latin typeface="Arial Narrow" panose="020B0606020202030204" pitchFamily="34" charset="0"/>
                        </a:rPr>
                        <a:t>2.30%</a:t>
                      </a:r>
                    </a:p>
                  </a:txBody>
                  <a:tcPr marL="6141" marR="6141" marT="614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1DA"/>
                    </a:solidFill>
                  </a:tcPr>
                </a:tc>
                <a:extLst>
                  <a:ext uri="{0D108BD9-81ED-4DB2-BD59-A6C34878D82A}">
                    <a16:rowId xmlns:a16="http://schemas.microsoft.com/office/drawing/2014/main" val="3148094215"/>
                  </a:ext>
                </a:extLst>
              </a:tr>
              <a:tr h="492837">
                <a:tc>
                  <a:txBody>
                    <a:bodyPr/>
                    <a:lstStyle/>
                    <a:p>
                      <a:pPr algn="l" rtl="0" fontAlgn="b"/>
                      <a:r>
                        <a:rPr lang="en-ZA" sz="1700" b="1" i="0" u="none" strike="noStrike">
                          <a:solidFill>
                            <a:srgbClr val="000000"/>
                          </a:solidFill>
                          <a:effectLst/>
                          <a:latin typeface="Arial Narrow" panose="020B0606020202030204" pitchFamily="34" charset="0"/>
                        </a:rPr>
                        <a:t>Western Cape</a:t>
                      </a:r>
                    </a:p>
                  </a:txBody>
                  <a:tcPr marL="6141" marR="6141" marT="6141"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5"/>
                    </a:solidFill>
                  </a:tcPr>
                </a:tc>
                <a:tc>
                  <a:txBody>
                    <a:bodyPr/>
                    <a:lstStyle/>
                    <a:p>
                      <a:pPr algn="ctr" rtl="0" fontAlgn="b"/>
                      <a:r>
                        <a:rPr lang="en-ZA" sz="1900" b="0" i="0" u="none" strike="noStrike">
                          <a:solidFill>
                            <a:srgbClr val="000000"/>
                          </a:solidFill>
                          <a:effectLst/>
                          <a:latin typeface="Arial Narrow" panose="020B0606020202030204" pitchFamily="34" charset="0"/>
                        </a:rPr>
                        <a:t>363 800</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1DA"/>
                    </a:solidFill>
                  </a:tcPr>
                </a:tc>
                <a:tc>
                  <a:txBody>
                    <a:bodyPr/>
                    <a:lstStyle/>
                    <a:p>
                      <a:pPr algn="ctr" rtl="0" fontAlgn="b"/>
                      <a:r>
                        <a:rPr lang="en-ZA" sz="1900" b="0" i="0" u="none" strike="noStrike">
                          <a:solidFill>
                            <a:srgbClr val="000000"/>
                          </a:solidFill>
                          <a:effectLst/>
                          <a:latin typeface="Arial Narrow" panose="020B0606020202030204" pitchFamily="34" charset="0"/>
                        </a:rPr>
                        <a:t>24 704</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1DA"/>
                    </a:solidFill>
                  </a:tcPr>
                </a:tc>
                <a:tc>
                  <a:txBody>
                    <a:bodyPr/>
                    <a:lstStyle/>
                    <a:p>
                      <a:pPr algn="ctr" rtl="0" fontAlgn="b"/>
                      <a:r>
                        <a:rPr lang="en-ZA" sz="1900" b="1" i="0" u="none" strike="noStrike" dirty="0">
                          <a:solidFill>
                            <a:srgbClr val="000000"/>
                          </a:solidFill>
                          <a:effectLst/>
                          <a:latin typeface="Arial Narrow" panose="020B0606020202030204" pitchFamily="34" charset="0"/>
                        </a:rPr>
                        <a:t>6.80%</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1DA"/>
                    </a:solidFill>
                  </a:tcPr>
                </a:tc>
                <a:tc>
                  <a:txBody>
                    <a:bodyPr/>
                    <a:lstStyle/>
                    <a:p>
                      <a:pPr algn="ctr" rtl="0" fontAlgn="b"/>
                      <a:r>
                        <a:rPr lang="en-ZA" sz="1900" b="0" i="0" u="none" strike="noStrike">
                          <a:solidFill>
                            <a:srgbClr val="000000"/>
                          </a:solidFill>
                          <a:effectLst/>
                          <a:latin typeface="Arial Narrow" panose="020B0606020202030204" pitchFamily="34" charset="0"/>
                        </a:rPr>
                        <a:t>367 685</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1DA"/>
                    </a:solidFill>
                  </a:tcPr>
                </a:tc>
                <a:tc>
                  <a:txBody>
                    <a:bodyPr/>
                    <a:lstStyle/>
                    <a:p>
                      <a:pPr algn="ctr" rtl="0" fontAlgn="b"/>
                      <a:r>
                        <a:rPr lang="en-ZA" sz="1900" b="0" i="0" u="none" strike="noStrike">
                          <a:solidFill>
                            <a:srgbClr val="000000"/>
                          </a:solidFill>
                          <a:effectLst/>
                          <a:latin typeface="Arial Narrow" panose="020B0606020202030204" pitchFamily="34" charset="0"/>
                        </a:rPr>
                        <a:t>26 211</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1DA"/>
                    </a:solidFill>
                  </a:tcPr>
                </a:tc>
                <a:tc>
                  <a:txBody>
                    <a:bodyPr/>
                    <a:lstStyle/>
                    <a:p>
                      <a:pPr algn="ctr" rtl="0" fontAlgn="b"/>
                      <a:r>
                        <a:rPr lang="en-ZA" sz="1900" b="1" i="0" u="none" strike="noStrike">
                          <a:solidFill>
                            <a:srgbClr val="000000"/>
                          </a:solidFill>
                          <a:effectLst/>
                          <a:latin typeface="Arial Narrow" panose="020B0606020202030204" pitchFamily="34" charset="0"/>
                        </a:rPr>
                        <a:t>7.10%</a:t>
                      </a:r>
                    </a:p>
                  </a:txBody>
                  <a:tcPr marL="6141" marR="6141" marT="614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1DA"/>
                    </a:solidFill>
                  </a:tcPr>
                </a:tc>
                <a:extLst>
                  <a:ext uri="{0D108BD9-81ED-4DB2-BD59-A6C34878D82A}">
                    <a16:rowId xmlns:a16="http://schemas.microsoft.com/office/drawing/2014/main" val="1091683708"/>
                  </a:ext>
                </a:extLst>
              </a:tr>
              <a:tr h="492837">
                <a:tc>
                  <a:txBody>
                    <a:bodyPr/>
                    <a:lstStyle/>
                    <a:p>
                      <a:pPr algn="l" rtl="0" fontAlgn="b"/>
                      <a:r>
                        <a:rPr lang="en-ZA" sz="1700" b="1" i="0" u="none" strike="noStrike">
                          <a:solidFill>
                            <a:srgbClr val="000000"/>
                          </a:solidFill>
                          <a:effectLst/>
                          <a:latin typeface="Arial Narrow" panose="020B0606020202030204" pitchFamily="34" charset="0"/>
                        </a:rPr>
                        <a:t>NATIONAL</a:t>
                      </a:r>
                    </a:p>
                  </a:txBody>
                  <a:tcPr marL="6141" marR="6141" marT="6141"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rtl="0" fontAlgn="b"/>
                      <a:r>
                        <a:rPr lang="en-ZA" sz="1900" b="1" i="0" u="none" strike="noStrike">
                          <a:solidFill>
                            <a:srgbClr val="000000"/>
                          </a:solidFill>
                          <a:effectLst/>
                          <a:latin typeface="Arial Narrow" panose="020B0606020202030204" pitchFamily="34" charset="0"/>
                        </a:rPr>
                        <a:t>4 049 361</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rtl="0" fontAlgn="b"/>
                      <a:r>
                        <a:rPr lang="en-ZA" sz="1900" b="1" i="0" u="none" strike="noStrike">
                          <a:solidFill>
                            <a:srgbClr val="000000"/>
                          </a:solidFill>
                          <a:effectLst/>
                          <a:latin typeface="Arial Narrow" panose="020B0606020202030204" pitchFamily="34" charset="0"/>
                        </a:rPr>
                        <a:t>156 884</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rtl="0" fontAlgn="b"/>
                      <a:r>
                        <a:rPr lang="en-ZA" sz="1900" b="1" i="0" u="none" strike="noStrike">
                          <a:solidFill>
                            <a:srgbClr val="000000"/>
                          </a:solidFill>
                          <a:effectLst/>
                          <a:latin typeface="Arial Narrow" panose="020B0606020202030204" pitchFamily="34" charset="0"/>
                        </a:rPr>
                        <a:t>3.90%</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rtl="0" fontAlgn="b"/>
                      <a:r>
                        <a:rPr lang="en-ZA" sz="1900" b="1" i="0" u="none" strike="noStrike">
                          <a:solidFill>
                            <a:srgbClr val="000000"/>
                          </a:solidFill>
                          <a:effectLst/>
                          <a:latin typeface="Arial Narrow" panose="020B0606020202030204" pitchFamily="34" charset="0"/>
                        </a:rPr>
                        <a:t>4 174 931</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rtl="0" fontAlgn="b"/>
                      <a:r>
                        <a:rPr lang="en-ZA" sz="1900" b="1" i="0" u="none" strike="noStrike">
                          <a:solidFill>
                            <a:srgbClr val="000000"/>
                          </a:solidFill>
                          <a:effectLst/>
                          <a:latin typeface="Arial Narrow" panose="020B0606020202030204" pitchFamily="34" charset="0"/>
                        </a:rPr>
                        <a:t>177 435</a:t>
                      </a:r>
                    </a:p>
                  </a:txBody>
                  <a:tcPr marL="6141" marR="6141" marT="61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rtl="0" fontAlgn="b"/>
                      <a:r>
                        <a:rPr lang="en-ZA" sz="1900" b="1" i="0" u="none" strike="noStrike" dirty="0">
                          <a:solidFill>
                            <a:srgbClr val="000000"/>
                          </a:solidFill>
                          <a:effectLst/>
                          <a:latin typeface="Arial Narrow" panose="020B0606020202030204" pitchFamily="34" charset="0"/>
                        </a:rPr>
                        <a:t>4.30%</a:t>
                      </a:r>
                    </a:p>
                  </a:txBody>
                  <a:tcPr marL="6141" marR="6141" marT="614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2175183244"/>
                  </a:ext>
                </a:extLst>
              </a:tr>
            </a:tbl>
          </a:graphicData>
        </a:graphic>
      </p:graphicFrame>
    </p:spTree>
    <p:extLst>
      <p:ext uri="{BB962C8B-B14F-4D97-AF65-F5344CB8AC3E}">
        <p14:creationId xmlns:p14="http://schemas.microsoft.com/office/powerpoint/2010/main" val="2099041323"/>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107951" y="44450"/>
            <a:ext cx="7920434" cy="792163"/>
          </a:xfrm>
        </p:spPr>
        <p:txBody>
          <a:bodyPr>
            <a:noAutofit/>
          </a:bodyPr>
          <a:lstStyle/>
          <a:p>
            <a:pPr eaLnBrk="1" hangingPunct="1">
              <a:defRPr/>
            </a:pPr>
            <a:r>
              <a:rPr lang="en-US" sz="2400" b="1" dirty="0">
                <a:solidFill>
                  <a:schemeClr val="accent2">
                    <a:lumMod val="75000"/>
                  </a:schemeClr>
                </a:solidFill>
                <a:latin typeface="Arial Narrow" pitchFamily="34" charset="0"/>
                <a:cs typeface="Tahoma" pitchFamily="34" charset="0"/>
              </a:rPr>
              <a:t>NUMBER AND PERCENTAGE OF </a:t>
            </a:r>
            <a:r>
              <a:rPr lang="en-ZA" sz="2400" b="1" dirty="0">
                <a:solidFill>
                  <a:schemeClr val="accent2">
                    <a:lumMod val="75000"/>
                  </a:schemeClr>
                </a:solidFill>
                <a:latin typeface="Arial Narrow" pitchFamily="34" charset="0"/>
                <a:cs typeface="Tahoma" pitchFamily="34" charset="0"/>
              </a:rPr>
              <a:t>DISTINCTIONS IN THE 12 KEY SUBJECTS: </a:t>
            </a:r>
            <a:r>
              <a:rPr lang="en-ZA" sz="2400" b="1" dirty="0" smtClean="0">
                <a:solidFill>
                  <a:schemeClr val="accent2">
                    <a:lumMod val="75000"/>
                  </a:schemeClr>
                </a:solidFill>
                <a:latin typeface="Arial Narrow" pitchFamily="34" charset="0"/>
                <a:cs typeface="Tahoma" pitchFamily="34" charset="0"/>
              </a:rPr>
              <a:t>2019 </a:t>
            </a:r>
            <a:r>
              <a:rPr lang="en-ZA" sz="2400" b="1" dirty="0">
                <a:solidFill>
                  <a:schemeClr val="accent2">
                    <a:lumMod val="75000"/>
                  </a:schemeClr>
                </a:solidFill>
                <a:latin typeface="Arial Narrow" pitchFamily="34" charset="0"/>
                <a:cs typeface="Tahoma" pitchFamily="34" charset="0"/>
              </a:rPr>
              <a:t>AND </a:t>
            </a:r>
            <a:r>
              <a:rPr lang="en-ZA" sz="2400" b="1" dirty="0" smtClean="0">
                <a:solidFill>
                  <a:schemeClr val="accent2">
                    <a:lumMod val="75000"/>
                  </a:schemeClr>
                </a:solidFill>
                <a:latin typeface="Arial Narrow" pitchFamily="34" charset="0"/>
                <a:cs typeface="Tahoma" pitchFamily="34" charset="0"/>
              </a:rPr>
              <a:t>2020</a:t>
            </a:r>
            <a:endParaRPr lang="en-ZA" altLang="en-US" sz="2400" b="1" dirty="0">
              <a:solidFill>
                <a:schemeClr val="accent2">
                  <a:lumMod val="75000"/>
                </a:schemeClr>
              </a:solidFill>
              <a:latin typeface="Arial Narrow" pitchFamily="34" charset="0"/>
              <a:cs typeface="Tahoma" pitchFamily="34" charset="0"/>
            </a:endParaRP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208121843"/>
              </p:ext>
            </p:extLst>
          </p:nvPr>
        </p:nvGraphicFramePr>
        <p:xfrm>
          <a:off x="107950" y="822621"/>
          <a:ext cx="8928545" cy="5353107"/>
        </p:xfrm>
        <a:graphic>
          <a:graphicData uri="http://schemas.openxmlformats.org/drawingml/2006/table">
            <a:tbl>
              <a:tblPr firstRow="1" firstCol="1" bandRow="1">
                <a:tableStyleId>{5940675A-B579-460E-94D1-54222C63F5DA}</a:tableStyleId>
              </a:tblPr>
              <a:tblGrid>
                <a:gridCol w="2018189">
                  <a:extLst>
                    <a:ext uri="{9D8B030D-6E8A-4147-A177-3AD203B41FA5}">
                      <a16:colId xmlns:a16="http://schemas.microsoft.com/office/drawing/2014/main" val="20000"/>
                    </a:ext>
                  </a:extLst>
                </a:gridCol>
                <a:gridCol w="1087012">
                  <a:extLst>
                    <a:ext uri="{9D8B030D-6E8A-4147-A177-3AD203B41FA5}">
                      <a16:colId xmlns:a16="http://schemas.microsoft.com/office/drawing/2014/main" val="20001"/>
                    </a:ext>
                  </a:extLst>
                </a:gridCol>
                <a:gridCol w="1242299">
                  <a:extLst>
                    <a:ext uri="{9D8B030D-6E8A-4147-A177-3AD203B41FA5}">
                      <a16:colId xmlns:a16="http://schemas.microsoft.com/office/drawing/2014/main" val="20002"/>
                    </a:ext>
                  </a:extLst>
                </a:gridCol>
                <a:gridCol w="1087012">
                  <a:extLst>
                    <a:ext uri="{9D8B030D-6E8A-4147-A177-3AD203B41FA5}">
                      <a16:colId xmlns:a16="http://schemas.microsoft.com/office/drawing/2014/main" val="20003"/>
                    </a:ext>
                  </a:extLst>
                </a:gridCol>
                <a:gridCol w="1009368">
                  <a:extLst>
                    <a:ext uri="{9D8B030D-6E8A-4147-A177-3AD203B41FA5}">
                      <a16:colId xmlns:a16="http://schemas.microsoft.com/office/drawing/2014/main" val="20004"/>
                    </a:ext>
                  </a:extLst>
                </a:gridCol>
                <a:gridCol w="1242299">
                  <a:extLst>
                    <a:ext uri="{9D8B030D-6E8A-4147-A177-3AD203B41FA5}">
                      <a16:colId xmlns:a16="http://schemas.microsoft.com/office/drawing/2014/main" val="20005"/>
                    </a:ext>
                  </a:extLst>
                </a:gridCol>
                <a:gridCol w="1242366">
                  <a:extLst>
                    <a:ext uri="{9D8B030D-6E8A-4147-A177-3AD203B41FA5}">
                      <a16:colId xmlns:a16="http://schemas.microsoft.com/office/drawing/2014/main" val="20006"/>
                    </a:ext>
                  </a:extLst>
                </a:gridCol>
              </a:tblGrid>
              <a:tr h="269993">
                <a:tc>
                  <a:txBody>
                    <a:bodyPr/>
                    <a:lstStyle/>
                    <a:p>
                      <a:pPr>
                        <a:lnSpc>
                          <a:spcPct val="115000"/>
                        </a:lnSpc>
                        <a:spcAft>
                          <a:spcPts val="0"/>
                        </a:spcAft>
                      </a:pPr>
                      <a:r>
                        <a:rPr lang="en-US" sz="1600" dirty="0">
                          <a:effectLst/>
                          <a:latin typeface="Arial Narrow" pitchFamily="34" charset="0"/>
                          <a:ea typeface="Tahoma" panose="020B0604030504040204" pitchFamily="34" charset="0"/>
                          <a:cs typeface="Arial" panose="020B0604020202020204" pitchFamily="34" charset="0"/>
                        </a:rPr>
                        <a:t> </a:t>
                      </a:r>
                      <a:endParaRPr lang="en-ZA" sz="1600" dirty="0">
                        <a:effectLst/>
                        <a:latin typeface="Arial Narrow" pitchFamily="34" charset="0"/>
                        <a:ea typeface="Tahoma" panose="020B0604030504040204" pitchFamily="34" charset="0"/>
                        <a:cs typeface="Arial" panose="020B0604020202020204" pitchFamily="34" charset="0"/>
                      </a:endParaRPr>
                    </a:p>
                  </a:txBody>
                  <a:tcPr marL="67027" marR="67027" marT="0" marB="0" anchor="ctr"/>
                </a:tc>
                <a:tc gridSpan="3">
                  <a:txBody>
                    <a:bodyPr/>
                    <a:lstStyle/>
                    <a:p>
                      <a:pPr algn="ctr" rtl="0" fontAlgn="ctr"/>
                      <a:r>
                        <a:rPr lang="en-ZA" sz="1600" b="1" i="0" u="none" strike="noStrike" dirty="0" smtClean="0">
                          <a:solidFill>
                            <a:schemeClr val="tx1"/>
                          </a:solidFill>
                          <a:effectLst/>
                          <a:latin typeface="Arial Narrow" pitchFamily="34" charset="0"/>
                        </a:rPr>
                        <a:t>2019</a:t>
                      </a:r>
                      <a:endParaRPr lang="en-ZA" sz="1600" b="1" i="0" u="none" strike="noStrike" dirty="0">
                        <a:solidFill>
                          <a:schemeClr val="tx1"/>
                        </a:solidFill>
                        <a:effectLst/>
                        <a:latin typeface="Arial Narrow" pitchFamily="34" charset="0"/>
                      </a:endParaRPr>
                    </a:p>
                  </a:txBody>
                  <a:tcPr marL="9525" marR="9525" marT="9525" marB="0" anchor="ctr">
                    <a:solidFill>
                      <a:schemeClr val="accent6">
                        <a:lumMod val="20000"/>
                        <a:lumOff val="80000"/>
                      </a:schemeClr>
                    </a:solidFill>
                  </a:tcPr>
                </a:tc>
                <a:tc hMerge="1">
                  <a:txBody>
                    <a:bodyPr/>
                    <a:lstStyle/>
                    <a:p>
                      <a:endParaRPr lang="en-ZA"/>
                    </a:p>
                  </a:txBody>
                  <a:tcPr/>
                </a:tc>
                <a:tc hMerge="1">
                  <a:txBody>
                    <a:bodyPr/>
                    <a:lstStyle/>
                    <a:p>
                      <a:endParaRPr lang="en-ZA"/>
                    </a:p>
                  </a:txBody>
                  <a:tcPr/>
                </a:tc>
                <a:tc gridSpan="3">
                  <a:txBody>
                    <a:bodyPr/>
                    <a:lstStyle/>
                    <a:p>
                      <a:pPr algn="ctr" rtl="0" fontAlgn="ctr"/>
                      <a:r>
                        <a:rPr lang="en-ZA" sz="1600" b="1" i="0" u="none" strike="noStrike" dirty="0" smtClean="0">
                          <a:solidFill>
                            <a:schemeClr val="tx1"/>
                          </a:solidFill>
                          <a:effectLst/>
                          <a:latin typeface="Arial Narrow" pitchFamily="34" charset="0"/>
                        </a:rPr>
                        <a:t>2020</a:t>
                      </a:r>
                      <a:endParaRPr lang="en-ZA" sz="1600" b="1" i="0" u="none" strike="noStrike" dirty="0">
                        <a:solidFill>
                          <a:schemeClr val="tx1"/>
                        </a:solidFill>
                        <a:effectLst/>
                        <a:latin typeface="Arial Narrow" pitchFamily="34" charset="0"/>
                      </a:endParaRPr>
                    </a:p>
                  </a:txBody>
                  <a:tcPr marL="9525" marR="9525" marT="9525" marB="0" anchor="ctr">
                    <a:solidFill>
                      <a:schemeClr val="accent4">
                        <a:lumMod val="40000"/>
                        <a:lumOff val="60000"/>
                      </a:schemeClr>
                    </a:solidFill>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val="10000"/>
                  </a:ext>
                </a:extLst>
              </a:tr>
              <a:tr h="828140">
                <a:tc>
                  <a:txBody>
                    <a:bodyPr/>
                    <a:lstStyle/>
                    <a:p>
                      <a:pPr>
                        <a:lnSpc>
                          <a:spcPct val="115000"/>
                        </a:lnSpc>
                        <a:spcAft>
                          <a:spcPts val="0"/>
                        </a:spcAft>
                      </a:pPr>
                      <a:r>
                        <a:rPr lang="en-US" sz="1600" b="1" dirty="0">
                          <a:effectLst/>
                          <a:latin typeface="Arial Narrow" pitchFamily="34" charset="0"/>
                          <a:ea typeface="Tahoma" panose="020B0604030504040204" pitchFamily="34" charset="0"/>
                          <a:cs typeface="Arial" panose="020B0604020202020204" pitchFamily="34" charset="0"/>
                        </a:rPr>
                        <a:t>Subject</a:t>
                      </a:r>
                      <a:endParaRPr lang="en-ZA" sz="1600" b="1" dirty="0">
                        <a:effectLst/>
                        <a:latin typeface="Arial Narrow" pitchFamily="34" charset="0"/>
                        <a:ea typeface="Tahoma" panose="020B0604030504040204" pitchFamily="34" charset="0"/>
                        <a:cs typeface="Arial" panose="020B0604020202020204" pitchFamily="34" charset="0"/>
                      </a:endParaRPr>
                    </a:p>
                  </a:txBody>
                  <a:tcPr marL="67027" marR="67027" marT="0" marB="0" anchor="ctr"/>
                </a:tc>
                <a:tc>
                  <a:txBody>
                    <a:bodyPr/>
                    <a:lstStyle/>
                    <a:p>
                      <a:pPr algn="ctr" rtl="0" fontAlgn="ctr"/>
                      <a:r>
                        <a:rPr lang="en-ZA" sz="1600" b="1" i="0" u="none" strike="noStrike" dirty="0">
                          <a:solidFill>
                            <a:srgbClr val="000000"/>
                          </a:solidFill>
                          <a:effectLst/>
                          <a:latin typeface="Arial Narrow" pitchFamily="34" charset="0"/>
                        </a:rPr>
                        <a:t>Wrote</a:t>
                      </a:r>
                    </a:p>
                  </a:txBody>
                  <a:tcPr marL="9525" marR="9525" marT="9525" marB="0" anchor="ctr">
                    <a:solidFill>
                      <a:schemeClr val="accent6">
                        <a:lumMod val="20000"/>
                        <a:lumOff val="80000"/>
                      </a:schemeClr>
                    </a:solidFill>
                  </a:tcPr>
                </a:tc>
                <a:tc>
                  <a:txBody>
                    <a:bodyPr/>
                    <a:lstStyle/>
                    <a:p>
                      <a:pPr algn="ctr" rtl="0" fontAlgn="ctr"/>
                      <a:r>
                        <a:rPr lang="en-ZA" sz="1600" b="1" i="0" u="none" strike="noStrike" dirty="0">
                          <a:solidFill>
                            <a:srgbClr val="000000"/>
                          </a:solidFill>
                          <a:effectLst/>
                          <a:latin typeface="Arial Narrow" pitchFamily="34" charset="0"/>
                        </a:rPr>
                        <a:t>Achieved with distinction (80% -100%)</a:t>
                      </a:r>
                    </a:p>
                  </a:txBody>
                  <a:tcPr marL="9525" marR="9525" marT="9525" marB="0" anchor="ctr">
                    <a:solidFill>
                      <a:schemeClr val="accent6">
                        <a:lumMod val="20000"/>
                        <a:lumOff val="80000"/>
                      </a:schemeClr>
                    </a:solidFill>
                  </a:tcPr>
                </a:tc>
                <a:tc>
                  <a:txBody>
                    <a:bodyPr/>
                    <a:lstStyle/>
                    <a:p>
                      <a:pPr algn="ctr" rtl="0" fontAlgn="ctr"/>
                      <a:r>
                        <a:rPr lang="en-ZA" sz="1600" b="1" i="0" u="none" strike="noStrike" dirty="0">
                          <a:solidFill>
                            <a:srgbClr val="000000"/>
                          </a:solidFill>
                          <a:effectLst/>
                          <a:latin typeface="Arial Narrow" pitchFamily="34" charset="0"/>
                        </a:rPr>
                        <a:t>% with Distinction </a:t>
                      </a:r>
                    </a:p>
                  </a:txBody>
                  <a:tcPr marL="9525" marR="9525" marT="9525" marB="0" anchor="ctr">
                    <a:solidFill>
                      <a:schemeClr val="accent6">
                        <a:lumMod val="20000"/>
                        <a:lumOff val="80000"/>
                      </a:schemeClr>
                    </a:solidFill>
                  </a:tcPr>
                </a:tc>
                <a:tc>
                  <a:txBody>
                    <a:bodyPr/>
                    <a:lstStyle/>
                    <a:p>
                      <a:pPr algn="ctr" rtl="0" fontAlgn="ctr"/>
                      <a:r>
                        <a:rPr lang="en-ZA" sz="1600" b="1" i="0" u="none" strike="noStrike" dirty="0">
                          <a:solidFill>
                            <a:srgbClr val="000000"/>
                          </a:solidFill>
                          <a:effectLst/>
                          <a:latin typeface="Arial Narrow" pitchFamily="34" charset="0"/>
                        </a:rPr>
                        <a:t>Wrote</a:t>
                      </a:r>
                    </a:p>
                  </a:txBody>
                  <a:tcPr marL="9525" marR="9525" marT="9525" marB="0" anchor="ctr">
                    <a:solidFill>
                      <a:schemeClr val="accent4">
                        <a:lumMod val="40000"/>
                        <a:lumOff val="60000"/>
                      </a:schemeClr>
                    </a:solidFill>
                  </a:tcPr>
                </a:tc>
                <a:tc>
                  <a:txBody>
                    <a:bodyPr/>
                    <a:lstStyle/>
                    <a:p>
                      <a:pPr algn="ctr" rtl="0" fontAlgn="ctr"/>
                      <a:r>
                        <a:rPr lang="en-ZA" sz="1600" b="1" i="0" u="none" strike="noStrike" dirty="0">
                          <a:solidFill>
                            <a:srgbClr val="000000"/>
                          </a:solidFill>
                          <a:effectLst/>
                          <a:latin typeface="Arial Narrow" pitchFamily="34" charset="0"/>
                        </a:rPr>
                        <a:t>Achieved with distinction (80% -100%)</a:t>
                      </a:r>
                    </a:p>
                  </a:txBody>
                  <a:tcPr marL="9525" marR="9525" marT="9525" marB="0" anchor="ctr">
                    <a:solidFill>
                      <a:schemeClr val="accent4">
                        <a:lumMod val="40000"/>
                        <a:lumOff val="60000"/>
                      </a:schemeClr>
                    </a:solidFill>
                  </a:tcPr>
                </a:tc>
                <a:tc>
                  <a:txBody>
                    <a:bodyPr/>
                    <a:lstStyle/>
                    <a:p>
                      <a:pPr algn="ctr" rtl="0" fontAlgn="ctr"/>
                      <a:r>
                        <a:rPr lang="en-ZA" sz="1600" b="1" i="0" u="none" strike="noStrike" dirty="0">
                          <a:solidFill>
                            <a:srgbClr val="000000"/>
                          </a:solidFill>
                          <a:effectLst/>
                          <a:latin typeface="Arial Narrow" pitchFamily="34" charset="0"/>
                        </a:rPr>
                        <a:t>% with Distinction </a:t>
                      </a:r>
                    </a:p>
                  </a:txBody>
                  <a:tcPr marL="9525" marR="9525" marT="9525" marB="0" anchor="ctr">
                    <a:solidFill>
                      <a:schemeClr val="accent4">
                        <a:lumMod val="40000"/>
                        <a:lumOff val="60000"/>
                      </a:schemeClr>
                    </a:solidFill>
                  </a:tcPr>
                </a:tc>
                <a:extLst>
                  <a:ext uri="{0D108BD9-81ED-4DB2-BD59-A6C34878D82A}">
                    <a16:rowId xmlns:a16="http://schemas.microsoft.com/office/drawing/2014/main" val="10001"/>
                  </a:ext>
                </a:extLst>
              </a:tr>
              <a:tr h="347627">
                <a:tc>
                  <a:txBody>
                    <a:bodyPr/>
                    <a:lstStyle/>
                    <a:p>
                      <a:pPr>
                        <a:lnSpc>
                          <a:spcPct val="115000"/>
                        </a:lnSpc>
                        <a:spcAft>
                          <a:spcPts val="0"/>
                        </a:spcAft>
                      </a:pPr>
                      <a:r>
                        <a:rPr lang="en-ZA" sz="1600" b="1" dirty="0">
                          <a:effectLst/>
                          <a:latin typeface="Arial Narrow" pitchFamily="34" charset="0"/>
                          <a:ea typeface="Tahoma" panose="020B0604030504040204" pitchFamily="34" charset="0"/>
                          <a:cs typeface="Arial" panose="020B0604020202020204" pitchFamily="34" charset="0"/>
                        </a:rPr>
                        <a:t>Accounting</a:t>
                      </a:r>
                    </a:p>
                  </a:txBody>
                  <a:tcPr marL="67027" marR="67027" marT="0" marB="0" anchor="ctr"/>
                </a:tc>
                <a:tc>
                  <a:txBody>
                    <a:bodyPr/>
                    <a:lstStyle/>
                    <a:p>
                      <a:pPr algn="ctr" rtl="0" fontAlgn="b"/>
                      <a:r>
                        <a:rPr lang="en-ZA" sz="1800" b="0" i="0" u="none" strike="noStrike" dirty="0">
                          <a:solidFill>
                            <a:srgbClr val="000000"/>
                          </a:solidFill>
                          <a:effectLst/>
                          <a:latin typeface="Arial Narrow" panose="020B0606020202030204" pitchFamily="34" charset="0"/>
                        </a:rPr>
                        <a:t>80 110</a:t>
                      </a:r>
                    </a:p>
                  </a:txBody>
                  <a:tcPr marL="9525" marR="9525" marT="9525" marB="0" anchor="ctr">
                    <a:solidFill>
                      <a:schemeClr val="accent6">
                        <a:lumMod val="20000"/>
                        <a:lumOff val="80000"/>
                      </a:schemeClr>
                    </a:solidFill>
                  </a:tcPr>
                </a:tc>
                <a:tc>
                  <a:txBody>
                    <a:bodyPr/>
                    <a:lstStyle/>
                    <a:p>
                      <a:pPr algn="ctr" rtl="0" fontAlgn="b"/>
                      <a:r>
                        <a:rPr lang="en-ZA" sz="1800" b="0" i="0" u="none" strike="noStrike">
                          <a:solidFill>
                            <a:srgbClr val="000000"/>
                          </a:solidFill>
                          <a:effectLst/>
                          <a:latin typeface="Arial Narrow" panose="020B0606020202030204" pitchFamily="34" charset="0"/>
                        </a:rPr>
                        <a:t>3 875</a:t>
                      </a:r>
                    </a:p>
                  </a:txBody>
                  <a:tcPr marL="9525" marR="9525" marT="9525" marB="0" anchor="ctr">
                    <a:solidFill>
                      <a:schemeClr val="accent6">
                        <a:lumMod val="20000"/>
                        <a:lumOff val="80000"/>
                      </a:schemeClr>
                    </a:solidFill>
                  </a:tcPr>
                </a:tc>
                <a:tc>
                  <a:txBody>
                    <a:bodyPr/>
                    <a:lstStyle/>
                    <a:p>
                      <a:pPr algn="ctr" rtl="0" fontAlgn="b"/>
                      <a:r>
                        <a:rPr lang="en-ZA" sz="1800" b="1" i="0" u="none" strike="noStrike">
                          <a:solidFill>
                            <a:srgbClr val="000000"/>
                          </a:solidFill>
                          <a:effectLst/>
                          <a:latin typeface="Arial Narrow" panose="020B0606020202030204" pitchFamily="34" charset="0"/>
                        </a:rPr>
                        <a:t>4.8</a:t>
                      </a:r>
                    </a:p>
                  </a:txBody>
                  <a:tcPr marL="9525" marR="9525" marT="9525" marB="0" anchor="ctr">
                    <a:solidFill>
                      <a:schemeClr val="accent6">
                        <a:lumMod val="20000"/>
                        <a:lumOff val="80000"/>
                      </a:schemeClr>
                    </a:solidFill>
                  </a:tcPr>
                </a:tc>
                <a:tc>
                  <a:txBody>
                    <a:bodyPr/>
                    <a:lstStyle/>
                    <a:p>
                      <a:pPr algn="ctr" rtl="0" fontAlgn="b"/>
                      <a:r>
                        <a:rPr lang="en-ZA" sz="1800" b="0" i="0" u="none" strike="noStrike">
                          <a:solidFill>
                            <a:srgbClr val="000000"/>
                          </a:solidFill>
                          <a:effectLst/>
                          <a:latin typeface="Arial Narrow" panose="020B0606020202030204" pitchFamily="34" charset="0"/>
                        </a:rPr>
                        <a:t>92 767</a:t>
                      </a:r>
                    </a:p>
                  </a:txBody>
                  <a:tcPr marL="9525" marR="9525" marT="9525" marB="0" anchor="ctr">
                    <a:solidFill>
                      <a:schemeClr val="accent4">
                        <a:lumMod val="40000"/>
                        <a:lumOff val="60000"/>
                      </a:schemeClr>
                    </a:solidFill>
                  </a:tcPr>
                </a:tc>
                <a:tc>
                  <a:txBody>
                    <a:bodyPr/>
                    <a:lstStyle/>
                    <a:p>
                      <a:pPr algn="ctr" rtl="0" fontAlgn="b"/>
                      <a:r>
                        <a:rPr lang="en-ZA" sz="1800" b="0" i="0" u="none" strike="noStrike">
                          <a:solidFill>
                            <a:srgbClr val="000000"/>
                          </a:solidFill>
                          <a:effectLst/>
                          <a:latin typeface="Arial Narrow" panose="020B0606020202030204" pitchFamily="34" charset="0"/>
                        </a:rPr>
                        <a:t>5 777</a:t>
                      </a:r>
                    </a:p>
                  </a:txBody>
                  <a:tcPr marL="9525" marR="9525" marT="9525" marB="0" anchor="ctr">
                    <a:solidFill>
                      <a:schemeClr val="accent4">
                        <a:lumMod val="40000"/>
                        <a:lumOff val="60000"/>
                      </a:schemeClr>
                    </a:solidFill>
                  </a:tcPr>
                </a:tc>
                <a:tc>
                  <a:txBody>
                    <a:bodyPr/>
                    <a:lstStyle/>
                    <a:p>
                      <a:pPr algn="ctr" rtl="0" fontAlgn="b"/>
                      <a:r>
                        <a:rPr lang="en-ZA" sz="1800" b="1" i="0" u="none" strike="noStrike">
                          <a:solidFill>
                            <a:srgbClr val="000000"/>
                          </a:solidFill>
                          <a:effectLst/>
                          <a:latin typeface="Arial Narrow" panose="020B0606020202030204" pitchFamily="34" charset="0"/>
                        </a:rPr>
                        <a:t>6.2</a:t>
                      </a:r>
                    </a:p>
                  </a:txBody>
                  <a:tcPr marL="9525" marR="9525" marT="9525" marB="0" anchor="ctr">
                    <a:solidFill>
                      <a:schemeClr val="accent4">
                        <a:lumMod val="40000"/>
                        <a:lumOff val="60000"/>
                      </a:schemeClr>
                    </a:solidFill>
                  </a:tcPr>
                </a:tc>
                <a:extLst>
                  <a:ext uri="{0D108BD9-81ED-4DB2-BD59-A6C34878D82A}">
                    <a16:rowId xmlns:a16="http://schemas.microsoft.com/office/drawing/2014/main" val="10002"/>
                  </a:ext>
                </a:extLst>
              </a:tr>
              <a:tr h="375387">
                <a:tc>
                  <a:txBody>
                    <a:bodyPr/>
                    <a:lstStyle/>
                    <a:p>
                      <a:pPr>
                        <a:lnSpc>
                          <a:spcPct val="115000"/>
                        </a:lnSpc>
                        <a:spcAft>
                          <a:spcPts val="0"/>
                        </a:spcAft>
                      </a:pPr>
                      <a:r>
                        <a:rPr lang="en-ZA" sz="1600" b="1" dirty="0">
                          <a:effectLst/>
                          <a:latin typeface="Arial Narrow" pitchFamily="34" charset="0"/>
                          <a:ea typeface="Tahoma" panose="020B0604030504040204" pitchFamily="34" charset="0"/>
                          <a:cs typeface="Arial" panose="020B0604020202020204" pitchFamily="34" charset="0"/>
                        </a:rPr>
                        <a:t>Afrikaans FAL</a:t>
                      </a:r>
                    </a:p>
                  </a:txBody>
                  <a:tcPr marL="67027" marR="67027" marT="0" marB="0" anchor="ctr"/>
                </a:tc>
                <a:tc>
                  <a:txBody>
                    <a:bodyPr/>
                    <a:lstStyle/>
                    <a:p>
                      <a:pPr algn="ctr" rtl="0" fontAlgn="b"/>
                      <a:r>
                        <a:rPr lang="en-ZA" sz="1800" b="0" i="0" u="none" strike="noStrike">
                          <a:solidFill>
                            <a:srgbClr val="000000"/>
                          </a:solidFill>
                          <a:effectLst/>
                          <a:latin typeface="Arial Narrow" panose="020B0606020202030204" pitchFamily="34" charset="0"/>
                        </a:rPr>
                        <a:t>83 889</a:t>
                      </a:r>
                    </a:p>
                  </a:txBody>
                  <a:tcPr marL="9525" marR="9525" marT="9525" marB="0" anchor="ctr">
                    <a:solidFill>
                      <a:schemeClr val="accent6">
                        <a:lumMod val="20000"/>
                        <a:lumOff val="80000"/>
                      </a:schemeClr>
                    </a:solidFill>
                  </a:tcPr>
                </a:tc>
                <a:tc>
                  <a:txBody>
                    <a:bodyPr/>
                    <a:lstStyle/>
                    <a:p>
                      <a:pPr algn="ctr" rtl="0" fontAlgn="b"/>
                      <a:r>
                        <a:rPr lang="en-ZA" sz="1800" b="0" i="0" u="none" strike="noStrike" dirty="0">
                          <a:solidFill>
                            <a:srgbClr val="000000"/>
                          </a:solidFill>
                          <a:effectLst/>
                          <a:latin typeface="Arial Narrow" panose="020B0606020202030204" pitchFamily="34" charset="0"/>
                        </a:rPr>
                        <a:t>6 462</a:t>
                      </a:r>
                    </a:p>
                  </a:txBody>
                  <a:tcPr marL="9525" marR="9525" marT="9525" marB="0" anchor="ctr">
                    <a:solidFill>
                      <a:schemeClr val="accent6">
                        <a:lumMod val="20000"/>
                        <a:lumOff val="80000"/>
                      </a:schemeClr>
                    </a:solidFill>
                  </a:tcPr>
                </a:tc>
                <a:tc>
                  <a:txBody>
                    <a:bodyPr/>
                    <a:lstStyle/>
                    <a:p>
                      <a:pPr algn="ctr" rtl="0" fontAlgn="b"/>
                      <a:r>
                        <a:rPr lang="en-ZA" sz="1800" b="1" i="0" u="none" strike="noStrike" dirty="0">
                          <a:solidFill>
                            <a:srgbClr val="000000"/>
                          </a:solidFill>
                          <a:effectLst/>
                          <a:latin typeface="Arial Narrow" panose="020B0606020202030204" pitchFamily="34" charset="0"/>
                        </a:rPr>
                        <a:t>7.7</a:t>
                      </a:r>
                    </a:p>
                  </a:txBody>
                  <a:tcPr marL="9525" marR="9525" marT="9525" marB="0" anchor="ctr">
                    <a:solidFill>
                      <a:schemeClr val="accent6">
                        <a:lumMod val="20000"/>
                        <a:lumOff val="80000"/>
                      </a:schemeClr>
                    </a:solidFill>
                  </a:tcPr>
                </a:tc>
                <a:tc>
                  <a:txBody>
                    <a:bodyPr/>
                    <a:lstStyle/>
                    <a:p>
                      <a:pPr algn="ctr" rtl="0" fontAlgn="b"/>
                      <a:r>
                        <a:rPr lang="en-ZA" sz="1800" b="0" i="0" u="none" strike="noStrike">
                          <a:solidFill>
                            <a:srgbClr val="000000"/>
                          </a:solidFill>
                          <a:effectLst/>
                          <a:latin typeface="Arial Narrow" panose="020B0606020202030204" pitchFamily="34" charset="0"/>
                        </a:rPr>
                        <a:t>85 920</a:t>
                      </a:r>
                    </a:p>
                  </a:txBody>
                  <a:tcPr marL="9525" marR="9525" marT="9525" marB="0" anchor="ctr">
                    <a:solidFill>
                      <a:schemeClr val="accent4">
                        <a:lumMod val="40000"/>
                        <a:lumOff val="60000"/>
                      </a:schemeClr>
                    </a:solidFill>
                  </a:tcPr>
                </a:tc>
                <a:tc>
                  <a:txBody>
                    <a:bodyPr/>
                    <a:lstStyle/>
                    <a:p>
                      <a:pPr algn="ctr" rtl="0" fontAlgn="b"/>
                      <a:r>
                        <a:rPr lang="en-ZA" sz="1800" b="0" i="0" u="none" strike="noStrike">
                          <a:solidFill>
                            <a:srgbClr val="000000"/>
                          </a:solidFill>
                          <a:effectLst/>
                          <a:latin typeface="Arial Narrow" panose="020B0606020202030204" pitchFamily="34" charset="0"/>
                        </a:rPr>
                        <a:t>6 420</a:t>
                      </a:r>
                    </a:p>
                  </a:txBody>
                  <a:tcPr marL="9525" marR="9525" marT="9525" marB="0" anchor="ctr">
                    <a:solidFill>
                      <a:schemeClr val="accent4">
                        <a:lumMod val="40000"/>
                        <a:lumOff val="60000"/>
                      </a:schemeClr>
                    </a:solidFill>
                  </a:tcPr>
                </a:tc>
                <a:tc>
                  <a:txBody>
                    <a:bodyPr/>
                    <a:lstStyle/>
                    <a:p>
                      <a:pPr algn="ctr" rtl="0" fontAlgn="b"/>
                      <a:r>
                        <a:rPr lang="en-ZA" sz="1800" b="1" i="0" u="none" strike="noStrike" dirty="0">
                          <a:solidFill>
                            <a:srgbClr val="FF0000"/>
                          </a:solidFill>
                          <a:effectLst/>
                          <a:latin typeface="Arial Narrow" panose="020B0606020202030204" pitchFamily="34" charset="0"/>
                        </a:rPr>
                        <a:t>7.5</a:t>
                      </a:r>
                    </a:p>
                  </a:txBody>
                  <a:tcPr marL="9525" marR="9525" marT="9525" marB="0" anchor="ctr">
                    <a:solidFill>
                      <a:schemeClr val="accent4">
                        <a:lumMod val="40000"/>
                        <a:lumOff val="60000"/>
                      </a:schemeClr>
                    </a:solidFill>
                  </a:tcPr>
                </a:tc>
                <a:extLst>
                  <a:ext uri="{0D108BD9-81ED-4DB2-BD59-A6C34878D82A}">
                    <a16:rowId xmlns:a16="http://schemas.microsoft.com/office/drawing/2014/main" val="10003"/>
                  </a:ext>
                </a:extLst>
              </a:tr>
              <a:tr h="347627">
                <a:tc>
                  <a:txBody>
                    <a:bodyPr/>
                    <a:lstStyle/>
                    <a:p>
                      <a:pPr>
                        <a:lnSpc>
                          <a:spcPct val="115000"/>
                        </a:lnSpc>
                        <a:spcAft>
                          <a:spcPts val="0"/>
                        </a:spcAft>
                      </a:pPr>
                      <a:r>
                        <a:rPr lang="en-ZA" sz="1600" b="1" dirty="0">
                          <a:effectLst/>
                          <a:latin typeface="Arial Narrow" pitchFamily="34" charset="0"/>
                          <a:ea typeface="Tahoma" panose="020B0604030504040204" pitchFamily="34" charset="0"/>
                          <a:cs typeface="Arial" panose="020B0604020202020204" pitchFamily="34" charset="0"/>
                        </a:rPr>
                        <a:t>Agricultural Sciences</a:t>
                      </a:r>
                    </a:p>
                  </a:txBody>
                  <a:tcPr marL="67027" marR="67027" marT="0" marB="0" anchor="ctr"/>
                </a:tc>
                <a:tc>
                  <a:txBody>
                    <a:bodyPr/>
                    <a:lstStyle/>
                    <a:p>
                      <a:pPr algn="ctr" rtl="0" fontAlgn="b"/>
                      <a:r>
                        <a:rPr lang="en-ZA" sz="1800" b="0" i="0" u="none" strike="noStrike">
                          <a:solidFill>
                            <a:srgbClr val="000000"/>
                          </a:solidFill>
                          <a:effectLst/>
                          <a:latin typeface="Arial Narrow" panose="020B0606020202030204" pitchFamily="34" charset="0"/>
                        </a:rPr>
                        <a:t>92 680</a:t>
                      </a:r>
                    </a:p>
                  </a:txBody>
                  <a:tcPr marL="9525" marR="9525" marT="9525" marB="0" anchor="ctr">
                    <a:solidFill>
                      <a:schemeClr val="accent6">
                        <a:lumMod val="20000"/>
                        <a:lumOff val="80000"/>
                      </a:schemeClr>
                    </a:solidFill>
                  </a:tcPr>
                </a:tc>
                <a:tc>
                  <a:txBody>
                    <a:bodyPr/>
                    <a:lstStyle/>
                    <a:p>
                      <a:pPr algn="ctr" rtl="0" fontAlgn="b"/>
                      <a:r>
                        <a:rPr lang="en-ZA" sz="1800" b="0" i="0" u="none" strike="noStrike" dirty="0">
                          <a:solidFill>
                            <a:srgbClr val="000000"/>
                          </a:solidFill>
                          <a:effectLst/>
                          <a:latin typeface="Arial Narrow" panose="020B0606020202030204" pitchFamily="34" charset="0"/>
                        </a:rPr>
                        <a:t>526</a:t>
                      </a:r>
                    </a:p>
                  </a:txBody>
                  <a:tcPr marL="9525" marR="9525" marT="9525" marB="0" anchor="ctr">
                    <a:solidFill>
                      <a:schemeClr val="accent6">
                        <a:lumMod val="20000"/>
                        <a:lumOff val="80000"/>
                      </a:schemeClr>
                    </a:solidFill>
                  </a:tcPr>
                </a:tc>
                <a:tc>
                  <a:txBody>
                    <a:bodyPr/>
                    <a:lstStyle/>
                    <a:p>
                      <a:pPr algn="ctr" rtl="0" fontAlgn="b"/>
                      <a:r>
                        <a:rPr lang="en-ZA" sz="1800" b="1" i="0" u="none" strike="noStrike">
                          <a:solidFill>
                            <a:srgbClr val="000000"/>
                          </a:solidFill>
                          <a:effectLst/>
                          <a:latin typeface="Arial Narrow" panose="020B0606020202030204" pitchFamily="34" charset="0"/>
                        </a:rPr>
                        <a:t>0.6</a:t>
                      </a:r>
                    </a:p>
                  </a:txBody>
                  <a:tcPr marL="9525" marR="9525" marT="9525" marB="0" anchor="ctr">
                    <a:solidFill>
                      <a:schemeClr val="accent6">
                        <a:lumMod val="20000"/>
                        <a:lumOff val="80000"/>
                      </a:schemeClr>
                    </a:solidFill>
                  </a:tcPr>
                </a:tc>
                <a:tc>
                  <a:txBody>
                    <a:bodyPr/>
                    <a:lstStyle/>
                    <a:p>
                      <a:pPr algn="ctr" rtl="0" fontAlgn="b"/>
                      <a:r>
                        <a:rPr lang="en-ZA" sz="1800" b="0" i="0" u="none" strike="noStrike">
                          <a:solidFill>
                            <a:srgbClr val="000000"/>
                          </a:solidFill>
                          <a:effectLst/>
                          <a:latin typeface="Arial Narrow" panose="020B0606020202030204" pitchFamily="34" charset="0"/>
                        </a:rPr>
                        <a:t>96 155</a:t>
                      </a:r>
                    </a:p>
                  </a:txBody>
                  <a:tcPr marL="9525" marR="9525" marT="9525" marB="0" anchor="ctr">
                    <a:solidFill>
                      <a:schemeClr val="accent4">
                        <a:lumMod val="40000"/>
                        <a:lumOff val="60000"/>
                      </a:schemeClr>
                    </a:solidFill>
                  </a:tcPr>
                </a:tc>
                <a:tc>
                  <a:txBody>
                    <a:bodyPr/>
                    <a:lstStyle/>
                    <a:p>
                      <a:pPr algn="ctr" rtl="0" fontAlgn="b"/>
                      <a:r>
                        <a:rPr lang="en-ZA" sz="1800" b="0" i="0" u="none" strike="noStrike">
                          <a:solidFill>
                            <a:srgbClr val="000000"/>
                          </a:solidFill>
                          <a:effectLst/>
                          <a:latin typeface="Arial Narrow" panose="020B0606020202030204" pitchFamily="34" charset="0"/>
                        </a:rPr>
                        <a:t>786</a:t>
                      </a:r>
                    </a:p>
                  </a:txBody>
                  <a:tcPr marL="9525" marR="9525" marT="9525" marB="0" anchor="ctr">
                    <a:solidFill>
                      <a:schemeClr val="accent4">
                        <a:lumMod val="40000"/>
                        <a:lumOff val="60000"/>
                      </a:schemeClr>
                    </a:solidFill>
                  </a:tcPr>
                </a:tc>
                <a:tc>
                  <a:txBody>
                    <a:bodyPr/>
                    <a:lstStyle/>
                    <a:p>
                      <a:pPr algn="ctr" rtl="0" fontAlgn="b"/>
                      <a:r>
                        <a:rPr lang="en-ZA" sz="1800" b="1" i="0" u="none" strike="noStrike">
                          <a:solidFill>
                            <a:srgbClr val="000000"/>
                          </a:solidFill>
                          <a:effectLst/>
                          <a:latin typeface="Arial Narrow" panose="020B0606020202030204" pitchFamily="34" charset="0"/>
                        </a:rPr>
                        <a:t>0.8</a:t>
                      </a:r>
                    </a:p>
                  </a:txBody>
                  <a:tcPr marL="9525" marR="9525" marT="9525" marB="0" anchor="ctr">
                    <a:solidFill>
                      <a:schemeClr val="accent4">
                        <a:lumMod val="40000"/>
                        <a:lumOff val="60000"/>
                      </a:schemeClr>
                    </a:solidFill>
                  </a:tcPr>
                </a:tc>
                <a:extLst>
                  <a:ext uri="{0D108BD9-81ED-4DB2-BD59-A6C34878D82A}">
                    <a16:rowId xmlns:a16="http://schemas.microsoft.com/office/drawing/2014/main" val="10004"/>
                  </a:ext>
                </a:extLst>
              </a:tr>
              <a:tr h="347627">
                <a:tc>
                  <a:txBody>
                    <a:bodyPr/>
                    <a:lstStyle/>
                    <a:p>
                      <a:pPr>
                        <a:lnSpc>
                          <a:spcPct val="115000"/>
                        </a:lnSpc>
                        <a:spcAft>
                          <a:spcPts val="0"/>
                        </a:spcAft>
                      </a:pPr>
                      <a:r>
                        <a:rPr lang="en-ZA" sz="1600" b="1" dirty="0">
                          <a:effectLst/>
                          <a:latin typeface="Arial Narrow" pitchFamily="34" charset="0"/>
                          <a:ea typeface="Tahoma" panose="020B0604030504040204" pitchFamily="34" charset="0"/>
                          <a:cs typeface="Arial" panose="020B0604020202020204" pitchFamily="34" charset="0"/>
                        </a:rPr>
                        <a:t>Business Studies</a:t>
                      </a:r>
                    </a:p>
                  </a:txBody>
                  <a:tcPr marL="67027" marR="67027" marT="0" marB="0" anchor="ctr"/>
                </a:tc>
                <a:tc>
                  <a:txBody>
                    <a:bodyPr/>
                    <a:lstStyle/>
                    <a:p>
                      <a:pPr algn="ctr" rtl="0" fontAlgn="b"/>
                      <a:r>
                        <a:rPr lang="en-ZA" sz="1800" b="0" i="0" u="none" strike="noStrike">
                          <a:solidFill>
                            <a:srgbClr val="000000"/>
                          </a:solidFill>
                          <a:effectLst/>
                          <a:latin typeface="Arial Narrow" panose="020B0606020202030204" pitchFamily="34" charset="0"/>
                        </a:rPr>
                        <a:t>186 840</a:t>
                      </a:r>
                    </a:p>
                  </a:txBody>
                  <a:tcPr marL="9525" marR="9525" marT="9525" marB="0" anchor="ctr">
                    <a:solidFill>
                      <a:schemeClr val="accent6">
                        <a:lumMod val="20000"/>
                        <a:lumOff val="80000"/>
                      </a:schemeClr>
                    </a:solidFill>
                  </a:tcPr>
                </a:tc>
                <a:tc>
                  <a:txBody>
                    <a:bodyPr/>
                    <a:lstStyle/>
                    <a:p>
                      <a:pPr algn="ctr" rtl="0" fontAlgn="b"/>
                      <a:r>
                        <a:rPr lang="en-ZA" sz="1800" b="0" i="0" u="none" strike="noStrike">
                          <a:solidFill>
                            <a:srgbClr val="000000"/>
                          </a:solidFill>
                          <a:effectLst/>
                          <a:latin typeface="Arial Narrow" panose="020B0606020202030204" pitchFamily="34" charset="0"/>
                        </a:rPr>
                        <a:t>2 769</a:t>
                      </a:r>
                    </a:p>
                  </a:txBody>
                  <a:tcPr marL="9525" marR="9525" marT="9525" marB="0" anchor="ctr">
                    <a:solidFill>
                      <a:schemeClr val="accent6">
                        <a:lumMod val="20000"/>
                        <a:lumOff val="80000"/>
                      </a:schemeClr>
                    </a:solidFill>
                  </a:tcPr>
                </a:tc>
                <a:tc>
                  <a:txBody>
                    <a:bodyPr/>
                    <a:lstStyle/>
                    <a:p>
                      <a:pPr algn="ctr" rtl="0" fontAlgn="b"/>
                      <a:r>
                        <a:rPr lang="en-ZA" sz="1800" b="1" i="0" u="none" strike="noStrike">
                          <a:solidFill>
                            <a:srgbClr val="000000"/>
                          </a:solidFill>
                          <a:effectLst/>
                          <a:latin typeface="Arial Narrow" panose="020B0606020202030204" pitchFamily="34" charset="0"/>
                        </a:rPr>
                        <a:t>1.5</a:t>
                      </a:r>
                    </a:p>
                  </a:txBody>
                  <a:tcPr marL="9525" marR="9525" marT="9525" marB="0" anchor="ctr">
                    <a:solidFill>
                      <a:schemeClr val="accent6">
                        <a:lumMod val="20000"/>
                        <a:lumOff val="80000"/>
                      </a:schemeClr>
                    </a:solidFill>
                  </a:tcPr>
                </a:tc>
                <a:tc>
                  <a:txBody>
                    <a:bodyPr/>
                    <a:lstStyle/>
                    <a:p>
                      <a:pPr algn="ctr" rtl="0" fontAlgn="b"/>
                      <a:r>
                        <a:rPr lang="en-ZA" sz="1800" b="0" i="0" u="none" strike="noStrike">
                          <a:solidFill>
                            <a:srgbClr val="000000"/>
                          </a:solidFill>
                          <a:effectLst/>
                          <a:latin typeface="Arial Narrow" panose="020B0606020202030204" pitchFamily="34" charset="0"/>
                        </a:rPr>
                        <a:t>207 045</a:t>
                      </a:r>
                    </a:p>
                  </a:txBody>
                  <a:tcPr marL="9525" marR="9525" marT="9525" marB="0" anchor="ctr">
                    <a:solidFill>
                      <a:schemeClr val="accent4">
                        <a:lumMod val="40000"/>
                        <a:lumOff val="60000"/>
                      </a:schemeClr>
                    </a:solidFill>
                  </a:tcPr>
                </a:tc>
                <a:tc>
                  <a:txBody>
                    <a:bodyPr/>
                    <a:lstStyle/>
                    <a:p>
                      <a:pPr algn="ctr" rtl="0" fontAlgn="b"/>
                      <a:r>
                        <a:rPr lang="en-ZA" sz="1800" b="0" i="0" u="none" strike="noStrike">
                          <a:solidFill>
                            <a:srgbClr val="000000"/>
                          </a:solidFill>
                          <a:effectLst/>
                          <a:latin typeface="Arial Narrow" panose="020B0606020202030204" pitchFamily="34" charset="0"/>
                        </a:rPr>
                        <a:t>8 069</a:t>
                      </a:r>
                    </a:p>
                  </a:txBody>
                  <a:tcPr marL="9525" marR="9525" marT="9525" marB="0" anchor="ctr">
                    <a:solidFill>
                      <a:schemeClr val="accent4">
                        <a:lumMod val="40000"/>
                        <a:lumOff val="60000"/>
                      </a:schemeClr>
                    </a:solidFill>
                  </a:tcPr>
                </a:tc>
                <a:tc>
                  <a:txBody>
                    <a:bodyPr/>
                    <a:lstStyle/>
                    <a:p>
                      <a:pPr algn="ctr" rtl="0" fontAlgn="b"/>
                      <a:r>
                        <a:rPr lang="en-ZA" sz="1800" b="1" i="0" u="none" strike="noStrike">
                          <a:solidFill>
                            <a:srgbClr val="000000"/>
                          </a:solidFill>
                          <a:effectLst/>
                          <a:latin typeface="Arial Narrow" panose="020B0606020202030204" pitchFamily="34" charset="0"/>
                        </a:rPr>
                        <a:t>3.9</a:t>
                      </a:r>
                    </a:p>
                  </a:txBody>
                  <a:tcPr marL="9525" marR="9525" marT="9525" marB="0" anchor="ctr">
                    <a:solidFill>
                      <a:schemeClr val="accent4">
                        <a:lumMod val="40000"/>
                        <a:lumOff val="60000"/>
                      </a:schemeClr>
                    </a:solidFill>
                  </a:tcPr>
                </a:tc>
                <a:extLst>
                  <a:ext uri="{0D108BD9-81ED-4DB2-BD59-A6C34878D82A}">
                    <a16:rowId xmlns:a16="http://schemas.microsoft.com/office/drawing/2014/main" val="10005"/>
                  </a:ext>
                </a:extLst>
              </a:tr>
              <a:tr h="347627">
                <a:tc>
                  <a:txBody>
                    <a:bodyPr/>
                    <a:lstStyle/>
                    <a:p>
                      <a:pPr>
                        <a:lnSpc>
                          <a:spcPct val="115000"/>
                        </a:lnSpc>
                        <a:spcAft>
                          <a:spcPts val="0"/>
                        </a:spcAft>
                      </a:pPr>
                      <a:r>
                        <a:rPr lang="en-ZA" sz="1600" b="1" dirty="0">
                          <a:effectLst/>
                          <a:latin typeface="Arial Narrow" pitchFamily="34" charset="0"/>
                          <a:ea typeface="Tahoma" panose="020B0604030504040204" pitchFamily="34" charset="0"/>
                          <a:cs typeface="Arial" panose="020B0604020202020204" pitchFamily="34" charset="0"/>
                        </a:rPr>
                        <a:t>Economics</a:t>
                      </a:r>
                    </a:p>
                  </a:txBody>
                  <a:tcPr marL="67027" marR="67027" marT="0" marB="0" anchor="ctr"/>
                </a:tc>
                <a:tc>
                  <a:txBody>
                    <a:bodyPr/>
                    <a:lstStyle/>
                    <a:p>
                      <a:pPr algn="ctr" rtl="0" fontAlgn="b"/>
                      <a:r>
                        <a:rPr lang="en-ZA" sz="1800" b="0" i="0" u="none" strike="noStrike">
                          <a:solidFill>
                            <a:srgbClr val="000000"/>
                          </a:solidFill>
                          <a:effectLst/>
                          <a:latin typeface="Arial Narrow" panose="020B0606020202030204" pitchFamily="34" charset="0"/>
                        </a:rPr>
                        <a:t>107 940</a:t>
                      </a:r>
                    </a:p>
                  </a:txBody>
                  <a:tcPr marL="9525" marR="9525" marT="9525" marB="0" anchor="ctr">
                    <a:solidFill>
                      <a:schemeClr val="accent6">
                        <a:lumMod val="20000"/>
                        <a:lumOff val="80000"/>
                      </a:schemeClr>
                    </a:solidFill>
                  </a:tcPr>
                </a:tc>
                <a:tc>
                  <a:txBody>
                    <a:bodyPr/>
                    <a:lstStyle/>
                    <a:p>
                      <a:pPr algn="ctr" rtl="0" fontAlgn="b"/>
                      <a:r>
                        <a:rPr lang="en-ZA" sz="1800" b="0" i="0" u="none" strike="noStrike">
                          <a:solidFill>
                            <a:srgbClr val="000000"/>
                          </a:solidFill>
                          <a:effectLst/>
                          <a:latin typeface="Arial Narrow" panose="020B0606020202030204" pitchFamily="34" charset="0"/>
                        </a:rPr>
                        <a:t>1 014</a:t>
                      </a:r>
                    </a:p>
                  </a:txBody>
                  <a:tcPr marL="9525" marR="9525" marT="9525" marB="0" anchor="ctr">
                    <a:solidFill>
                      <a:schemeClr val="accent6">
                        <a:lumMod val="20000"/>
                        <a:lumOff val="80000"/>
                      </a:schemeClr>
                    </a:solidFill>
                  </a:tcPr>
                </a:tc>
                <a:tc>
                  <a:txBody>
                    <a:bodyPr/>
                    <a:lstStyle/>
                    <a:p>
                      <a:pPr algn="ctr" rtl="0" fontAlgn="b"/>
                      <a:r>
                        <a:rPr lang="en-ZA" sz="1800" b="1" i="0" u="none" strike="noStrike">
                          <a:solidFill>
                            <a:srgbClr val="000000"/>
                          </a:solidFill>
                          <a:effectLst/>
                          <a:latin typeface="Arial Narrow" panose="020B0606020202030204" pitchFamily="34" charset="0"/>
                        </a:rPr>
                        <a:t>0.9</a:t>
                      </a:r>
                    </a:p>
                  </a:txBody>
                  <a:tcPr marL="9525" marR="9525" marT="9525" marB="0" anchor="ctr">
                    <a:solidFill>
                      <a:schemeClr val="accent6">
                        <a:lumMod val="20000"/>
                        <a:lumOff val="80000"/>
                      </a:schemeClr>
                    </a:solidFill>
                  </a:tcPr>
                </a:tc>
                <a:tc>
                  <a:txBody>
                    <a:bodyPr/>
                    <a:lstStyle/>
                    <a:p>
                      <a:pPr algn="ctr" rtl="0" fontAlgn="b"/>
                      <a:r>
                        <a:rPr lang="en-ZA" sz="1800" b="0" i="0" u="none" strike="noStrike">
                          <a:solidFill>
                            <a:srgbClr val="000000"/>
                          </a:solidFill>
                          <a:effectLst/>
                          <a:latin typeface="Arial Narrow" panose="020B0606020202030204" pitchFamily="34" charset="0"/>
                        </a:rPr>
                        <a:t>118 484</a:t>
                      </a:r>
                    </a:p>
                  </a:txBody>
                  <a:tcPr marL="9525" marR="9525" marT="9525" marB="0" anchor="ctr">
                    <a:solidFill>
                      <a:schemeClr val="accent4">
                        <a:lumMod val="40000"/>
                        <a:lumOff val="60000"/>
                      </a:schemeClr>
                    </a:solidFill>
                  </a:tcPr>
                </a:tc>
                <a:tc>
                  <a:txBody>
                    <a:bodyPr/>
                    <a:lstStyle/>
                    <a:p>
                      <a:pPr algn="ctr" rtl="0" fontAlgn="b"/>
                      <a:r>
                        <a:rPr lang="en-ZA" sz="1800" b="0" i="0" u="none" strike="noStrike">
                          <a:solidFill>
                            <a:srgbClr val="000000"/>
                          </a:solidFill>
                          <a:effectLst/>
                          <a:latin typeface="Arial Narrow" panose="020B0606020202030204" pitchFamily="34" charset="0"/>
                        </a:rPr>
                        <a:t>1 533</a:t>
                      </a:r>
                    </a:p>
                  </a:txBody>
                  <a:tcPr marL="9525" marR="9525" marT="9525" marB="0" anchor="ctr">
                    <a:solidFill>
                      <a:schemeClr val="accent4">
                        <a:lumMod val="40000"/>
                        <a:lumOff val="60000"/>
                      </a:schemeClr>
                    </a:solidFill>
                  </a:tcPr>
                </a:tc>
                <a:tc>
                  <a:txBody>
                    <a:bodyPr/>
                    <a:lstStyle/>
                    <a:p>
                      <a:pPr algn="ctr" rtl="0" fontAlgn="b"/>
                      <a:r>
                        <a:rPr lang="en-ZA" sz="1800" b="1" i="0" u="none" strike="noStrike">
                          <a:solidFill>
                            <a:srgbClr val="000000"/>
                          </a:solidFill>
                          <a:effectLst/>
                          <a:latin typeface="Arial Narrow" panose="020B0606020202030204" pitchFamily="34" charset="0"/>
                        </a:rPr>
                        <a:t>1.3</a:t>
                      </a:r>
                    </a:p>
                  </a:txBody>
                  <a:tcPr marL="9525" marR="9525" marT="9525" marB="0" anchor="ctr">
                    <a:solidFill>
                      <a:schemeClr val="accent4">
                        <a:lumMod val="40000"/>
                        <a:lumOff val="60000"/>
                      </a:schemeClr>
                    </a:solidFill>
                  </a:tcPr>
                </a:tc>
                <a:extLst>
                  <a:ext uri="{0D108BD9-81ED-4DB2-BD59-A6C34878D82A}">
                    <a16:rowId xmlns:a16="http://schemas.microsoft.com/office/drawing/2014/main" val="10006"/>
                  </a:ext>
                </a:extLst>
              </a:tr>
              <a:tr h="392894">
                <a:tc>
                  <a:txBody>
                    <a:bodyPr/>
                    <a:lstStyle/>
                    <a:p>
                      <a:pPr>
                        <a:lnSpc>
                          <a:spcPct val="115000"/>
                        </a:lnSpc>
                        <a:spcAft>
                          <a:spcPts val="0"/>
                        </a:spcAft>
                      </a:pPr>
                      <a:r>
                        <a:rPr lang="en-ZA" sz="1600" b="1" dirty="0">
                          <a:effectLst/>
                          <a:latin typeface="Arial Narrow" pitchFamily="34" charset="0"/>
                          <a:ea typeface="Tahoma" panose="020B0604030504040204" pitchFamily="34" charset="0"/>
                          <a:cs typeface="Arial" panose="020B0604020202020204" pitchFamily="34" charset="0"/>
                        </a:rPr>
                        <a:t>English FAL</a:t>
                      </a:r>
                    </a:p>
                  </a:txBody>
                  <a:tcPr marL="67027" marR="67027" marT="0" marB="0" anchor="ctr"/>
                </a:tc>
                <a:tc>
                  <a:txBody>
                    <a:bodyPr/>
                    <a:lstStyle/>
                    <a:p>
                      <a:pPr algn="ctr" rtl="0" fontAlgn="b"/>
                      <a:r>
                        <a:rPr lang="en-ZA" sz="1800" b="0" i="0" u="none" strike="noStrike" dirty="0">
                          <a:solidFill>
                            <a:srgbClr val="000000"/>
                          </a:solidFill>
                          <a:effectLst/>
                          <a:latin typeface="Arial Narrow" panose="020B0606020202030204" pitchFamily="34" charset="0"/>
                        </a:rPr>
                        <a:t>489 072</a:t>
                      </a:r>
                    </a:p>
                  </a:txBody>
                  <a:tcPr marL="9525" marR="9525" marT="9525" marB="0" anchor="ctr">
                    <a:solidFill>
                      <a:schemeClr val="accent6">
                        <a:lumMod val="20000"/>
                        <a:lumOff val="80000"/>
                      </a:schemeClr>
                    </a:solidFill>
                  </a:tcPr>
                </a:tc>
                <a:tc>
                  <a:txBody>
                    <a:bodyPr/>
                    <a:lstStyle/>
                    <a:p>
                      <a:pPr algn="ctr" rtl="0" fontAlgn="b"/>
                      <a:r>
                        <a:rPr lang="en-ZA" sz="1800" b="0" i="0" u="none" strike="noStrike">
                          <a:solidFill>
                            <a:srgbClr val="000000"/>
                          </a:solidFill>
                          <a:effectLst/>
                          <a:latin typeface="Arial Narrow" panose="020B0606020202030204" pitchFamily="34" charset="0"/>
                        </a:rPr>
                        <a:t>7 787</a:t>
                      </a:r>
                    </a:p>
                  </a:txBody>
                  <a:tcPr marL="9525" marR="9525" marT="9525" marB="0" anchor="ctr">
                    <a:solidFill>
                      <a:schemeClr val="accent6">
                        <a:lumMod val="20000"/>
                        <a:lumOff val="80000"/>
                      </a:schemeClr>
                    </a:solidFill>
                  </a:tcPr>
                </a:tc>
                <a:tc>
                  <a:txBody>
                    <a:bodyPr/>
                    <a:lstStyle/>
                    <a:p>
                      <a:pPr algn="ctr" rtl="0" fontAlgn="b"/>
                      <a:r>
                        <a:rPr lang="en-ZA" sz="1800" b="1" i="0" u="none" strike="noStrike">
                          <a:solidFill>
                            <a:srgbClr val="000000"/>
                          </a:solidFill>
                          <a:effectLst/>
                          <a:latin typeface="Arial Narrow" panose="020B0606020202030204" pitchFamily="34" charset="0"/>
                        </a:rPr>
                        <a:t>1.6</a:t>
                      </a:r>
                    </a:p>
                  </a:txBody>
                  <a:tcPr marL="9525" marR="9525" marT="9525" marB="0" anchor="ctr">
                    <a:solidFill>
                      <a:schemeClr val="accent6">
                        <a:lumMod val="20000"/>
                        <a:lumOff val="80000"/>
                      </a:schemeClr>
                    </a:solidFill>
                  </a:tcPr>
                </a:tc>
                <a:tc>
                  <a:txBody>
                    <a:bodyPr/>
                    <a:lstStyle/>
                    <a:p>
                      <a:pPr algn="ctr" rtl="0" fontAlgn="b"/>
                      <a:r>
                        <a:rPr lang="en-ZA" sz="1800" b="0" i="0" u="none" strike="noStrike">
                          <a:solidFill>
                            <a:srgbClr val="000000"/>
                          </a:solidFill>
                          <a:effectLst/>
                          <a:latin typeface="Arial Narrow" panose="020B0606020202030204" pitchFamily="34" charset="0"/>
                        </a:rPr>
                        <a:t>474 718</a:t>
                      </a:r>
                    </a:p>
                  </a:txBody>
                  <a:tcPr marL="9525" marR="9525" marT="9525" marB="0" anchor="ctr">
                    <a:solidFill>
                      <a:schemeClr val="accent4">
                        <a:lumMod val="40000"/>
                        <a:lumOff val="60000"/>
                      </a:schemeClr>
                    </a:solidFill>
                  </a:tcPr>
                </a:tc>
                <a:tc>
                  <a:txBody>
                    <a:bodyPr/>
                    <a:lstStyle/>
                    <a:p>
                      <a:pPr algn="ctr" rtl="0" fontAlgn="b"/>
                      <a:r>
                        <a:rPr lang="en-ZA" sz="1800" b="0" i="0" u="none" strike="noStrike">
                          <a:solidFill>
                            <a:srgbClr val="000000"/>
                          </a:solidFill>
                          <a:effectLst/>
                          <a:latin typeface="Arial Narrow" panose="020B0606020202030204" pitchFamily="34" charset="0"/>
                        </a:rPr>
                        <a:t>10 301</a:t>
                      </a:r>
                    </a:p>
                  </a:txBody>
                  <a:tcPr marL="9525" marR="9525" marT="9525" marB="0" anchor="ctr">
                    <a:solidFill>
                      <a:schemeClr val="accent4">
                        <a:lumMod val="40000"/>
                        <a:lumOff val="60000"/>
                      </a:schemeClr>
                    </a:solidFill>
                  </a:tcPr>
                </a:tc>
                <a:tc>
                  <a:txBody>
                    <a:bodyPr/>
                    <a:lstStyle/>
                    <a:p>
                      <a:pPr algn="ctr" rtl="0" fontAlgn="b"/>
                      <a:r>
                        <a:rPr lang="en-ZA" sz="1800" b="1" i="0" u="none" strike="noStrike">
                          <a:solidFill>
                            <a:srgbClr val="000000"/>
                          </a:solidFill>
                          <a:effectLst/>
                          <a:latin typeface="Arial Narrow" panose="020B0606020202030204" pitchFamily="34" charset="0"/>
                        </a:rPr>
                        <a:t>2.2</a:t>
                      </a:r>
                    </a:p>
                  </a:txBody>
                  <a:tcPr marL="9525" marR="9525" marT="9525" marB="0" anchor="ctr">
                    <a:solidFill>
                      <a:schemeClr val="accent4">
                        <a:lumMod val="40000"/>
                        <a:lumOff val="60000"/>
                      </a:schemeClr>
                    </a:solidFill>
                  </a:tcPr>
                </a:tc>
                <a:extLst>
                  <a:ext uri="{0D108BD9-81ED-4DB2-BD59-A6C34878D82A}">
                    <a16:rowId xmlns:a16="http://schemas.microsoft.com/office/drawing/2014/main" val="10007"/>
                  </a:ext>
                </a:extLst>
              </a:tr>
              <a:tr h="347627">
                <a:tc>
                  <a:txBody>
                    <a:bodyPr/>
                    <a:lstStyle/>
                    <a:p>
                      <a:pPr>
                        <a:lnSpc>
                          <a:spcPct val="115000"/>
                        </a:lnSpc>
                        <a:spcAft>
                          <a:spcPts val="0"/>
                        </a:spcAft>
                      </a:pPr>
                      <a:r>
                        <a:rPr lang="en-ZA" sz="1600" b="1" dirty="0">
                          <a:effectLst/>
                          <a:latin typeface="Arial Narrow" pitchFamily="34" charset="0"/>
                          <a:ea typeface="Tahoma" panose="020B0604030504040204" pitchFamily="34" charset="0"/>
                          <a:cs typeface="Arial" panose="020B0604020202020204" pitchFamily="34" charset="0"/>
                        </a:rPr>
                        <a:t>Geography</a:t>
                      </a:r>
                    </a:p>
                  </a:txBody>
                  <a:tcPr marL="67027" marR="67027" marT="0" marB="0" anchor="ctr"/>
                </a:tc>
                <a:tc>
                  <a:txBody>
                    <a:bodyPr/>
                    <a:lstStyle/>
                    <a:p>
                      <a:pPr algn="ctr" rtl="0" fontAlgn="b"/>
                      <a:r>
                        <a:rPr lang="en-ZA" sz="1800" b="0" i="0" u="none" strike="noStrike">
                          <a:solidFill>
                            <a:srgbClr val="000000"/>
                          </a:solidFill>
                          <a:effectLst/>
                          <a:latin typeface="Arial Narrow" panose="020B0606020202030204" pitchFamily="34" charset="0"/>
                        </a:rPr>
                        <a:t>271 807</a:t>
                      </a:r>
                    </a:p>
                  </a:txBody>
                  <a:tcPr marL="9525" marR="9525" marT="9525" marB="0" anchor="ctr">
                    <a:solidFill>
                      <a:schemeClr val="accent6">
                        <a:lumMod val="20000"/>
                        <a:lumOff val="80000"/>
                      </a:schemeClr>
                    </a:solidFill>
                  </a:tcPr>
                </a:tc>
                <a:tc>
                  <a:txBody>
                    <a:bodyPr/>
                    <a:lstStyle/>
                    <a:p>
                      <a:pPr algn="ctr" rtl="0" fontAlgn="b"/>
                      <a:r>
                        <a:rPr lang="en-ZA" sz="1800" b="0" i="0" u="none" strike="noStrike">
                          <a:solidFill>
                            <a:srgbClr val="000000"/>
                          </a:solidFill>
                          <a:effectLst/>
                          <a:latin typeface="Arial Narrow" panose="020B0606020202030204" pitchFamily="34" charset="0"/>
                        </a:rPr>
                        <a:t>2 752</a:t>
                      </a:r>
                    </a:p>
                  </a:txBody>
                  <a:tcPr marL="9525" marR="9525" marT="9525" marB="0" anchor="ctr">
                    <a:solidFill>
                      <a:schemeClr val="accent6">
                        <a:lumMod val="20000"/>
                        <a:lumOff val="80000"/>
                      </a:schemeClr>
                    </a:solidFill>
                  </a:tcPr>
                </a:tc>
                <a:tc>
                  <a:txBody>
                    <a:bodyPr/>
                    <a:lstStyle/>
                    <a:p>
                      <a:pPr algn="ctr" rtl="0" fontAlgn="b"/>
                      <a:r>
                        <a:rPr lang="en-ZA" sz="1800" b="1" i="0" u="none" strike="noStrike">
                          <a:solidFill>
                            <a:srgbClr val="000000"/>
                          </a:solidFill>
                          <a:effectLst/>
                          <a:latin typeface="Arial Narrow" panose="020B0606020202030204" pitchFamily="34" charset="0"/>
                        </a:rPr>
                        <a:t>1.0</a:t>
                      </a:r>
                    </a:p>
                  </a:txBody>
                  <a:tcPr marL="9525" marR="9525" marT="9525" marB="0" anchor="ctr">
                    <a:solidFill>
                      <a:schemeClr val="accent6">
                        <a:lumMod val="20000"/>
                        <a:lumOff val="80000"/>
                      </a:schemeClr>
                    </a:solidFill>
                  </a:tcPr>
                </a:tc>
                <a:tc>
                  <a:txBody>
                    <a:bodyPr/>
                    <a:lstStyle/>
                    <a:p>
                      <a:pPr algn="ctr" rtl="0" fontAlgn="b"/>
                      <a:r>
                        <a:rPr lang="en-ZA" sz="1800" b="0" i="0" u="none" strike="noStrike">
                          <a:solidFill>
                            <a:srgbClr val="000000"/>
                          </a:solidFill>
                          <a:effectLst/>
                          <a:latin typeface="Arial Narrow" panose="020B0606020202030204" pitchFamily="34" charset="0"/>
                        </a:rPr>
                        <a:t>287 629</a:t>
                      </a:r>
                    </a:p>
                  </a:txBody>
                  <a:tcPr marL="9525" marR="9525" marT="9525" marB="0" anchor="ctr">
                    <a:solidFill>
                      <a:schemeClr val="accent4">
                        <a:lumMod val="40000"/>
                        <a:lumOff val="60000"/>
                      </a:schemeClr>
                    </a:solidFill>
                  </a:tcPr>
                </a:tc>
                <a:tc>
                  <a:txBody>
                    <a:bodyPr/>
                    <a:lstStyle/>
                    <a:p>
                      <a:pPr algn="ctr" rtl="0" fontAlgn="b"/>
                      <a:r>
                        <a:rPr lang="en-ZA" sz="1800" b="0" i="0" u="none" strike="noStrike">
                          <a:solidFill>
                            <a:srgbClr val="000000"/>
                          </a:solidFill>
                          <a:effectLst/>
                          <a:latin typeface="Arial Narrow" panose="020B0606020202030204" pitchFamily="34" charset="0"/>
                        </a:rPr>
                        <a:t>2 755</a:t>
                      </a:r>
                    </a:p>
                  </a:txBody>
                  <a:tcPr marL="9525" marR="9525" marT="9525" marB="0" anchor="ctr">
                    <a:solidFill>
                      <a:schemeClr val="accent4">
                        <a:lumMod val="40000"/>
                        <a:lumOff val="60000"/>
                      </a:schemeClr>
                    </a:solidFill>
                  </a:tcPr>
                </a:tc>
                <a:tc>
                  <a:txBody>
                    <a:bodyPr/>
                    <a:lstStyle/>
                    <a:p>
                      <a:pPr algn="ctr" rtl="0" fontAlgn="b"/>
                      <a:r>
                        <a:rPr lang="en-ZA" sz="1800" b="1" i="0" u="none" strike="noStrike" dirty="0">
                          <a:solidFill>
                            <a:srgbClr val="000000"/>
                          </a:solidFill>
                          <a:effectLst/>
                          <a:latin typeface="Arial Narrow" panose="020B0606020202030204" pitchFamily="34" charset="0"/>
                        </a:rPr>
                        <a:t>1.0</a:t>
                      </a:r>
                    </a:p>
                  </a:txBody>
                  <a:tcPr marL="9525" marR="9525" marT="9525" marB="0" anchor="ctr">
                    <a:solidFill>
                      <a:schemeClr val="accent4">
                        <a:lumMod val="40000"/>
                        <a:lumOff val="60000"/>
                      </a:schemeClr>
                    </a:solidFill>
                  </a:tcPr>
                </a:tc>
                <a:extLst>
                  <a:ext uri="{0D108BD9-81ED-4DB2-BD59-A6C34878D82A}">
                    <a16:rowId xmlns:a16="http://schemas.microsoft.com/office/drawing/2014/main" val="10008"/>
                  </a:ext>
                </a:extLst>
              </a:tr>
              <a:tr h="347627">
                <a:tc>
                  <a:txBody>
                    <a:bodyPr/>
                    <a:lstStyle/>
                    <a:p>
                      <a:pPr>
                        <a:lnSpc>
                          <a:spcPct val="115000"/>
                        </a:lnSpc>
                        <a:spcAft>
                          <a:spcPts val="0"/>
                        </a:spcAft>
                      </a:pPr>
                      <a:r>
                        <a:rPr lang="en-ZA" sz="1600" b="1" dirty="0">
                          <a:effectLst/>
                          <a:latin typeface="Arial Narrow" pitchFamily="34" charset="0"/>
                          <a:ea typeface="Tahoma" panose="020B0604030504040204" pitchFamily="34" charset="0"/>
                          <a:cs typeface="Arial" panose="020B0604020202020204" pitchFamily="34" charset="0"/>
                        </a:rPr>
                        <a:t>History</a:t>
                      </a:r>
                    </a:p>
                  </a:txBody>
                  <a:tcPr marL="67027" marR="67027" marT="0" marB="0" anchor="ctr"/>
                </a:tc>
                <a:tc>
                  <a:txBody>
                    <a:bodyPr/>
                    <a:lstStyle/>
                    <a:p>
                      <a:pPr algn="ctr" rtl="0" fontAlgn="b"/>
                      <a:r>
                        <a:rPr lang="en-ZA" sz="1800" b="0" i="0" u="none" strike="noStrike">
                          <a:solidFill>
                            <a:srgbClr val="000000"/>
                          </a:solidFill>
                          <a:effectLst/>
                          <a:latin typeface="Arial Narrow" panose="020B0606020202030204" pitchFamily="34" charset="0"/>
                        </a:rPr>
                        <a:t>164 729</a:t>
                      </a:r>
                    </a:p>
                  </a:txBody>
                  <a:tcPr marL="9525" marR="9525" marT="9525" marB="0" anchor="ctr">
                    <a:solidFill>
                      <a:schemeClr val="accent6">
                        <a:lumMod val="20000"/>
                        <a:lumOff val="80000"/>
                      </a:schemeClr>
                    </a:solidFill>
                  </a:tcPr>
                </a:tc>
                <a:tc>
                  <a:txBody>
                    <a:bodyPr/>
                    <a:lstStyle/>
                    <a:p>
                      <a:pPr algn="ctr" rtl="0" fontAlgn="b"/>
                      <a:r>
                        <a:rPr lang="en-ZA" sz="1800" b="0" i="0" u="none" strike="noStrike">
                          <a:solidFill>
                            <a:srgbClr val="000000"/>
                          </a:solidFill>
                          <a:effectLst/>
                          <a:latin typeface="Arial Narrow" panose="020B0606020202030204" pitchFamily="34" charset="0"/>
                        </a:rPr>
                        <a:t>8 702</a:t>
                      </a:r>
                    </a:p>
                  </a:txBody>
                  <a:tcPr marL="9525" marR="9525" marT="9525" marB="0" anchor="ctr">
                    <a:solidFill>
                      <a:schemeClr val="accent6">
                        <a:lumMod val="20000"/>
                        <a:lumOff val="80000"/>
                      </a:schemeClr>
                    </a:solidFill>
                  </a:tcPr>
                </a:tc>
                <a:tc>
                  <a:txBody>
                    <a:bodyPr/>
                    <a:lstStyle/>
                    <a:p>
                      <a:pPr algn="ctr" rtl="0" fontAlgn="b"/>
                      <a:r>
                        <a:rPr lang="en-ZA" sz="1800" b="1" i="0" u="none" strike="noStrike">
                          <a:solidFill>
                            <a:srgbClr val="000000"/>
                          </a:solidFill>
                          <a:effectLst/>
                          <a:latin typeface="Arial Narrow" panose="020B0606020202030204" pitchFamily="34" charset="0"/>
                        </a:rPr>
                        <a:t>5.3</a:t>
                      </a:r>
                    </a:p>
                  </a:txBody>
                  <a:tcPr marL="9525" marR="9525" marT="9525" marB="0" anchor="ctr">
                    <a:solidFill>
                      <a:schemeClr val="accent6">
                        <a:lumMod val="20000"/>
                        <a:lumOff val="80000"/>
                      </a:schemeClr>
                    </a:solidFill>
                  </a:tcPr>
                </a:tc>
                <a:tc>
                  <a:txBody>
                    <a:bodyPr/>
                    <a:lstStyle/>
                    <a:p>
                      <a:pPr algn="ctr" rtl="0" fontAlgn="b"/>
                      <a:r>
                        <a:rPr lang="en-ZA" sz="1800" b="0" i="0" u="none" strike="noStrike">
                          <a:solidFill>
                            <a:srgbClr val="000000"/>
                          </a:solidFill>
                          <a:effectLst/>
                          <a:latin typeface="Arial Narrow" panose="020B0606020202030204" pitchFamily="34" charset="0"/>
                        </a:rPr>
                        <a:t>173 498</a:t>
                      </a:r>
                    </a:p>
                  </a:txBody>
                  <a:tcPr marL="9525" marR="9525" marT="9525" marB="0" anchor="ctr">
                    <a:solidFill>
                      <a:schemeClr val="accent4">
                        <a:lumMod val="40000"/>
                        <a:lumOff val="60000"/>
                      </a:schemeClr>
                    </a:solidFill>
                  </a:tcPr>
                </a:tc>
                <a:tc>
                  <a:txBody>
                    <a:bodyPr/>
                    <a:lstStyle/>
                    <a:p>
                      <a:pPr algn="ctr" rtl="0" fontAlgn="b"/>
                      <a:r>
                        <a:rPr lang="en-ZA" sz="1800" b="0" i="0" u="none" strike="noStrike">
                          <a:solidFill>
                            <a:srgbClr val="000000"/>
                          </a:solidFill>
                          <a:effectLst/>
                          <a:latin typeface="Arial Narrow" panose="020B0606020202030204" pitchFamily="34" charset="0"/>
                        </a:rPr>
                        <a:t>10 935</a:t>
                      </a:r>
                    </a:p>
                  </a:txBody>
                  <a:tcPr marL="9525" marR="9525" marT="9525" marB="0" anchor="ctr">
                    <a:solidFill>
                      <a:schemeClr val="accent4">
                        <a:lumMod val="40000"/>
                        <a:lumOff val="60000"/>
                      </a:schemeClr>
                    </a:solidFill>
                  </a:tcPr>
                </a:tc>
                <a:tc>
                  <a:txBody>
                    <a:bodyPr/>
                    <a:lstStyle/>
                    <a:p>
                      <a:pPr algn="ctr" rtl="0" fontAlgn="b"/>
                      <a:r>
                        <a:rPr lang="en-ZA" sz="1800" b="1" i="0" u="none" strike="noStrike">
                          <a:solidFill>
                            <a:srgbClr val="000000"/>
                          </a:solidFill>
                          <a:effectLst/>
                          <a:latin typeface="Arial Narrow" panose="020B0606020202030204" pitchFamily="34" charset="0"/>
                        </a:rPr>
                        <a:t>6.3</a:t>
                      </a:r>
                    </a:p>
                  </a:txBody>
                  <a:tcPr marL="9525" marR="9525" marT="9525" marB="0" anchor="ctr">
                    <a:solidFill>
                      <a:schemeClr val="accent4">
                        <a:lumMod val="40000"/>
                        <a:lumOff val="60000"/>
                      </a:schemeClr>
                    </a:solidFill>
                  </a:tcPr>
                </a:tc>
                <a:extLst>
                  <a:ext uri="{0D108BD9-81ED-4DB2-BD59-A6C34878D82A}">
                    <a16:rowId xmlns:a16="http://schemas.microsoft.com/office/drawing/2014/main" val="10009"/>
                  </a:ext>
                </a:extLst>
              </a:tr>
              <a:tr h="347627">
                <a:tc>
                  <a:txBody>
                    <a:bodyPr/>
                    <a:lstStyle/>
                    <a:p>
                      <a:pPr>
                        <a:lnSpc>
                          <a:spcPct val="115000"/>
                        </a:lnSpc>
                        <a:spcAft>
                          <a:spcPts val="0"/>
                        </a:spcAft>
                      </a:pPr>
                      <a:r>
                        <a:rPr lang="en-ZA" sz="1600" b="1" dirty="0">
                          <a:effectLst/>
                          <a:latin typeface="Arial Narrow" pitchFamily="34" charset="0"/>
                          <a:ea typeface="Tahoma" panose="020B0604030504040204" pitchFamily="34" charset="0"/>
                          <a:cs typeface="Arial" panose="020B0604020202020204" pitchFamily="34" charset="0"/>
                        </a:rPr>
                        <a:t>Life Sciences</a:t>
                      </a:r>
                    </a:p>
                  </a:txBody>
                  <a:tcPr marL="67027" marR="67027" marT="0" marB="0" anchor="ctr"/>
                </a:tc>
                <a:tc>
                  <a:txBody>
                    <a:bodyPr/>
                    <a:lstStyle/>
                    <a:p>
                      <a:pPr algn="ctr" rtl="0" fontAlgn="b"/>
                      <a:r>
                        <a:rPr lang="en-ZA" sz="1800" b="0" i="0" u="none" strike="noStrike">
                          <a:solidFill>
                            <a:srgbClr val="000000"/>
                          </a:solidFill>
                          <a:effectLst/>
                          <a:latin typeface="Arial Narrow" panose="020B0606020202030204" pitchFamily="34" charset="0"/>
                        </a:rPr>
                        <a:t>301 037</a:t>
                      </a:r>
                    </a:p>
                  </a:txBody>
                  <a:tcPr marL="9525" marR="9525" marT="9525" marB="0" anchor="ctr">
                    <a:solidFill>
                      <a:schemeClr val="accent6">
                        <a:lumMod val="20000"/>
                        <a:lumOff val="80000"/>
                      </a:schemeClr>
                    </a:solidFill>
                  </a:tcPr>
                </a:tc>
                <a:tc>
                  <a:txBody>
                    <a:bodyPr/>
                    <a:lstStyle/>
                    <a:p>
                      <a:pPr algn="ctr" rtl="0" fontAlgn="b"/>
                      <a:r>
                        <a:rPr lang="en-ZA" sz="1800" b="0" i="0" u="none" strike="noStrike">
                          <a:solidFill>
                            <a:srgbClr val="000000"/>
                          </a:solidFill>
                          <a:effectLst/>
                          <a:latin typeface="Arial Narrow" panose="020B0606020202030204" pitchFamily="34" charset="0"/>
                        </a:rPr>
                        <a:t>8 525</a:t>
                      </a:r>
                    </a:p>
                  </a:txBody>
                  <a:tcPr marL="9525" marR="9525" marT="9525" marB="0" anchor="ctr">
                    <a:solidFill>
                      <a:schemeClr val="accent6">
                        <a:lumMod val="20000"/>
                        <a:lumOff val="80000"/>
                      </a:schemeClr>
                    </a:solidFill>
                  </a:tcPr>
                </a:tc>
                <a:tc>
                  <a:txBody>
                    <a:bodyPr/>
                    <a:lstStyle/>
                    <a:p>
                      <a:pPr algn="ctr" rtl="0" fontAlgn="b"/>
                      <a:r>
                        <a:rPr lang="en-ZA" sz="1800" b="1" i="0" u="none" strike="noStrike">
                          <a:solidFill>
                            <a:srgbClr val="000000"/>
                          </a:solidFill>
                          <a:effectLst/>
                          <a:latin typeface="Arial Narrow" panose="020B0606020202030204" pitchFamily="34" charset="0"/>
                        </a:rPr>
                        <a:t>2.8</a:t>
                      </a:r>
                    </a:p>
                  </a:txBody>
                  <a:tcPr marL="9525" marR="9525" marT="9525" marB="0" anchor="ctr">
                    <a:solidFill>
                      <a:schemeClr val="accent6">
                        <a:lumMod val="20000"/>
                        <a:lumOff val="80000"/>
                      </a:schemeClr>
                    </a:solidFill>
                  </a:tcPr>
                </a:tc>
                <a:tc>
                  <a:txBody>
                    <a:bodyPr/>
                    <a:lstStyle/>
                    <a:p>
                      <a:pPr algn="ctr" rtl="0" fontAlgn="b"/>
                      <a:r>
                        <a:rPr lang="en-ZA" sz="1800" b="0" i="0" u="none" strike="noStrike">
                          <a:solidFill>
                            <a:srgbClr val="000000"/>
                          </a:solidFill>
                          <a:effectLst/>
                          <a:latin typeface="Arial Narrow" panose="020B0606020202030204" pitchFamily="34" charset="0"/>
                        </a:rPr>
                        <a:t>319 228</a:t>
                      </a:r>
                    </a:p>
                  </a:txBody>
                  <a:tcPr marL="9525" marR="9525" marT="9525" marB="0" anchor="ctr">
                    <a:solidFill>
                      <a:schemeClr val="accent4">
                        <a:lumMod val="40000"/>
                        <a:lumOff val="60000"/>
                      </a:schemeClr>
                    </a:solidFill>
                  </a:tcPr>
                </a:tc>
                <a:tc>
                  <a:txBody>
                    <a:bodyPr/>
                    <a:lstStyle/>
                    <a:p>
                      <a:pPr algn="ctr" rtl="0" fontAlgn="b"/>
                      <a:r>
                        <a:rPr lang="en-ZA" sz="1800" b="0" i="0" u="none" strike="noStrike">
                          <a:solidFill>
                            <a:srgbClr val="000000"/>
                          </a:solidFill>
                          <a:effectLst/>
                          <a:latin typeface="Arial Narrow" panose="020B0606020202030204" pitchFamily="34" charset="0"/>
                        </a:rPr>
                        <a:t>7 317</a:t>
                      </a:r>
                    </a:p>
                  </a:txBody>
                  <a:tcPr marL="9525" marR="9525" marT="9525" marB="0" anchor="ctr">
                    <a:solidFill>
                      <a:schemeClr val="accent4">
                        <a:lumMod val="40000"/>
                        <a:lumOff val="60000"/>
                      </a:schemeClr>
                    </a:solidFill>
                  </a:tcPr>
                </a:tc>
                <a:tc>
                  <a:txBody>
                    <a:bodyPr/>
                    <a:lstStyle/>
                    <a:p>
                      <a:pPr algn="ctr" rtl="0" fontAlgn="b"/>
                      <a:r>
                        <a:rPr lang="en-ZA" sz="1800" b="1" i="0" u="none" strike="noStrike" dirty="0">
                          <a:solidFill>
                            <a:srgbClr val="FF0000"/>
                          </a:solidFill>
                          <a:effectLst/>
                          <a:latin typeface="Arial Narrow" panose="020B0606020202030204" pitchFamily="34" charset="0"/>
                        </a:rPr>
                        <a:t>2.3</a:t>
                      </a:r>
                    </a:p>
                  </a:txBody>
                  <a:tcPr marL="9525" marR="9525" marT="9525" marB="0" anchor="ctr">
                    <a:solidFill>
                      <a:schemeClr val="accent4">
                        <a:lumMod val="40000"/>
                        <a:lumOff val="60000"/>
                      </a:schemeClr>
                    </a:solidFill>
                  </a:tcPr>
                </a:tc>
                <a:extLst>
                  <a:ext uri="{0D108BD9-81ED-4DB2-BD59-A6C34878D82A}">
                    <a16:rowId xmlns:a16="http://schemas.microsoft.com/office/drawing/2014/main" val="10010"/>
                  </a:ext>
                </a:extLst>
              </a:tr>
              <a:tr h="347627">
                <a:tc>
                  <a:txBody>
                    <a:bodyPr/>
                    <a:lstStyle/>
                    <a:p>
                      <a:pPr>
                        <a:lnSpc>
                          <a:spcPct val="115000"/>
                        </a:lnSpc>
                        <a:spcAft>
                          <a:spcPts val="0"/>
                        </a:spcAft>
                      </a:pPr>
                      <a:r>
                        <a:rPr lang="en-ZA" sz="1600" b="1" dirty="0">
                          <a:effectLst/>
                          <a:latin typeface="Arial Narrow" pitchFamily="34" charset="0"/>
                          <a:ea typeface="Tahoma" panose="020B0604030504040204" pitchFamily="34" charset="0"/>
                          <a:cs typeface="Arial" panose="020B0604020202020204" pitchFamily="34" charset="0"/>
                        </a:rPr>
                        <a:t>Mathematical Literacy</a:t>
                      </a:r>
                    </a:p>
                  </a:txBody>
                  <a:tcPr marL="67027" marR="67027" marT="0" marB="0" anchor="ctr"/>
                </a:tc>
                <a:tc>
                  <a:txBody>
                    <a:bodyPr/>
                    <a:lstStyle/>
                    <a:p>
                      <a:pPr algn="ctr" rtl="0" fontAlgn="b"/>
                      <a:r>
                        <a:rPr lang="en-ZA" sz="1800" b="0" i="0" u="none" strike="noStrike">
                          <a:solidFill>
                            <a:srgbClr val="000000"/>
                          </a:solidFill>
                          <a:effectLst/>
                          <a:latin typeface="Arial Narrow" panose="020B0606020202030204" pitchFamily="34" charset="0"/>
                        </a:rPr>
                        <a:t>298 607</a:t>
                      </a:r>
                    </a:p>
                  </a:txBody>
                  <a:tcPr marL="9525" marR="9525" marT="9525" marB="0" anchor="ctr">
                    <a:solidFill>
                      <a:schemeClr val="accent6">
                        <a:lumMod val="20000"/>
                        <a:lumOff val="80000"/>
                      </a:schemeClr>
                    </a:solidFill>
                  </a:tcPr>
                </a:tc>
                <a:tc>
                  <a:txBody>
                    <a:bodyPr/>
                    <a:lstStyle/>
                    <a:p>
                      <a:pPr algn="ctr" rtl="0" fontAlgn="b"/>
                      <a:r>
                        <a:rPr lang="en-ZA" sz="1800" b="0" i="0" u="none" strike="noStrike">
                          <a:solidFill>
                            <a:srgbClr val="000000"/>
                          </a:solidFill>
                          <a:effectLst/>
                          <a:latin typeface="Arial Narrow" panose="020B0606020202030204" pitchFamily="34" charset="0"/>
                        </a:rPr>
                        <a:t>6 280</a:t>
                      </a:r>
                    </a:p>
                  </a:txBody>
                  <a:tcPr marL="9525" marR="9525" marT="9525" marB="0" anchor="ctr">
                    <a:solidFill>
                      <a:schemeClr val="accent6">
                        <a:lumMod val="20000"/>
                        <a:lumOff val="80000"/>
                      </a:schemeClr>
                    </a:solidFill>
                  </a:tcPr>
                </a:tc>
                <a:tc>
                  <a:txBody>
                    <a:bodyPr/>
                    <a:lstStyle/>
                    <a:p>
                      <a:pPr algn="ctr" rtl="0" fontAlgn="b"/>
                      <a:r>
                        <a:rPr lang="en-ZA" sz="1800" b="1" i="0" u="none" strike="noStrike">
                          <a:solidFill>
                            <a:srgbClr val="000000"/>
                          </a:solidFill>
                          <a:effectLst/>
                          <a:latin typeface="Arial Narrow" panose="020B0606020202030204" pitchFamily="34" charset="0"/>
                        </a:rPr>
                        <a:t>2.1</a:t>
                      </a:r>
                    </a:p>
                  </a:txBody>
                  <a:tcPr marL="9525" marR="9525" marT="9525" marB="0" anchor="ctr">
                    <a:solidFill>
                      <a:schemeClr val="accent6">
                        <a:lumMod val="20000"/>
                        <a:lumOff val="80000"/>
                      </a:schemeClr>
                    </a:solidFill>
                  </a:tcPr>
                </a:tc>
                <a:tc>
                  <a:txBody>
                    <a:bodyPr/>
                    <a:lstStyle/>
                    <a:p>
                      <a:pPr algn="ctr" rtl="0" fontAlgn="b"/>
                      <a:r>
                        <a:rPr lang="en-ZA" sz="1800" b="0" i="0" u="none" strike="noStrike">
                          <a:solidFill>
                            <a:srgbClr val="000000"/>
                          </a:solidFill>
                          <a:effectLst/>
                          <a:latin typeface="Arial Narrow" panose="020B0606020202030204" pitchFamily="34" charset="0"/>
                        </a:rPr>
                        <a:t>341 363</a:t>
                      </a:r>
                    </a:p>
                  </a:txBody>
                  <a:tcPr marL="9525" marR="9525" marT="9525" marB="0" anchor="ctr">
                    <a:solidFill>
                      <a:schemeClr val="accent4">
                        <a:lumMod val="40000"/>
                        <a:lumOff val="60000"/>
                      </a:schemeClr>
                    </a:solidFill>
                  </a:tcPr>
                </a:tc>
                <a:tc>
                  <a:txBody>
                    <a:bodyPr/>
                    <a:lstStyle/>
                    <a:p>
                      <a:pPr algn="ctr" rtl="0" fontAlgn="b"/>
                      <a:r>
                        <a:rPr lang="en-ZA" sz="1800" b="0" i="0" u="none" strike="noStrike">
                          <a:solidFill>
                            <a:srgbClr val="000000"/>
                          </a:solidFill>
                          <a:effectLst/>
                          <a:latin typeface="Arial Narrow" panose="020B0606020202030204" pitchFamily="34" charset="0"/>
                        </a:rPr>
                        <a:t>5 696</a:t>
                      </a:r>
                    </a:p>
                  </a:txBody>
                  <a:tcPr marL="9525" marR="9525" marT="9525" marB="0" anchor="ctr">
                    <a:solidFill>
                      <a:schemeClr val="accent4">
                        <a:lumMod val="40000"/>
                        <a:lumOff val="60000"/>
                      </a:schemeClr>
                    </a:solidFill>
                  </a:tcPr>
                </a:tc>
                <a:tc>
                  <a:txBody>
                    <a:bodyPr/>
                    <a:lstStyle/>
                    <a:p>
                      <a:pPr algn="ctr" rtl="0" fontAlgn="b"/>
                      <a:r>
                        <a:rPr lang="en-ZA" sz="1800" b="1" i="0" u="none" strike="noStrike" dirty="0">
                          <a:solidFill>
                            <a:srgbClr val="FF0000"/>
                          </a:solidFill>
                          <a:effectLst/>
                          <a:latin typeface="Arial Narrow" panose="020B0606020202030204" pitchFamily="34" charset="0"/>
                        </a:rPr>
                        <a:t>1.7</a:t>
                      </a:r>
                    </a:p>
                  </a:txBody>
                  <a:tcPr marL="9525" marR="9525" marT="9525" marB="0" anchor="ctr">
                    <a:solidFill>
                      <a:schemeClr val="accent4">
                        <a:lumMod val="40000"/>
                        <a:lumOff val="60000"/>
                      </a:schemeClr>
                    </a:solidFill>
                  </a:tcPr>
                </a:tc>
                <a:extLst>
                  <a:ext uri="{0D108BD9-81ED-4DB2-BD59-A6C34878D82A}">
                    <a16:rowId xmlns:a16="http://schemas.microsoft.com/office/drawing/2014/main" val="10011"/>
                  </a:ext>
                </a:extLst>
              </a:tr>
              <a:tr h="347627">
                <a:tc>
                  <a:txBody>
                    <a:bodyPr/>
                    <a:lstStyle/>
                    <a:p>
                      <a:pPr>
                        <a:lnSpc>
                          <a:spcPct val="115000"/>
                        </a:lnSpc>
                        <a:spcAft>
                          <a:spcPts val="0"/>
                        </a:spcAft>
                      </a:pPr>
                      <a:r>
                        <a:rPr lang="en-ZA" sz="1600" b="1" dirty="0">
                          <a:effectLst/>
                          <a:latin typeface="Arial Narrow" pitchFamily="34" charset="0"/>
                          <a:ea typeface="Tahoma" panose="020B0604030504040204" pitchFamily="34" charset="0"/>
                          <a:cs typeface="Arial" panose="020B0604020202020204" pitchFamily="34" charset="0"/>
                        </a:rPr>
                        <a:t>Mathematics</a:t>
                      </a:r>
                    </a:p>
                  </a:txBody>
                  <a:tcPr marL="67027" marR="67027" marT="0" marB="0" anchor="ctr"/>
                </a:tc>
                <a:tc>
                  <a:txBody>
                    <a:bodyPr/>
                    <a:lstStyle/>
                    <a:p>
                      <a:pPr algn="ctr" rtl="0" fontAlgn="b"/>
                      <a:r>
                        <a:rPr lang="en-ZA" sz="1800" b="0" i="0" u="none" strike="noStrike">
                          <a:solidFill>
                            <a:srgbClr val="000000"/>
                          </a:solidFill>
                          <a:effectLst/>
                          <a:latin typeface="Arial Narrow" panose="020B0606020202030204" pitchFamily="34" charset="0"/>
                        </a:rPr>
                        <a:t>222 034</a:t>
                      </a:r>
                    </a:p>
                  </a:txBody>
                  <a:tcPr marL="9525" marR="9525" marT="9525" marB="0" anchor="ctr">
                    <a:solidFill>
                      <a:schemeClr val="accent6">
                        <a:lumMod val="20000"/>
                        <a:lumOff val="80000"/>
                      </a:schemeClr>
                    </a:solidFill>
                  </a:tcPr>
                </a:tc>
                <a:tc>
                  <a:txBody>
                    <a:bodyPr/>
                    <a:lstStyle/>
                    <a:p>
                      <a:pPr algn="ctr" rtl="0" fontAlgn="b"/>
                      <a:r>
                        <a:rPr lang="en-ZA" sz="1800" b="0" i="0" u="none" strike="noStrike">
                          <a:solidFill>
                            <a:srgbClr val="000000"/>
                          </a:solidFill>
                          <a:effectLst/>
                          <a:latin typeface="Arial Narrow" panose="020B0606020202030204" pitchFamily="34" charset="0"/>
                        </a:rPr>
                        <a:t>4 415</a:t>
                      </a:r>
                    </a:p>
                  </a:txBody>
                  <a:tcPr marL="9525" marR="9525" marT="9525" marB="0" anchor="ctr">
                    <a:solidFill>
                      <a:schemeClr val="accent6">
                        <a:lumMod val="20000"/>
                        <a:lumOff val="80000"/>
                      </a:schemeClr>
                    </a:solidFill>
                  </a:tcPr>
                </a:tc>
                <a:tc>
                  <a:txBody>
                    <a:bodyPr/>
                    <a:lstStyle/>
                    <a:p>
                      <a:pPr algn="ctr" rtl="0" fontAlgn="b"/>
                      <a:r>
                        <a:rPr lang="en-ZA" sz="1800" b="1" i="0" u="none" strike="noStrike">
                          <a:solidFill>
                            <a:srgbClr val="000000"/>
                          </a:solidFill>
                          <a:effectLst/>
                          <a:latin typeface="Arial Narrow" panose="020B0606020202030204" pitchFamily="34" charset="0"/>
                        </a:rPr>
                        <a:t>2.0</a:t>
                      </a:r>
                    </a:p>
                  </a:txBody>
                  <a:tcPr marL="9525" marR="9525" marT="9525" marB="0" anchor="ctr">
                    <a:solidFill>
                      <a:schemeClr val="accent6">
                        <a:lumMod val="20000"/>
                        <a:lumOff val="80000"/>
                      </a:schemeClr>
                    </a:solidFill>
                  </a:tcPr>
                </a:tc>
                <a:tc>
                  <a:txBody>
                    <a:bodyPr/>
                    <a:lstStyle/>
                    <a:p>
                      <a:pPr algn="ctr" rtl="0" fontAlgn="b"/>
                      <a:r>
                        <a:rPr lang="en-ZA" sz="1800" b="0" i="0" u="none" strike="noStrike">
                          <a:solidFill>
                            <a:srgbClr val="000000"/>
                          </a:solidFill>
                          <a:effectLst/>
                          <a:latin typeface="Arial Narrow" panose="020B0606020202030204" pitchFamily="34" charset="0"/>
                        </a:rPr>
                        <a:t>233 315</a:t>
                      </a:r>
                    </a:p>
                  </a:txBody>
                  <a:tcPr marL="9525" marR="9525" marT="9525" marB="0" anchor="ctr">
                    <a:solidFill>
                      <a:schemeClr val="accent4">
                        <a:lumMod val="40000"/>
                        <a:lumOff val="60000"/>
                      </a:schemeClr>
                    </a:solidFill>
                  </a:tcPr>
                </a:tc>
                <a:tc>
                  <a:txBody>
                    <a:bodyPr/>
                    <a:lstStyle/>
                    <a:p>
                      <a:pPr algn="ctr" rtl="0" fontAlgn="b"/>
                      <a:r>
                        <a:rPr lang="en-ZA" sz="1800" b="0" i="0" u="none" strike="noStrike">
                          <a:solidFill>
                            <a:srgbClr val="000000"/>
                          </a:solidFill>
                          <a:effectLst/>
                          <a:latin typeface="Arial Narrow" panose="020B0606020202030204" pitchFamily="34" charset="0"/>
                        </a:rPr>
                        <a:t>7 424</a:t>
                      </a:r>
                    </a:p>
                  </a:txBody>
                  <a:tcPr marL="9525" marR="9525" marT="9525" marB="0" anchor="ctr">
                    <a:solidFill>
                      <a:schemeClr val="accent4">
                        <a:lumMod val="40000"/>
                        <a:lumOff val="60000"/>
                      </a:schemeClr>
                    </a:solidFill>
                  </a:tcPr>
                </a:tc>
                <a:tc>
                  <a:txBody>
                    <a:bodyPr/>
                    <a:lstStyle/>
                    <a:p>
                      <a:pPr algn="ctr" rtl="0" fontAlgn="b"/>
                      <a:r>
                        <a:rPr lang="en-ZA" sz="1800" b="1" i="0" u="none" strike="noStrike">
                          <a:solidFill>
                            <a:srgbClr val="000000"/>
                          </a:solidFill>
                          <a:effectLst/>
                          <a:latin typeface="Arial Narrow" panose="020B0606020202030204" pitchFamily="34" charset="0"/>
                        </a:rPr>
                        <a:t>3.2</a:t>
                      </a:r>
                    </a:p>
                  </a:txBody>
                  <a:tcPr marL="9525" marR="9525" marT="9525" marB="0" anchor="ctr">
                    <a:solidFill>
                      <a:schemeClr val="accent4">
                        <a:lumMod val="40000"/>
                        <a:lumOff val="60000"/>
                      </a:schemeClr>
                    </a:solidFill>
                  </a:tcPr>
                </a:tc>
                <a:extLst>
                  <a:ext uri="{0D108BD9-81ED-4DB2-BD59-A6C34878D82A}">
                    <a16:rowId xmlns:a16="http://schemas.microsoft.com/office/drawing/2014/main" val="10012"/>
                  </a:ext>
                </a:extLst>
              </a:tr>
              <a:tr h="347627">
                <a:tc>
                  <a:txBody>
                    <a:bodyPr/>
                    <a:lstStyle/>
                    <a:p>
                      <a:pPr>
                        <a:lnSpc>
                          <a:spcPct val="115000"/>
                        </a:lnSpc>
                        <a:spcAft>
                          <a:spcPts val="0"/>
                        </a:spcAft>
                      </a:pPr>
                      <a:r>
                        <a:rPr lang="en-ZA" sz="1600" b="1" dirty="0">
                          <a:effectLst/>
                          <a:latin typeface="Arial Narrow" pitchFamily="34" charset="0"/>
                          <a:ea typeface="Tahoma" panose="020B0604030504040204" pitchFamily="34" charset="0"/>
                          <a:cs typeface="Arial" panose="020B0604020202020204" pitchFamily="34" charset="0"/>
                        </a:rPr>
                        <a:t>Physical Sciences</a:t>
                      </a:r>
                    </a:p>
                  </a:txBody>
                  <a:tcPr marL="67027" marR="67027" marT="0" marB="0" anchor="ctr"/>
                </a:tc>
                <a:tc>
                  <a:txBody>
                    <a:bodyPr/>
                    <a:lstStyle/>
                    <a:p>
                      <a:pPr algn="ctr" rtl="0" fontAlgn="b"/>
                      <a:r>
                        <a:rPr lang="en-ZA" sz="1800" b="0" i="0" u="none" strike="noStrike">
                          <a:solidFill>
                            <a:srgbClr val="000000"/>
                          </a:solidFill>
                          <a:effectLst/>
                          <a:latin typeface="Arial Narrow" panose="020B0606020202030204" pitchFamily="34" charset="0"/>
                        </a:rPr>
                        <a:t>164 478</a:t>
                      </a:r>
                    </a:p>
                  </a:txBody>
                  <a:tcPr marL="9525" marR="9525" marT="9525" marB="0" anchor="ctr">
                    <a:solidFill>
                      <a:schemeClr val="accent6">
                        <a:lumMod val="20000"/>
                        <a:lumOff val="80000"/>
                      </a:schemeClr>
                    </a:solidFill>
                  </a:tcPr>
                </a:tc>
                <a:tc>
                  <a:txBody>
                    <a:bodyPr/>
                    <a:lstStyle/>
                    <a:p>
                      <a:pPr algn="ctr" rtl="0" fontAlgn="b"/>
                      <a:r>
                        <a:rPr lang="en-ZA" sz="1800" b="0" i="0" u="none" strike="noStrike">
                          <a:solidFill>
                            <a:srgbClr val="000000"/>
                          </a:solidFill>
                          <a:effectLst/>
                          <a:latin typeface="Arial Narrow" panose="020B0606020202030204" pitchFamily="34" charset="0"/>
                        </a:rPr>
                        <a:t>7 763</a:t>
                      </a:r>
                    </a:p>
                  </a:txBody>
                  <a:tcPr marL="9525" marR="9525" marT="9525" marB="0" anchor="ctr">
                    <a:solidFill>
                      <a:schemeClr val="accent6">
                        <a:lumMod val="20000"/>
                        <a:lumOff val="80000"/>
                      </a:schemeClr>
                    </a:solidFill>
                  </a:tcPr>
                </a:tc>
                <a:tc>
                  <a:txBody>
                    <a:bodyPr/>
                    <a:lstStyle/>
                    <a:p>
                      <a:pPr algn="ctr" rtl="0" fontAlgn="b"/>
                      <a:r>
                        <a:rPr lang="en-ZA" sz="1800" b="1" i="0" u="none" strike="noStrike" dirty="0">
                          <a:solidFill>
                            <a:srgbClr val="000000"/>
                          </a:solidFill>
                          <a:effectLst/>
                          <a:latin typeface="Arial Narrow" panose="020B0606020202030204" pitchFamily="34" charset="0"/>
                        </a:rPr>
                        <a:t>4.7</a:t>
                      </a:r>
                    </a:p>
                  </a:txBody>
                  <a:tcPr marL="9525" marR="9525" marT="9525" marB="0" anchor="ctr">
                    <a:solidFill>
                      <a:schemeClr val="accent6">
                        <a:lumMod val="20000"/>
                        <a:lumOff val="80000"/>
                      </a:schemeClr>
                    </a:solidFill>
                  </a:tcPr>
                </a:tc>
                <a:tc>
                  <a:txBody>
                    <a:bodyPr/>
                    <a:lstStyle/>
                    <a:p>
                      <a:pPr algn="ctr" rtl="0" fontAlgn="b"/>
                      <a:r>
                        <a:rPr lang="en-ZA" sz="1800" b="0" i="0" u="none" strike="noStrike">
                          <a:solidFill>
                            <a:srgbClr val="000000"/>
                          </a:solidFill>
                          <a:effectLst/>
                          <a:latin typeface="Arial Narrow" panose="020B0606020202030204" pitchFamily="34" charset="0"/>
                        </a:rPr>
                        <a:t>174 310</a:t>
                      </a:r>
                    </a:p>
                  </a:txBody>
                  <a:tcPr marL="9525" marR="9525" marT="9525" marB="0" anchor="ctr">
                    <a:solidFill>
                      <a:schemeClr val="accent4">
                        <a:lumMod val="40000"/>
                        <a:lumOff val="60000"/>
                      </a:schemeClr>
                    </a:solidFill>
                  </a:tcPr>
                </a:tc>
                <a:tc>
                  <a:txBody>
                    <a:bodyPr/>
                    <a:lstStyle/>
                    <a:p>
                      <a:pPr algn="ctr" rtl="0" fontAlgn="b"/>
                      <a:r>
                        <a:rPr lang="en-ZA" sz="1800" b="0" i="0" u="none" strike="noStrike">
                          <a:solidFill>
                            <a:srgbClr val="000000"/>
                          </a:solidFill>
                          <a:effectLst/>
                          <a:latin typeface="Arial Narrow" panose="020B0606020202030204" pitchFamily="34" charset="0"/>
                        </a:rPr>
                        <a:t>6 368</a:t>
                      </a:r>
                    </a:p>
                  </a:txBody>
                  <a:tcPr marL="9525" marR="9525" marT="9525" marB="0" anchor="ctr">
                    <a:solidFill>
                      <a:schemeClr val="accent4">
                        <a:lumMod val="40000"/>
                        <a:lumOff val="60000"/>
                      </a:schemeClr>
                    </a:solidFill>
                  </a:tcPr>
                </a:tc>
                <a:tc>
                  <a:txBody>
                    <a:bodyPr/>
                    <a:lstStyle/>
                    <a:p>
                      <a:pPr algn="ctr" rtl="0" fontAlgn="b"/>
                      <a:r>
                        <a:rPr lang="en-ZA" sz="1800" b="1" i="0" u="none" strike="noStrike" dirty="0">
                          <a:solidFill>
                            <a:srgbClr val="FF0000"/>
                          </a:solidFill>
                          <a:effectLst/>
                          <a:latin typeface="Arial Narrow" panose="020B0606020202030204" pitchFamily="34" charset="0"/>
                        </a:rPr>
                        <a:t>3.7</a:t>
                      </a:r>
                    </a:p>
                  </a:txBody>
                  <a:tcPr marL="9525" marR="9525" marT="9525" marB="0" anchor="ctr">
                    <a:solidFill>
                      <a:schemeClr val="accent4">
                        <a:lumMod val="40000"/>
                        <a:lumOff val="60000"/>
                      </a:schemeClr>
                    </a:solidFill>
                  </a:tcPr>
                </a:tc>
                <a:extLst>
                  <a:ext uri="{0D108BD9-81ED-4DB2-BD59-A6C34878D82A}">
                    <a16:rowId xmlns:a16="http://schemas.microsoft.com/office/drawing/2014/main" val="10013"/>
                  </a:ext>
                </a:extLst>
              </a:tr>
            </a:tbl>
          </a:graphicData>
        </a:graphic>
      </p:graphicFrame>
      <p:sp>
        <p:nvSpPr>
          <p:cNvPr id="47225" name="Slide Number Placeholder 2"/>
          <p:cNvSpPr txBox="1">
            <a:spLocks/>
          </p:cNvSpPr>
          <p:nvPr/>
        </p:nvSpPr>
        <p:spPr bwMode="auto">
          <a:xfrm>
            <a:off x="7308850" y="6520259"/>
            <a:ext cx="3952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ZA" altLang="en-US" sz="1600" dirty="0">
                <a:solidFill>
                  <a:srgbClr val="898989"/>
                </a:solidFill>
                <a:latin typeface="Calibri" pitchFamily="34" charset="0"/>
              </a:rPr>
              <a:t>55</a:t>
            </a:r>
          </a:p>
        </p:txBody>
      </p:sp>
      <p:sp>
        <p:nvSpPr>
          <p:cNvPr id="2" name="Slide Number Placeholder 1"/>
          <p:cNvSpPr>
            <a:spLocks noGrp="1"/>
          </p:cNvSpPr>
          <p:nvPr>
            <p:ph type="sldNum" sz="quarter" idx="4"/>
          </p:nvPr>
        </p:nvSpPr>
        <p:spPr/>
        <p:txBody>
          <a:bodyPr/>
          <a:lstStyle/>
          <a:p>
            <a:pPr>
              <a:defRPr/>
            </a:pPr>
            <a:fld id="{9281EBB6-D164-4A7A-83B0-06A5CFC35E17}" type="slidenum">
              <a:rPr lang="en-ZA" altLang="en-US" smtClean="0"/>
              <a:pPr>
                <a:defRPr/>
              </a:pPr>
              <a:t>132</a:t>
            </a:fld>
            <a:endParaRPr lang="en-ZA" altLang="en-US"/>
          </a:p>
        </p:txBody>
      </p:sp>
    </p:spTree>
    <p:extLst>
      <p:ext uri="{BB962C8B-B14F-4D97-AF65-F5344CB8AC3E}">
        <p14:creationId xmlns:p14="http://schemas.microsoft.com/office/powerpoint/2010/main" val="1737191319"/>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971600" y="0"/>
            <a:ext cx="6372225" cy="404664"/>
          </a:xfrm>
        </p:spPr>
        <p:txBody>
          <a:bodyPr rtlCol="0">
            <a:normAutofit fontScale="90000"/>
          </a:bodyPr>
          <a:lstStyle/>
          <a:p>
            <a:pPr eaLnBrk="1" fontAlgn="auto" hangingPunct="1">
              <a:spcAft>
                <a:spcPts val="0"/>
              </a:spcAft>
              <a:defRPr/>
            </a:pPr>
            <a:r>
              <a:rPr lang="en-ZA" altLang="en-US" sz="2700" b="1" dirty="0">
                <a:solidFill>
                  <a:schemeClr val="accent2">
                    <a:lumMod val="50000"/>
                  </a:schemeClr>
                </a:solidFill>
                <a:latin typeface="Arial Narrow" pitchFamily="34" charset="0"/>
                <a:ea typeface="Tahoma" panose="020B0604030504040204" pitchFamily="34" charset="0"/>
                <a:cs typeface="Shonar Bangla" pitchFamily="34" charset="0"/>
              </a:rPr>
              <a:t>PROGRESSED CANDIDATES DISTINCTIONS</a:t>
            </a:r>
          </a:p>
        </p:txBody>
      </p:sp>
      <p:sp>
        <p:nvSpPr>
          <p:cNvPr id="3" name="Slide Number Placeholder 2"/>
          <p:cNvSpPr>
            <a:spLocks noGrp="1"/>
          </p:cNvSpPr>
          <p:nvPr>
            <p:ph type="sldNum" sz="quarter" idx="4"/>
          </p:nvPr>
        </p:nvSpPr>
        <p:spPr/>
        <p:txBody>
          <a:bodyPr/>
          <a:lstStyle/>
          <a:p>
            <a:pPr>
              <a:defRPr/>
            </a:pPr>
            <a:fld id="{9281EBB6-D164-4A7A-83B0-06A5CFC35E17}" type="slidenum">
              <a:rPr lang="en-ZA" altLang="en-US" smtClean="0"/>
              <a:pPr>
                <a:defRPr/>
              </a:pPr>
              <a:t>133</a:t>
            </a:fld>
            <a:endParaRPr lang="en-ZA" altLang="en-US"/>
          </a:p>
        </p:txBody>
      </p:sp>
      <p:graphicFrame>
        <p:nvGraphicFramePr>
          <p:cNvPr id="5" name="Table 4"/>
          <p:cNvGraphicFramePr>
            <a:graphicFrameLocks noGrp="1"/>
          </p:cNvGraphicFramePr>
          <p:nvPr>
            <p:extLst>
              <p:ext uri="{D42A27DB-BD31-4B8C-83A1-F6EECF244321}">
                <p14:modId xmlns:p14="http://schemas.microsoft.com/office/powerpoint/2010/main" val="1459206674"/>
              </p:ext>
            </p:extLst>
          </p:nvPr>
        </p:nvGraphicFramePr>
        <p:xfrm>
          <a:off x="107503" y="404665"/>
          <a:ext cx="9036496" cy="6020304"/>
        </p:xfrm>
        <a:graphic>
          <a:graphicData uri="http://schemas.openxmlformats.org/drawingml/2006/table">
            <a:tbl>
              <a:tblPr/>
              <a:tblGrid>
                <a:gridCol w="3772311">
                  <a:extLst>
                    <a:ext uri="{9D8B030D-6E8A-4147-A177-3AD203B41FA5}">
                      <a16:colId xmlns:a16="http://schemas.microsoft.com/office/drawing/2014/main" val="494476278"/>
                    </a:ext>
                  </a:extLst>
                </a:gridCol>
                <a:gridCol w="1300063">
                  <a:extLst>
                    <a:ext uri="{9D8B030D-6E8A-4147-A177-3AD203B41FA5}">
                      <a16:colId xmlns:a16="http://schemas.microsoft.com/office/drawing/2014/main" val="287423620"/>
                    </a:ext>
                  </a:extLst>
                </a:gridCol>
                <a:gridCol w="1342687">
                  <a:extLst>
                    <a:ext uri="{9D8B030D-6E8A-4147-A177-3AD203B41FA5}">
                      <a16:colId xmlns:a16="http://schemas.microsoft.com/office/drawing/2014/main" val="4281602250"/>
                    </a:ext>
                  </a:extLst>
                </a:gridCol>
                <a:gridCol w="1300063">
                  <a:extLst>
                    <a:ext uri="{9D8B030D-6E8A-4147-A177-3AD203B41FA5}">
                      <a16:colId xmlns:a16="http://schemas.microsoft.com/office/drawing/2014/main" val="535589909"/>
                    </a:ext>
                  </a:extLst>
                </a:gridCol>
                <a:gridCol w="1321372">
                  <a:extLst>
                    <a:ext uri="{9D8B030D-6E8A-4147-A177-3AD203B41FA5}">
                      <a16:colId xmlns:a16="http://schemas.microsoft.com/office/drawing/2014/main" val="2738649129"/>
                    </a:ext>
                  </a:extLst>
                </a:gridCol>
              </a:tblGrid>
              <a:tr h="174523">
                <a:tc>
                  <a:txBody>
                    <a:bodyPr/>
                    <a:lstStyle/>
                    <a:p>
                      <a:pPr algn="l" fontAlgn="b"/>
                      <a:r>
                        <a:rPr lang="en-ZA" sz="1200" b="0" i="0" u="none" strike="noStrike" dirty="0">
                          <a:solidFill>
                            <a:srgbClr val="000000"/>
                          </a:solidFill>
                          <a:effectLst/>
                          <a:latin typeface="Arial Narrow" panose="020B0606020202030204" pitchFamily="34" charset="0"/>
                        </a:rPr>
                        <a:t> </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gridSpan="2">
                  <a:txBody>
                    <a:bodyPr/>
                    <a:lstStyle/>
                    <a:p>
                      <a:pPr algn="ctr" fontAlgn="b"/>
                      <a:r>
                        <a:rPr lang="en-ZA" sz="1200" b="1" i="0" u="none" strike="noStrike" dirty="0">
                          <a:solidFill>
                            <a:srgbClr val="000000"/>
                          </a:solidFill>
                          <a:effectLst/>
                          <a:latin typeface="Arial Narrow" panose="020B0606020202030204" pitchFamily="34" charset="0"/>
                        </a:rPr>
                        <a:t>2019</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hMerge="1">
                  <a:txBody>
                    <a:bodyPr/>
                    <a:lstStyle/>
                    <a:p>
                      <a:endParaRPr lang="en-ZA"/>
                    </a:p>
                  </a:txBody>
                  <a:tcPr/>
                </a:tc>
                <a:tc gridSpan="2">
                  <a:txBody>
                    <a:bodyPr/>
                    <a:lstStyle/>
                    <a:p>
                      <a:pPr algn="ctr" fontAlgn="b"/>
                      <a:r>
                        <a:rPr lang="en-ZA" sz="1200" b="1" i="0" u="none" strike="noStrike">
                          <a:solidFill>
                            <a:srgbClr val="000000"/>
                          </a:solidFill>
                          <a:effectLst/>
                          <a:latin typeface="Arial Narrow" panose="020B0606020202030204" pitchFamily="34" charset="0"/>
                        </a:rPr>
                        <a:t>2020</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hMerge="1">
                  <a:txBody>
                    <a:bodyPr/>
                    <a:lstStyle/>
                    <a:p>
                      <a:endParaRPr lang="en-ZA"/>
                    </a:p>
                  </a:txBody>
                  <a:tcPr/>
                </a:tc>
                <a:extLst>
                  <a:ext uri="{0D108BD9-81ED-4DB2-BD59-A6C34878D82A}">
                    <a16:rowId xmlns:a16="http://schemas.microsoft.com/office/drawing/2014/main" val="454862275"/>
                  </a:ext>
                </a:extLst>
              </a:tr>
              <a:tr h="202942">
                <a:tc>
                  <a:txBody>
                    <a:bodyPr/>
                    <a:lstStyle/>
                    <a:p>
                      <a:pPr algn="l" rtl="0" fontAlgn="ctr"/>
                      <a:r>
                        <a:rPr lang="en-ZA" sz="1400" b="1" i="0" u="none" strike="noStrike" dirty="0">
                          <a:solidFill>
                            <a:srgbClr val="000000"/>
                          </a:solidFill>
                          <a:effectLst/>
                          <a:latin typeface="Arial Narrow" panose="020B0606020202030204" pitchFamily="34" charset="0"/>
                        </a:rPr>
                        <a:t>Subject</a:t>
                      </a:r>
                    </a:p>
                  </a:txBody>
                  <a:tcPr marL="4302" marR="4302" marT="43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rtl="0" fontAlgn="ctr"/>
                      <a:r>
                        <a:rPr lang="en-ZA" sz="1400" b="1" i="0" u="none" strike="noStrike" dirty="0">
                          <a:solidFill>
                            <a:srgbClr val="000000"/>
                          </a:solidFill>
                          <a:effectLst/>
                          <a:latin typeface="Arial Narrow" panose="020B0606020202030204" pitchFamily="34" charset="0"/>
                        </a:rPr>
                        <a:t>Distinctions</a:t>
                      </a:r>
                    </a:p>
                  </a:txBody>
                  <a:tcPr marL="4302" marR="4302" marT="43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rtl="0" fontAlgn="ctr"/>
                      <a:r>
                        <a:rPr lang="en-ZA" sz="1400" b="1" i="0" u="none" strike="noStrike" dirty="0">
                          <a:solidFill>
                            <a:srgbClr val="000000"/>
                          </a:solidFill>
                          <a:effectLst/>
                          <a:latin typeface="Arial Narrow" panose="020B0606020202030204" pitchFamily="34" charset="0"/>
                        </a:rPr>
                        <a:t>% Distinctions</a:t>
                      </a:r>
                    </a:p>
                  </a:txBody>
                  <a:tcPr marL="4302" marR="4302" marT="43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rtl="0" fontAlgn="ctr"/>
                      <a:r>
                        <a:rPr lang="en-ZA" sz="1400" b="1" i="0" u="none" strike="noStrike" dirty="0">
                          <a:solidFill>
                            <a:srgbClr val="000000"/>
                          </a:solidFill>
                          <a:effectLst/>
                          <a:latin typeface="Arial Narrow" panose="020B0606020202030204" pitchFamily="34" charset="0"/>
                        </a:rPr>
                        <a:t>Distinctions</a:t>
                      </a:r>
                    </a:p>
                  </a:txBody>
                  <a:tcPr marL="4302" marR="4302" marT="43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rtl="0" fontAlgn="ctr"/>
                      <a:r>
                        <a:rPr lang="en-ZA" sz="1400" b="1" i="0" u="none" strike="noStrike" dirty="0">
                          <a:solidFill>
                            <a:srgbClr val="000000"/>
                          </a:solidFill>
                          <a:effectLst/>
                          <a:latin typeface="Arial Narrow" panose="020B0606020202030204" pitchFamily="34" charset="0"/>
                        </a:rPr>
                        <a:t>% Distinctions</a:t>
                      </a:r>
                    </a:p>
                  </a:txBody>
                  <a:tcPr marL="4302" marR="4302" marT="43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val="1001410358"/>
                  </a:ext>
                </a:extLst>
              </a:tr>
              <a:tr h="174523">
                <a:tc>
                  <a:txBody>
                    <a:bodyPr/>
                    <a:lstStyle/>
                    <a:p>
                      <a:pPr algn="l" rtl="0" fontAlgn="b"/>
                      <a:r>
                        <a:rPr lang="en-ZA" sz="1200" b="1" i="0" u="none" strike="noStrike" dirty="0">
                          <a:solidFill>
                            <a:srgbClr val="000000"/>
                          </a:solidFill>
                          <a:effectLst/>
                          <a:latin typeface="Arial Narrow" panose="020B0606020202030204" pitchFamily="34" charset="0"/>
                        </a:rPr>
                        <a:t>Accounting</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rtl="0" fontAlgn="b"/>
                      <a:r>
                        <a:rPr lang="en-ZA" sz="1200" b="0" i="0" u="none" strike="noStrike">
                          <a:solidFill>
                            <a:srgbClr val="000000"/>
                          </a:solidFill>
                          <a:effectLst/>
                          <a:latin typeface="Arial Narrow" panose="020B0606020202030204" pitchFamily="34" charset="0"/>
                        </a:rPr>
                        <a:t>7</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a:solidFill>
                            <a:srgbClr val="000000"/>
                          </a:solidFill>
                          <a:effectLst/>
                          <a:latin typeface="Arial Narrow" panose="020B0606020202030204" pitchFamily="34" charset="0"/>
                        </a:rPr>
                        <a:t>0.1</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a:solidFill>
                            <a:srgbClr val="000000"/>
                          </a:solidFill>
                          <a:effectLst/>
                          <a:latin typeface="Arial Narrow" panose="020B0606020202030204" pitchFamily="34" charset="0"/>
                        </a:rPr>
                        <a:t>10</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a:solidFill>
                            <a:srgbClr val="000000"/>
                          </a:solidFill>
                          <a:effectLst/>
                          <a:latin typeface="Arial Narrow" panose="020B0606020202030204" pitchFamily="34" charset="0"/>
                        </a:rPr>
                        <a:t>0.1</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428796"/>
                  </a:ext>
                </a:extLst>
              </a:tr>
              <a:tr h="174523">
                <a:tc>
                  <a:txBody>
                    <a:bodyPr/>
                    <a:lstStyle/>
                    <a:p>
                      <a:pPr algn="l" rtl="0" fontAlgn="b"/>
                      <a:r>
                        <a:rPr lang="en-ZA" sz="1200" b="1" i="0" u="none" strike="noStrike">
                          <a:solidFill>
                            <a:srgbClr val="000000"/>
                          </a:solidFill>
                          <a:effectLst/>
                          <a:latin typeface="Arial Narrow" panose="020B0606020202030204" pitchFamily="34" charset="0"/>
                        </a:rPr>
                        <a:t>Afrikaans First Additional Language</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rtl="0" fontAlgn="b"/>
                      <a:r>
                        <a:rPr lang="en-ZA" sz="1200" b="0" i="0" u="none" strike="noStrike" dirty="0">
                          <a:solidFill>
                            <a:srgbClr val="000000"/>
                          </a:solidFill>
                          <a:effectLst/>
                          <a:latin typeface="Arial Narrow" panose="020B0606020202030204" pitchFamily="34" charset="0"/>
                        </a:rPr>
                        <a:t>7</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a:solidFill>
                            <a:srgbClr val="000000"/>
                          </a:solidFill>
                          <a:effectLst/>
                          <a:latin typeface="Arial Narrow" panose="020B0606020202030204" pitchFamily="34" charset="0"/>
                        </a:rPr>
                        <a:t>0.2</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a:solidFill>
                            <a:srgbClr val="000000"/>
                          </a:solidFill>
                          <a:effectLst/>
                          <a:latin typeface="Arial Narrow" panose="020B0606020202030204" pitchFamily="34" charset="0"/>
                        </a:rPr>
                        <a:t>5</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a:solidFill>
                            <a:srgbClr val="000000"/>
                          </a:solidFill>
                          <a:effectLst/>
                          <a:latin typeface="Arial Narrow" panose="020B0606020202030204" pitchFamily="34" charset="0"/>
                        </a:rPr>
                        <a:t>0.2</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9280532"/>
                  </a:ext>
                </a:extLst>
              </a:tr>
              <a:tr h="177994">
                <a:tc>
                  <a:txBody>
                    <a:bodyPr/>
                    <a:lstStyle/>
                    <a:p>
                      <a:pPr algn="l" rtl="0" fontAlgn="b"/>
                      <a:r>
                        <a:rPr lang="en-ZA" sz="1200" b="1" i="0" u="none" strike="noStrike">
                          <a:solidFill>
                            <a:srgbClr val="000000"/>
                          </a:solidFill>
                          <a:effectLst/>
                          <a:latin typeface="Arial Narrow" panose="020B0606020202030204" pitchFamily="34" charset="0"/>
                        </a:rPr>
                        <a:t>Afrikaans Second Additional Language</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rtl="0" fontAlgn="b"/>
                      <a:r>
                        <a:rPr lang="en-ZA" sz="1200" b="0" i="0" u="none" strike="noStrike" dirty="0">
                          <a:solidFill>
                            <a:srgbClr val="000000"/>
                          </a:solidFill>
                          <a:effectLst/>
                          <a:latin typeface="Arial Narrow" panose="020B0606020202030204" pitchFamily="34" charset="0"/>
                        </a:rPr>
                        <a:t>1</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dirty="0">
                          <a:solidFill>
                            <a:srgbClr val="000000"/>
                          </a:solidFill>
                          <a:effectLst/>
                          <a:latin typeface="Arial Narrow" panose="020B0606020202030204" pitchFamily="34" charset="0"/>
                        </a:rPr>
                        <a:t>0</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a:solidFill>
                            <a:srgbClr val="000000"/>
                          </a:solidFill>
                          <a:effectLst/>
                          <a:latin typeface="Arial Narrow" panose="020B0606020202030204" pitchFamily="34" charset="0"/>
                        </a:rPr>
                        <a:t>2</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a:solidFill>
                            <a:srgbClr val="000000"/>
                          </a:solidFill>
                          <a:effectLst/>
                          <a:latin typeface="Arial Narrow" panose="020B0606020202030204" pitchFamily="34" charset="0"/>
                        </a:rPr>
                        <a:t>0.1</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39823297"/>
                  </a:ext>
                </a:extLst>
              </a:tr>
              <a:tr h="174523">
                <a:tc>
                  <a:txBody>
                    <a:bodyPr/>
                    <a:lstStyle/>
                    <a:p>
                      <a:pPr algn="l" rtl="0" fontAlgn="b"/>
                      <a:r>
                        <a:rPr lang="en-ZA" sz="1200" b="1" i="0" u="none" strike="noStrike">
                          <a:solidFill>
                            <a:srgbClr val="000000"/>
                          </a:solidFill>
                          <a:effectLst/>
                          <a:latin typeface="Arial Narrow" panose="020B0606020202030204" pitchFamily="34" charset="0"/>
                        </a:rPr>
                        <a:t>Agricultural Sciences</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rtl="0" fontAlgn="b"/>
                      <a:r>
                        <a:rPr lang="en-ZA" sz="1200" b="0" i="0" u="none" strike="noStrike">
                          <a:solidFill>
                            <a:srgbClr val="000000"/>
                          </a:solidFill>
                          <a:effectLst/>
                          <a:latin typeface="Arial Narrow" panose="020B0606020202030204" pitchFamily="34" charset="0"/>
                        </a:rPr>
                        <a:t>2</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dirty="0">
                          <a:solidFill>
                            <a:srgbClr val="000000"/>
                          </a:solidFill>
                          <a:effectLst/>
                          <a:latin typeface="Arial Narrow" panose="020B0606020202030204" pitchFamily="34" charset="0"/>
                        </a:rPr>
                        <a:t>0</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a:solidFill>
                            <a:srgbClr val="000000"/>
                          </a:solidFill>
                          <a:effectLst/>
                          <a:latin typeface="Arial Narrow" panose="020B0606020202030204" pitchFamily="34" charset="0"/>
                        </a:rPr>
                        <a:t>7</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a:solidFill>
                            <a:srgbClr val="000000"/>
                          </a:solidFill>
                          <a:effectLst/>
                          <a:latin typeface="Arial Narrow" panose="020B0606020202030204" pitchFamily="34" charset="0"/>
                        </a:rPr>
                        <a:t>0.1</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8405607"/>
                  </a:ext>
                </a:extLst>
              </a:tr>
              <a:tr h="174523">
                <a:tc>
                  <a:txBody>
                    <a:bodyPr/>
                    <a:lstStyle/>
                    <a:p>
                      <a:pPr algn="l" rtl="0" fontAlgn="b"/>
                      <a:r>
                        <a:rPr lang="en-ZA" sz="1200" b="1" i="0" u="none" strike="noStrike">
                          <a:solidFill>
                            <a:srgbClr val="000000"/>
                          </a:solidFill>
                          <a:effectLst/>
                          <a:latin typeface="Arial Narrow" panose="020B0606020202030204" pitchFamily="34" charset="0"/>
                        </a:rPr>
                        <a:t>Business Studies</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rtl="0" fontAlgn="b"/>
                      <a:r>
                        <a:rPr lang="en-ZA" sz="1200" b="0" i="0" u="none" strike="noStrike">
                          <a:solidFill>
                            <a:srgbClr val="000000"/>
                          </a:solidFill>
                          <a:effectLst/>
                          <a:latin typeface="Arial Narrow" panose="020B0606020202030204" pitchFamily="34" charset="0"/>
                        </a:rPr>
                        <a:t>16</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dirty="0">
                          <a:solidFill>
                            <a:srgbClr val="000000"/>
                          </a:solidFill>
                          <a:effectLst/>
                          <a:latin typeface="Arial Narrow" panose="020B0606020202030204" pitchFamily="34" charset="0"/>
                        </a:rPr>
                        <a:t>0.1</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a:solidFill>
                            <a:srgbClr val="000000"/>
                          </a:solidFill>
                          <a:effectLst/>
                          <a:latin typeface="Arial Narrow" panose="020B0606020202030204" pitchFamily="34" charset="0"/>
                        </a:rPr>
                        <a:t>36</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a:solidFill>
                            <a:srgbClr val="000000"/>
                          </a:solidFill>
                          <a:effectLst/>
                          <a:latin typeface="Arial Narrow" panose="020B0606020202030204" pitchFamily="34" charset="0"/>
                        </a:rPr>
                        <a:t>0.2</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216351"/>
                  </a:ext>
                </a:extLst>
              </a:tr>
              <a:tr h="174523">
                <a:tc>
                  <a:txBody>
                    <a:bodyPr/>
                    <a:lstStyle/>
                    <a:p>
                      <a:pPr algn="l" rtl="0" fontAlgn="b"/>
                      <a:r>
                        <a:rPr lang="en-ZA" sz="1200" b="1" i="0" u="none" strike="noStrike">
                          <a:solidFill>
                            <a:srgbClr val="000000"/>
                          </a:solidFill>
                          <a:effectLst/>
                          <a:latin typeface="Arial Narrow" panose="020B0606020202030204" pitchFamily="34" charset="0"/>
                        </a:rPr>
                        <a:t>Computer Applications Technology</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rtl="0" fontAlgn="b"/>
                      <a:r>
                        <a:rPr lang="en-ZA" sz="1200" b="0" i="0" u="none" strike="noStrike">
                          <a:solidFill>
                            <a:srgbClr val="000000"/>
                          </a:solidFill>
                          <a:effectLst/>
                          <a:latin typeface="Arial Narrow" panose="020B0606020202030204" pitchFamily="34" charset="0"/>
                        </a:rPr>
                        <a:t>0</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dirty="0">
                          <a:solidFill>
                            <a:srgbClr val="000000"/>
                          </a:solidFill>
                          <a:effectLst/>
                          <a:latin typeface="Arial Narrow" panose="020B0606020202030204" pitchFamily="34" charset="0"/>
                        </a:rPr>
                        <a:t>0</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a:solidFill>
                            <a:srgbClr val="000000"/>
                          </a:solidFill>
                          <a:effectLst/>
                          <a:latin typeface="Arial Narrow" panose="020B0606020202030204" pitchFamily="34" charset="0"/>
                        </a:rPr>
                        <a:t>2</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a:solidFill>
                            <a:srgbClr val="000000"/>
                          </a:solidFill>
                          <a:effectLst/>
                          <a:latin typeface="Arial Narrow" panose="020B0606020202030204" pitchFamily="34" charset="0"/>
                        </a:rPr>
                        <a:t>0.1</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76763368"/>
                  </a:ext>
                </a:extLst>
              </a:tr>
              <a:tr h="174523">
                <a:tc>
                  <a:txBody>
                    <a:bodyPr/>
                    <a:lstStyle/>
                    <a:p>
                      <a:pPr algn="l" rtl="0" fontAlgn="b"/>
                      <a:r>
                        <a:rPr lang="en-ZA" sz="1200" b="1" i="0" u="none" strike="noStrike">
                          <a:solidFill>
                            <a:srgbClr val="000000"/>
                          </a:solidFill>
                          <a:effectLst/>
                          <a:latin typeface="Arial Narrow" panose="020B0606020202030204" pitchFamily="34" charset="0"/>
                        </a:rPr>
                        <a:t>Dramatic Arts</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rtl="0" fontAlgn="b"/>
                      <a:r>
                        <a:rPr lang="en-ZA" sz="1200" b="0" i="0" u="none" strike="noStrike">
                          <a:solidFill>
                            <a:srgbClr val="000000"/>
                          </a:solidFill>
                          <a:effectLst/>
                          <a:latin typeface="Arial Narrow" panose="020B0606020202030204" pitchFamily="34" charset="0"/>
                        </a:rPr>
                        <a:t>1</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dirty="0">
                          <a:solidFill>
                            <a:srgbClr val="000000"/>
                          </a:solidFill>
                          <a:effectLst/>
                          <a:latin typeface="Arial Narrow" panose="020B0606020202030204" pitchFamily="34" charset="0"/>
                        </a:rPr>
                        <a:t>0.1</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a:solidFill>
                            <a:srgbClr val="000000"/>
                          </a:solidFill>
                          <a:effectLst/>
                          <a:latin typeface="Arial Narrow" panose="020B0606020202030204" pitchFamily="34" charset="0"/>
                        </a:rPr>
                        <a:t>2</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a:solidFill>
                            <a:srgbClr val="000000"/>
                          </a:solidFill>
                          <a:effectLst/>
                          <a:latin typeface="Arial Narrow" panose="020B0606020202030204" pitchFamily="34" charset="0"/>
                        </a:rPr>
                        <a:t>0.3</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14754181"/>
                  </a:ext>
                </a:extLst>
              </a:tr>
              <a:tr h="174523">
                <a:tc>
                  <a:txBody>
                    <a:bodyPr/>
                    <a:lstStyle/>
                    <a:p>
                      <a:pPr algn="l" rtl="0" fontAlgn="b"/>
                      <a:r>
                        <a:rPr lang="en-ZA" sz="1200" b="1" i="0" u="none" strike="noStrike">
                          <a:solidFill>
                            <a:srgbClr val="000000"/>
                          </a:solidFill>
                          <a:effectLst/>
                          <a:latin typeface="Arial Narrow" panose="020B0606020202030204" pitchFamily="34" charset="0"/>
                        </a:rPr>
                        <a:t>Economics</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rtl="0" fontAlgn="b"/>
                      <a:r>
                        <a:rPr lang="en-ZA" sz="1200" b="0" i="0" u="none" strike="noStrike">
                          <a:solidFill>
                            <a:srgbClr val="000000"/>
                          </a:solidFill>
                          <a:effectLst/>
                          <a:latin typeface="Arial Narrow" panose="020B0606020202030204" pitchFamily="34" charset="0"/>
                        </a:rPr>
                        <a:t>3</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a:solidFill>
                            <a:srgbClr val="000000"/>
                          </a:solidFill>
                          <a:effectLst/>
                          <a:latin typeface="Arial Narrow" panose="020B0606020202030204" pitchFamily="34" charset="0"/>
                        </a:rPr>
                        <a:t>0</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dirty="0">
                          <a:solidFill>
                            <a:srgbClr val="000000"/>
                          </a:solidFill>
                          <a:effectLst/>
                          <a:latin typeface="Arial Narrow" panose="020B0606020202030204" pitchFamily="34" charset="0"/>
                        </a:rPr>
                        <a:t>4</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a:solidFill>
                            <a:srgbClr val="000000"/>
                          </a:solidFill>
                          <a:effectLst/>
                          <a:latin typeface="Arial Narrow" panose="020B0606020202030204" pitchFamily="34" charset="0"/>
                        </a:rPr>
                        <a:t>0</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73274101"/>
                  </a:ext>
                </a:extLst>
              </a:tr>
              <a:tr h="174523">
                <a:tc>
                  <a:txBody>
                    <a:bodyPr/>
                    <a:lstStyle/>
                    <a:p>
                      <a:pPr algn="l" rtl="0" fontAlgn="b"/>
                      <a:r>
                        <a:rPr lang="en-ZA" sz="1200" b="1" i="0" u="none" strike="noStrike">
                          <a:solidFill>
                            <a:srgbClr val="000000"/>
                          </a:solidFill>
                          <a:effectLst/>
                          <a:latin typeface="Arial Narrow" panose="020B0606020202030204" pitchFamily="34" charset="0"/>
                        </a:rPr>
                        <a:t>Engineering Graphics and Design</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rtl="0" fontAlgn="b"/>
                      <a:r>
                        <a:rPr lang="en-ZA" sz="1200" b="0" i="0" u="none" strike="noStrike">
                          <a:solidFill>
                            <a:srgbClr val="000000"/>
                          </a:solidFill>
                          <a:effectLst/>
                          <a:latin typeface="Arial Narrow" panose="020B0606020202030204" pitchFamily="34" charset="0"/>
                        </a:rPr>
                        <a:t>3</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a:solidFill>
                            <a:srgbClr val="000000"/>
                          </a:solidFill>
                          <a:effectLst/>
                          <a:latin typeface="Arial Narrow" panose="020B0606020202030204" pitchFamily="34" charset="0"/>
                        </a:rPr>
                        <a:t>0.1</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dirty="0">
                          <a:solidFill>
                            <a:srgbClr val="000000"/>
                          </a:solidFill>
                          <a:effectLst/>
                          <a:latin typeface="Arial Narrow" panose="020B0606020202030204" pitchFamily="34" charset="0"/>
                        </a:rPr>
                        <a:t>2</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a:solidFill>
                            <a:srgbClr val="000000"/>
                          </a:solidFill>
                          <a:effectLst/>
                          <a:latin typeface="Arial Narrow" panose="020B0606020202030204" pitchFamily="34" charset="0"/>
                        </a:rPr>
                        <a:t>0.1</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8636285"/>
                  </a:ext>
                </a:extLst>
              </a:tr>
              <a:tr h="174523">
                <a:tc>
                  <a:txBody>
                    <a:bodyPr/>
                    <a:lstStyle/>
                    <a:p>
                      <a:pPr algn="l" rtl="0" fontAlgn="b"/>
                      <a:r>
                        <a:rPr lang="en-ZA" sz="1200" b="1" i="0" u="none" strike="noStrike">
                          <a:solidFill>
                            <a:srgbClr val="000000"/>
                          </a:solidFill>
                          <a:effectLst/>
                          <a:latin typeface="Arial Narrow" panose="020B0606020202030204" pitchFamily="34" charset="0"/>
                        </a:rPr>
                        <a:t>English First Additional Language</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rtl="0" fontAlgn="b"/>
                      <a:r>
                        <a:rPr lang="en-ZA" sz="1200" b="0" i="0" u="none" strike="noStrike" dirty="0">
                          <a:solidFill>
                            <a:srgbClr val="000000"/>
                          </a:solidFill>
                          <a:effectLst/>
                          <a:latin typeface="Arial Narrow" panose="020B0606020202030204" pitchFamily="34" charset="0"/>
                        </a:rPr>
                        <a:t>24</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a:solidFill>
                            <a:srgbClr val="000000"/>
                          </a:solidFill>
                          <a:effectLst/>
                          <a:latin typeface="Arial Narrow" panose="020B0606020202030204" pitchFamily="34" charset="0"/>
                        </a:rPr>
                        <a:t>0</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a:solidFill>
                            <a:srgbClr val="000000"/>
                          </a:solidFill>
                          <a:effectLst/>
                          <a:latin typeface="Arial Narrow" panose="020B0606020202030204" pitchFamily="34" charset="0"/>
                        </a:rPr>
                        <a:t>24</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a:solidFill>
                            <a:srgbClr val="000000"/>
                          </a:solidFill>
                          <a:effectLst/>
                          <a:latin typeface="Arial Narrow" panose="020B0606020202030204" pitchFamily="34" charset="0"/>
                        </a:rPr>
                        <a:t>0</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9155952"/>
                  </a:ext>
                </a:extLst>
              </a:tr>
              <a:tr h="174523">
                <a:tc>
                  <a:txBody>
                    <a:bodyPr/>
                    <a:lstStyle/>
                    <a:p>
                      <a:pPr algn="l" rtl="0" fontAlgn="b"/>
                      <a:r>
                        <a:rPr lang="en-ZA" sz="1200" b="1" i="0" u="none" strike="noStrike">
                          <a:solidFill>
                            <a:srgbClr val="000000"/>
                          </a:solidFill>
                          <a:effectLst/>
                          <a:latin typeface="Arial Narrow" panose="020B0606020202030204" pitchFamily="34" charset="0"/>
                        </a:rPr>
                        <a:t>French Second Additional Language</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rtl="0" fontAlgn="b"/>
                      <a:r>
                        <a:rPr lang="en-ZA" sz="1200" b="0" i="0" u="none" strike="noStrike">
                          <a:solidFill>
                            <a:srgbClr val="000000"/>
                          </a:solidFill>
                          <a:effectLst/>
                          <a:latin typeface="Arial Narrow" panose="020B0606020202030204" pitchFamily="34" charset="0"/>
                        </a:rPr>
                        <a:t>9</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a:solidFill>
                            <a:srgbClr val="000000"/>
                          </a:solidFill>
                          <a:effectLst/>
                          <a:latin typeface="Arial Narrow" panose="020B0606020202030204" pitchFamily="34" charset="0"/>
                        </a:rPr>
                        <a:t>52.9</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dirty="0">
                          <a:solidFill>
                            <a:srgbClr val="000000"/>
                          </a:solidFill>
                          <a:effectLst/>
                          <a:latin typeface="Arial Narrow" panose="020B0606020202030204" pitchFamily="34" charset="0"/>
                        </a:rPr>
                        <a:t>4</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a:solidFill>
                            <a:srgbClr val="FF0000"/>
                          </a:solidFill>
                          <a:effectLst/>
                          <a:latin typeface="Arial Narrow" panose="020B0606020202030204" pitchFamily="34" charset="0"/>
                        </a:rPr>
                        <a:t>25</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91946018"/>
                  </a:ext>
                </a:extLst>
              </a:tr>
              <a:tr h="174523">
                <a:tc>
                  <a:txBody>
                    <a:bodyPr/>
                    <a:lstStyle/>
                    <a:p>
                      <a:pPr algn="l" rtl="0" fontAlgn="b"/>
                      <a:r>
                        <a:rPr lang="en-ZA" sz="1200" b="1" i="0" u="none" strike="noStrike">
                          <a:solidFill>
                            <a:srgbClr val="000000"/>
                          </a:solidFill>
                          <a:effectLst/>
                          <a:latin typeface="Arial Narrow" panose="020B0606020202030204" pitchFamily="34" charset="0"/>
                        </a:rPr>
                        <a:t>Geography</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rtl="0" fontAlgn="b"/>
                      <a:r>
                        <a:rPr lang="en-ZA" sz="1200" b="0" i="0" u="none" strike="noStrike">
                          <a:solidFill>
                            <a:srgbClr val="000000"/>
                          </a:solidFill>
                          <a:effectLst/>
                          <a:latin typeface="Arial Narrow" panose="020B0606020202030204" pitchFamily="34" charset="0"/>
                        </a:rPr>
                        <a:t>11</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a:solidFill>
                            <a:srgbClr val="000000"/>
                          </a:solidFill>
                          <a:effectLst/>
                          <a:latin typeface="Arial Narrow" panose="020B0606020202030204" pitchFamily="34" charset="0"/>
                        </a:rPr>
                        <a:t>0</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dirty="0">
                          <a:solidFill>
                            <a:srgbClr val="000000"/>
                          </a:solidFill>
                          <a:effectLst/>
                          <a:latin typeface="Arial Narrow" panose="020B0606020202030204" pitchFamily="34" charset="0"/>
                        </a:rPr>
                        <a:t>8</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a:solidFill>
                            <a:srgbClr val="000000"/>
                          </a:solidFill>
                          <a:effectLst/>
                          <a:latin typeface="Arial Narrow" panose="020B0606020202030204" pitchFamily="34" charset="0"/>
                        </a:rPr>
                        <a:t>0</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45176237"/>
                  </a:ext>
                </a:extLst>
              </a:tr>
              <a:tr h="174523">
                <a:tc>
                  <a:txBody>
                    <a:bodyPr/>
                    <a:lstStyle/>
                    <a:p>
                      <a:pPr algn="l" rtl="0" fontAlgn="b"/>
                      <a:r>
                        <a:rPr lang="en-ZA" sz="1200" b="1" i="0" u="none" strike="noStrike">
                          <a:solidFill>
                            <a:srgbClr val="000000"/>
                          </a:solidFill>
                          <a:effectLst/>
                          <a:latin typeface="Arial Narrow" panose="020B0606020202030204" pitchFamily="34" charset="0"/>
                        </a:rPr>
                        <a:t>History</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rtl="0" fontAlgn="b"/>
                      <a:r>
                        <a:rPr lang="en-ZA" sz="1200" b="0" i="0" u="none" strike="noStrike">
                          <a:solidFill>
                            <a:srgbClr val="000000"/>
                          </a:solidFill>
                          <a:effectLst/>
                          <a:latin typeface="Arial Narrow" panose="020B0606020202030204" pitchFamily="34" charset="0"/>
                        </a:rPr>
                        <a:t>113</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a:solidFill>
                            <a:srgbClr val="000000"/>
                          </a:solidFill>
                          <a:effectLst/>
                          <a:latin typeface="Arial Narrow" panose="020B0606020202030204" pitchFamily="34" charset="0"/>
                        </a:rPr>
                        <a:t>0.4</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dirty="0">
                          <a:solidFill>
                            <a:srgbClr val="000000"/>
                          </a:solidFill>
                          <a:effectLst/>
                          <a:latin typeface="Arial Narrow" panose="020B0606020202030204" pitchFamily="34" charset="0"/>
                        </a:rPr>
                        <a:t>83</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a:solidFill>
                            <a:srgbClr val="FF0000"/>
                          </a:solidFill>
                          <a:effectLst/>
                          <a:latin typeface="Arial Narrow" panose="020B0606020202030204" pitchFamily="34" charset="0"/>
                        </a:rPr>
                        <a:t>0.3</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1015965"/>
                  </a:ext>
                </a:extLst>
              </a:tr>
              <a:tr h="174523">
                <a:tc>
                  <a:txBody>
                    <a:bodyPr/>
                    <a:lstStyle/>
                    <a:p>
                      <a:pPr algn="l" rtl="0" fontAlgn="b"/>
                      <a:r>
                        <a:rPr lang="en-ZA" sz="1200" b="1" i="0" u="none" strike="noStrike">
                          <a:solidFill>
                            <a:srgbClr val="000000"/>
                          </a:solidFill>
                          <a:effectLst/>
                          <a:latin typeface="Arial Narrow" panose="020B0606020202030204" pitchFamily="34" charset="0"/>
                        </a:rPr>
                        <a:t>Information Technology</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rtl="0" fontAlgn="b"/>
                      <a:r>
                        <a:rPr lang="en-ZA" sz="1200" b="0" i="0" u="none" strike="noStrike">
                          <a:solidFill>
                            <a:srgbClr val="000000"/>
                          </a:solidFill>
                          <a:effectLst/>
                          <a:latin typeface="Arial Narrow" panose="020B0606020202030204" pitchFamily="34" charset="0"/>
                        </a:rPr>
                        <a:t>1</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a:solidFill>
                            <a:srgbClr val="000000"/>
                          </a:solidFill>
                          <a:effectLst/>
                          <a:latin typeface="Arial Narrow" panose="020B0606020202030204" pitchFamily="34" charset="0"/>
                        </a:rPr>
                        <a:t>1.2</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dirty="0">
                          <a:solidFill>
                            <a:srgbClr val="000000"/>
                          </a:solidFill>
                          <a:effectLst/>
                          <a:latin typeface="Arial Narrow" panose="020B0606020202030204" pitchFamily="34" charset="0"/>
                        </a:rPr>
                        <a:t>2</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a:solidFill>
                            <a:srgbClr val="000000"/>
                          </a:solidFill>
                          <a:effectLst/>
                          <a:latin typeface="Arial Narrow" panose="020B0606020202030204" pitchFamily="34" charset="0"/>
                        </a:rPr>
                        <a:t>4.9</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84875698"/>
                  </a:ext>
                </a:extLst>
              </a:tr>
              <a:tr h="174523">
                <a:tc>
                  <a:txBody>
                    <a:bodyPr/>
                    <a:lstStyle/>
                    <a:p>
                      <a:pPr algn="l" rtl="0" fontAlgn="b"/>
                      <a:r>
                        <a:rPr lang="en-ZA" sz="1200" b="1" i="0" u="none" strike="noStrike">
                          <a:solidFill>
                            <a:srgbClr val="000000"/>
                          </a:solidFill>
                          <a:effectLst/>
                          <a:latin typeface="Arial Narrow" panose="020B0606020202030204" pitchFamily="34" charset="0"/>
                        </a:rPr>
                        <a:t>IsiNdebele Home Language</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rtl="0" fontAlgn="b"/>
                      <a:r>
                        <a:rPr lang="en-ZA" sz="1200" b="0" i="0" u="none" strike="noStrike">
                          <a:solidFill>
                            <a:srgbClr val="000000"/>
                          </a:solidFill>
                          <a:effectLst/>
                          <a:latin typeface="Arial Narrow" panose="020B0606020202030204" pitchFamily="34" charset="0"/>
                        </a:rPr>
                        <a:t>30</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a:solidFill>
                            <a:srgbClr val="000000"/>
                          </a:solidFill>
                          <a:effectLst/>
                          <a:latin typeface="Arial Narrow" panose="020B0606020202030204" pitchFamily="34" charset="0"/>
                        </a:rPr>
                        <a:t>2</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dirty="0">
                          <a:solidFill>
                            <a:srgbClr val="000000"/>
                          </a:solidFill>
                          <a:effectLst/>
                          <a:latin typeface="Arial Narrow" panose="020B0606020202030204" pitchFamily="34" charset="0"/>
                        </a:rPr>
                        <a:t>39</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a:solidFill>
                            <a:srgbClr val="000000"/>
                          </a:solidFill>
                          <a:effectLst/>
                          <a:latin typeface="Arial Narrow" panose="020B0606020202030204" pitchFamily="34" charset="0"/>
                        </a:rPr>
                        <a:t>6.9</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0523929"/>
                  </a:ext>
                </a:extLst>
              </a:tr>
              <a:tr h="174523">
                <a:tc>
                  <a:txBody>
                    <a:bodyPr/>
                    <a:lstStyle/>
                    <a:p>
                      <a:pPr algn="l" rtl="0" fontAlgn="b"/>
                      <a:r>
                        <a:rPr lang="en-ZA" sz="1200" b="1" i="0" u="none" strike="noStrike">
                          <a:solidFill>
                            <a:srgbClr val="000000"/>
                          </a:solidFill>
                          <a:effectLst/>
                          <a:latin typeface="Arial Narrow" panose="020B0606020202030204" pitchFamily="34" charset="0"/>
                        </a:rPr>
                        <a:t>IsiXhosa Home Language</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rtl="0" fontAlgn="b"/>
                      <a:r>
                        <a:rPr lang="en-ZA" sz="1200" b="0" i="0" u="none" strike="noStrike">
                          <a:solidFill>
                            <a:srgbClr val="000000"/>
                          </a:solidFill>
                          <a:effectLst/>
                          <a:latin typeface="Arial Narrow" panose="020B0606020202030204" pitchFamily="34" charset="0"/>
                        </a:rPr>
                        <a:t>122</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a:solidFill>
                            <a:srgbClr val="000000"/>
                          </a:solidFill>
                          <a:effectLst/>
                          <a:latin typeface="Arial Narrow" panose="020B0606020202030204" pitchFamily="34" charset="0"/>
                        </a:rPr>
                        <a:t>0.7</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dirty="0">
                          <a:solidFill>
                            <a:srgbClr val="000000"/>
                          </a:solidFill>
                          <a:effectLst/>
                          <a:latin typeface="Arial Narrow" panose="020B0606020202030204" pitchFamily="34" charset="0"/>
                        </a:rPr>
                        <a:t>56</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a:solidFill>
                            <a:srgbClr val="FF0000"/>
                          </a:solidFill>
                          <a:effectLst/>
                          <a:latin typeface="Arial Narrow" panose="020B0606020202030204" pitchFamily="34" charset="0"/>
                        </a:rPr>
                        <a:t>0.5</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6831643"/>
                  </a:ext>
                </a:extLst>
              </a:tr>
              <a:tr h="174523">
                <a:tc>
                  <a:txBody>
                    <a:bodyPr/>
                    <a:lstStyle/>
                    <a:p>
                      <a:pPr algn="l" rtl="0" fontAlgn="b"/>
                      <a:r>
                        <a:rPr lang="en-ZA" sz="1200" b="1" i="0" u="none" strike="noStrike">
                          <a:solidFill>
                            <a:srgbClr val="000000"/>
                          </a:solidFill>
                          <a:effectLst/>
                          <a:latin typeface="Arial Narrow" panose="020B0606020202030204" pitchFamily="34" charset="0"/>
                        </a:rPr>
                        <a:t>IsiZulu Home Language</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rtl="0" fontAlgn="b"/>
                      <a:r>
                        <a:rPr lang="en-ZA" sz="1200" b="0" i="0" u="none" strike="noStrike">
                          <a:solidFill>
                            <a:srgbClr val="000000"/>
                          </a:solidFill>
                          <a:effectLst/>
                          <a:latin typeface="Arial Narrow" panose="020B0606020202030204" pitchFamily="34" charset="0"/>
                        </a:rPr>
                        <a:t>117</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a:solidFill>
                            <a:srgbClr val="000000"/>
                          </a:solidFill>
                          <a:effectLst/>
                          <a:latin typeface="Arial Narrow" panose="020B0606020202030204" pitchFamily="34" charset="0"/>
                        </a:rPr>
                        <a:t>0.3</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dirty="0">
                          <a:solidFill>
                            <a:srgbClr val="000000"/>
                          </a:solidFill>
                          <a:effectLst/>
                          <a:latin typeface="Arial Narrow" panose="020B0606020202030204" pitchFamily="34" charset="0"/>
                        </a:rPr>
                        <a:t>101</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a:solidFill>
                            <a:srgbClr val="000000"/>
                          </a:solidFill>
                          <a:effectLst/>
                          <a:latin typeface="Arial Narrow" panose="020B0606020202030204" pitchFamily="34" charset="0"/>
                        </a:rPr>
                        <a:t>0.6</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8720217"/>
                  </a:ext>
                </a:extLst>
              </a:tr>
              <a:tr h="174523">
                <a:tc>
                  <a:txBody>
                    <a:bodyPr/>
                    <a:lstStyle/>
                    <a:p>
                      <a:pPr algn="l" rtl="0" fontAlgn="b"/>
                      <a:r>
                        <a:rPr lang="en-ZA" sz="1200" b="1" i="0" u="none" strike="noStrike">
                          <a:solidFill>
                            <a:srgbClr val="000000"/>
                          </a:solidFill>
                          <a:effectLst/>
                          <a:latin typeface="Arial Narrow" panose="020B0606020202030204" pitchFamily="34" charset="0"/>
                        </a:rPr>
                        <a:t>Life Orientation</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rtl="0" fontAlgn="b"/>
                      <a:r>
                        <a:rPr lang="en-ZA" sz="1200" b="0" i="0" u="none" strike="noStrike">
                          <a:solidFill>
                            <a:srgbClr val="000000"/>
                          </a:solidFill>
                          <a:effectLst/>
                          <a:latin typeface="Arial Narrow" panose="020B0606020202030204" pitchFamily="34" charset="0"/>
                        </a:rPr>
                        <a:t>1249</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a:solidFill>
                            <a:srgbClr val="000000"/>
                          </a:solidFill>
                          <a:effectLst/>
                          <a:latin typeface="Arial Narrow" panose="020B0606020202030204" pitchFamily="34" charset="0"/>
                        </a:rPr>
                        <a:t>1</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a:solidFill>
                            <a:srgbClr val="000000"/>
                          </a:solidFill>
                          <a:effectLst/>
                          <a:latin typeface="Arial Narrow" panose="020B0606020202030204" pitchFamily="34" charset="0"/>
                        </a:rPr>
                        <a:t>913</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a:solidFill>
                            <a:srgbClr val="000000"/>
                          </a:solidFill>
                          <a:effectLst/>
                          <a:latin typeface="Arial Narrow" panose="020B0606020202030204" pitchFamily="34" charset="0"/>
                        </a:rPr>
                        <a:t>1.3</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1078148"/>
                  </a:ext>
                </a:extLst>
              </a:tr>
              <a:tr h="174523">
                <a:tc>
                  <a:txBody>
                    <a:bodyPr/>
                    <a:lstStyle/>
                    <a:p>
                      <a:pPr algn="l" rtl="0" fontAlgn="b"/>
                      <a:r>
                        <a:rPr lang="en-ZA" sz="1200" b="1" i="0" u="none" strike="noStrike">
                          <a:solidFill>
                            <a:srgbClr val="000000"/>
                          </a:solidFill>
                          <a:effectLst/>
                          <a:latin typeface="Arial Narrow" panose="020B0606020202030204" pitchFamily="34" charset="0"/>
                        </a:rPr>
                        <a:t>Life Sciences</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rtl="0" fontAlgn="b"/>
                      <a:r>
                        <a:rPr lang="en-ZA" sz="1200" b="0" i="0" u="none" strike="noStrike">
                          <a:solidFill>
                            <a:srgbClr val="000000"/>
                          </a:solidFill>
                          <a:effectLst/>
                          <a:latin typeface="Arial Narrow" panose="020B0606020202030204" pitchFamily="34" charset="0"/>
                        </a:rPr>
                        <a:t>28</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a:solidFill>
                            <a:srgbClr val="000000"/>
                          </a:solidFill>
                          <a:effectLst/>
                          <a:latin typeface="Arial Narrow" panose="020B0606020202030204" pitchFamily="34" charset="0"/>
                        </a:rPr>
                        <a:t>0.1</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dirty="0">
                          <a:solidFill>
                            <a:srgbClr val="000000"/>
                          </a:solidFill>
                          <a:effectLst/>
                          <a:latin typeface="Arial Narrow" panose="020B0606020202030204" pitchFamily="34" charset="0"/>
                        </a:rPr>
                        <a:t>19</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a:solidFill>
                            <a:srgbClr val="000000"/>
                          </a:solidFill>
                          <a:effectLst/>
                          <a:latin typeface="Arial Narrow" panose="020B0606020202030204" pitchFamily="34" charset="0"/>
                        </a:rPr>
                        <a:t>0.1</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3147572"/>
                  </a:ext>
                </a:extLst>
              </a:tr>
              <a:tr h="174523">
                <a:tc>
                  <a:txBody>
                    <a:bodyPr/>
                    <a:lstStyle/>
                    <a:p>
                      <a:pPr algn="l" rtl="0" fontAlgn="b"/>
                      <a:r>
                        <a:rPr lang="en-ZA" sz="1200" b="1" i="0" u="none" strike="noStrike">
                          <a:solidFill>
                            <a:srgbClr val="000000"/>
                          </a:solidFill>
                          <a:effectLst/>
                          <a:latin typeface="Arial Narrow" panose="020B0606020202030204" pitchFamily="34" charset="0"/>
                        </a:rPr>
                        <a:t>Mathematical Literacy</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rtl="0" fontAlgn="b"/>
                      <a:r>
                        <a:rPr lang="en-ZA" sz="1200" b="0" i="0" u="none" strike="noStrike">
                          <a:solidFill>
                            <a:srgbClr val="000000"/>
                          </a:solidFill>
                          <a:effectLst/>
                          <a:latin typeface="Arial Narrow" panose="020B0606020202030204" pitchFamily="34" charset="0"/>
                        </a:rPr>
                        <a:t>47</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a:solidFill>
                            <a:srgbClr val="000000"/>
                          </a:solidFill>
                          <a:effectLst/>
                          <a:latin typeface="Arial Narrow" panose="020B0606020202030204" pitchFamily="34" charset="0"/>
                        </a:rPr>
                        <a:t>0.1</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dirty="0">
                          <a:solidFill>
                            <a:srgbClr val="000000"/>
                          </a:solidFill>
                          <a:effectLst/>
                          <a:latin typeface="Arial Narrow" panose="020B0606020202030204" pitchFamily="34" charset="0"/>
                        </a:rPr>
                        <a:t>25</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a:solidFill>
                            <a:srgbClr val="000000"/>
                          </a:solidFill>
                          <a:effectLst/>
                          <a:latin typeface="Arial Narrow" panose="020B0606020202030204" pitchFamily="34" charset="0"/>
                        </a:rPr>
                        <a:t>0.1</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41443723"/>
                  </a:ext>
                </a:extLst>
              </a:tr>
              <a:tr h="174523">
                <a:tc>
                  <a:txBody>
                    <a:bodyPr/>
                    <a:lstStyle/>
                    <a:p>
                      <a:pPr algn="l" rtl="0" fontAlgn="b"/>
                      <a:r>
                        <a:rPr lang="en-ZA" sz="1200" b="1" i="0" u="none" strike="noStrike">
                          <a:solidFill>
                            <a:srgbClr val="000000"/>
                          </a:solidFill>
                          <a:effectLst/>
                          <a:latin typeface="Arial Narrow" panose="020B0606020202030204" pitchFamily="34" charset="0"/>
                        </a:rPr>
                        <a:t>Mathematics</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rtl="0" fontAlgn="b"/>
                      <a:r>
                        <a:rPr lang="en-ZA" sz="1200" b="0" i="0" u="none" strike="noStrike">
                          <a:solidFill>
                            <a:srgbClr val="000000"/>
                          </a:solidFill>
                          <a:effectLst/>
                          <a:latin typeface="Arial Narrow" panose="020B0606020202030204" pitchFamily="34" charset="0"/>
                        </a:rPr>
                        <a:t>12</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a:solidFill>
                            <a:srgbClr val="000000"/>
                          </a:solidFill>
                          <a:effectLst/>
                          <a:latin typeface="Arial Narrow" panose="020B0606020202030204" pitchFamily="34" charset="0"/>
                        </a:rPr>
                        <a:t>0.1</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a:solidFill>
                            <a:srgbClr val="000000"/>
                          </a:solidFill>
                          <a:effectLst/>
                          <a:latin typeface="Arial Narrow" panose="020B0606020202030204" pitchFamily="34" charset="0"/>
                        </a:rPr>
                        <a:t>15</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a:solidFill>
                            <a:srgbClr val="000000"/>
                          </a:solidFill>
                          <a:effectLst/>
                          <a:latin typeface="Arial Narrow" panose="020B0606020202030204" pitchFamily="34" charset="0"/>
                        </a:rPr>
                        <a:t>0.1</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32336052"/>
                  </a:ext>
                </a:extLst>
              </a:tr>
              <a:tr h="174523">
                <a:tc>
                  <a:txBody>
                    <a:bodyPr/>
                    <a:lstStyle/>
                    <a:p>
                      <a:pPr algn="l" rtl="0" fontAlgn="b"/>
                      <a:r>
                        <a:rPr lang="en-ZA" sz="1200" b="1" i="0" u="none" strike="noStrike">
                          <a:solidFill>
                            <a:srgbClr val="000000"/>
                          </a:solidFill>
                          <a:effectLst/>
                          <a:latin typeface="Arial Narrow" panose="020B0606020202030204" pitchFamily="34" charset="0"/>
                        </a:rPr>
                        <a:t>Physical Sciences</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rtl="0" fontAlgn="b"/>
                      <a:r>
                        <a:rPr lang="en-ZA" sz="1200" b="0" i="0" u="none" strike="noStrike">
                          <a:solidFill>
                            <a:srgbClr val="000000"/>
                          </a:solidFill>
                          <a:effectLst/>
                          <a:latin typeface="Arial Narrow" panose="020B0606020202030204" pitchFamily="34" charset="0"/>
                        </a:rPr>
                        <a:t>25</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a:solidFill>
                            <a:srgbClr val="000000"/>
                          </a:solidFill>
                          <a:effectLst/>
                          <a:latin typeface="Arial Narrow" panose="020B0606020202030204" pitchFamily="34" charset="0"/>
                        </a:rPr>
                        <a:t>0.2</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a:solidFill>
                            <a:srgbClr val="000000"/>
                          </a:solidFill>
                          <a:effectLst/>
                          <a:latin typeface="Arial Narrow" panose="020B0606020202030204" pitchFamily="34" charset="0"/>
                        </a:rPr>
                        <a:t>16</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a:solidFill>
                            <a:srgbClr val="FF0000"/>
                          </a:solidFill>
                          <a:effectLst/>
                          <a:latin typeface="Arial Narrow" panose="020B0606020202030204" pitchFamily="34" charset="0"/>
                        </a:rPr>
                        <a:t>0.1</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7684583"/>
                  </a:ext>
                </a:extLst>
              </a:tr>
              <a:tr h="174523">
                <a:tc>
                  <a:txBody>
                    <a:bodyPr/>
                    <a:lstStyle/>
                    <a:p>
                      <a:pPr algn="l" rtl="0" fontAlgn="b"/>
                      <a:r>
                        <a:rPr lang="en-ZA" sz="1200" b="1" i="0" u="none" strike="noStrike">
                          <a:solidFill>
                            <a:srgbClr val="000000"/>
                          </a:solidFill>
                          <a:effectLst/>
                          <a:latin typeface="Arial Narrow" panose="020B0606020202030204" pitchFamily="34" charset="0"/>
                        </a:rPr>
                        <a:t>Sepedi Home Language</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rtl="0" fontAlgn="b"/>
                      <a:r>
                        <a:rPr lang="en-ZA" sz="1200" b="0" i="0" u="none" strike="noStrike">
                          <a:solidFill>
                            <a:srgbClr val="000000"/>
                          </a:solidFill>
                          <a:effectLst/>
                          <a:latin typeface="Arial Narrow" panose="020B0606020202030204" pitchFamily="34" charset="0"/>
                        </a:rPr>
                        <a:t>0</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a:solidFill>
                            <a:srgbClr val="000000"/>
                          </a:solidFill>
                          <a:effectLst/>
                          <a:latin typeface="Arial Narrow" panose="020B0606020202030204" pitchFamily="34" charset="0"/>
                        </a:rPr>
                        <a:t>0</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a:solidFill>
                            <a:srgbClr val="000000"/>
                          </a:solidFill>
                          <a:effectLst/>
                          <a:latin typeface="Arial Narrow" panose="020B0606020202030204" pitchFamily="34" charset="0"/>
                        </a:rPr>
                        <a:t>11</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a:solidFill>
                            <a:srgbClr val="000000"/>
                          </a:solidFill>
                          <a:effectLst/>
                          <a:latin typeface="Arial Narrow" panose="020B0606020202030204" pitchFamily="34" charset="0"/>
                        </a:rPr>
                        <a:t>0.1</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2655066"/>
                  </a:ext>
                </a:extLst>
              </a:tr>
              <a:tr h="174523">
                <a:tc>
                  <a:txBody>
                    <a:bodyPr/>
                    <a:lstStyle/>
                    <a:p>
                      <a:pPr algn="l" rtl="0" fontAlgn="b"/>
                      <a:r>
                        <a:rPr lang="en-ZA" sz="1200" b="1" i="0" u="none" strike="noStrike">
                          <a:solidFill>
                            <a:srgbClr val="000000"/>
                          </a:solidFill>
                          <a:effectLst/>
                          <a:latin typeface="Arial Narrow" panose="020B0606020202030204" pitchFamily="34" charset="0"/>
                        </a:rPr>
                        <a:t>Sesotho Home Language</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rtl="0" fontAlgn="b"/>
                      <a:r>
                        <a:rPr lang="en-ZA" sz="1200" b="0" i="0" u="none" strike="noStrike">
                          <a:solidFill>
                            <a:srgbClr val="000000"/>
                          </a:solidFill>
                          <a:effectLst/>
                          <a:latin typeface="Arial Narrow" panose="020B0606020202030204" pitchFamily="34" charset="0"/>
                        </a:rPr>
                        <a:t>18</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a:solidFill>
                            <a:srgbClr val="000000"/>
                          </a:solidFill>
                          <a:effectLst/>
                          <a:latin typeface="Arial Narrow" panose="020B0606020202030204" pitchFamily="34" charset="0"/>
                        </a:rPr>
                        <a:t>0.2</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a:solidFill>
                            <a:srgbClr val="000000"/>
                          </a:solidFill>
                          <a:effectLst/>
                          <a:latin typeface="Arial Narrow" panose="020B0606020202030204" pitchFamily="34" charset="0"/>
                        </a:rPr>
                        <a:t>10</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a:solidFill>
                            <a:srgbClr val="000000"/>
                          </a:solidFill>
                          <a:effectLst/>
                          <a:latin typeface="Arial Narrow" panose="020B0606020202030204" pitchFamily="34" charset="0"/>
                        </a:rPr>
                        <a:t>0.2</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2791806"/>
                  </a:ext>
                </a:extLst>
              </a:tr>
              <a:tr h="174523">
                <a:tc>
                  <a:txBody>
                    <a:bodyPr/>
                    <a:lstStyle/>
                    <a:p>
                      <a:pPr algn="l" rtl="0" fontAlgn="b"/>
                      <a:r>
                        <a:rPr lang="en-ZA" sz="1200" b="1" i="0" u="none" strike="noStrike">
                          <a:solidFill>
                            <a:srgbClr val="000000"/>
                          </a:solidFill>
                          <a:effectLst/>
                          <a:latin typeface="Arial Narrow" panose="020B0606020202030204" pitchFamily="34" charset="0"/>
                        </a:rPr>
                        <a:t>Setswana Home Language</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rtl="0" fontAlgn="b"/>
                      <a:r>
                        <a:rPr lang="en-ZA" sz="1200" b="0" i="0" u="none" strike="noStrike">
                          <a:solidFill>
                            <a:srgbClr val="000000"/>
                          </a:solidFill>
                          <a:effectLst/>
                          <a:latin typeface="Arial Narrow" panose="020B0606020202030204" pitchFamily="34" charset="0"/>
                        </a:rPr>
                        <a:t>11</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a:solidFill>
                            <a:srgbClr val="000000"/>
                          </a:solidFill>
                          <a:effectLst/>
                          <a:latin typeface="Arial Narrow" panose="020B0606020202030204" pitchFamily="34" charset="0"/>
                        </a:rPr>
                        <a:t>0.1</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a:solidFill>
                            <a:srgbClr val="000000"/>
                          </a:solidFill>
                          <a:effectLst/>
                          <a:latin typeface="Arial Narrow" panose="020B0606020202030204" pitchFamily="34" charset="0"/>
                        </a:rPr>
                        <a:t>3</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dirty="0">
                          <a:solidFill>
                            <a:srgbClr val="000000"/>
                          </a:solidFill>
                          <a:effectLst/>
                          <a:latin typeface="Arial Narrow" panose="020B0606020202030204" pitchFamily="34" charset="0"/>
                        </a:rPr>
                        <a:t>0</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61304835"/>
                  </a:ext>
                </a:extLst>
              </a:tr>
              <a:tr h="174523">
                <a:tc>
                  <a:txBody>
                    <a:bodyPr/>
                    <a:lstStyle/>
                    <a:p>
                      <a:pPr algn="l" rtl="0" fontAlgn="b"/>
                      <a:r>
                        <a:rPr lang="en-ZA" sz="1200" b="1" i="0" u="none" strike="noStrike">
                          <a:solidFill>
                            <a:srgbClr val="000000"/>
                          </a:solidFill>
                          <a:effectLst/>
                          <a:latin typeface="Arial Narrow" panose="020B0606020202030204" pitchFamily="34" charset="0"/>
                        </a:rPr>
                        <a:t>SiSwati Home Language</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rtl="0" fontAlgn="b"/>
                      <a:r>
                        <a:rPr lang="en-ZA" sz="1200" b="0" i="0" u="none" strike="noStrike">
                          <a:solidFill>
                            <a:srgbClr val="000000"/>
                          </a:solidFill>
                          <a:effectLst/>
                          <a:latin typeface="Arial Narrow" panose="020B0606020202030204" pitchFamily="34" charset="0"/>
                        </a:rPr>
                        <a:t>4</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a:solidFill>
                            <a:srgbClr val="000000"/>
                          </a:solidFill>
                          <a:effectLst/>
                          <a:latin typeface="Arial Narrow" panose="020B0606020202030204" pitchFamily="34" charset="0"/>
                        </a:rPr>
                        <a:t>0.1</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a:solidFill>
                            <a:srgbClr val="000000"/>
                          </a:solidFill>
                          <a:effectLst/>
                          <a:latin typeface="Arial Narrow" panose="020B0606020202030204" pitchFamily="34" charset="0"/>
                        </a:rPr>
                        <a:t>7</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dirty="0">
                          <a:solidFill>
                            <a:srgbClr val="000000"/>
                          </a:solidFill>
                          <a:effectLst/>
                          <a:latin typeface="Arial Narrow" panose="020B0606020202030204" pitchFamily="34" charset="0"/>
                        </a:rPr>
                        <a:t>0.2</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0919167"/>
                  </a:ext>
                </a:extLst>
              </a:tr>
              <a:tr h="174523">
                <a:tc>
                  <a:txBody>
                    <a:bodyPr/>
                    <a:lstStyle/>
                    <a:p>
                      <a:pPr algn="l" rtl="0" fontAlgn="b"/>
                      <a:r>
                        <a:rPr lang="en-ZA" sz="1200" b="1" i="0" u="none" strike="noStrike">
                          <a:solidFill>
                            <a:srgbClr val="000000"/>
                          </a:solidFill>
                          <a:effectLst/>
                          <a:latin typeface="Arial Narrow" panose="020B0606020202030204" pitchFamily="34" charset="0"/>
                        </a:rPr>
                        <a:t>Tourism</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rtl="0" fontAlgn="b"/>
                      <a:r>
                        <a:rPr lang="en-ZA" sz="1200" b="0" i="0" u="none" strike="noStrike">
                          <a:solidFill>
                            <a:srgbClr val="000000"/>
                          </a:solidFill>
                          <a:effectLst/>
                          <a:latin typeface="Arial Narrow" panose="020B0606020202030204" pitchFamily="34" charset="0"/>
                        </a:rPr>
                        <a:t>40</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a:solidFill>
                            <a:srgbClr val="000000"/>
                          </a:solidFill>
                          <a:effectLst/>
                          <a:latin typeface="Arial Narrow" panose="020B0606020202030204" pitchFamily="34" charset="0"/>
                        </a:rPr>
                        <a:t>0.2</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a:solidFill>
                            <a:srgbClr val="000000"/>
                          </a:solidFill>
                          <a:effectLst/>
                          <a:latin typeface="Arial Narrow" panose="020B0606020202030204" pitchFamily="34" charset="0"/>
                        </a:rPr>
                        <a:t>26</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dirty="0">
                          <a:solidFill>
                            <a:srgbClr val="FF0000"/>
                          </a:solidFill>
                          <a:effectLst/>
                          <a:latin typeface="Arial Narrow" panose="020B0606020202030204" pitchFamily="34" charset="0"/>
                        </a:rPr>
                        <a:t>0.1</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4087477"/>
                  </a:ext>
                </a:extLst>
              </a:tr>
              <a:tr h="174523">
                <a:tc>
                  <a:txBody>
                    <a:bodyPr/>
                    <a:lstStyle/>
                    <a:p>
                      <a:pPr algn="l" rtl="0" fontAlgn="b"/>
                      <a:r>
                        <a:rPr lang="en-ZA" sz="1200" b="1" i="0" u="none" strike="noStrike">
                          <a:solidFill>
                            <a:srgbClr val="000000"/>
                          </a:solidFill>
                          <a:effectLst/>
                          <a:latin typeface="Arial Narrow" panose="020B0606020202030204" pitchFamily="34" charset="0"/>
                        </a:rPr>
                        <a:t>Tshivenda Home Language</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rtl="0" fontAlgn="b"/>
                      <a:r>
                        <a:rPr lang="en-ZA" sz="1200" b="0" i="0" u="none" strike="noStrike">
                          <a:solidFill>
                            <a:srgbClr val="000000"/>
                          </a:solidFill>
                          <a:effectLst/>
                          <a:latin typeface="Arial Narrow" panose="020B0606020202030204" pitchFamily="34" charset="0"/>
                        </a:rPr>
                        <a:t>228</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a:solidFill>
                            <a:srgbClr val="000000"/>
                          </a:solidFill>
                          <a:effectLst/>
                          <a:latin typeface="Arial Narrow" panose="020B0606020202030204" pitchFamily="34" charset="0"/>
                        </a:rPr>
                        <a:t>3.6</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a:solidFill>
                            <a:srgbClr val="000000"/>
                          </a:solidFill>
                          <a:effectLst/>
                          <a:latin typeface="Arial Narrow" panose="020B0606020202030204" pitchFamily="34" charset="0"/>
                        </a:rPr>
                        <a:t>157</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dirty="0">
                          <a:solidFill>
                            <a:srgbClr val="000000"/>
                          </a:solidFill>
                          <a:effectLst/>
                          <a:latin typeface="Arial Narrow" panose="020B0606020202030204" pitchFamily="34" charset="0"/>
                        </a:rPr>
                        <a:t>4.6</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4847101"/>
                  </a:ext>
                </a:extLst>
              </a:tr>
              <a:tr h="174523">
                <a:tc>
                  <a:txBody>
                    <a:bodyPr/>
                    <a:lstStyle/>
                    <a:p>
                      <a:pPr algn="l" rtl="0" fontAlgn="b"/>
                      <a:r>
                        <a:rPr lang="en-ZA" sz="1200" b="1" i="0" u="none" strike="noStrike">
                          <a:solidFill>
                            <a:srgbClr val="000000"/>
                          </a:solidFill>
                          <a:effectLst/>
                          <a:latin typeface="Arial Narrow" panose="020B0606020202030204" pitchFamily="34" charset="0"/>
                        </a:rPr>
                        <a:t>Visual Arts</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rtl="0" fontAlgn="b"/>
                      <a:r>
                        <a:rPr lang="en-ZA" sz="1200" b="0" i="0" u="none" strike="noStrike">
                          <a:solidFill>
                            <a:srgbClr val="000000"/>
                          </a:solidFill>
                          <a:effectLst/>
                          <a:latin typeface="Arial Narrow" panose="020B0606020202030204" pitchFamily="34" charset="0"/>
                        </a:rPr>
                        <a:t>5</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a:solidFill>
                            <a:srgbClr val="000000"/>
                          </a:solidFill>
                          <a:effectLst/>
                          <a:latin typeface="Arial Narrow" panose="020B0606020202030204" pitchFamily="34" charset="0"/>
                        </a:rPr>
                        <a:t>1.3</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a:solidFill>
                            <a:srgbClr val="000000"/>
                          </a:solidFill>
                          <a:effectLst/>
                          <a:latin typeface="Arial Narrow" panose="020B0606020202030204" pitchFamily="34" charset="0"/>
                        </a:rPr>
                        <a:t>3</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dirty="0">
                          <a:solidFill>
                            <a:srgbClr val="000000"/>
                          </a:solidFill>
                          <a:effectLst/>
                          <a:latin typeface="Arial Narrow" panose="020B0606020202030204" pitchFamily="34" charset="0"/>
                        </a:rPr>
                        <a:t>1.5</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0020974"/>
                  </a:ext>
                </a:extLst>
              </a:tr>
              <a:tr h="174523">
                <a:tc>
                  <a:txBody>
                    <a:bodyPr/>
                    <a:lstStyle/>
                    <a:p>
                      <a:pPr algn="l" rtl="0" fontAlgn="b"/>
                      <a:r>
                        <a:rPr lang="en-ZA" sz="1200" b="1" i="0" u="none" strike="noStrike">
                          <a:solidFill>
                            <a:srgbClr val="000000"/>
                          </a:solidFill>
                          <a:effectLst/>
                          <a:latin typeface="Arial Narrow" panose="020B0606020202030204" pitchFamily="34" charset="0"/>
                        </a:rPr>
                        <a:t>Xitsonga Home Language</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rtl="0" fontAlgn="b"/>
                      <a:r>
                        <a:rPr lang="en-ZA" sz="1200" b="0" i="0" u="none" strike="noStrike">
                          <a:solidFill>
                            <a:srgbClr val="000000"/>
                          </a:solidFill>
                          <a:effectLst/>
                          <a:latin typeface="Arial Narrow" panose="020B0606020202030204" pitchFamily="34" charset="0"/>
                        </a:rPr>
                        <a:t>0</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a:solidFill>
                            <a:srgbClr val="000000"/>
                          </a:solidFill>
                          <a:effectLst/>
                          <a:latin typeface="Arial Narrow" panose="020B0606020202030204" pitchFamily="34" charset="0"/>
                        </a:rPr>
                        <a:t>0</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0" i="0" u="none" strike="noStrike">
                          <a:solidFill>
                            <a:srgbClr val="000000"/>
                          </a:solidFill>
                          <a:effectLst/>
                          <a:latin typeface="Arial Narrow" panose="020B0606020202030204" pitchFamily="34" charset="0"/>
                        </a:rPr>
                        <a:t>0</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200" b="1" i="0" u="none" strike="noStrike" dirty="0">
                          <a:solidFill>
                            <a:srgbClr val="000000"/>
                          </a:solidFill>
                          <a:effectLst/>
                          <a:latin typeface="Arial Narrow" panose="020B0606020202030204" pitchFamily="34" charset="0"/>
                        </a:rPr>
                        <a:t>0</a:t>
                      </a:r>
                    </a:p>
                  </a:txBody>
                  <a:tcPr marL="4302" marR="4302" marT="4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205448"/>
                  </a:ext>
                </a:extLst>
              </a:tr>
            </a:tbl>
          </a:graphicData>
        </a:graphic>
      </p:graphicFrame>
    </p:spTree>
    <p:extLst>
      <p:ext uri="{BB962C8B-B14F-4D97-AF65-F5344CB8AC3E}">
        <p14:creationId xmlns:p14="http://schemas.microsoft.com/office/powerpoint/2010/main" val="1369004354"/>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3148"/>
            <a:ext cx="9144000" cy="6844852"/>
          </a:xfrm>
          <a:prstGeom prst="rect">
            <a:avLst/>
          </a:prstGeom>
        </p:spPr>
      </p:pic>
      <p:sp>
        <p:nvSpPr>
          <p:cNvPr id="51202" name="Title 1"/>
          <p:cNvSpPr>
            <a:spLocks noGrp="1"/>
          </p:cNvSpPr>
          <p:nvPr>
            <p:ph type="title"/>
          </p:nvPr>
        </p:nvSpPr>
        <p:spPr>
          <a:xfrm>
            <a:off x="577552" y="1207634"/>
            <a:ext cx="8229600" cy="3857625"/>
          </a:xfrm>
          <a:effectLst>
            <a:outerShdw blurRad="50800" dist="50800" dir="5400000" algn="ctr" rotWithShape="0">
              <a:schemeClr val="tx1"/>
            </a:outerShdw>
          </a:effectLst>
        </p:spPr>
        <p:txBody>
          <a:bodyPr/>
          <a:lstStyle/>
          <a:p>
            <a:pPr eaLnBrk="1" hangingPunct="1">
              <a:defRPr/>
            </a:pPr>
            <a:r>
              <a:rPr lang="en-US" altLang="en-US" sz="4800" b="1" dirty="0" smtClean="0">
                <a:solidFill>
                  <a:srgbClr val="CC9900"/>
                </a:solidFill>
                <a:latin typeface="Arial Narrow" pitchFamily="34" charset="0"/>
                <a:cs typeface="Tahoma" pitchFamily="34" charset="0"/>
              </a:rPr>
              <a:t>SUMMARY OF ACHIEVEMENTS </a:t>
            </a:r>
            <a:br>
              <a:rPr lang="en-US" altLang="en-US" sz="4800" b="1" dirty="0" smtClean="0">
                <a:solidFill>
                  <a:srgbClr val="CC9900"/>
                </a:solidFill>
                <a:latin typeface="Arial Narrow" pitchFamily="34" charset="0"/>
                <a:cs typeface="Tahoma" pitchFamily="34" charset="0"/>
              </a:rPr>
            </a:br>
            <a:r>
              <a:rPr lang="en-US" altLang="en-US" sz="4800" b="1" dirty="0" smtClean="0">
                <a:solidFill>
                  <a:srgbClr val="CC9900"/>
                </a:solidFill>
                <a:latin typeface="Arial Narrow" pitchFamily="34" charset="0"/>
                <a:cs typeface="Tahoma" pitchFamily="34" charset="0"/>
              </a:rPr>
              <a:t>OF THE </a:t>
            </a:r>
            <a:br>
              <a:rPr lang="en-US" altLang="en-US" sz="4800" b="1" dirty="0" smtClean="0">
                <a:solidFill>
                  <a:srgbClr val="CC9900"/>
                </a:solidFill>
                <a:latin typeface="Arial Narrow" pitchFamily="34" charset="0"/>
                <a:cs typeface="Tahoma" pitchFamily="34" charset="0"/>
              </a:rPr>
            </a:br>
            <a:r>
              <a:rPr lang="en-US" altLang="en-US" sz="4800" b="1" dirty="0" smtClean="0">
                <a:solidFill>
                  <a:srgbClr val="CC9900"/>
                </a:solidFill>
                <a:latin typeface="Arial Narrow" pitchFamily="34" charset="0"/>
                <a:cs typeface="Tahoma" pitchFamily="34" charset="0"/>
              </a:rPr>
              <a:t>CLASS OF 2020  </a:t>
            </a:r>
            <a:endParaRPr lang="en-US" altLang="en-US" sz="4800" b="1" dirty="0">
              <a:solidFill>
                <a:srgbClr val="CC9900"/>
              </a:solidFill>
              <a:latin typeface="Arial Narrow" pitchFamily="34" charset="0"/>
              <a:cs typeface="Tahoma" pitchFamily="34" charset="0"/>
            </a:endParaRPr>
          </a:p>
        </p:txBody>
      </p:sp>
      <p:sp>
        <p:nvSpPr>
          <p:cNvPr id="51204"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9BB3D28C-EEA9-4031-A897-421455B1CC7A}" type="slidenum">
              <a:rPr lang="en-ZA" altLang="en-US" sz="1600" smtClean="0">
                <a:solidFill>
                  <a:srgbClr val="898989"/>
                </a:solidFill>
                <a:latin typeface="Calibri" pitchFamily="34" charset="0"/>
              </a:rPr>
              <a:pPr/>
              <a:t>134</a:t>
            </a:fld>
            <a:endParaRPr lang="en-ZA" altLang="en-US" sz="1600" dirty="0">
              <a:solidFill>
                <a:srgbClr val="898989"/>
              </a:solidFill>
              <a:latin typeface="Calibri" pitchFamily="34" charset="0"/>
            </a:endParaRPr>
          </a:p>
        </p:txBody>
      </p:sp>
    </p:spTree>
    <p:extLst>
      <p:ext uri="{BB962C8B-B14F-4D97-AF65-F5344CB8AC3E}">
        <p14:creationId xmlns:p14="http://schemas.microsoft.com/office/powerpoint/2010/main" val="1056092780"/>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75" y="116632"/>
            <a:ext cx="7497553" cy="857684"/>
          </a:xfrm>
        </p:spPr>
        <p:txBody>
          <a:bodyPr/>
          <a:lstStyle/>
          <a:p>
            <a:r>
              <a:rPr lang="en-ZA" sz="3600" b="1" cap="small" dirty="0" smtClean="0">
                <a:solidFill>
                  <a:srgbClr val="953735"/>
                </a:solidFill>
                <a:latin typeface="Arial Narrow" pitchFamily="34" charset="0"/>
                <a:cs typeface="Arial" panose="020B0604020202020204" pitchFamily="34" charset="0"/>
              </a:rPr>
              <a:t>SUMMARY </a:t>
            </a:r>
            <a:endParaRPr lang="en-US" sz="3600" b="1" dirty="0"/>
          </a:p>
        </p:txBody>
      </p:sp>
      <p:sp>
        <p:nvSpPr>
          <p:cNvPr id="3" name="Content Placeholder 2"/>
          <p:cNvSpPr>
            <a:spLocks noGrp="1"/>
          </p:cNvSpPr>
          <p:nvPr>
            <p:ph idx="1"/>
          </p:nvPr>
        </p:nvSpPr>
        <p:spPr>
          <a:xfrm>
            <a:off x="207516" y="974316"/>
            <a:ext cx="8784976" cy="4987788"/>
          </a:xfrm>
        </p:spPr>
        <p:txBody>
          <a:bodyPr/>
          <a:lstStyle/>
          <a:p>
            <a:pPr marL="0" indent="0" algn="just">
              <a:buNone/>
            </a:pPr>
            <a:r>
              <a:rPr lang="en-US" sz="2400" dirty="0" smtClean="0">
                <a:latin typeface="Arial Narrow" panose="020B0606020202030204" pitchFamily="34" charset="0"/>
              </a:rPr>
              <a:t>There is general improvement in the areas of </a:t>
            </a:r>
            <a:r>
              <a:rPr lang="en-US" sz="2400" dirty="0">
                <a:latin typeface="Arial Narrow" panose="020B0606020202030204" pitchFamily="34" charset="0"/>
              </a:rPr>
              <a:t> </a:t>
            </a:r>
            <a:r>
              <a:rPr lang="en-US" sz="2400" b="1" dirty="0">
                <a:latin typeface="Arial Narrow" panose="020B0606020202030204" pitchFamily="34" charset="0"/>
              </a:rPr>
              <a:t>access, redress, equity</a:t>
            </a:r>
            <a:r>
              <a:rPr lang="en-US" sz="2400" dirty="0">
                <a:latin typeface="Arial Narrow" panose="020B0606020202030204" pitchFamily="34" charset="0"/>
              </a:rPr>
              <a:t>, </a:t>
            </a:r>
            <a:r>
              <a:rPr lang="en-US" sz="2400" b="1" dirty="0">
                <a:latin typeface="Arial Narrow" panose="020B0606020202030204" pitchFamily="34" charset="0"/>
              </a:rPr>
              <a:t>efficiency </a:t>
            </a:r>
            <a:r>
              <a:rPr lang="en-US" sz="2400" dirty="0">
                <a:latin typeface="Arial Narrow" panose="020B0606020202030204" pitchFamily="34" charset="0"/>
              </a:rPr>
              <a:t>and </a:t>
            </a:r>
            <a:r>
              <a:rPr lang="en-US" sz="2400" b="1" dirty="0">
                <a:latin typeface="Arial Narrow" panose="020B0606020202030204" pitchFamily="34" charset="0"/>
              </a:rPr>
              <a:t>quality</a:t>
            </a:r>
            <a:r>
              <a:rPr lang="en-US" sz="2400" dirty="0">
                <a:latin typeface="Arial Narrow" panose="020B0606020202030204" pitchFamily="34" charset="0"/>
              </a:rPr>
              <a:t>​</a:t>
            </a:r>
          </a:p>
          <a:p>
            <a:pPr marL="0" indent="0">
              <a:buNone/>
            </a:pPr>
            <a:endParaRPr lang="en-US" sz="2400" b="1" dirty="0" smtClean="0">
              <a:latin typeface="Arial Narrow" panose="020B0606020202030204" pitchFamily="34" charset="0"/>
            </a:endParaRPr>
          </a:p>
          <a:p>
            <a:pPr marL="0" indent="0">
              <a:buNone/>
            </a:pPr>
            <a:r>
              <a:rPr lang="en-US" sz="2400" b="1" dirty="0" smtClean="0">
                <a:latin typeface="Arial Narrow" panose="020B0606020202030204" pitchFamily="34" charset="0"/>
              </a:rPr>
              <a:t>Access</a:t>
            </a:r>
            <a:r>
              <a:rPr lang="en-US" sz="2400" dirty="0" smtClean="0">
                <a:latin typeface="Arial Narrow" panose="020B0606020202030204" pitchFamily="34" charset="0"/>
              </a:rPr>
              <a:t>​</a:t>
            </a:r>
          </a:p>
          <a:p>
            <a:pPr marL="457200" indent="-457200">
              <a:buFont typeface="+mj-lt"/>
              <a:buAutoNum type="alphaLcParenR"/>
            </a:pPr>
            <a:r>
              <a:rPr lang="en-US" sz="2400" dirty="0" smtClean="0">
                <a:latin typeface="Arial Narrow" panose="020B0606020202030204" pitchFamily="34" charset="0"/>
              </a:rPr>
              <a:t>A </a:t>
            </a:r>
            <a:r>
              <a:rPr lang="en-US" sz="2400" dirty="0">
                <a:latin typeface="Arial Narrow" panose="020B0606020202030204" pitchFamily="34" charset="0"/>
              </a:rPr>
              <a:t>total of </a:t>
            </a:r>
            <a:r>
              <a:rPr lang="en-US" sz="2400" b="1" dirty="0">
                <a:latin typeface="Arial Narrow" panose="020B0606020202030204" pitchFamily="34" charset="0"/>
              </a:rPr>
              <a:t>607 226 </a:t>
            </a:r>
            <a:r>
              <a:rPr lang="en-US" sz="2400" dirty="0">
                <a:latin typeface="Arial Narrow" panose="020B0606020202030204" pitchFamily="34" charset="0"/>
              </a:rPr>
              <a:t>candidates enrolled to write  </a:t>
            </a:r>
            <a:r>
              <a:rPr lang="en-US" sz="2400" dirty="0" smtClean="0">
                <a:latin typeface="Arial Narrow" panose="020B0606020202030204" pitchFamily="34" charset="0"/>
              </a:rPr>
              <a:t>the NSC examination​</a:t>
            </a:r>
          </a:p>
          <a:p>
            <a:pPr marL="457200" indent="-457200">
              <a:buFont typeface="+mj-lt"/>
              <a:buAutoNum type="alphaLcParenR"/>
            </a:pPr>
            <a:r>
              <a:rPr lang="en-US" sz="2400" dirty="0" smtClean="0">
                <a:latin typeface="Arial Narrow" panose="020B0606020202030204" pitchFamily="34" charset="0"/>
              </a:rPr>
              <a:t>Although less learners enrolled </a:t>
            </a:r>
            <a:r>
              <a:rPr lang="en-US" sz="2400" b="1" dirty="0" smtClean="0">
                <a:latin typeface="Arial Narrow" panose="020B0606020202030204" pitchFamily="34" charset="0"/>
              </a:rPr>
              <a:t>(-9528) </a:t>
            </a:r>
            <a:r>
              <a:rPr lang="en-US" sz="2400" dirty="0" smtClean="0">
                <a:latin typeface="Arial Narrow" panose="020B0606020202030204" pitchFamily="34" charset="0"/>
              </a:rPr>
              <a:t>in 2020, more learner wrote </a:t>
            </a:r>
            <a:r>
              <a:rPr lang="en-US" sz="2400" b="1" dirty="0" smtClean="0">
                <a:latin typeface="Arial Narrow" panose="020B0606020202030204" pitchFamily="34" charset="0"/>
              </a:rPr>
              <a:t>(74 165)  </a:t>
            </a:r>
            <a:r>
              <a:rPr lang="en-US" sz="2400" dirty="0" smtClean="0">
                <a:latin typeface="Arial Narrow" panose="020B0606020202030204" pitchFamily="34" charset="0"/>
              </a:rPr>
              <a:t>than in 2019</a:t>
            </a:r>
            <a:endParaRPr lang="en-US" sz="2400" dirty="0">
              <a:latin typeface="Arial Narrow" panose="020B0606020202030204" pitchFamily="34" charset="0"/>
            </a:endParaRPr>
          </a:p>
          <a:p>
            <a:pPr marL="457200" indent="-457200">
              <a:buFont typeface="+mj-lt"/>
              <a:buAutoNum type="alphaLcParenR"/>
            </a:pPr>
            <a:r>
              <a:rPr lang="en-US" sz="2400" b="1" dirty="0" smtClean="0">
                <a:latin typeface="Arial Narrow" panose="020B0606020202030204" pitchFamily="34" charset="0"/>
              </a:rPr>
              <a:t>440 </a:t>
            </a:r>
            <a:r>
              <a:rPr lang="en-US" sz="2400" b="1" dirty="0">
                <a:latin typeface="Arial Narrow" panose="020B0606020202030204" pitchFamily="34" charset="0"/>
              </a:rPr>
              <a:t>702 </a:t>
            </a:r>
            <a:r>
              <a:rPr lang="en-US" sz="2400" dirty="0">
                <a:latin typeface="Arial Narrow" panose="020B0606020202030204" pitchFamily="34" charset="0"/>
              </a:rPr>
              <a:t>candidates attained a NSC, an increase of  </a:t>
            </a:r>
            <a:r>
              <a:rPr lang="en-US" sz="2400" b="1" dirty="0" smtClean="0">
                <a:latin typeface="Arial Narrow" panose="020B0606020202030204" pitchFamily="34" charset="0"/>
              </a:rPr>
              <a:t>30 796</a:t>
            </a:r>
            <a:r>
              <a:rPr lang="en-US" sz="2400" dirty="0" smtClean="0">
                <a:latin typeface="Arial Narrow" panose="020B0606020202030204" pitchFamily="34" charset="0"/>
              </a:rPr>
              <a:t> from </a:t>
            </a:r>
            <a:r>
              <a:rPr lang="en-US" sz="2400" dirty="0">
                <a:latin typeface="Arial Narrow" panose="020B0606020202030204" pitchFamily="34" charset="0"/>
              </a:rPr>
              <a:t>2019​</a:t>
            </a:r>
          </a:p>
          <a:p>
            <a:pPr marL="457200" indent="-457200">
              <a:buFont typeface="+mj-lt"/>
              <a:buAutoNum type="alphaLcParenR"/>
            </a:pPr>
            <a:r>
              <a:rPr lang="en-US" sz="2400" b="1" dirty="0" smtClean="0">
                <a:latin typeface="Arial Narrow" panose="020B0606020202030204" pitchFamily="34" charset="0"/>
              </a:rPr>
              <a:t>24 </a:t>
            </a:r>
            <a:r>
              <a:rPr lang="en-US" sz="2400" b="1" dirty="0">
                <a:latin typeface="Arial Narrow" panose="020B0606020202030204" pitchFamily="34" charset="0"/>
              </a:rPr>
              <a:t>762</a:t>
            </a:r>
            <a:r>
              <a:rPr lang="en-US" sz="2400" dirty="0">
                <a:latin typeface="Arial Narrow" panose="020B0606020202030204" pitchFamily="34" charset="0"/>
              </a:rPr>
              <a:t> more candidates </a:t>
            </a:r>
            <a:r>
              <a:rPr lang="en-US" sz="2400" dirty="0" smtClean="0">
                <a:latin typeface="Arial Narrow" panose="020B0606020202030204" pitchFamily="34" charset="0"/>
              </a:rPr>
              <a:t>attaining admission to Bachelor Studies compared </a:t>
            </a:r>
            <a:r>
              <a:rPr lang="en-US" sz="2400" dirty="0">
                <a:latin typeface="Arial Narrow" panose="020B0606020202030204" pitchFamily="34" charset="0"/>
              </a:rPr>
              <a:t>to </a:t>
            </a:r>
            <a:r>
              <a:rPr lang="en-US" sz="2400" dirty="0" smtClean="0">
                <a:latin typeface="Arial Narrow" panose="020B0606020202030204" pitchFamily="34" charset="0"/>
              </a:rPr>
              <a:t>2019​</a:t>
            </a:r>
            <a:endParaRPr lang="en-US" sz="2400" dirty="0">
              <a:latin typeface="Arial Narrow" panose="020B0606020202030204" pitchFamily="34" charset="0"/>
            </a:endParaRPr>
          </a:p>
          <a:p>
            <a:pPr marL="457200" indent="-457200">
              <a:buFont typeface="+mj-lt"/>
              <a:buAutoNum type="alphaLcParenR"/>
            </a:pPr>
            <a:r>
              <a:rPr lang="en-US" sz="2400" dirty="0" smtClean="0">
                <a:latin typeface="Arial Narrow" panose="020B0606020202030204" pitchFamily="34" charset="0"/>
              </a:rPr>
              <a:t>​A total of </a:t>
            </a:r>
            <a:r>
              <a:rPr lang="en-US" sz="2400" b="1" dirty="0" smtClean="0">
                <a:latin typeface="Arial Narrow" panose="020B0606020202030204" pitchFamily="34" charset="0"/>
              </a:rPr>
              <a:t>323 343 (65.87%)</a:t>
            </a:r>
            <a:r>
              <a:rPr lang="en-US" sz="2400" dirty="0" smtClean="0">
                <a:latin typeface="Arial Narrow" panose="020B0606020202030204" pitchFamily="34" charset="0"/>
              </a:rPr>
              <a:t> of Social grant learners attained an NSC</a:t>
            </a:r>
            <a:endParaRPr lang="en-US" sz="2400" dirty="0">
              <a:latin typeface="Arial Narrow" panose="020B0606020202030204" pitchFamily="34" charset="0"/>
            </a:endParaRPr>
          </a:p>
        </p:txBody>
      </p:sp>
      <p:sp>
        <p:nvSpPr>
          <p:cNvPr id="4" name="Slide Number Placeholder 3"/>
          <p:cNvSpPr>
            <a:spLocks noGrp="1"/>
          </p:cNvSpPr>
          <p:nvPr>
            <p:ph type="sldNum" sz="quarter" idx="4"/>
          </p:nvPr>
        </p:nvSpPr>
        <p:spPr/>
        <p:txBody>
          <a:bodyPr/>
          <a:lstStyle/>
          <a:p>
            <a:pPr>
              <a:defRPr/>
            </a:pPr>
            <a:fld id="{9281EBB6-D164-4A7A-83B0-06A5CFC35E17}" type="slidenum">
              <a:rPr lang="en-ZA" altLang="en-US" smtClean="0"/>
              <a:pPr>
                <a:defRPr/>
              </a:pPr>
              <a:t>135</a:t>
            </a:fld>
            <a:endParaRPr lang="en-ZA" altLang="en-US"/>
          </a:p>
        </p:txBody>
      </p:sp>
    </p:spTree>
    <p:extLst>
      <p:ext uri="{BB962C8B-B14F-4D97-AF65-F5344CB8AC3E}">
        <p14:creationId xmlns:p14="http://schemas.microsoft.com/office/powerpoint/2010/main" val="159166483"/>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75" y="0"/>
            <a:ext cx="7497553" cy="764704"/>
          </a:xfrm>
        </p:spPr>
        <p:txBody>
          <a:bodyPr/>
          <a:lstStyle/>
          <a:p>
            <a:r>
              <a:rPr lang="en-ZA" sz="3600" b="1" cap="small" dirty="0">
                <a:solidFill>
                  <a:srgbClr val="953735"/>
                </a:solidFill>
                <a:latin typeface="Arial Narrow" pitchFamily="34" charset="0"/>
                <a:cs typeface="Arial" panose="020B0604020202020204" pitchFamily="34" charset="0"/>
              </a:rPr>
              <a:t>SUMMARY </a:t>
            </a:r>
            <a:endParaRPr lang="en-US" sz="3600" b="1" dirty="0"/>
          </a:p>
        </p:txBody>
      </p:sp>
      <p:sp>
        <p:nvSpPr>
          <p:cNvPr id="3" name="Content Placeholder 2"/>
          <p:cNvSpPr>
            <a:spLocks noGrp="1"/>
          </p:cNvSpPr>
          <p:nvPr>
            <p:ph idx="1"/>
          </p:nvPr>
        </p:nvSpPr>
        <p:spPr>
          <a:xfrm>
            <a:off x="107504" y="651546"/>
            <a:ext cx="8784976" cy="5729782"/>
          </a:xfrm>
        </p:spPr>
        <p:txBody>
          <a:bodyPr>
            <a:noAutofit/>
          </a:bodyPr>
          <a:lstStyle/>
          <a:p>
            <a:pPr marL="0" indent="0">
              <a:buNone/>
            </a:pPr>
            <a:r>
              <a:rPr lang="en-US" sz="2400" b="1" dirty="0" smtClean="0">
                <a:latin typeface="Arial Narrow" panose="020B0606020202030204" pitchFamily="34" charset="0"/>
              </a:rPr>
              <a:t>Redress</a:t>
            </a:r>
            <a:r>
              <a:rPr lang="en-US" sz="2400" dirty="0" smtClean="0">
                <a:latin typeface="Arial Narrow" panose="020B0606020202030204" pitchFamily="34" charset="0"/>
              </a:rPr>
              <a:t>​</a:t>
            </a:r>
          </a:p>
          <a:p>
            <a:pPr marL="457200" indent="-457200" algn="just">
              <a:buFont typeface="+mj-lt"/>
              <a:buAutoNum type="alphaLcParenR"/>
            </a:pPr>
            <a:r>
              <a:rPr lang="en-ZA" sz="2400" b="1" dirty="0" smtClean="0">
                <a:latin typeface="Arial Narrow" panose="020B0606020202030204" pitchFamily="34" charset="0"/>
              </a:rPr>
              <a:t>275 </a:t>
            </a:r>
            <a:r>
              <a:rPr lang="en-ZA" sz="2400" b="1" dirty="0">
                <a:latin typeface="Arial Narrow" panose="020B0606020202030204" pitchFamily="34" charset="0"/>
              </a:rPr>
              <a:t>682 </a:t>
            </a:r>
            <a:r>
              <a:rPr lang="en-ZA" sz="2400" dirty="0">
                <a:latin typeface="Arial Narrow" panose="020B0606020202030204" pitchFamily="34" charset="0"/>
              </a:rPr>
              <a:t>candidates from “no-fee” schools obtained an NSC compared to </a:t>
            </a:r>
            <a:r>
              <a:rPr lang="en-ZA" sz="2400" b="1" dirty="0">
                <a:latin typeface="Arial Narrow" panose="020B0606020202030204" pitchFamily="34" charset="0"/>
              </a:rPr>
              <a:t>145 264</a:t>
            </a:r>
            <a:r>
              <a:rPr lang="en-ZA" sz="2400" b="1" i="1" dirty="0">
                <a:latin typeface="Arial Narrow" panose="020B0606020202030204" pitchFamily="34" charset="0"/>
              </a:rPr>
              <a:t> </a:t>
            </a:r>
            <a:r>
              <a:rPr lang="en-ZA" sz="2400" dirty="0">
                <a:latin typeface="Arial Narrow" panose="020B0606020202030204" pitchFamily="34" charset="0"/>
              </a:rPr>
              <a:t>from</a:t>
            </a:r>
            <a:r>
              <a:rPr lang="en-ZA" sz="2400" b="1" i="1" dirty="0">
                <a:latin typeface="Arial Narrow" panose="020B0606020202030204" pitchFamily="34" charset="0"/>
              </a:rPr>
              <a:t> </a:t>
            </a:r>
            <a:r>
              <a:rPr lang="en-ZA" sz="2400" dirty="0">
                <a:latin typeface="Arial Narrow" panose="020B0606020202030204" pitchFamily="34" charset="0"/>
              </a:rPr>
              <a:t>“Fee paying” schools.</a:t>
            </a:r>
            <a:r>
              <a:rPr lang="en-US" sz="2400" dirty="0">
                <a:latin typeface="Arial Narrow" panose="020B0606020202030204" pitchFamily="34" charset="0"/>
              </a:rPr>
              <a:t>​</a:t>
            </a:r>
          </a:p>
          <a:p>
            <a:pPr marL="457200" indent="-457200" algn="just">
              <a:buFont typeface="+mj-lt"/>
              <a:buAutoNum type="alphaLcParenR"/>
            </a:pPr>
            <a:r>
              <a:rPr lang="en-ZA" sz="2400" b="1" dirty="0" smtClean="0">
                <a:latin typeface="Arial Narrow" panose="020B0606020202030204" pitchFamily="34" charset="0"/>
              </a:rPr>
              <a:t>71.5% </a:t>
            </a:r>
            <a:r>
              <a:rPr lang="en-ZA" sz="2400" dirty="0" smtClean="0">
                <a:latin typeface="Arial Narrow" panose="020B0606020202030204" pitchFamily="34" charset="0"/>
              </a:rPr>
              <a:t>of </a:t>
            </a:r>
            <a:r>
              <a:rPr lang="en-ZA" sz="2400" dirty="0">
                <a:latin typeface="Arial Narrow" panose="020B0606020202030204" pitchFamily="34" charset="0"/>
              </a:rPr>
              <a:t>the </a:t>
            </a:r>
            <a:r>
              <a:rPr lang="en-ZA" sz="2400" dirty="0" smtClean="0">
                <a:latin typeface="Arial Narrow" panose="020B0606020202030204" pitchFamily="34" charset="0"/>
              </a:rPr>
              <a:t>“</a:t>
            </a:r>
            <a:r>
              <a:rPr lang="en-ZA" sz="2400" dirty="0">
                <a:latin typeface="Arial Narrow" panose="020B0606020202030204" pitchFamily="34" charset="0"/>
              </a:rPr>
              <a:t>No-fee” learners achieved a NSC.</a:t>
            </a:r>
            <a:r>
              <a:rPr lang="en-US" sz="2400" dirty="0">
                <a:latin typeface="Arial Narrow" panose="020B0606020202030204" pitchFamily="34" charset="0"/>
              </a:rPr>
              <a:t>​</a:t>
            </a:r>
          </a:p>
          <a:p>
            <a:pPr marL="457200" indent="-457200" algn="just">
              <a:buFont typeface="+mj-lt"/>
              <a:buAutoNum type="alphaLcParenR"/>
            </a:pPr>
            <a:r>
              <a:rPr lang="en-ZA" sz="2400" b="1" dirty="0">
                <a:latin typeface="Arial Narrow" panose="020B0606020202030204" pitchFamily="34" charset="0"/>
              </a:rPr>
              <a:t>115 444 (29.0%) </a:t>
            </a:r>
            <a:r>
              <a:rPr lang="en-ZA" sz="2400" dirty="0">
                <a:latin typeface="Arial Narrow" panose="020B0606020202030204" pitchFamily="34" charset="0"/>
              </a:rPr>
              <a:t>of the 385 717 “no fee” learners attained </a:t>
            </a:r>
            <a:r>
              <a:rPr lang="en-ZA" sz="2400" dirty="0" smtClean="0">
                <a:latin typeface="Arial Narrow" panose="020B0606020202030204" pitchFamily="34" charset="0"/>
              </a:rPr>
              <a:t>admission to  </a:t>
            </a:r>
            <a:r>
              <a:rPr lang="en-ZA" sz="2400" dirty="0">
                <a:latin typeface="Arial Narrow" panose="020B0606020202030204" pitchFamily="34" charset="0"/>
              </a:rPr>
              <a:t>Bachelors </a:t>
            </a:r>
            <a:r>
              <a:rPr lang="en-ZA" sz="2400" dirty="0" smtClean="0">
                <a:latin typeface="Arial Narrow" panose="020B0606020202030204" pitchFamily="34" charset="0"/>
              </a:rPr>
              <a:t>Studies​</a:t>
            </a:r>
            <a:endParaRPr lang="en-ZA" sz="2400" dirty="0">
              <a:latin typeface="Arial Narrow" panose="020B0606020202030204" pitchFamily="34" charset="0"/>
            </a:endParaRPr>
          </a:p>
          <a:p>
            <a:pPr marL="457200" indent="-457200" algn="just">
              <a:buFont typeface="+mj-lt"/>
              <a:buAutoNum type="alphaLcParenR"/>
            </a:pPr>
            <a:r>
              <a:rPr lang="en-US" sz="2400" b="1" dirty="0">
                <a:latin typeface="Arial Narrow" panose="020B0606020202030204" pitchFamily="34" charset="0"/>
              </a:rPr>
              <a:t>216 075 (55.7%) </a:t>
            </a:r>
            <a:r>
              <a:rPr lang="en-US" sz="2400" dirty="0">
                <a:latin typeface="Arial Narrow" panose="020B0606020202030204" pitchFamily="34" charset="0"/>
              </a:rPr>
              <a:t>of the 387 717 "no-fee" learners have </a:t>
            </a:r>
            <a:r>
              <a:rPr lang="en-US" sz="2400" dirty="0" smtClean="0">
                <a:latin typeface="Arial Narrow" panose="020B0606020202030204" pitchFamily="34" charset="0"/>
              </a:rPr>
              <a:t>access </a:t>
            </a:r>
            <a:r>
              <a:rPr lang="en-US" sz="2400" dirty="0">
                <a:latin typeface="Arial Narrow" panose="020B0606020202030204" pitchFamily="34" charset="0"/>
              </a:rPr>
              <a:t>to a Higher Education study.​</a:t>
            </a:r>
          </a:p>
          <a:p>
            <a:pPr marL="457200" indent="-457200" algn="just">
              <a:buFont typeface="+mj-lt"/>
              <a:buAutoNum type="alphaLcParenR"/>
            </a:pPr>
            <a:r>
              <a:rPr lang="en-US" sz="2400" b="1" dirty="0">
                <a:latin typeface="Arial Narrow" panose="020B0606020202030204" pitchFamily="34" charset="0"/>
              </a:rPr>
              <a:t>115 444 </a:t>
            </a:r>
            <a:r>
              <a:rPr lang="en-US" sz="2400" dirty="0">
                <a:latin typeface="Arial Narrow" panose="020B0606020202030204" pitchFamily="34" charset="0"/>
              </a:rPr>
              <a:t>of the admission to Bachelor studies come from “no-fee” schools, compared to </a:t>
            </a:r>
            <a:r>
              <a:rPr lang="en-US" sz="2400" b="1" dirty="0">
                <a:latin typeface="Arial Narrow" panose="020B0606020202030204" pitchFamily="34" charset="0"/>
              </a:rPr>
              <a:t>83 463 </a:t>
            </a:r>
            <a:r>
              <a:rPr lang="en-US" sz="2400" dirty="0">
                <a:latin typeface="Arial Narrow" panose="020B0606020202030204" pitchFamily="34" charset="0"/>
              </a:rPr>
              <a:t>from “fee-paying” </a:t>
            </a:r>
            <a:r>
              <a:rPr lang="en-US" sz="2400" dirty="0" smtClean="0">
                <a:latin typeface="Arial Narrow" panose="020B0606020202030204" pitchFamily="34" charset="0"/>
              </a:rPr>
              <a:t>schools. ​</a:t>
            </a:r>
            <a:endParaRPr lang="en-US" sz="2400" dirty="0">
              <a:latin typeface="Arial Narrow" panose="020B0606020202030204" pitchFamily="34" charset="0"/>
            </a:endParaRPr>
          </a:p>
          <a:p>
            <a:pPr marL="457200" indent="-457200" algn="just">
              <a:buFont typeface="+mj-lt"/>
              <a:buAutoNum type="alphaLcParenR"/>
            </a:pPr>
            <a:r>
              <a:rPr lang="en-US" sz="2400" b="1" dirty="0" smtClean="0">
                <a:latin typeface="Arial Narrow" panose="020B0606020202030204" pitchFamily="34" charset="0"/>
              </a:rPr>
              <a:t>3 026 (</a:t>
            </a:r>
            <a:r>
              <a:rPr lang="en-US" sz="2400" b="1" dirty="0">
                <a:latin typeface="Arial Narrow" panose="020B0606020202030204" pitchFamily="34" charset="0"/>
              </a:rPr>
              <a:t>4.6%)</a:t>
            </a:r>
            <a:r>
              <a:rPr lang="en-US" sz="2400" dirty="0">
                <a:latin typeface="Arial Narrow" panose="020B0606020202030204" pitchFamily="34" charset="0"/>
              </a:rPr>
              <a:t> of the progressed learners that wrote all seven subjects obtained the NSC.  ​</a:t>
            </a:r>
          </a:p>
          <a:p>
            <a:pPr marL="457200" indent="-457200" algn="just" defTabSz="620713">
              <a:buFont typeface="+mj-lt"/>
              <a:buAutoNum type="alphaLcParenR"/>
            </a:pPr>
            <a:endParaRPr lang="en-US" altLang="en-US" sz="2400" dirty="0">
              <a:latin typeface="Arial Narrow" pitchFamily="34" charset="0"/>
              <a:cs typeface="Arial" panose="020B0604020202020204" pitchFamily="34" charset="0"/>
            </a:endParaRPr>
          </a:p>
        </p:txBody>
      </p:sp>
      <p:sp>
        <p:nvSpPr>
          <p:cNvPr id="4" name="Slide Number Placeholder 3"/>
          <p:cNvSpPr>
            <a:spLocks noGrp="1"/>
          </p:cNvSpPr>
          <p:nvPr>
            <p:ph type="sldNum" sz="quarter" idx="4"/>
          </p:nvPr>
        </p:nvSpPr>
        <p:spPr/>
        <p:txBody>
          <a:bodyPr/>
          <a:lstStyle/>
          <a:p>
            <a:pPr>
              <a:defRPr/>
            </a:pPr>
            <a:fld id="{9281EBB6-D164-4A7A-83B0-06A5CFC35E17}" type="slidenum">
              <a:rPr lang="en-ZA" altLang="en-US" smtClean="0"/>
              <a:pPr>
                <a:defRPr/>
              </a:pPr>
              <a:t>136</a:t>
            </a:fld>
            <a:endParaRPr lang="en-ZA" altLang="en-US"/>
          </a:p>
        </p:txBody>
      </p:sp>
    </p:spTree>
    <p:extLst>
      <p:ext uri="{BB962C8B-B14F-4D97-AF65-F5344CB8AC3E}">
        <p14:creationId xmlns:p14="http://schemas.microsoft.com/office/powerpoint/2010/main" val="3748472040"/>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75" y="0"/>
            <a:ext cx="7497553" cy="764704"/>
          </a:xfrm>
        </p:spPr>
        <p:txBody>
          <a:bodyPr/>
          <a:lstStyle/>
          <a:p>
            <a:r>
              <a:rPr lang="en-ZA" sz="3600" b="1" cap="small" dirty="0">
                <a:solidFill>
                  <a:srgbClr val="953735"/>
                </a:solidFill>
                <a:latin typeface="Arial Narrow" pitchFamily="34" charset="0"/>
                <a:cs typeface="Arial" panose="020B0604020202020204" pitchFamily="34" charset="0"/>
              </a:rPr>
              <a:t>SUMMARY </a:t>
            </a:r>
            <a:endParaRPr lang="en-US" sz="3600" b="1" dirty="0"/>
          </a:p>
        </p:txBody>
      </p:sp>
      <p:sp>
        <p:nvSpPr>
          <p:cNvPr id="3" name="Content Placeholder 2"/>
          <p:cNvSpPr>
            <a:spLocks noGrp="1"/>
          </p:cNvSpPr>
          <p:nvPr>
            <p:ph idx="1"/>
          </p:nvPr>
        </p:nvSpPr>
        <p:spPr>
          <a:xfrm>
            <a:off x="179512" y="764704"/>
            <a:ext cx="8784976" cy="5544616"/>
          </a:xfrm>
        </p:spPr>
        <p:txBody>
          <a:bodyPr/>
          <a:lstStyle/>
          <a:p>
            <a:pPr marL="0" indent="0">
              <a:buNone/>
            </a:pPr>
            <a:r>
              <a:rPr lang="en-US" sz="2800" b="1" dirty="0">
                <a:latin typeface="Arial Narrow" panose="020B0606020202030204" pitchFamily="34" charset="0"/>
              </a:rPr>
              <a:t>Equity</a:t>
            </a:r>
            <a:r>
              <a:rPr lang="en-US" sz="2800" dirty="0">
                <a:latin typeface="Arial Narrow" panose="020B0606020202030204" pitchFamily="34" charset="0"/>
              </a:rPr>
              <a:t>​</a:t>
            </a:r>
          </a:p>
          <a:p>
            <a:r>
              <a:rPr lang="en-ZA" sz="2800" b="1" dirty="0">
                <a:latin typeface="Arial Narrow" panose="020B0606020202030204" pitchFamily="34" charset="0"/>
              </a:rPr>
              <a:t>339 628 </a:t>
            </a:r>
            <a:r>
              <a:rPr lang="en-ZA" sz="2800" dirty="0">
                <a:latin typeface="Arial Narrow" panose="020B0606020202030204" pitchFamily="34" charset="0"/>
              </a:rPr>
              <a:t>girls,  compared to </a:t>
            </a:r>
            <a:r>
              <a:rPr lang="en-ZA" sz="2800" b="1" dirty="0">
                <a:latin typeface="Arial Narrow" panose="020B0606020202030204" pitchFamily="34" charset="0"/>
              </a:rPr>
              <a:t>267 598 </a:t>
            </a:r>
            <a:r>
              <a:rPr lang="en-ZA" sz="2800" dirty="0">
                <a:latin typeface="Arial Narrow" panose="020B0606020202030204" pitchFamily="34" charset="0"/>
              </a:rPr>
              <a:t>boys entered the NSC examination </a:t>
            </a:r>
            <a:r>
              <a:rPr lang="en-ZA" sz="2800" b="1" dirty="0">
                <a:latin typeface="Arial Narrow" panose="020B0606020202030204" pitchFamily="34" charset="0"/>
              </a:rPr>
              <a:t>(72 030 </a:t>
            </a:r>
            <a:r>
              <a:rPr lang="en-ZA" sz="2800" dirty="0">
                <a:latin typeface="Arial Narrow" panose="020B0606020202030204" pitchFamily="34" charset="0"/>
              </a:rPr>
              <a:t>more girls than boys)</a:t>
            </a:r>
            <a:r>
              <a:rPr lang="en-US" sz="2800" dirty="0">
                <a:latin typeface="Arial Narrow" panose="020B0606020202030204" pitchFamily="34" charset="0"/>
              </a:rPr>
              <a:t>​</a:t>
            </a:r>
          </a:p>
          <a:p>
            <a:r>
              <a:rPr lang="en-ZA" sz="2800" b="1" dirty="0">
                <a:latin typeface="Arial Narrow" panose="020B0606020202030204" pitchFamily="34" charset="0"/>
              </a:rPr>
              <a:t>244 530 </a:t>
            </a:r>
            <a:r>
              <a:rPr lang="en-ZA" sz="2800" dirty="0">
                <a:latin typeface="Arial Narrow" panose="020B0606020202030204" pitchFamily="34" charset="0"/>
              </a:rPr>
              <a:t>girls, compared </a:t>
            </a:r>
            <a:r>
              <a:rPr lang="en-ZA" sz="2800" b="1" dirty="0">
                <a:latin typeface="Arial Narrow" panose="020B0606020202030204" pitchFamily="34" charset="0"/>
              </a:rPr>
              <a:t>196 172 </a:t>
            </a:r>
            <a:r>
              <a:rPr lang="en-ZA" sz="2800" dirty="0">
                <a:latin typeface="Arial Narrow" panose="020B0606020202030204" pitchFamily="34" charset="0"/>
              </a:rPr>
              <a:t>boys, passed the 2020 NSC examinations</a:t>
            </a:r>
            <a:r>
              <a:rPr lang="en-US" sz="2800" dirty="0">
                <a:latin typeface="Arial Narrow" panose="020B0606020202030204" pitchFamily="34" charset="0"/>
              </a:rPr>
              <a:t>​</a:t>
            </a:r>
          </a:p>
          <a:p>
            <a:r>
              <a:rPr lang="en-ZA" sz="2800" b="1" dirty="0">
                <a:latin typeface="Arial Narrow" panose="020B0606020202030204" pitchFamily="34" charset="0"/>
              </a:rPr>
              <a:t>119 874 </a:t>
            </a:r>
            <a:r>
              <a:rPr lang="en-ZA" sz="2800" dirty="0">
                <a:latin typeface="Arial Narrow" panose="020B0606020202030204" pitchFamily="34" charset="0"/>
              </a:rPr>
              <a:t>girls attained admission to Bachelor Studies compared to </a:t>
            </a:r>
            <a:r>
              <a:rPr lang="en-ZA" sz="2800" b="1" dirty="0">
                <a:latin typeface="Arial Narrow" panose="020B0606020202030204" pitchFamily="34" charset="0"/>
              </a:rPr>
              <a:t>90 946 </a:t>
            </a:r>
            <a:r>
              <a:rPr lang="en-ZA" sz="2800" dirty="0">
                <a:latin typeface="Arial Narrow" panose="020B0606020202030204" pitchFamily="34" charset="0"/>
              </a:rPr>
              <a:t>boys. ​</a:t>
            </a:r>
          </a:p>
          <a:p>
            <a:r>
              <a:rPr lang="en-ZA" sz="2800" b="1" dirty="0">
                <a:latin typeface="Arial Narrow" panose="020B0606020202030204" pitchFamily="34" charset="0"/>
              </a:rPr>
              <a:t>65.04% </a:t>
            </a:r>
            <a:r>
              <a:rPr lang="en-ZA" sz="2800" dirty="0">
                <a:latin typeface="Arial Narrow" panose="020B0606020202030204" pitchFamily="34" charset="0"/>
              </a:rPr>
              <a:t>of the distinctions were attained by girl, including distinctions in critical subjects such as Accounting, Business Studies, Economics, Mathematics, and Physical Science.</a:t>
            </a:r>
            <a:r>
              <a:rPr lang="en-US" sz="2800" dirty="0">
                <a:latin typeface="Arial Narrow" panose="020B0606020202030204" pitchFamily="34" charset="0"/>
              </a:rPr>
              <a:t>​</a:t>
            </a:r>
          </a:p>
          <a:p>
            <a:pPr marL="457200" indent="-457200">
              <a:spcAft>
                <a:spcPts val="600"/>
              </a:spcAft>
              <a:buFont typeface="+mj-lt"/>
              <a:buAutoNum type="alphaLcParenR"/>
            </a:pPr>
            <a:endParaRPr lang="en-US" sz="2400" dirty="0">
              <a:solidFill>
                <a:srgbClr val="FF0000"/>
              </a:solidFill>
              <a:latin typeface="Arial Narrow" panose="020B0606020202030204" pitchFamily="34" charset="0"/>
            </a:endParaRPr>
          </a:p>
        </p:txBody>
      </p:sp>
      <p:sp>
        <p:nvSpPr>
          <p:cNvPr id="4" name="Slide Number Placeholder 3"/>
          <p:cNvSpPr>
            <a:spLocks noGrp="1"/>
          </p:cNvSpPr>
          <p:nvPr>
            <p:ph type="sldNum" sz="quarter" idx="4"/>
          </p:nvPr>
        </p:nvSpPr>
        <p:spPr/>
        <p:txBody>
          <a:bodyPr/>
          <a:lstStyle/>
          <a:p>
            <a:pPr>
              <a:defRPr/>
            </a:pPr>
            <a:fld id="{9281EBB6-D164-4A7A-83B0-06A5CFC35E17}" type="slidenum">
              <a:rPr lang="en-ZA" altLang="en-US" smtClean="0"/>
              <a:pPr>
                <a:defRPr/>
              </a:pPr>
              <a:t>137</a:t>
            </a:fld>
            <a:endParaRPr lang="en-ZA" altLang="en-US"/>
          </a:p>
        </p:txBody>
      </p:sp>
    </p:spTree>
    <p:extLst>
      <p:ext uri="{BB962C8B-B14F-4D97-AF65-F5344CB8AC3E}">
        <p14:creationId xmlns:p14="http://schemas.microsoft.com/office/powerpoint/2010/main" val="1336408853"/>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75" y="0"/>
            <a:ext cx="7497553" cy="764704"/>
          </a:xfrm>
        </p:spPr>
        <p:txBody>
          <a:bodyPr/>
          <a:lstStyle/>
          <a:p>
            <a:r>
              <a:rPr lang="en-ZA" sz="3600" b="1" cap="small" dirty="0">
                <a:solidFill>
                  <a:srgbClr val="953735"/>
                </a:solidFill>
                <a:latin typeface="Arial Narrow" pitchFamily="34" charset="0"/>
                <a:cs typeface="Arial" panose="020B0604020202020204" pitchFamily="34" charset="0"/>
              </a:rPr>
              <a:t>SUMMARY </a:t>
            </a:r>
            <a:endParaRPr lang="en-US" sz="3600" b="1" dirty="0"/>
          </a:p>
        </p:txBody>
      </p:sp>
      <p:sp>
        <p:nvSpPr>
          <p:cNvPr id="3" name="Content Placeholder 2"/>
          <p:cNvSpPr>
            <a:spLocks noGrp="1"/>
          </p:cNvSpPr>
          <p:nvPr>
            <p:ph idx="1"/>
          </p:nvPr>
        </p:nvSpPr>
        <p:spPr>
          <a:xfrm>
            <a:off x="179512" y="764704"/>
            <a:ext cx="8784976" cy="5544616"/>
          </a:xfrm>
        </p:spPr>
        <p:txBody>
          <a:bodyPr>
            <a:normAutofit fontScale="62500" lnSpcReduction="20000"/>
          </a:bodyPr>
          <a:lstStyle/>
          <a:p>
            <a:pPr marL="0" indent="0">
              <a:buNone/>
            </a:pPr>
            <a:r>
              <a:rPr lang="en-US" sz="4500" b="1" dirty="0">
                <a:latin typeface="Arial Narrow" panose="020B0606020202030204" pitchFamily="34" charset="0"/>
              </a:rPr>
              <a:t>Quality</a:t>
            </a:r>
            <a:r>
              <a:rPr lang="en-US" sz="4500" dirty="0">
                <a:latin typeface="Arial Narrow" panose="020B0606020202030204" pitchFamily="34" charset="0"/>
              </a:rPr>
              <a:t>​</a:t>
            </a:r>
          </a:p>
          <a:p>
            <a:pPr marL="514350" indent="-514350">
              <a:lnSpc>
                <a:spcPct val="120000"/>
              </a:lnSpc>
              <a:spcBef>
                <a:spcPts val="1200"/>
              </a:spcBef>
              <a:spcAft>
                <a:spcPts val="600"/>
              </a:spcAft>
              <a:buFont typeface="+mj-lt"/>
              <a:buAutoNum type="alphaLcParenR"/>
            </a:pPr>
            <a:r>
              <a:rPr lang="en-ZA" sz="3400" dirty="0" smtClean="0">
                <a:latin typeface="Arial Narrow" panose="020B0606020202030204" pitchFamily="34" charset="0"/>
              </a:rPr>
              <a:t>Improvement in Business Studies from </a:t>
            </a:r>
            <a:r>
              <a:rPr lang="en-ZA" sz="3400" b="1" dirty="0" smtClean="0">
                <a:latin typeface="Arial Narrow" panose="020B0606020202030204" pitchFamily="34" charset="0"/>
              </a:rPr>
              <a:t>71.6%</a:t>
            </a:r>
            <a:r>
              <a:rPr lang="en-ZA" sz="3400" dirty="0" smtClean="0">
                <a:latin typeface="Arial Narrow" panose="020B0606020202030204" pitchFamily="34" charset="0"/>
              </a:rPr>
              <a:t> to </a:t>
            </a:r>
            <a:r>
              <a:rPr lang="en-ZA" sz="3400" b="1" dirty="0" smtClean="0">
                <a:latin typeface="Arial Narrow" panose="020B0606020202030204" pitchFamily="34" charset="0"/>
              </a:rPr>
              <a:t>77.9%, </a:t>
            </a:r>
            <a:r>
              <a:rPr lang="en-ZA" sz="3400" dirty="0" smtClean="0">
                <a:latin typeface="Arial Narrow" panose="020B0606020202030204" pitchFamily="34" charset="0"/>
              </a:rPr>
              <a:t>Geography from</a:t>
            </a:r>
            <a:r>
              <a:rPr lang="en-ZA" sz="3400" b="1" dirty="0" smtClean="0">
                <a:latin typeface="Arial Narrow" panose="020B0606020202030204" pitchFamily="34" charset="0"/>
              </a:rPr>
              <a:t> </a:t>
            </a:r>
            <a:r>
              <a:rPr lang="en-ZA" sz="3400" dirty="0" smtClean="0">
                <a:latin typeface="Arial Narrow" panose="020B0606020202030204" pitchFamily="34" charset="0"/>
              </a:rPr>
              <a:t>74.2% to 99.2 and  History from 90% to 92.2%; </a:t>
            </a:r>
            <a:r>
              <a:rPr lang="en-ZA" sz="3400" b="1" dirty="0" smtClean="0">
                <a:latin typeface="Arial Narrow" panose="020B0606020202030204" pitchFamily="34" charset="0"/>
              </a:rPr>
              <a:t> </a:t>
            </a:r>
            <a:r>
              <a:rPr lang="en-US" sz="3400" dirty="0" smtClean="0">
                <a:latin typeface="Arial Narrow" panose="020B0606020202030204" pitchFamily="34" charset="0"/>
              </a:rPr>
              <a:t>​</a:t>
            </a:r>
          </a:p>
          <a:p>
            <a:pPr marL="514350" indent="-514350">
              <a:lnSpc>
                <a:spcPct val="120000"/>
              </a:lnSpc>
              <a:spcBef>
                <a:spcPts val="1200"/>
              </a:spcBef>
              <a:spcAft>
                <a:spcPts val="600"/>
              </a:spcAft>
              <a:buFont typeface="+mj-lt"/>
              <a:buAutoNum type="alphaLcParenR"/>
            </a:pPr>
            <a:r>
              <a:rPr lang="en-ZA" sz="3400" b="1" dirty="0" smtClean="0">
                <a:latin typeface="Arial Narrow" panose="020B0606020202030204" pitchFamily="34" charset="0"/>
              </a:rPr>
              <a:t>Increase</a:t>
            </a:r>
            <a:r>
              <a:rPr lang="en-ZA" sz="3400" dirty="0">
                <a:latin typeface="Arial Narrow" panose="020B0606020202030204" pitchFamily="34" charset="0"/>
              </a:rPr>
              <a:t> in </a:t>
            </a:r>
            <a:r>
              <a:rPr lang="en-ZA" sz="3400" dirty="0" smtClean="0">
                <a:latin typeface="Arial Narrow" panose="020B0606020202030204" pitchFamily="34" charset="0"/>
              </a:rPr>
              <a:t> </a:t>
            </a:r>
            <a:r>
              <a:rPr lang="en-ZA" sz="3400" dirty="0">
                <a:latin typeface="Arial Narrow" panose="020B0606020202030204" pitchFamily="34" charset="0"/>
              </a:rPr>
              <a:t>subject </a:t>
            </a:r>
            <a:r>
              <a:rPr lang="en-ZA" sz="3400" dirty="0" smtClean="0">
                <a:latin typeface="Arial Narrow" panose="020B0606020202030204" pitchFamily="34" charset="0"/>
              </a:rPr>
              <a:t>performance at </a:t>
            </a:r>
            <a:r>
              <a:rPr lang="en-ZA" sz="3400" dirty="0">
                <a:latin typeface="Arial Narrow" panose="020B0606020202030204" pitchFamily="34" charset="0"/>
              </a:rPr>
              <a:t>the </a:t>
            </a:r>
            <a:r>
              <a:rPr lang="en-ZA" sz="3400" b="1" dirty="0">
                <a:latin typeface="Arial Narrow" panose="020B0606020202030204" pitchFamily="34" charset="0"/>
              </a:rPr>
              <a:t>40% </a:t>
            </a:r>
            <a:r>
              <a:rPr lang="en-ZA" sz="3400" b="1" dirty="0" smtClean="0">
                <a:latin typeface="Arial Narrow" panose="020B0606020202030204" pitchFamily="34" charset="0"/>
              </a:rPr>
              <a:t>level: </a:t>
            </a:r>
            <a:r>
              <a:rPr lang="en-ZA" sz="3400" dirty="0" smtClean="0">
                <a:latin typeface="Arial Narrow" panose="020B0606020202030204" pitchFamily="34" charset="0"/>
              </a:rPr>
              <a:t>Business Studies from 46.2 to 57%; Economics from 39.2 to 42.2%; History from 74 to 77.6%; Maths Lit from 54.5 to 57.7% </a:t>
            </a:r>
          </a:p>
          <a:p>
            <a:pPr marL="514350" indent="-514350">
              <a:lnSpc>
                <a:spcPct val="120000"/>
              </a:lnSpc>
              <a:spcBef>
                <a:spcPts val="1200"/>
              </a:spcBef>
              <a:spcAft>
                <a:spcPts val="600"/>
              </a:spcAft>
              <a:buFont typeface="+mj-lt"/>
              <a:buAutoNum type="alphaLcParenR"/>
            </a:pPr>
            <a:r>
              <a:rPr lang="en-ZA" sz="3400" b="1" dirty="0" smtClean="0">
                <a:latin typeface="Arial Narrow" panose="020B0606020202030204" pitchFamily="34" charset="0"/>
              </a:rPr>
              <a:t>210 </a:t>
            </a:r>
            <a:r>
              <a:rPr lang="en-ZA" sz="3400" b="1" dirty="0">
                <a:latin typeface="Arial Narrow" panose="020B0606020202030204" pitchFamily="34" charset="0"/>
              </a:rPr>
              <a:t>820 </a:t>
            </a:r>
            <a:r>
              <a:rPr lang="en-ZA" sz="3400" dirty="0">
                <a:latin typeface="Arial Narrow" panose="020B0606020202030204" pitchFamily="34" charset="0"/>
              </a:rPr>
              <a:t>learners achieved admission to Bachelor studies, which is equivalent to </a:t>
            </a:r>
            <a:r>
              <a:rPr lang="en-ZA" sz="3400" b="1" dirty="0">
                <a:latin typeface="Arial Narrow" panose="020B0606020202030204" pitchFamily="34" charset="0"/>
              </a:rPr>
              <a:t>36.4%</a:t>
            </a:r>
            <a:r>
              <a:rPr lang="en-US" sz="3400" dirty="0">
                <a:latin typeface="Arial Narrow" panose="020B0606020202030204" pitchFamily="34" charset="0"/>
              </a:rPr>
              <a:t>​</a:t>
            </a:r>
          </a:p>
          <a:p>
            <a:pPr marL="514350" indent="-514350">
              <a:lnSpc>
                <a:spcPct val="120000"/>
              </a:lnSpc>
              <a:spcBef>
                <a:spcPts val="1200"/>
              </a:spcBef>
              <a:spcAft>
                <a:spcPts val="600"/>
              </a:spcAft>
              <a:buFont typeface="+mj-lt"/>
              <a:buAutoNum type="alphaLcParenR"/>
            </a:pPr>
            <a:r>
              <a:rPr lang="en-ZA" sz="3400" b="1" dirty="0">
                <a:latin typeface="Arial Narrow" panose="020B0606020202030204" pitchFamily="34" charset="0"/>
              </a:rPr>
              <a:t>361 420 </a:t>
            </a:r>
            <a:r>
              <a:rPr lang="en-ZA" sz="3400" dirty="0">
                <a:latin typeface="Arial Narrow" panose="020B0606020202030204" pitchFamily="34" charset="0"/>
              </a:rPr>
              <a:t>candidates </a:t>
            </a:r>
            <a:r>
              <a:rPr lang="en-ZA" sz="3400" b="1" dirty="0">
                <a:latin typeface="Arial Narrow" panose="020B0606020202030204" pitchFamily="34" charset="0"/>
              </a:rPr>
              <a:t>(62.5%), </a:t>
            </a:r>
            <a:r>
              <a:rPr lang="en-ZA" sz="3400" dirty="0">
                <a:latin typeface="Arial Narrow" panose="020B0606020202030204" pitchFamily="34" charset="0"/>
              </a:rPr>
              <a:t>who achieved admission to Bachelor and </a:t>
            </a:r>
            <a:r>
              <a:rPr lang="en-ZA" sz="3400" dirty="0" smtClean="0">
                <a:latin typeface="Arial Narrow" panose="020B0606020202030204" pitchFamily="34" charset="0"/>
              </a:rPr>
              <a:t>Diploma</a:t>
            </a:r>
            <a:r>
              <a:rPr lang="en-ZA" sz="3400" dirty="0">
                <a:latin typeface="Arial Narrow" panose="020B0606020202030204" pitchFamily="34" charset="0"/>
              </a:rPr>
              <a:t> studies, are eligible to register for studies at higher education institutions.</a:t>
            </a:r>
            <a:r>
              <a:rPr lang="en-US" sz="3400" dirty="0">
                <a:latin typeface="Arial Narrow" panose="020B0606020202030204" pitchFamily="34" charset="0"/>
              </a:rPr>
              <a:t>​</a:t>
            </a:r>
          </a:p>
          <a:p>
            <a:pPr marL="514350" indent="-514350">
              <a:lnSpc>
                <a:spcPct val="120000"/>
              </a:lnSpc>
              <a:spcBef>
                <a:spcPts val="1200"/>
              </a:spcBef>
              <a:spcAft>
                <a:spcPts val="600"/>
              </a:spcAft>
              <a:buFont typeface="+mj-lt"/>
              <a:buAutoNum type="alphaLcParenR"/>
            </a:pPr>
            <a:r>
              <a:rPr lang="en-US" sz="3400" b="1" dirty="0" smtClean="0">
                <a:latin typeface="Arial Narrow" panose="020B0606020202030204" pitchFamily="34" charset="0"/>
              </a:rPr>
              <a:t>Only 2</a:t>
            </a:r>
            <a:r>
              <a:rPr lang="en-US" sz="3400" dirty="0">
                <a:latin typeface="Arial Narrow" panose="020B0606020202030204" pitchFamily="34" charset="0"/>
              </a:rPr>
              <a:t> of the 75 districts performing below </a:t>
            </a:r>
            <a:r>
              <a:rPr lang="en-US" sz="3400" b="1" dirty="0">
                <a:latin typeface="Arial Narrow" panose="020B0606020202030204" pitchFamily="34" charset="0"/>
              </a:rPr>
              <a:t>60%. </a:t>
            </a:r>
            <a:r>
              <a:rPr lang="en-US" sz="3400" dirty="0">
                <a:latin typeface="Arial Narrow" panose="020B0606020202030204" pitchFamily="34" charset="0"/>
              </a:rPr>
              <a:t>​</a:t>
            </a:r>
          </a:p>
          <a:p>
            <a:pPr marL="514350" indent="-514350">
              <a:lnSpc>
                <a:spcPct val="120000"/>
              </a:lnSpc>
              <a:spcBef>
                <a:spcPts val="1200"/>
              </a:spcBef>
              <a:spcAft>
                <a:spcPts val="600"/>
              </a:spcAft>
              <a:buFont typeface="+mj-lt"/>
              <a:buAutoNum type="alphaLcParenR"/>
            </a:pPr>
            <a:r>
              <a:rPr lang="en-US" sz="3400" b="1" dirty="0" smtClean="0">
                <a:latin typeface="Arial Narrow" panose="020B0606020202030204" pitchFamily="34" charset="0"/>
              </a:rPr>
              <a:t>Twenty (26)</a:t>
            </a:r>
            <a:r>
              <a:rPr lang="en-US" sz="3400" dirty="0">
                <a:latin typeface="Arial Narrow" panose="020B0606020202030204" pitchFamily="34" charset="0"/>
              </a:rPr>
              <a:t> of the 75 districts performing above </a:t>
            </a:r>
            <a:r>
              <a:rPr lang="en-US" sz="3400" b="1" dirty="0">
                <a:latin typeface="Arial Narrow" panose="020B0606020202030204" pitchFamily="34" charset="0"/>
              </a:rPr>
              <a:t>80%</a:t>
            </a:r>
            <a:r>
              <a:rPr lang="en-US" sz="3400" dirty="0">
                <a:latin typeface="Arial Narrow" panose="020B0606020202030204" pitchFamily="34" charset="0"/>
              </a:rPr>
              <a:t>​</a:t>
            </a:r>
          </a:p>
          <a:p>
            <a:pPr marL="363538" indent="-363538" algn="just" defTabSz="620713"/>
            <a:endParaRPr lang="en-US" altLang="en-US" sz="2400" dirty="0">
              <a:latin typeface="Arial Narrow" pitchFamily="34" charset="0"/>
              <a:cs typeface="Arial" panose="020B0604020202020204" pitchFamily="34" charset="0"/>
            </a:endParaRPr>
          </a:p>
          <a:p>
            <a:pPr marL="0" indent="0" algn="just" defTabSz="620713">
              <a:buNone/>
            </a:pPr>
            <a:endParaRPr lang="en-US" sz="2200" dirty="0">
              <a:latin typeface="Arial Narrow" panose="020B0606020202030204" pitchFamily="34" charset="0"/>
            </a:endParaRPr>
          </a:p>
          <a:p>
            <a:pPr marL="457200" indent="-457200">
              <a:spcAft>
                <a:spcPts val="600"/>
              </a:spcAft>
              <a:buFont typeface="+mj-lt"/>
              <a:buAutoNum type="alphaLcParenR"/>
            </a:pPr>
            <a:endParaRPr lang="en-US" sz="2200" dirty="0">
              <a:latin typeface="Arial Narrow" panose="020B0606020202030204" pitchFamily="34" charset="0"/>
            </a:endParaRPr>
          </a:p>
        </p:txBody>
      </p:sp>
      <p:sp>
        <p:nvSpPr>
          <p:cNvPr id="4" name="Slide Number Placeholder 3"/>
          <p:cNvSpPr>
            <a:spLocks noGrp="1"/>
          </p:cNvSpPr>
          <p:nvPr>
            <p:ph type="sldNum" sz="quarter" idx="4"/>
          </p:nvPr>
        </p:nvSpPr>
        <p:spPr/>
        <p:txBody>
          <a:bodyPr/>
          <a:lstStyle/>
          <a:p>
            <a:pPr>
              <a:defRPr/>
            </a:pPr>
            <a:fld id="{9281EBB6-D164-4A7A-83B0-06A5CFC35E17}" type="slidenum">
              <a:rPr lang="en-ZA" altLang="en-US" smtClean="0"/>
              <a:pPr>
                <a:defRPr/>
              </a:pPr>
              <a:t>138</a:t>
            </a:fld>
            <a:endParaRPr lang="en-ZA" altLang="en-US"/>
          </a:p>
        </p:txBody>
      </p:sp>
    </p:spTree>
    <p:extLst>
      <p:ext uri="{BB962C8B-B14F-4D97-AF65-F5344CB8AC3E}">
        <p14:creationId xmlns:p14="http://schemas.microsoft.com/office/powerpoint/2010/main" val="2270024495"/>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75" y="0"/>
            <a:ext cx="7497553" cy="764704"/>
          </a:xfrm>
        </p:spPr>
        <p:txBody>
          <a:bodyPr/>
          <a:lstStyle/>
          <a:p>
            <a:r>
              <a:rPr lang="en-ZA" sz="3600" b="1" cap="small" dirty="0">
                <a:solidFill>
                  <a:srgbClr val="953735"/>
                </a:solidFill>
                <a:latin typeface="Arial Narrow" pitchFamily="34" charset="0"/>
                <a:cs typeface="Arial" panose="020B0604020202020204" pitchFamily="34" charset="0"/>
              </a:rPr>
              <a:t>SUMMARY </a:t>
            </a:r>
            <a:endParaRPr lang="en-US" sz="3600" b="1" dirty="0"/>
          </a:p>
        </p:txBody>
      </p:sp>
      <p:sp>
        <p:nvSpPr>
          <p:cNvPr id="3" name="Content Placeholder 2"/>
          <p:cNvSpPr>
            <a:spLocks noGrp="1"/>
          </p:cNvSpPr>
          <p:nvPr>
            <p:ph idx="1"/>
          </p:nvPr>
        </p:nvSpPr>
        <p:spPr>
          <a:xfrm>
            <a:off x="107504" y="576127"/>
            <a:ext cx="8784976" cy="5943532"/>
          </a:xfrm>
        </p:spPr>
        <p:txBody>
          <a:bodyPr>
            <a:noAutofit/>
          </a:bodyPr>
          <a:lstStyle/>
          <a:p>
            <a:pPr marL="0" indent="0" algn="just">
              <a:buNone/>
            </a:pPr>
            <a:r>
              <a:rPr lang="en-US" sz="3200" b="1" dirty="0">
                <a:latin typeface="Arial Narrow" panose="020B0606020202030204" pitchFamily="34" charset="0"/>
              </a:rPr>
              <a:t>Efficiency</a:t>
            </a:r>
            <a:r>
              <a:rPr lang="en-US" sz="3200" dirty="0">
                <a:latin typeface="Arial Narrow" panose="020B0606020202030204" pitchFamily="34" charset="0"/>
              </a:rPr>
              <a:t>​</a:t>
            </a:r>
          </a:p>
          <a:p>
            <a:pPr marL="514350" indent="-514350" algn="just">
              <a:spcBef>
                <a:spcPts val="1200"/>
              </a:spcBef>
              <a:spcAft>
                <a:spcPts val="600"/>
              </a:spcAft>
              <a:buFont typeface="+mj-lt"/>
              <a:buAutoNum type="alphaLcParenR"/>
            </a:pPr>
            <a:r>
              <a:rPr lang="en-US" sz="3200" b="1" dirty="0" smtClean="0">
                <a:latin typeface="Arial Narrow" panose="020B0606020202030204" pitchFamily="34" charset="0"/>
              </a:rPr>
              <a:t>24 </a:t>
            </a:r>
            <a:r>
              <a:rPr lang="en-US" sz="3200" b="1" dirty="0">
                <a:latin typeface="Arial Narrow" panose="020B0606020202030204" pitchFamily="34" charset="0"/>
              </a:rPr>
              <a:t>244 (</a:t>
            </a:r>
            <a:r>
              <a:rPr lang="en-US" sz="3200" b="1" dirty="0" smtClean="0">
                <a:latin typeface="Arial Narrow" panose="020B0606020202030204" pitchFamily="34" charset="0"/>
              </a:rPr>
              <a:t>37%)</a:t>
            </a:r>
            <a:r>
              <a:rPr lang="en-US" sz="3200" b="1" dirty="0">
                <a:latin typeface="Arial Narrow" panose="020B0606020202030204" pitchFamily="34" charset="0"/>
              </a:rPr>
              <a:t> </a:t>
            </a:r>
            <a:r>
              <a:rPr lang="en-US" sz="3200" dirty="0">
                <a:latin typeface="Arial Narrow" panose="020B0606020202030204" pitchFamily="34" charset="0"/>
              </a:rPr>
              <a:t>of the progressed learners that wrote all seven subjects obtained the NSC.  ​</a:t>
            </a:r>
          </a:p>
          <a:p>
            <a:pPr marL="457200" indent="-457200" algn="just">
              <a:spcBef>
                <a:spcPts val="1200"/>
              </a:spcBef>
              <a:spcAft>
                <a:spcPts val="600"/>
              </a:spcAft>
              <a:buFont typeface="+mj-lt"/>
              <a:buAutoNum type="alphaLcParenR"/>
            </a:pPr>
            <a:r>
              <a:rPr lang="en-US" sz="3200" dirty="0">
                <a:latin typeface="Arial Narrow" panose="020B0606020202030204" pitchFamily="34" charset="0"/>
              </a:rPr>
              <a:t>Progressed learners attained </a:t>
            </a:r>
            <a:r>
              <a:rPr lang="en-US" sz="3200" b="1" dirty="0">
                <a:latin typeface="Arial Narrow" panose="020B0606020202030204" pitchFamily="34" charset="0"/>
              </a:rPr>
              <a:t>1 592 </a:t>
            </a:r>
            <a:r>
              <a:rPr lang="en-US" sz="3200" dirty="0">
                <a:latin typeface="Arial Narrow" panose="020B0606020202030204" pitchFamily="34" charset="0"/>
              </a:rPr>
              <a:t>of the distinctions, even in gateway subjects.​</a:t>
            </a:r>
          </a:p>
          <a:p>
            <a:pPr marL="457200" indent="-457200" algn="just">
              <a:spcBef>
                <a:spcPts val="1200"/>
              </a:spcBef>
              <a:spcAft>
                <a:spcPts val="600"/>
              </a:spcAft>
              <a:buFont typeface="+mj-lt"/>
              <a:buAutoNum type="alphaLcParenR"/>
            </a:pPr>
            <a:r>
              <a:rPr lang="en-ZA" sz="3200" b="1" dirty="0" smtClean="0">
                <a:latin typeface="Arial Narrow" panose="020B0606020202030204" pitchFamily="34" charset="0"/>
              </a:rPr>
              <a:t>85.4%</a:t>
            </a:r>
            <a:r>
              <a:rPr lang="en-ZA" sz="3200" b="1" dirty="0">
                <a:latin typeface="Arial Narrow" panose="020B0606020202030204" pitchFamily="34" charset="0"/>
              </a:rPr>
              <a:t> </a:t>
            </a:r>
            <a:r>
              <a:rPr lang="en-ZA" sz="3200" dirty="0">
                <a:latin typeface="Arial Narrow" panose="020B0606020202030204" pitchFamily="34" charset="0"/>
              </a:rPr>
              <a:t>of the learners with special education needs, who wrote the 2020 NSC examinations, passed.</a:t>
            </a:r>
            <a:r>
              <a:rPr lang="en-US" sz="3200" dirty="0">
                <a:latin typeface="Arial Narrow" panose="020B0606020202030204" pitchFamily="34" charset="0"/>
              </a:rPr>
              <a:t>​</a:t>
            </a:r>
          </a:p>
          <a:p>
            <a:pPr marL="457200" indent="-457200" algn="just">
              <a:spcBef>
                <a:spcPts val="1200"/>
              </a:spcBef>
              <a:spcAft>
                <a:spcPts val="600"/>
              </a:spcAft>
              <a:buFont typeface="+mj-lt"/>
              <a:buAutoNum type="alphaLcParenR"/>
            </a:pPr>
            <a:r>
              <a:rPr lang="en-ZA" sz="3200" b="1" dirty="0" smtClean="0">
                <a:latin typeface="Arial Narrow" panose="020B0606020202030204" pitchFamily="34" charset="0"/>
              </a:rPr>
              <a:t>653</a:t>
            </a:r>
            <a:r>
              <a:rPr lang="en-ZA" sz="3200" b="1" dirty="0">
                <a:latin typeface="Arial Narrow" panose="020B0606020202030204" pitchFamily="34" charset="0"/>
              </a:rPr>
              <a:t> </a:t>
            </a:r>
            <a:r>
              <a:rPr lang="en-ZA" sz="3200" dirty="0">
                <a:latin typeface="Arial Narrow" panose="020B0606020202030204" pitchFamily="34" charset="0"/>
              </a:rPr>
              <a:t>distinctions were achieved by the learners with special education needs. </a:t>
            </a:r>
            <a:r>
              <a:rPr lang="en-ZA" sz="3200" dirty="0" smtClean="0">
                <a:latin typeface="Arial Narrow" panose="020B0606020202030204" pitchFamily="34" charset="0"/>
              </a:rPr>
              <a:t>​</a:t>
            </a:r>
            <a:r>
              <a:rPr lang="en-US" sz="3200" dirty="0">
                <a:latin typeface="Arial Narrow" panose="020B0606020202030204" pitchFamily="34" charset="0"/>
              </a:rPr>
              <a:t>   ​</a:t>
            </a:r>
          </a:p>
        </p:txBody>
      </p:sp>
      <p:sp>
        <p:nvSpPr>
          <p:cNvPr id="4" name="Slide Number Placeholder 3"/>
          <p:cNvSpPr>
            <a:spLocks noGrp="1"/>
          </p:cNvSpPr>
          <p:nvPr>
            <p:ph type="sldNum" sz="quarter" idx="4"/>
          </p:nvPr>
        </p:nvSpPr>
        <p:spPr/>
        <p:txBody>
          <a:bodyPr/>
          <a:lstStyle/>
          <a:p>
            <a:pPr>
              <a:defRPr/>
            </a:pPr>
            <a:fld id="{9281EBB6-D164-4A7A-83B0-06A5CFC35E17}" type="slidenum">
              <a:rPr lang="en-ZA" altLang="en-US" smtClean="0"/>
              <a:pPr>
                <a:defRPr/>
              </a:pPr>
              <a:t>139</a:t>
            </a:fld>
            <a:endParaRPr lang="en-ZA" altLang="en-US"/>
          </a:p>
        </p:txBody>
      </p:sp>
    </p:spTree>
    <p:extLst>
      <p:ext uri="{BB962C8B-B14F-4D97-AF65-F5344CB8AC3E}">
        <p14:creationId xmlns:p14="http://schemas.microsoft.com/office/powerpoint/2010/main" val="31257360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14"/>
          <p:cNvSpPr>
            <a:spLocks noGrp="1"/>
          </p:cNvSpPr>
          <p:nvPr>
            <p:ph idx="1"/>
          </p:nvPr>
        </p:nvSpPr>
        <p:spPr>
          <a:xfrm>
            <a:off x="163512" y="130175"/>
            <a:ext cx="3113087" cy="647700"/>
          </a:xfrm>
          <a:solidFill>
            <a:schemeClr val="bg1"/>
          </a:solidFill>
        </p:spPr>
        <p:txBody>
          <a:bodyPr/>
          <a:lstStyle/>
          <a:p>
            <a:pPr marL="0" indent="0" eaLnBrk="1" hangingPunct="1">
              <a:spcBef>
                <a:spcPct val="0"/>
              </a:spcBef>
              <a:buFont typeface="Arial" panose="020B0604020202020204" pitchFamily="34" charset="0"/>
              <a:buNone/>
            </a:pPr>
            <a:r>
              <a:rPr lang="en-ZA" altLang="en-US" b="1" dirty="0">
                <a:solidFill>
                  <a:schemeClr val="accent6">
                    <a:lumMod val="50000"/>
                  </a:schemeClr>
                </a:solidFill>
              </a:rPr>
              <a:t>Deaths</a:t>
            </a:r>
          </a:p>
        </p:txBody>
      </p:sp>
      <p:sp>
        <p:nvSpPr>
          <p:cNvPr id="13315" name="TextBox 17"/>
          <p:cNvSpPr txBox="1">
            <a:spLocks noChangeArrowheads="1"/>
          </p:cNvSpPr>
          <p:nvPr/>
        </p:nvSpPr>
        <p:spPr bwMode="auto">
          <a:xfrm>
            <a:off x="201613" y="838200"/>
            <a:ext cx="3036887" cy="2862263"/>
          </a:xfrm>
          <a:prstGeom prst="rect">
            <a:avLst/>
          </a:prstGeom>
          <a:solidFill>
            <a:srgbClr val="FFFF00"/>
          </a:solidFill>
          <a:ln w="9525">
            <a:solidFill>
              <a:srgbClr val="FF0000"/>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Deaths per week </a:t>
            </a:r>
            <a:r>
              <a:rPr kumimoji="0" lang="en-US" alt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have risen </a:t>
            </a: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with the second wave (grey curve, numbers on the right).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But numbers for children remain low, e.g. around 0.6 deaths per week for those aged 5 to 9, also 10 to 14. These numbers have barely changed.</a:t>
            </a:r>
            <a:endParaRPr kumimoji="0" lang="en-ZA"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3316" name="TextBox 17"/>
          <p:cNvSpPr txBox="1">
            <a:spLocks noChangeArrowheads="1"/>
          </p:cNvSpPr>
          <p:nvPr/>
        </p:nvSpPr>
        <p:spPr bwMode="auto">
          <a:xfrm>
            <a:off x="177800" y="4054475"/>
            <a:ext cx="4178300" cy="2308225"/>
          </a:xfrm>
          <a:prstGeom prst="rect">
            <a:avLst/>
          </a:prstGeom>
          <a:solidFill>
            <a:srgbClr val="FFFF00"/>
          </a:solidFill>
          <a:ln w="9525">
            <a:solidFill>
              <a:srgbClr val="FF0000"/>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The percentage of all deaths in a particular age group has not changed significantly over the Aug to Dec period.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Probabilities for children remain especially low. E.g. someone aged 50 to 54 is </a:t>
            </a:r>
            <a:r>
              <a:rPr kumimoji="0" lang="en-US" alt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mn-cs"/>
              </a:rPr>
              <a:t>856 times as likely</a:t>
            </a:r>
            <a:r>
              <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to die as someone aged 5 to 9.</a:t>
            </a:r>
            <a:endParaRPr kumimoji="0" lang="en-ZA"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pic>
        <p:nvPicPr>
          <p:cNvPr id="13317"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44888" y="0"/>
            <a:ext cx="5599112"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98950" y="3933825"/>
            <a:ext cx="4865688"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stretch>
            <a:fillRect/>
          </a:stretch>
        </p:blipFill>
        <p:spPr>
          <a:xfrm>
            <a:off x="0" y="6362700"/>
            <a:ext cx="1691680" cy="495300"/>
          </a:xfrm>
          <a:prstGeom prst="rect">
            <a:avLst/>
          </a:prstGeom>
        </p:spPr>
      </p:pic>
    </p:spTree>
    <p:extLst>
      <p:ext uri="{BB962C8B-B14F-4D97-AF65-F5344CB8AC3E}">
        <p14:creationId xmlns:p14="http://schemas.microsoft.com/office/powerpoint/2010/main" val="762855009"/>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75" y="0"/>
            <a:ext cx="7497553" cy="764704"/>
          </a:xfrm>
        </p:spPr>
        <p:txBody>
          <a:bodyPr/>
          <a:lstStyle/>
          <a:p>
            <a:r>
              <a:rPr lang="en-ZA" sz="3600" b="1" cap="small" dirty="0">
                <a:solidFill>
                  <a:srgbClr val="953735"/>
                </a:solidFill>
                <a:latin typeface="Arial Narrow" pitchFamily="34" charset="0"/>
                <a:cs typeface="Arial" panose="020B0604020202020204" pitchFamily="34" charset="0"/>
              </a:rPr>
              <a:t>SUMMARY </a:t>
            </a:r>
            <a:endParaRPr lang="en-US" sz="3600" b="1" dirty="0"/>
          </a:p>
        </p:txBody>
      </p:sp>
      <p:sp>
        <p:nvSpPr>
          <p:cNvPr id="3" name="Content Placeholder 2"/>
          <p:cNvSpPr>
            <a:spLocks noGrp="1"/>
          </p:cNvSpPr>
          <p:nvPr>
            <p:ph idx="1"/>
          </p:nvPr>
        </p:nvSpPr>
        <p:spPr>
          <a:xfrm>
            <a:off x="107504" y="576127"/>
            <a:ext cx="8784976" cy="5943532"/>
          </a:xfrm>
        </p:spPr>
        <p:txBody>
          <a:bodyPr>
            <a:noAutofit/>
          </a:bodyPr>
          <a:lstStyle/>
          <a:p>
            <a:pPr marL="0" indent="0">
              <a:buNone/>
            </a:pPr>
            <a:r>
              <a:rPr lang="en-US" sz="2800" b="1" dirty="0">
                <a:latin typeface="Arial Narrow" panose="020B0606020202030204" pitchFamily="34" charset="0"/>
              </a:rPr>
              <a:t>Inclusivity</a:t>
            </a:r>
            <a:r>
              <a:rPr lang="en-US" sz="2800" dirty="0">
                <a:latin typeface="Arial Narrow" panose="020B0606020202030204" pitchFamily="34" charset="0"/>
              </a:rPr>
              <a:t>​</a:t>
            </a:r>
          </a:p>
          <a:p>
            <a:pPr marL="514350" indent="-514350" algn="just">
              <a:spcBef>
                <a:spcPts val="1200"/>
              </a:spcBef>
              <a:spcAft>
                <a:spcPts val="600"/>
              </a:spcAft>
              <a:buFont typeface="+mj-lt"/>
              <a:buAutoNum type="alphaLcParenR"/>
            </a:pPr>
            <a:r>
              <a:rPr lang="en-ZA" sz="3200" dirty="0"/>
              <a:t>Offered the third examination in Sign language to </a:t>
            </a:r>
            <a:r>
              <a:rPr lang="en-ZA" sz="3200" b="1" dirty="0"/>
              <a:t>103</a:t>
            </a:r>
            <a:r>
              <a:rPr lang="en-ZA" sz="3200" dirty="0"/>
              <a:t> learners </a:t>
            </a:r>
            <a:r>
              <a:rPr lang="en-ZA" sz="3200" dirty="0" smtClean="0"/>
              <a:t>of </a:t>
            </a:r>
            <a:r>
              <a:rPr lang="en-ZA" sz="3200" dirty="0"/>
              <a:t>which </a:t>
            </a:r>
            <a:r>
              <a:rPr lang="en-ZA" sz="3200" b="1" dirty="0"/>
              <a:t>100</a:t>
            </a:r>
            <a:r>
              <a:rPr lang="en-ZA" sz="3200" dirty="0"/>
              <a:t> </a:t>
            </a:r>
            <a:r>
              <a:rPr lang="en-ZA" sz="3200" dirty="0" smtClean="0"/>
              <a:t>achieved </a:t>
            </a:r>
            <a:r>
              <a:rPr lang="en-ZA" sz="3200" dirty="0"/>
              <a:t>and NSC.</a:t>
            </a:r>
            <a:r>
              <a:rPr lang="en-US" sz="3200" dirty="0"/>
              <a:t>​</a:t>
            </a:r>
          </a:p>
          <a:p>
            <a:pPr marL="514350" indent="-514350" algn="just">
              <a:spcBef>
                <a:spcPts val="1200"/>
              </a:spcBef>
              <a:spcAft>
                <a:spcPts val="600"/>
              </a:spcAft>
              <a:buFont typeface="+mj-lt"/>
              <a:buAutoNum type="alphaLcParenR"/>
            </a:pPr>
            <a:r>
              <a:rPr lang="en-ZA" sz="3200" dirty="0"/>
              <a:t>A total of </a:t>
            </a:r>
            <a:r>
              <a:rPr lang="en-ZA" sz="3200" b="1" dirty="0" smtClean="0"/>
              <a:t>2058</a:t>
            </a:r>
            <a:r>
              <a:rPr lang="en-ZA" sz="3200" b="1" dirty="0"/>
              <a:t> </a:t>
            </a:r>
            <a:r>
              <a:rPr lang="en-ZA" sz="3200" dirty="0"/>
              <a:t>learners with special needs wrote the NSC examination and </a:t>
            </a:r>
            <a:r>
              <a:rPr lang="en-ZA" sz="3200" b="1" dirty="0" smtClean="0"/>
              <a:t>1757 (85.4%)</a:t>
            </a:r>
            <a:r>
              <a:rPr lang="en-ZA" sz="3200" b="1" dirty="0"/>
              <a:t> </a:t>
            </a:r>
            <a:r>
              <a:rPr lang="en-ZA" sz="3200" dirty="0"/>
              <a:t>learners attained the NSC.</a:t>
            </a:r>
            <a:r>
              <a:rPr lang="en-US" sz="3200" dirty="0"/>
              <a:t>​</a:t>
            </a:r>
          </a:p>
          <a:p>
            <a:pPr marL="514350" indent="-514350" algn="just">
              <a:spcBef>
                <a:spcPts val="1200"/>
              </a:spcBef>
              <a:spcAft>
                <a:spcPts val="600"/>
              </a:spcAft>
              <a:buFont typeface="+mj-lt"/>
              <a:buAutoNum type="alphaLcParenR"/>
            </a:pPr>
            <a:r>
              <a:rPr lang="en-ZA" sz="3200" b="1" dirty="0" smtClean="0"/>
              <a:t>943</a:t>
            </a:r>
            <a:r>
              <a:rPr lang="en-ZA" sz="3200" b="1" dirty="0"/>
              <a:t> </a:t>
            </a:r>
            <a:r>
              <a:rPr lang="en-ZA" sz="3200" dirty="0"/>
              <a:t>learners with special needs attained admission to Bachelor Studies, </a:t>
            </a:r>
            <a:r>
              <a:rPr lang="en-ZA" sz="3200" b="1" dirty="0" smtClean="0"/>
              <a:t>582</a:t>
            </a:r>
            <a:r>
              <a:rPr lang="en-ZA" sz="3200" b="1" dirty="0"/>
              <a:t> </a:t>
            </a:r>
            <a:r>
              <a:rPr lang="en-ZA" sz="3200" dirty="0"/>
              <a:t>achieved admission to Diploma Studies and </a:t>
            </a:r>
            <a:r>
              <a:rPr lang="en-ZA" sz="3200" b="1" dirty="0" smtClean="0"/>
              <a:t>204</a:t>
            </a:r>
            <a:r>
              <a:rPr lang="en-ZA" sz="3200" b="1" dirty="0"/>
              <a:t> </a:t>
            </a:r>
            <a:r>
              <a:rPr lang="en-ZA" sz="3200" dirty="0"/>
              <a:t>achieved admission to Higher Certificate Studies.</a:t>
            </a:r>
            <a:r>
              <a:rPr lang="en-US" sz="3200" dirty="0" smtClean="0"/>
              <a:t>​</a:t>
            </a:r>
            <a:r>
              <a:rPr lang="en-ZA" sz="3200" dirty="0" smtClean="0"/>
              <a:t>​</a:t>
            </a:r>
            <a:endParaRPr lang="en-ZA" sz="3200" dirty="0"/>
          </a:p>
          <a:p>
            <a:pPr marL="457200" indent="-457200" algn="just" defTabSz="620713">
              <a:buFont typeface="+mj-lt"/>
              <a:buAutoNum type="alphaLcParenR"/>
            </a:pPr>
            <a:endParaRPr lang="en-ZA" sz="2400" dirty="0">
              <a:latin typeface="Arial Narrow" pitchFamily="34" charset="0"/>
            </a:endParaRPr>
          </a:p>
          <a:p>
            <a:pPr marL="457200" indent="-457200" algn="just" defTabSz="620713">
              <a:buFont typeface="+mj-lt"/>
              <a:buAutoNum type="alphaLcParenR"/>
            </a:pPr>
            <a:endParaRPr lang="en-ZA" sz="2400" dirty="0">
              <a:latin typeface="Arial Narrow" pitchFamily="34" charset="0"/>
            </a:endParaRPr>
          </a:p>
          <a:p>
            <a:pPr marL="0" indent="0" algn="just" defTabSz="620713">
              <a:buNone/>
            </a:pPr>
            <a:r>
              <a:rPr lang="en-US" altLang="en-US" sz="2400" dirty="0">
                <a:latin typeface="Arial Narrow" pitchFamily="34" charset="0"/>
                <a:cs typeface="Arial" panose="020B0604020202020204" pitchFamily="34" charset="0"/>
              </a:rPr>
              <a:t>   </a:t>
            </a:r>
            <a:endParaRPr lang="en-US" sz="2400" dirty="0">
              <a:latin typeface="Arial Narrow" panose="020B0606020202030204" pitchFamily="34" charset="0"/>
            </a:endParaRPr>
          </a:p>
        </p:txBody>
      </p:sp>
      <p:pic>
        <p:nvPicPr>
          <p:cNvPr id="8" name="Picture 7"/>
          <p:cNvPicPr>
            <a:picLocks noChangeAspect="1"/>
          </p:cNvPicPr>
          <p:nvPr/>
        </p:nvPicPr>
        <p:blipFill>
          <a:blip r:embed="rId2"/>
          <a:stretch>
            <a:fillRect/>
          </a:stretch>
        </p:blipFill>
        <p:spPr>
          <a:xfrm>
            <a:off x="0" y="6270442"/>
            <a:ext cx="1691680" cy="587558"/>
          </a:xfrm>
          <a:prstGeom prst="rect">
            <a:avLst/>
          </a:prstGeom>
        </p:spPr>
      </p:pic>
      <p:sp>
        <p:nvSpPr>
          <p:cNvPr id="4" name="Slide Number Placeholder 3"/>
          <p:cNvSpPr>
            <a:spLocks noGrp="1"/>
          </p:cNvSpPr>
          <p:nvPr>
            <p:ph type="sldNum" sz="quarter" idx="4"/>
          </p:nvPr>
        </p:nvSpPr>
        <p:spPr/>
        <p:txBody>
          <a:bodyPr/>
          <a:lstStyle/>
          <a:p>
            <a:pPr>
              <a:defRPr/>
            </a:pPr>
            <a:fld id="{9281EBB6-D164-4A7A-83B0-06A5CFC35E17}" type="slidenum">
              <a:rPr lang="en-ZA" altLang="en-US" smtClean="0"/>
              <a:pPr>
                <a:defRPr/>
              </a:pPr>
              <a:t>140</a:t>
            </a:fld>
            <a:endParaRPr lang="en-ZA" altLang="en-US"/>
          </a:p>
        </p:txBody>
      </p:sp>
    </p:spTree>
    <p:extLst>
      <p:ext uri="{BB962C8B-B14F-4D97-AF65-F5344CB8AC3E}">
        <p14:creationId xmlns:p14="http://schemas.microsoft.com/office/powerpoint/2010/main" val="1311102166"/>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4294967295"/>
          </p:nvPr>
        </p:nvSpPr>
        <p:spPr/>
        <p:txBody>
          <a:bodyPr/>
          <a:lstStyle/>
          <a:p>
            <a:endParaRPr lang="en-ZA"/>
          </a:p>
        </p:txBody>
      </p:sp>
      <p:sp>
        <p:nvSpPr>
          <p:cNvPr id="3" name="Slide Number Placeholder 2"/>
          <p:cNvSpPr>
            <a:spLocks noGrp="1"/>
          </p:cNvSpPr>
          <p:nvPr>
            <p:ph type="sldNum" sz="quarter" idx="12"/>
          </p:nvPr>
        </p:nvSpPr>
        <p:spPr/>
        <p:txBody>
          <a:bodyPr/>
          <a:lstStyle/>
          <a:p>
            <a:fld id="{E2C0AE55-7E06-4976-960B-3D98813CB3CF}" type="slidenum">
              <a:rPr lang="en-ZA" smtClean="0"/>
              <a:t>141</a:t>
            </a:fld>
            <a:endParaRPr lang="en-ZA"/>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83424646"/>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52730" y="1442976"/>
            <a:ext cx="4565248" cy="3487342"/>
          </a:xfrm>
        </p:spPr>
      </p:pic>
      <p:sp>
        <p:nvSpPr>
          <p:cNvPr id="2" name="Slide Number Placeholder 1"/>
          <p:cNvSpPr>
            <a:spLocks noGrp="1"/>
          </p:cNvSpPr>
          <p:nvPr>
            <p:ph type="sldNum" sz="quarter" idx="4"/>
          </p:nvPr>
        </p:nvSpPr>
        <p:spPr/>
        <p:txBody>
          <a:bodyPr/>
          <a:lstStyle/>
          <a:p>
            <a:pPr>
              <a:defRPr/>
            </a:pPr>
            <a:fld id="{9281EBB6-D164-4A7A-83B0-06A5CFC35E17}" type="slidenum">
              <a:rPr lang="en-ZA" altLang="en-US" smtClean="0"/>
              <a:pPr>
                <a:defRPr/>
              </a:pPr>
              <a:t>142</a:t>
            </a:fld>
            <a:endParaRPr lang="en-ZA" alt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2969912"/>
            <a:ext cx="1764196" cy="132206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12260" y="2973206"/>
            <a:ext cx="2166369" cy="1318773"/>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19873" y="4979603"/>
            <a:ext cx="2016224" cy="1540808"/>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19872" y="153149"/>
            <a:ext cx="1784425" cy="1259982"/>
          </a:xfrm>
          <a:prstGeom prst="rect">
            <a:avLst/>
          </a:prstGeom>
        </p:spPr>
      </p:pic>
    </p:spTree>
    <p:extLst>
      <p:ext uri="{BB962C8B-B14F-4D97-AF65-F5344CB8AC3E}">
        <p14:creationId xmlns:p14="http://schemas.microsoft.com/office/powerpoint/2010/main" val="10919202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Content Placeholder 14"/>
          <p:cNvSpPr>
            <a:spLocks noGrp="1"/>
          </p:cNvSpPr>
          <p:nvPr>
            <p:ph idx="1"/>
          </p:nvPr>
        </p:nvSpPr>
        <p:spPr>
          <a:xfrm>
            <a:off x="90488" y="333375"/>
            <a:ext cx="8963025" cy="1223963"/>
          </a:xfrm>
          <a:solidFill>
            <a:schemeClr val="bg1"/>
          </a:solidFill>
        </p:spPr>
        <p:txBody>
          <a:bodyPr/>
          <a:lstStyle/>
          <a:p>
            <a:pPr marL="0" indent="0" algn="ctr" eaLnBrk="1" hangingPunct="1">
              <a:spcBef>
                <a:spcPct val="0"/>
              </a:spcBef>
              <a:buFont typeface="Arial" panose="020B0604020202020204" pitchFamily="34" charset="0"/>
              <a:buNone/>
            </a:pPr>
            <a:r>
              <a:rPr lang="en-ZA" altLang="en-US" b="1" dirty="0" smtClean="0">
                <a:solidFill>
                  <a:schemeClr val="accent2">
                    <a:lumMod val="75000"/>
                  </a:schemeClr>
                </a:solidFill>
              </a:rPr>
              <a:t>HIGHER MORTALITY RATES FOR TEACHERS?</a:t>
            </a:r>
            <a:endParaRPr lang="en-ZA" altLang="en-US" b="1" dirty="0">
              <a:solidFill>
                <a:schemeClr val="accent2">
                  <a:lumMod val="75000"/>
                </a:schemeClr>
              </a:solidFill>
            </a:endParaRPr>
          </a:p>
        </p:txBody>
      </p:sp>
      <p:pic>
        <p:nvPicPr>
          <p:cNvPr id="1433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1530350"/>
            <a:ext cx="6756400" cy="479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Rounded Corners 1"/>
          <p:cNvSpPr/>
          <p:nvPr/>
        </p:nvSpPr>
        <p:spPr>
          <a:xfrm>
            <a:off x="6011863" y="1557338"/>
            <a:ext cx="1439862" cy="2735262"/>
          </a:xfrm>
          <a:prstGeom prst="roundRect">
            <a:avLst/>
          </a:prstGeom>
          <a:no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p:cNvPicPr>
            <a:picLocks noChangeAspect="1"/>
          </p:cNvPicPr>
          <p:nvPr/>
        </p:nvPicPr>
        <p:blipFill>
          <a:blip r:embed="rId3"/>
          <a:stretch>
            <a:fillRect/>
          </a:stretch>
        </p:blipFill>
        <p:spPr>
          <a:xfrm>
            <a:off x="0" y="6165304"/>
            <a:ext cx="1691680" cy="692696"/>
          </a:xfrm>
          <a:prstGeom prst="rect">
            <a:avLst/>
          </a:prstGeom>
        </p:spPr>
      </p:pic>
    </p:spTree>
    <p:extLst>
      <p:ext uri="{BB962C8B-B14F-4D97-AF65-F5344CB8AC3E}">
        <p14:creationId xmlns:p14="http://schemas.microsoft.com/office/powerpoint/2010/main" val="5082380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2" y="0"/>
            <a:ext cx="9165368" cy="6858000"/>
          </a:xfrm>
          <a:prstGeom prst="rect">
            <a:avLst/>
          </a:prstGeom>
        </p:spPr>
      </p:pic>
      <p:sp>
        <p:nvSpPr>
          <p:cNvPr id="2" name="Title 1"/>
          <p:cNvSpPr>
            <a:spLocks noGrp="1"/>
          </p:cNvSpPr>
          <p:nvPr>
            <p:ph type="title"/>
          </p:nvPr>
        </p:nvSpPr>
        <p:spPr>
          <a:effectLst>
            <a:outerShdw blurRad="50800" dist="50800" dir="5400000" algn="ctr" rotWithShape="0">
              <a:schemeClr val="tx1"/>
            </a:outerShdw>
          </a:effectLst>
        </p:spPr>
        <p:txBody>
          <a:bodyPr/>
          <a:lstStyle/>
          <a:p>
            <a:r>
              <a:rPr lang="en-US" sz="5400" dirty="0">
                <a:solidFill>
                  <a:srgbClr val="CC9900"/>
                </a:solidFill>
              </a:rPr>
              <a:t>SCHOOL ATTENDANCE </a:t>
            </a:r>
          </a:p>
        </p:txBody>
      </p:sp>
      <p:sp>
        <p:nvSpPr>
          <p:cNvPr id="3" name="Slide Number Placeholder 3"/>
          <p:cNvSpPr txBox="1">
            <a:spLocks/>
          </p:cNvSpPr>
          <p:nvPr/>
        </p:nvSpPr>
        <p:spPr>
          <a:xfrm>
            <a:off x="6553200" y="6356351"/>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tint val="75000"/>
                  </a:prstClr>
                </a:solidFill>
                <a:effectLst/>
                <a:uLnTx/>
                <a:uFillTx/>
                <a:latin typeface="Calibri"/>
                <a:ea typeface="+mn-ea"/>
                <a:cs typeface="+mn-cs"/>
              </a:rPr>
              <a:t>13</a:t>
            </a:r>
            <a:endParaRPr kumimoji="0" lang="en-ZA"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890402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Google Shape;440;p30"/>
          <p:cNvSpPr txBox="1">
            <a:spLocks noGrp="1"/>
          </p:cNvSpPr>
          <p:nvPr>
            <p:ph type="subTitle" idx="1"/>
          </p:nvPr>
        </p:nvSpPr>
        <p:spPr>
          <a:xfrm>
            <a:off x="33806" y="620688"/>
            <a:ext cx="9042399" cy="4954612"/>
          </a:xfrm>
        </p:spPr>
        <p:txBody>
          <a:bodyPr rtlCol="0"/>
          <a:lstStyle/>
          <a:p>
            <a:pPr marL="285743" indent="-285743" algn="just">
              <a:spcAft>
                <a:spcPts val="400"/>
              </a:spcAft>
              <a:buFont typeface="Arial" panose="020B0604020202020204" pitchFamily="34" charset="0"/>
              <a:buChar char="•"/>
              <a:defRPr/>
            </a:pPr>
            <a:r>
              <a:rPr lang="en-US" sz="2400" dirty="0"/>
              <a:t>School closures have played a significant role in the global response to reducing COVID-19 spread.</a:t>
            </a:r>
          </a:p>
          <a:p>
            <a:pPr marL="628643" lvl="1" indent="-285743" algn="just">
              <a:spcAft>
                <a:spcPts val="400"/>
              </a:spcAft>
              <a:buFont typeface="Arial" panose="020B0604020202020204" pitchFamily="34" charset="0"/>
              <a:buChar char="•"/>
              <a:defRPr/>
            </a:pPr>
            <a:r>
              <a:rPr lang="en-US" sz="1400" dirty="0"/>
              <a:t>In April 2020, 193 countries had closed schools; by June this number had fallen to 112, and by September 46 (UNESCO, 2020)</a:t>
            </a:r>
          </a:p>
          <a:p>
            <a:pPr marL="285743" indent="-285743" algn="just">
              <a:spcAft>
                <a:spcPts val="400"/>
              </a:spcAft>
              <a:buFont typeface="Arial" panose="020B0604020202020204" pitchFamily="34" charset="0"/>
              <a:buChar char="•"/>
              <a:defRPr/>
            </a:pPr>
            <a:r>
              <a:rPr lang="en-US" sz="2400" dirty="0"/>
              <a:t>After schools closed in SA on 18 March, a </a:t>
            </a:r>
            <a:r>
              <a:rPr lang="en-US" sz="2400" b="1" dirty="0"/>
              <a:t>phased reopening </a:t>
            </a:r>
            <a:r>
              <a:rPr lang="en-US" sz="2400" dirty="0"/>
              <a:t>was adopted by the government. </a:t>
            </a:r>
          </a:p>
          <a:p>
            <a:pPr marL="285743" indent="-285743" algn="just">
              <a:spcAft>
                <a:spcPts val="400"/>
              </a:spcAft>
              <a:buFont typeface="Arial" panose="020B0604020202020204" pitchFamily="34" charset="0"/>
              <a:buChar char="•"/>
              <a:defRPr/>
            </a:pPr>
            <a:r>
              <a:rPr lang="en-US" sz="2400" b="1" dirty="0"/>
              <a:t>Deviation permitted based on school’s ability </a:t>
            </a:r>
            <a:r>
              <a:rPr lang="en-US" sz="2400" dirty="0"/>
              <a:t>to comply with guidelines and approval by provincial </a:t>
            </a:r>
            <a:r>
              <a:rPr lang="en-US" sz="2400" dirty="0" err="1"/>
              <a:t>HoD</a:t>
            </a:r>
            <a:r>
              <a:rPr lang="en-US" sz="2400" dirty="0"/>
              <a:t>.</a:t>
            </a:r>
          </a:p>
          <a:p>
            <a:pPr marL="285743" indent="-285743" algn="just">
              <a:spcAft>
                <a:spcPts val="400"/>
              </a:spcAft>
              <a:buFont typeface="Arial" panose="020B0604020202020204" pitchFamily="34" charset="0"/>
              <a:buChar char="•"/>
              <a:defRPr/>
            </a:pPr>
            <a:r>
              <a:rPr lang="en-US" sz="2400" dirty="0"/>
              <a:t>Schools have been and will continue to operate under </a:t>
            </a:r>
            <a:r>
              <a:rPr lang="en-US" sz="2400" b="1" dirty="0"/>
              <a:t>various types of rotational timetab</a:t>
            </a:r>
            <a:r>
              <a:rPr lang="en-US" sz="2000" b="1" dirty="0">
                <a:latin typeface="Helvetica" pitchFamily="2" charset="0"/>
              </a:rPr>
              <a:t>ling</a:t>
            </a:r>
            <a:r>
              <a:rPr lang="en-US" sz="2000" dirty="0">
                <a:latin typeface="Helvetica" pitchFamily="2" charset="0"/>
              </a:rPr>
              <a:t>.</a:t>
            </a:r>
          </a:p>
        </p:txBody>
      </p:sp>
      <p:sp>
        <p:nvSpPr>
          <p:cNvPr id="11267" name="Google Shape;441;p30"/>
          <p:cNvSpPr>
            <a:spLocks noGrp="1"/>
          </p:cNvSpPr>
          <p:nvPr>
            <p:ph type="title"/>
          </p:nvPr>
        </p:nvSpPr>
        <p:spPr>
          <a:xfrm>
            <a:off x="0" y="28575"/>
            <a:ext cx="8820472" cy="952153"/>
          </a:xfrm>
        </p:spPr>
        <p:txBody>
          <a:bodyPr/>
          <a:lstStyle/>
          <a:p>
            <a:pPr>
              <a:spcBef>
                <a:spcPct val="0"/>
              </a:spcBef>
              <a:spcAft>
                <a:spcPct val="0"/>
              </a:spcAft>
            </a:pPr>
            <a:r>
              <a:rPr lang="en-US" altLang="en-US" sz="3600" b="1" dirty="0" smtClean="0">
                <a:solidFill>
                  <a:schemeClr val="accent2">
                    <a:lumMod val="75000"/>
                  </a:schemeClr>
                </a:solidFill>
                <a:latin typeface="Helvetica" panose="020B0604020202020204" pitchFamily="34" charset="0"/>
              </a:rPr>
              <a:t> </a:t>
            </a:r>
            <a:r>
              <a:rPr lang="en-US" altLang="en-US" sz="3600" b="1" dirty="0">
                <a:solidFill>
                  <a:schemeClr val="accent2">
                    <a:lumMod val="75000"/>
                  </a:schemeClr>
                </a:solidFill>
                <a:latin typeface="Helvetica" panose="020B0604020202020204" pitchFamily="34" charset="0"/>
              </a:rPr>
              <a:t>2020 SCENARIO</a:t>
            </a:r>
          </a:p>
        </p:txBody>
      </p:sp>
      <p:sp>
        <p:nvSpPr>
          <p:cNvPr id="442" name="Google Shape;442;p30"/>
          <p:cNvSpPr/>
          <p:nvPr/>
        </p:nvSpPr>
        <p:spPr>
          <a:xfrm>
            <a:off x="2690813" y="3743325"/>
            <a:ext cx="4762" cy="7938"/>
          </a:xfrm>
          <a:custGeom>
            <a:avLst/>
            <a:gdLst/>
            <a:ahLst/>
            <a:cxnLst/>
            <a:rect l="l" t="t" r="r" b="b"/>
            <a:pathLst>
              <a:path w="190" h="315" fill="none" extrusionOk="0">
                <a:moveTo>
                  <a:pt x="190" y="0"/>
                </a:moveTo>
                <a:lnTo>
                  <a:pt x="1" y="315"/>
                </a:lnTo>
              </a:path>
            </a:pathLst>
          </a:custGeom>
          <a:noFill/>
          <a:ln w="19675" cap="flat" cmpd="sng">
            <a:solidFill>
              <a:schemeClr val="accent4"/>
            </a:solidFill>
            <a:prstDash val="solid"/>
            <a:miter lim="31463"/>
            <a:headEnd type="none" w="sm" len="sm"/>
            <a:tailEnd type="none" w="sm" len="sm"/>
          </a:ln>
        </p:spPr>
        <p:txBody>
          <a:bodyPr spcFirstLastPara="1" lIns="91425" tIns="91425" rIns="91425" bIns="91425"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3"/>
          <p:cNvSpPr/>
          <p:nvPr/>
        </p:nvSpPr>
        <p:spPr>
          <a:xfrm>
            <a:off x="0" y="4527550"/>
            <a:ext cx="1370013" cy="1282700"/>
          </a:xfrm>
          <a:custGeom>
            <a:avLst/>
            <a:gdLst>
              <a:gd name="connsiteX0" fmla="*/ 0 w 1823876"/>
              <a:gd name="connsiteY0" fmla="*/ 0 h 1424041"/>
              <a:gd name="connsiteX1" fmla="*/ 1111856 w 1823876"/>
              <a:gd name="connsiteY1" fmla="*/ 0 h 1424041"/>
              <a:gd name="connsiteX2" fmla="*/ 1823876 w 1823876"/>
              <a:gd name="connsiteY2" fmla="*/ 712021 h 1424041"/>
              <a:gd name="connsiteX3" fmla="*/ 1111856 w 1823876"/>
              <a:gd name="connsiteY3" fmla="*/ 1424041 h 1424041"/>
              <a:gd name="connsiteX4" fmla="*/ 0 w 1823876"/>
              <a:gd name="connsiteY4" fmla="*/ 1424041 h 1424041"/>
              <a:gd name="connsiteX5" fmla="*/ 0 w 1823876"/>
              <a:gd name="connsiteY5" fmla="*/ 0 h 1424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3876" h="1424041">
                <a:moveTo>
                  <a:pt x="0" y="0"/>
                </a:moveTo>
                <a:lnTo>
                  <a:pt x="1111856" y="0"/>
                </a:lnTo>
                <a:lnTo>
                  <a:pt x="1823876" y="712021"/>
                </a:lnTo>
                <a:lnTo>
                  <a:pt x="1111856" y="1424041"/>
                </a:lnTo>
                <a:lnTo>
                  <a:pt x="0" y="1424041"/>
                </a:lnTo>
                <a:lnTo>
                  <a:pt x="0" y="0"/>
                </a:lnTo>
                <a:close/>
              </a:path>
            </a:pathLst>
          </a:custGeom>
          <a:solidFill>
            <a:schemeClr val="accent6">
              <a:lumMod val="40000"/>
              <a:lumOff val="6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0678" tIns="45339" rIns="378680" bIns="45339" spcCol="1270" anchor="ctr"/>
          <a:lstStyle/>
          <a:p>
            <a:pPr marL="0" marR="0" lvl="0" indent="0" algn="ctr" defTabSz="755631" rtl="0" eaLnBrk="1" fontAlgn="auto" latinLnBrk="0" hangingPunct="1">
              <a:lnSpc>
                <a:spcPct val="90000"/>
              </a:lnSpc>
              <a:spcBef>
                <a:spcPts val="0"/>
              </a:spcBef>
              <a:spcAft>
                <a:spcPct val="3500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alibri"/>
                <a:ea typeface="+mn-ea"/>
                <a:cs typeface="+mn-cs"/>
              </a:rPr>
              <a:t>Grades </a:t>
            </a:r>
          </a:p>
          <a:p>
            <a:pPr marL="0" marR="0" lvl="0" indent="0" algn="ctr" defTabSz="755631" rtl="0" eaLnBrk="1" fontAlgn="auto" latinLnBrk="0" hangingPunct="1">
              <a:lnSpc>
                <a:spcPct val="90000"/>
              </a:lnSpc>
              <a:spcBef>
                <a:spcPts val="0"/>
              </a:spcBef>
              <a:spcAft>
                <a:spcPct val="3500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alibri"/>
                <a:ea typeface="+mn-ea"/>
                <a:cs typeface="+mn-cs"/>
              </a:rPr>
              <a:t>7 &amp; 12</a:t>
            </a:r>
          </a:p>
        </p:txBody>
      </p:sp>
      <p:sp>
        <p:nvSpPr>
          <p:cNvPr id="5" name="Freeform 4"/>
          <p:cNvSpPr/>
          <p:nvPr/>
        </p:nvSpPr>
        <p:spPr>
          <a:xfrm>
            <a:off x="735013" y="4532313"/>
            <a:ext cx="2132012" cy="1290637"/>
          </a:xfrm>
          <a:custGeom>
            <a:avLst/>
            <a:gdLst>
              <a:gd name="connsiteX0" fmla="*/ 0 w 2389221"/>
              <a:gd name="connsiteY0" fmla="*/ 0 h 1424041"/>
              <a:gd name="connsiteX1" fmla="*/ 1677201 w 2389221"/>
              <a:gd name="connsiteY1" fmla="*/ 0 h 1424041"/>
              <a:gd name="connsiteX2" fmla="*/ 2389221 w 2389221"/>
              <a:gd name="connsiteY2" fmla="*/ 712021 h 1424041"/>
              <a:gd name="connsiteX3" fmla="*/ 1677201 w 2389221"/>
              <a:gd name="connsiteY3" fmla="*/ 1424041 h 1424041"/>
              <a:gd name="connsiteX4" fmla="*/ 0 w 2389221"/>
              <a:gd name="connsiteY4" fmla="*/ 1424041 h 1424041"/>
              <a:gd name="connsiteX5" fmla="*/ 712021 w 2389221"/>
              <a:gd name="connsiteY5" fmla="*/ 712021 h 1424041"/>
              <a:gd name="connsiteX6" fmla="*/ 0 w 2389221"/>
              <a:gd name="connsiteY6" fmla="*/ 0 h 1424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9221" h="1424041">
                <a:moveTo>
                  <a:pt x="0" y="0"/>
                </a:moveTo>
                <a:lnTo>
                  <a:pt x="1677201" y="0"/>
                </a:lnTo>
                <a:lnTo>
                  <a:pt x="2389221" y="712021"/>
                </a:lnTo>
                <a:lnTo>
                  <a:pt x="1677201" y="1424041"/>
                </a:lnTo>
                <a:lnTo>
                  <a:pt x="0" y="1424041"/>
                </a:lnTo>
                <a:lnTo>
                  <a:pt x="712021" y="712021"/>
                </a:lnTo>
                <a:lnTo>
                  <a:pt x="0" y="0"/>
                </a:lnTo>
                <a:close/>
              </a:path>
            </a:pathLst>
          </a:custGeom>
          <a:solidFill>
            <a:schemeClr val="accent6">
              <a:lumMod val="60000"/>
              <a:lumOff val="4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780030" tIns="45339" rIns="734690" bIns="45339" spcCol="1270" anchor="ctr"/>
          <a:lstStyle/>
          <a:p>
            <a:pPr marL="0" marR="0" lvl="0" indent="0" algn="ctr" defTabSz="755631" rtl="0" eaLnBrk="1" fontAlgn="auto" latinLnBrk="0" hangingPunct="1">
              <a:lnSpc>
                <a:spcPct val="90000"/>
              </a:lnSpc>
              <a:spcBef>
                <a:spcPts val="0"/>
              </a:spcBef>
              <a:spcAft>
                <a:spcPct val="3500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alibri"/>
                <a:ea typeface="+mn-ea"/>
                <a:cs typeface="+mn-cs"/>
              </a:rPr>
              <a:t> </a:t>
            </a:r>
            <a:r>
              <a:rPr kumimoji="0" lang="en-US" sz="1700" b="0" i="1" u="none" strike="noStrike" kern="1200" cap="none" spc="0" normalizeH="0" baseline="0" noProof="0" dirty="0">
                <a:ln>
                  <a:noFill/>
                </a:ln>
                <a:solidFill>
                  <a:prstClr val="black"/>
                </a:solidFill>
                <a:effectLst/>
                <a:uLnTx/>
                <a:uFillTx/>
                <a:latin typeface="Calibri"/>
                <a:ea typeface="+mn-ea"/>
                <a:cs typeface="+mn-cs"/>
              </a:rPr>
              <a:t>+</a:t>
            </a:r>
            <a:r>
              <a:rPr kumimoji="0" lang="en-US" sz="1700" b="0" i="0" u="none" strike="noStrike" kern="1200" cap="none" spc="0" normalizeH="0" baseline="0" noProof="0" dirty="0">
                <a:ln>
                  <a:noFill/>
                </a:ln>
                <a:solidFill>
                  <a:prstClr val="black"/>
                </a:solidFill>
                <a:effectLst/>
                <a:uLnTx/>
                <a:uFillTx/>
                <a:latin typeface="Calibri"/>
                <a:ea typeface="+mn-ea"/>
                <a:cs typeface="+mn-cs"/>
              </a:rPr>
              <a:t> Grades</a:t>
            </a:r>
          </a:p>
          <a:p>
            <a:pPr marL="0" marR="0" lvl="0" indent="0" algn="ctr" defTabSz="755631" rtl="0" eaLnBrk="1" fontAlgn="auto" latinLnBrk="0" hangingPunct="1">
              <a:lnSpc>
                <a:spcPct val="90000"/>
              </a:lnSpc>
              <a:spcBef>
                <a:spcPts val="0"/>
              </a:spcBef>
              <a:spcAft>
                <a:spcPct val="3500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alibri"/>
                <a:ea typeface="+mn-ea"/>
                <a:cs typeface="+mn-cs"/>
              </a:rPr>
              <a:t>R, 6 &amp; 11</a:t>
            </a:r>
            <a:endParaRPr kumimoji="0" lang="en-US" sz="17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Freeform 5"/>
          <p:cNvSpPr/>
          <p:nvPr/>
        </p:nvSpPr>
        <p:spPr>
          <a:xfrm>
            <a:off x="2128838" y="4525963"/>
            <a:ext cx="4092575" cy="1284287"/>
          </a:xfrm>
          <a:custGeom>
            <a:avLst/>
            <a:gdLst>
              <a:gd name="connsiteX0" fmla="*/ 0 w 4600046"/>
              <a:gd name="connsiteY0" fmla="*/ 0 h 1424041"/>
              <a:gd name="connsiteX1" fmla="*/ 3888026 w 4600046"/>
              <a:gd name="connsiteY1" fmla="*/ 0 h 1424041"/>
              <a:gd name="connsiteX2" fmla="*/ 4600046 w 4600046"/>
              <a:gd name="connsiteY2" fmla="*/ 712021 h 1424041"/>
              <a:gd name="connsiteX3" fmla="*/ 3888026 w 4600046"/>
              <a:gd name="connsiteY3" fmla="*/ 1424041 h 1424041"/>
              <a:gd name="connsiteX4" fmla="*/ 0 w 4600046"/>
              <a:gd name="connsiteY4" fmla="*/ 1424041 h 1424041"/>
              <a:gd name="connsiteX5" fmla="*/ 712021 w 4600046"/>
              <a:gd name="connsiteY5" fmla="*/ 712021 h 1424041"/>
              <a:gd name="connsiteX6" fmla="*/ 0 w 4600046"/>
              <a:gd name="connsiteY6" fmla="*/ 0 h 1424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00046" h="1424041">
                <a:moveTo>
                  <a:pt x="0" y="0"/>
                </a:moveTo>
                <a:lnTo>
                  <a:pt x="3888026" y="0"/>
                </a:lnTo>
                <a:lnTo>
                  <a:pt x="4600046" y="712021"/>
                </a:lnTo>
                <a:lnTo>
                  <a:pt x="3888026" y="1424041"/>
                </a:lnTo>
                <a:lnTo>
                  <a:pt x="0" y="1424041"/>
                </a:lnTo>
                <a:lnTo>
                  <a:pt x="712021" y="712021"/>
                </a:lnTo>
                <a:lnTo>
                  <a:pt x="0" y="0"/>
                </a:lnTo>
                <a:close/>
              </a:path>
            </a:pathLst>
          </a:custGeom>
          <a:solidFill>
            <a:schemeClr val="accent6">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780030" tIns="45339" rIns="734690" bIns="45339" spcCol="1270" anchor="ctr"/>
          <a:lstStyle/>
          <a:p>
            <a:pPr marL="0" marR="0" lvl="0" indent="0" algn="ctr" defTabSz="755631" rtl="0" eaLnBrk="1" fontAlgn="auto" latinLnBrk="0" hangingPunct="1">
              <a:lnSpc>
                <a:spcPct val="100000"/>
              </a:lnSpc>
              <a:spcBef>
                <a:spcPts val="0"/>
              </a:spcBef>
              <a:spcAft>
                <a:spcPts val="200"/>
              </a:spcAft>
              <a:buClrTx/>
              <a:buSzTx/>
              <a:buFontTx/>
              <a:buNone/>
              <a:tabLst/>
              <a:defRPr/>
            </a:pPr>
            <a:r>
              <a:rPr kumimoji="0" lang="en-US" sz="1700" b="0" i="0" u="none" strike="noStrike" kern="1200" cap="none" spc="0" normalizeH="0" baseline="0" noProof="0" dirty="0">
                <a:ln>
                  <a:noFill/>
                </a:ln>
                <a:solidFill>
                  <a:prstClr val="white"/>
                </a:solidFill>
                <a:effectLst/>
                <a:uLnTx/>
                <a:uFillTx/>
                <a:latin typeface="Calibri"/>
                <a:ea typeface="+mn-ea"/>
                <a:cs typeface="+mn-cs"/>
              </a:rPr>
              <a:t>Grade 12 (3</a:t>
            </a:r>
            <a:r>
              <a:rPr kumimoji="0" lang="en-US" sz="1700" b="0" i="0" u="none" strike="noStrike" kern="1200" cap="none" spc="0" normalizeH="0" baseline="30000" noProof="0" dirty="0">
                <a:ln>
                  <a:noFill/>
                </a:ln>
                <a:solidFill>
                  <a:prstClr val="white"/>
                </a:solidFill>
                <a:effectLst/>
                <a:uLnTx/>
                <a:uFillTx/>
                <a:latin typeface="Calibri"/>
                <a:ea typeface="+mn-ea"/>
                <a:cs typeface="+mn-cs"/>
              </a:rPr>
              <a:t>rd </a:t>
            </a:r>
            <a:r>
              <a:rPr kumimoji="0" lang="en-US" sz="1700" b="0"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755631" rtl="0" eaLnBrk="1" fontAlgn="auto" latinLnBrk="0" hangingPunct="1">
              <a:lnSpc>
                <a:spcPct val="100000"/>
              </a:lnSpc>
              <a:spcBef>
                <a:spcPts val="0"/>
              </a:spcBef>
              <a:spcAft>
                <a:spcPts val="200"/>
              </a:spcAft>
              <a:buClrTx/>
              <a:buSzTx/>
              <a:buFontTx/>
              <a:buNone/>
              <a:tabLst/>
              <a:defRPr/>
            </a:pPr>
            <a:r>
              <a:rPr kumimoji="0" lang="en-US" sz="1700" b="0" i="1" u="none" strike="noStrike" kern="1200" cap="none" spc="0" normalizeH="0" baseline="0" noProof="0" dirty="0">
                <a:ln>
                  <a:noFill/>
                </a:ln>
                <a:solidFill>
                  <a:prstClr val="white"/>
                </a:solidFill>
                <a:effectLst/>
                <a:uLnTx/>
                <a:uFillTx/>
                <a:latin typeface="Calibri"/>
                <a:ea typeface="+mn-ea"/>
                <a:cs typeface="+mn-cs"/>
              </a:rPr>
              <a:t>+</a:t>
            </a:r>
            <a:r>
              <a:rPr kumimoji="0" lang="en-US" sz="1700" b="0" i="0" u="none" strike="noStrike" kern="1200" cap="none" spc="0" normalizeH="0" baseline="0" noProof="0" dirty="0">
                <a:ln>
                  <a:noFill/>
                </a:ln>
                <a:solidFill>
                  <a:prstClr val="white"/>
                </a:solidFill>
                <a:effectLst/>
                <a:uLnTx/>
                <a:uFillTx/>
                <a:latin typeface="Calibri"/>
                <a:ea typeface="+mn-ea"/>
                <a:cs typeface="+mn-cs"/>
              </a:rPr>
              <a:t> Grade 7 (10</a:t>
            </a:r>
            <a:r>
              <a:rPr kumimoji="0" lang="en-US" sz="1700" b="0" i="0" u="none" strike="noStrike" kern="1200" cap="none" spc="0" normalizeH="0" baseline="30000" noProof="0" dirty="0">
                <a:ln>
                  <a:noFill/>
                </a:ln>
                <a:solidFill>
                  <a:prstClr val="white"/>
                </a:solidFill>
                <a:effectLst/>
                <a:uLnTx/>
                <a:uFillTx/>
                <a:latin typeface="Calibri"/>
                <a:ea typeface="+mn-ea"/>
                <a:cs typeface="+mn-cs"/>
              </a:rPr>
              <a:t>th</a:t>
            </a:r>
            <a:r>
              <a:rPr kumimoji="0" lang="en-US" sz="1700" b="0"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755631" rtl="0" eaLnBrk="1" fontAlgn="auto" latinLnBrk="0" hangingPunct="1">
              <a:lnSpc>
                <a:spcPct val="100000"/>
              </a:lnSpc>
              <a:spcBef>
                <a:spcPts val="0"/>
              </a:spcBef>
              <a:spcAft>
                <a:spcPts val="200"/>
              </a:spcAft>
              <a:buClrTx/>
              <a:buSzTx/>
              <a:buFontTx/>
              <a:buNone/>
              <a:tabLst/>
              <a:defRPr/>
            </a:pPr>
            <a:r>
              <a:rPr kumimoji="0" lang="en-US" sz="1700" b="0" i="1" u="none" strike="noStrike" kern="1200" cap="none" spc="0" normalizeH="0" baseline="0" noProof="0" dirty="0">
                <a:ln>
                  <a:noFill/>
                </a:ln>
                <a:solidFill>
                  <a:prstClr val="white"/>
                </a:solidFill>
                <a:effectLst/>
                <a:uLnTx/>
                <a:uFillTx/>
                <a:latin typeface="Calibri"/>
                <a:ea typeface="+mn-ea"/>
                <a:cs typeface="+mn-cs"/>
              </a:rPr>
              <a:t>+</a:t>
            </a:r>
            <a:r>
              <a:rPr kumimoji="0" lang="en-US" sz="1700" b="0" i="0" u="none" strike="noStrike" kern="1200" cap="none" spc="0" normalizeH="0" baseline="0" noProof="0" dirty="0">
                <a:ln>
                  <a:noFill/>
                </a:ln>
                <a:solidFill>
                  <a:prstClr val="white"/>
                </a:solidFill>
                <a:effectLst/>
                <a:uLnTx/>
                <a:uFillTx/>
                <a:latin typeface="Calibri"/>
                <a:ea typeface="+mn-ea"/>
                <a:cs typeface="+mn-cs"/>
              </a:rPr>
              <a:t> Grades R-4, 6-7, 9-11 (24</a:t>
            </a:r>
            <a:r>
              <a:rPr kumimoji="0" lang="en-US" sz="1700" b="0" i="0" u="none" strike="noStrike" kern="1200" cap="none" spc="0" normalizeH="0" baseline="30000" noProof="0" dirty="0">
                <a:ln>
                  <a:noFill/>
                </a:ln>
                <a:solidFill>
                  <a:prstClr val="white"/>
                </a:solidFill>
                <a:effectLst/>
                <a:uLnTx/>
                <a:uFillTx/>
                <a:latin typeface="Calibri"/>
                <a:ea typeface="+mn-ea"/>
                <a:cs typeface="+mn-cs"/>
              </a:rPr>
              <a:t>th</a:t>
            </a:r>
            <a:r>
              <a:rPr kumimoji="0" lang="en-US" sz="1700" b="0" i="0" u="none" strike="noStrike" kern="1200" cap="none" spc="0" normalizeH="0" baseline="0" noProof="0" dirty="0">
                <a:ln>
                  <a:noFill/>
                </a:ln>
                <a:solidFill>
                  <a:prstClr val="white"/>
                </a:solidFill>
                <a:effectLst/>
                <a:uLnTx/>
                <a:uFillTx/>
                <a:latin typeface="Calibri"/>
                <a:ea typeface="+mn-ea"/>
                <a:cs typeface="+mn-cs"/>
              </a:rPr>
              <a:t>)</a:t>
            </a:r>
          </a:p>
          <a:p>
            <a:pPr marL="0" marR="0" lvl="0" indent="0" algn="ctr" defTabSz="755631" rtl="0" eaLnBrk="1" fontAlgn="auto" latinLnBrk="0" hangingPunct="1">
              <a:lnSpc>
                <a:spcPct val="100000"/>
              </a:lnSpc>
              <a:spcBef>
                <a:spcPts val="0"/>
              </a:spcBef>
              <a:spcAft>
                <a:spcPts val="200"/>
              </a:spcAft>
              <a:buClrTx/>
              <a:buSzTx/>
              <a:buFontTx/>
              <a:buNone/>
              <a:tabLst/>
              <a:defRPr/>
            </a:pPr>
            <a:r>
              <a:rPr kumimoji="0" lang="en-US" sz="1700" b="0" i="0" u="none" strike="noStrike" kern="1200" cap="none" spc="0" normalizeH="0" baseline="0" noProof="0" dirty="0">
                <a:ln>
                  <a:noFill/>
                </a:ln>
                <a:solidFill>
                  <a:prstClr val="white"/>
                </a:solidFill>
                <a:effectLst/>
                <a:uLnTx/>
                <a:uFillTx/>
                <a:latin typeface="Calibri"/>
                <a:ea typeface="+mn-ea"/>
                <a:cs typeface="+mn-cs"/>
              </a:rPr>
              <a:t>+ Grades 5 &amp; 8 (31</a:t>
            </a:r>
            <a:r>
              <a:rPr kumimoji="0" lang="en-US" sz="1700" b="0" i="0" u="none" strike="noStrike" kern="1200" cap="none" spc="0" normalizeH="0" baseline="30000" noProof="0" dirty="0">
                <a:ln>
                  <a:noFill/>
                </a:ln>
                <a:solidFill>
                  <a:prstClr val="white"/>
                </a:solidFill>
                <a:effectLst/>
                <a:uLnTx/>
                <a:uFillTx/>
                <a:latin typeface="Calibri"/>
                <a:ea typeface="+mn-ea"/>
                <a:cs typeface="+mn-cs"/>
              </a:rPr>
              <a:t>st</a:t>
            </a:r>
            <a:r>
              <a:rPr kumimoji="0" lang="en-US" sz="1700" b="0" i="0" u="none" strike="noStrike" kern="1200" cap="none" spc="0" normalizeH="0" baseline="0" noProof="0" dirty="0">
                <a:ln>
                  <a:noFill/>
                </a:ln>
                <a:solidFill>
                  <a:prstClr val="white"/>
                </a:solidFill>
                <a:effectLst/>
                <a:uLnTx/>
                <a:uFillTx/>
                <a:latin typeface="Calibri"/>
                <a:ea typeface="+mn-ea"/>
                <a:cs typeface="+mn-cs"/>
              </a:rPr>
              <a:t>)</a:t>
            </a:r>
          </a:p>
        </p:txBody>
      </p:sp>
      <p:sp>
        <p:nvSpPr>
          <p:cNvPr id="11272" name="TextBox 6"/>
          <p:cNvSpPr txBox="1">
            <a:spLocks noChangeArrowheads="1"/>
          </p:cNvSpPr>
          <p:nvPr/>
        </p:nvSpPr>
        <p:spPr bwMode="auto">
          <a:xfrm>
            <a:off x="-106363" y="4186238"/>
            <a:ext cx="1111251"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Helvetica" panose="020B0604020202020204" pitchFamily="34" charset="0"/>
                <a:ea typeface="+mn-ea"/>
                <a:cs typeface="+mn-cs"/>
              </a:rPr>
              <a:t>June</a:t>
            </a:r>
          </a:p>
        </p:txBody>
      </p:sp>
      <p:sp>
        <p:nvSpPr>
          <p:cNvPr id="11273" name="TextBox 131"/>
          <p:cNvSpPr txBox="1">
            <a:spLocks noChangeArrowheads="1"/>
          </p:cNvSpPr>
          <p:nvPr/>
        </p:nvSpPr>
        <p:spPr bwMode="auto">
          <a:xfrm>
            <a:off x="1020763" y="4179888"/>
            <a:ext cx="11128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Helvetica" panose="020B0604020202020204" pitchFamily="34" charset="0"/>
                <a:ea typeface="+mn-ea"/>
                <a:cs typeface="+mn-cs"/>
              </a:rPr>
              <a:t>July</a:t>
            </a:r>
          </a:p>
        </p:txBody>
      </p:sp>
      <p:sp>
        <p:nvSpPr>
          <p:cNvPr id="11274" name="TextBox 132"/>
          <p:cNvSpPr txBox="1">
            <a:spLocks noChangeArrowheads="1"/>
          </p:cNvSpPr>
          <p:nvPr/>
        </p:nvSpPr>
        <p:spPr bwMode="auto">
          <a:xfrm>
            <a:off x="3987800" y="4186238"/>
            <a:ext cx="11128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Helvetica" panose="020B0604020202020204" pitchFamily="34" charset="0"/>
                <a:ea typeface="+mn-ea"/>
                <a:cs typeface="+mn-cs"/>
              </a:rPr>
              <a:t>August</a:t>
            </a:r>
          </a:p>
        </p:txBody>
      </p:sp>
      <p:sp>
        <p:nvSpPr>
          <p:cNvPr id="12" name="Slide Number Placeholder 3"/>
          <p:cNvSpPr txBox="1">
            <a:spLocks/>
          </p:cNvSpPr>
          <p:nvPr/>
        </p:nvSpPr>
        <p:spPr>
          <a:xfrm>
            <a:off x="6553200" y="6356351"/>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tint val="75000"/>
                  </a:prstClr>
                </a:solidFill>
                <a:effectLst/>
                <a:uLnTx/>
                <a:uFillTx/>
                <a:latin typeface="Calibri"/>
                <a:ea typeface="+mn-ea"/>
                <a:cs typeface="+mn-cs"/>
              </a:rPr>
              <a:t>14</a:t>
            </a:r>
            <a:endParaRPr kumimoji="0" lang="en-ZA"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44176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Graphic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388" y="2709863"/>
            <a:ext cx="7312025" cy="329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Google Shape;935;p37"/>
          <p:cNvSpPr txBox="1">
            <a:spLocks noChangeArrowheads="1"/>
          </p:cNvSpPr>
          <p:nvPr/>
        </p:nvSpPr>
        <p:spPr bwMode="auto">
          <a:xfrm>
            <a:off x="179388" y="1"/>
            <a:ext cx="8761412" cy="1196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600"/>
              </a:spcAft>
              <a:buClr>
                <a:srgbClr val="000000"/>
              </a:buClr>
              <a:buSzPts val="4000"/>
              <a:buFont typeface="Fredoka One"/>
              <a:buNone/>
              <a:tabLst/>
              <a:defRPr/>
            </a:pPr>
            <a:r>
              <a:rPr kumimoji="0" lang="en-US" altLang="en-US" sz="3800" b="1" i="0" u="none" strike="noStrike" kern="1200" cap="none" spc="0" normalizeH="0" baseline="0" noProof="0" dirty="0">
                <a:ln>
                  <a:noFill/>
                </a:ln>
                <a:solidFill>
                  <a:srgbClr val="C0504D">
                    <a:lumMod val="75000"/>
                  </a:srgbClr>
                </a:solidFill>
                <a:effectLst/>
                <a:uLnTx/>
                <a:uFillTx/>
                <a:latin typeface="Helvetica" panose="020B0604020202020204" pitchFamily="34" charset="0"/>
                <a:ea typeface="Fredoka One"/>
                <a:cs typeface="Fredoka One"/>
                <a:sym typeface="Fredoka One"/>
              </a:rPr>
              <a:t>School readiness</a:t>
            </a:r>
            <a:r>
              <a:rPr kumimoji="0" lang="en-US" altLang="en-US" sz="3800" b="0" i="0" u="none" strike="noStrike" kern="1200" cap="none" spc="0" normalizeH="0" baseline="0" noProof="0" dirty="0">
                <a:ln>
                  <a:noFill/>
                </a:ln>
                <a:solidFill>
                  <a:srgbClr val="C0504D">
                    <a:lumMod val="75000"/>
                  </a:srgbClr>
                </a:solidFill>
                <a:effectLst/>
                <a:uLnTx/>
                <a:uFillTx/>
                <a:latin typeface="Helvetica" panose="020B0604020202020204" pitchFamily="34" charset="0"/>
                <a:ea typeface="Fredoka One"/>
                <a:cs typeface="Fredoka One"/>
                <a:sym typeface="Fredoka One"/>
              </a:rPr>
              <a:t>: </a:t>
            </a:r>
            <a:r>
              <a:rPr kumimoji="0" lang="en-US" altLang="en-US" sz="2800" b="0" i="0" u="none" strike="noStrike" kern="1200" cap="none" spc="0" normalizeH="0" baseline="0" noProof="0" dirty="0">
                <a:ln>
                  <a:noFill/>
                </a:ln>
                <a:solidFill>
                  <a:srgbClr val="C0504D">
                    <a:lumMod val="75000"/>
                  </a:srgbClr>
                </a:solidFill>
                <a:effectLst/>
                <a:uLnTx/>
                <a:uFillTx/>
                <a:latin typeface="Helvetica" panose="020B0604020202020204" pitchFamily="34" charset="0"/>
                <a:ea typeface="Fredoka One"/>
                <a:cs typeface="Fredoka One"/>
                <a:sym typeface="Fredoka One"/>
              </a:rPr>
              <a:t>by thematic area</a:t>
            </a:r>
            <a:endParaRPr kumimoji="0" lang="en-US" altLang="en-US" sz="1200" b="0" i="0" u="none" strike="noStrike" kern="1200" cap="none" spc="0" normalizeH="0" baseline="0" noProof="0" dirty="0">
              <a:ln>
                <a:noFill/>
              </a:ln>
              <a:solidFill>
                <a:srgbClr val="C0504D">
                  <a:lumMod val="75000"/>
                </a:srgbClr>
              </a:solidFill>
              <a:effectLst/>
              <a:uLnTx/>
              <a:uFillTx/>
              <a:latin typeface="Helvetica" panose="020B0604020202020204" pitchFamily="34" charset="0"/>
              <a:ea typeface="Fredoka One"/>
              <a:cs typeface="Fredoka One"/>
              <a:sym typeface="Fredoka One"/>
            </a:endParaRPr>
          </a:p>
        </p:txBody>
      </p:sp>
      <p:sp>
        <p:nvSpPr>
          <p:cNvPr id="16388" name="Rectangle 8"/>
          <p:cNvSpPr>
            <a:spLocks noChangeArrowheads="1"/>
          </p:cNvSpPr>
          <p:nvPr/>
        </p:nvSpPr>
        <p:spPr bwMode="auto">
          <a:xfrm>
            <a:off x="762000" y="1887538"/>
            <a:ext cx="56800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Levels of readiness were higher in all 9 sections of the monitoring tool compared to a similar exercise in June. </a:t>
            </a:r>
          </a:p>
        </p:txBody>
      </p:sp>
      <p:sp>
        <p:nvSpPr>
          <p:cNvPr id="7" name="TextBox 6"/>
          <p:cNvSpPr txBox="1"/>
          <p:nvPr/>
        </p:nvSpPr>
        <p:spPr>
          <a:xfrm>
            <a:off x="6521450" y="2336800"/>
            <a:ext cx="2592388" cy="738188"/>
          </a:xfrm>
          <a:prstGeom prst="rect">
            <a:avLst/>
          </a:prstGeom>
          <a:solidFill>
            <a:srgbClr val="FFFFFF"/>
          </a:solid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Helvetica" pitchFamily="2" charset="0"/>
                <a:ea typeface="+mn-ea"/>
                <a:cs typeface="+mn-cs"/>
              </a:rPr>
              <a:t>Note: Source is not NIDS-CRAM but a </a:t>
            </a:r>
            <a:r>
              <a:rPr kumimoji="0" lang="en-US" sz="1050" b="0" i="1" u="none" strike="noStrike" kern="1200" cap="none" spc="0" normalizeH="0" baseline="0" noProof="0" dirty="0">
                <a:ln>
                  <a:noFill/>
                </a:ln>
                <a:solidFill>
                  <a:prstClr val="black"/>
                </a:solidFill>
                <a:effectLst/>
                <a:uLnTx/>
                <a:uFillTx/>
                <a:latin typeface="Helvetica" pitchFamily="2" charset="0"/>
                <a:ea typeface="+mn-ea"/>
                <a:cs typeface="+mn-cs"/>
              </a:rPr>
              <a:t>different DBE sample </a:t>
            </a:r>
            <a:r>
              <a:rPr kumimoji="0" lang="en-US" sz="1050" b="0" i="0" u="none" strike="noStrike" kern="1200" cap="none" spc="0" normalizeH="0" baseline="0" noProof="0" dirty="0">
                <a:ln>
                  <a:noFill/>
                </a:ln>
                <a:solidFill>
                  <a:prstClr val="black"/>
                </a:solidFill>
                <a:effectLst/>
                <a:uLnTx/>
                <a:uFillTx/>
                <a:latin typeface="Helvetica" pitchFamily="2" charset="0"/>
                <a:ea typeface="+mn-ea"/>
                <a:cs typeface="+mn-cs"/>
              </a:rPr>
              <a:t>(non representative) of 611 schools (excl. WC), observed between 1-10 July.</a:t>
            </a:r>
          </a:p>
        </p:txBody>
      </p:sp>
      <p:sp>
        <p:nvSpPr>
          <p:cNvPr id="6" name="Slide Number Placeholder 3"/>
          <p:cNvSpPr>
            <a:spLocks noGrp="1"/>
          </p:cNvSpPr>
          <p:nvPr>
            <p:ph type="sldNum" sz="quarter" idx="4294967295"/>
          </p:nvPr>
        </p:nvSpPr>
        <p:spPr>
          <a:xfrm>
            <a:off x="6553200" y="6356351"/>
            <a:ext cx="21336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tint val="75000"/>
                  </a:prstClr>
                </a:solidFill>
                <a:effectLst/>
                <a:uLnTx/>
                <a:uFillTx/>
                <a:latin typeface="Calibri"/>
                <a:ea typeface="+mn-ea"/>
                <a:cs typeface="+mn-cs"/>
              </a:rPr>
              <a:t>15</a:t>
            </a:r>
            <a:endParaRPr kumimoji="0" lang="en-ZA"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070577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Google Shape;935;p37"/>
          <p:cNvSpPr>
            <a:spLocks noGrp="1"/>
          </p:cNvSpPr>
          <p:nvPr>
            <p:ph type="title"/>
          </p:nvPr>
        </p:nvSpPr>
        <p:spPr>
          <a:xfrm>
            <a:off x="179388" y="184151"/>
            <a:ext cx="8761412" cy="1023938"/>
          </a:xfrm>
        </p:spPr>
        <p:txBody>
          <a:bodyPr lIns="91425" tIns="91425" rIns="91425" bIns="91425" anchor="t">
            <a:noAutofit/>
          </a:bodyPr>
          <a:lstStyle/>
          <a:p>
            <a:pPr>
              <a:spcAft>
                <a:spcPts val="600"/>
              </a:spcAft>
            </a:pPr>
            <a:r>
              <a:rPr lang="en-US" altLang="en-US" sz="5400" b="1" dirty="0">
                <a:solidFill>
                  <a:schemeClr val="accent2">
                    <a:lumMod val="75000"/>
                  </a:schemeClr>
                </a:solidFill>
                <a:latin typeface="Helvetica" panose="020B0604020202020204" pitchFamily="34" charset="0"/>
              </a:rPr>
              <a:t>Attendance: </a:t>
            </a:r>
            <a:r>
              <a:rPr lang="en-US" altLang="en-US" sz="4000" dirty="0">
                <a:solidFill>
                  <a:schemeClr val="accent2">
                    <a:lumMod val="75000"/>
                  </a:schemeClr>
                </a:solidFill>
                <a:latin typeface="Helvetica" panose="020B0604020202020204" pitchFamily="34" charset="0"/>
              </a:rPr>
              <a:t>overall</a:t>
            </a:r>
            <a:r>
              <a:rPr lang="en-US" altLang="en-US" sz="5400" dirty="0">
                <a:solidFill>
                  <a:schemeClr val="accent2">
                    <a:lumMod val="75000"/>
                  </a:schemeClr>
                </a:solidFill>
                <a:latin typeface="Helvetica" panose="020B0604020202020204" pitchFamily="34" charset="0"/>
              </a:rPr>
              <a:t/>
            </a:r>
            <a:br>
              <a:rPr lang="en-US" altLang="en-US" sz="5400" dirty="0">
                <a:solidFill>
                  <a:schemeClr val="accent2">
                    <a:lumMod val="75000"/>
                  </a:schemeClr>
                </a:solidFill>
                <a:latin typeface="Helvetica" panose="020B0604020202020204" pitchFamily="34" charset="0"/>
              </a:rPr>
            </a:br>
            <a:endParaRPr lang="en-US" altLang="en-US" sz="1600" dirty="0">
              <a:solidFill>
                <a:schemeClr val="accent2">
                  <a:lumMod val="75000"/>
                </a:schemeClr>
              </a:solidFill>
              <a:latin typeface="Helvetica" panose="020B0604020202020204" pitchFamily="34" charset="0"/>
            </a:endParaRPr>
          </a:p>
        </p:txBody>
      </p:sp>
      <p:pic>
        <p:nvPicPr>
          <p:cNvPr id="20483" name="Graphic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6850" y="2155825"/>
            <a:ext cx="8278813"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7118350" y="2155825"/>
            <a:ext cx="1192213" cy="3330575"/>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p:nvSpPr>
        <p:spPr>
          <a:xfrm>
            <a:off x="3976688" y="2155825"/>
            <a:ext cx="1190625" cy="3330575"/>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486" name="TextBox 4"/>
          <p:cNvSpPr txBox="1">
            <a:spLocks noChangeArrowheads="1"/>
          </p:cNvSpPr>
          <p:nvPr/>
        </p:nvSpPr>
        <p:spPr bwMode="auto">
          <a:xfrm>
            <a:off x="3840163" y="1901825"/>
            <a:ext cx="1441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Helvetica" panose="020B0604020202020204" pitchFamily="34" charset="0"/>
                <a:ea typeface="+mn-ea"/>
                <a:cs typeface="+mn-cs"/>
              </a:rPr>
              <a:t>Officially “open”</a:t>
            </a:r>
          </a:p>
        </p:txBody>
      </p:sp>
      <p:sp>
        <p:nvSpPr>
          <p:cNvPr id="20487" name="TextBox 7"/>
          <p:cNvSpPr txBox="1">
            <a:spLocks noChangeArrowheads="1"/>
          </p:cNvSpPr>
          <p:nvPr/>
        </p:nvSpPr>
        <p:spPr bwMode="auto">
          <a:xfrm>
            <a:off x="6994525" y="1901825"/>
            <a:ext cx="14398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Helvetica" panose="020B0604020202020204" pitchFamily="34" charset="0"/>
                <a:ea typeface="+mn-ea"/>
                <a:cs typeface="+mn-cs"/>
              </a:rPr>
              <a:t>Officially “open”</a:t>
            </a:r>
          </a:p>
        </p:txBody>
      </p:sp>
      <p:sp>
        <p:nvSpPr>
          <p:cNvPr id="20488" name="TextBox 6"/>
          <p:cNvSpPr txBox="1">
            <a:spLocks noChangeArrowheads="1"/>
          </p:cNvSpPr>
          <p:nvPr/>
        </p:nvSpPr>
        <p:spPr bwMode="auto">
          <a:xfrm>
            <a:off x="42863" y="1747838"/>
            <a:ext cx="37973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Helvetica" panose="020B0604020202020204" pitchFamily="34" charset="0"/>
                <a:ea typeface="+mn-ea"/>
                <a:cs typeface="+mn-cs"/>
              </a:rPr>
              <a:t>Absence in normal times = 2% (GHS, 2018)</a:t>
            </a:r>
          </a:p>
        </p:txBody>
      </p:sp>
      <p:sp>
        <p:nvSpPr>
          <p:cNvPr id="10" name="Rectangle 9"/>
          <p:cNvSpPr/>
          <p:nvPr/>
        </p:nvSpPr>
        <p:spPr>
          <a:xfrm>
            <a:off x="839788" y="4165600"/>
            <a:ext cx="3136900" cy="13208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p:cNvSpPr/>
          <p:nvPr/>
        </p:nvSpPr>
        <p:spPr>
          <a:xfrm>
            <a:off x="5167313" y="4165600"/>
            <a:ext cx="1944687" cy="13208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491" name="TextBox 12"/>
          <p:cNvSpPr txBox="1">
            <a:spLocks noChangeArrowheads="1"/>
          </p:cNvSpPr>
          <p:nvPr/>
        </p:nvSpPr>
        <p:spPr bwMode="auto">
          <a:xfrm>
            <a:off x="1244600" y="3894138"/>
            <a:ext cx="227488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Helvetica" panose="020B0604020202020204" pitchFamily="34" charset="0"/>
                <a:ea typeface="+mn-ea"/>
                <a:cs typeface="+mn-cs"/>
              </a:rPr>
              <a:t>“not yet open”</a:t>
            </a:r>
          </a:p>
        </p:txBody>
      </p:sp>
      <p:sp>
        <p:nvSpPr>
          <p:cNvPr id="20492" name="TextBox 13"/>
          <p:cNvSpPr txBox="1">
            <a:spLocks noChangeArrowheads="1"/>
          </p:cNvSpPr>
          <p:nvPr/>
        </p:nvSpPr>
        <p:spPr bwMode="auto">
          <a:xfrm>
            <a:off x="5003800" y="3895725"/>
            <a:ext cx="22733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Helvetica" panose="020B0604020202020204" pitchFamily="34" charset="0"/>
                <a:ea typeface="+mn-ea"/>
                <a:cs typeface="+mn-cs"/>
              </a:rPr>
              <a:t>“not yet open”</a:t>
            </a:r>
          </a:p>
        </p:txBody>
      </p:sp>
      <p:sp>
        <p:nvSpPr>
          <p:cNvPr id="20493" name="TextBox 14"/>
          <p:cNvSpPr txBox="1">
            <a:spLocks noChangeArrowheads="1"/>
          </p:cNvSpPr>
          <p:nvPr/>
        </p:nvSpPr>
        <p:spPr bwMode="auto">
          <a:xfrm>
            <a:off x="1095375" y="2425700"/>
            <a:ext cx="2152650" cy="1200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Helvetica" panose="020B0604020202020204" pitchFamily="34" charset="0"/>
                <a:ea typeface="+mn-ea"/>
                <a:cs typeface="+mn-cs"/>
              </a:rPr>
              <a:t>In a </a:t>
            </a:r>
            <a:r>
              <a:rPr kumimoji="0" lang="en-US" altLang="en-US" sz="1200" b="0" i="1" u="none" strike="noStrike" kern="1200" cap="none" spc="0" normalizeH="0" baseline="0" noProof="0">
                <a:ln>
                  <a:noFill/>
                </a:ln>
                <a:solidFill>
                  <a:prstClr val="black"/>
                </a:solidFill>
                <a:effectLst/>
                <a:uLnTx/>
                <a:uFillTx/>
                <a:latin typeface="Helvetica" panose="020B0604020202020204" pitchFamily="34" charset="0"/>
                <a:ea typeface="+mn-ea"/>
                <a:cs typeface="+mn-cs"/>
              </a:rPr>
              <a:t>different DBE sample </a:t>
            </a:r>
            <a:r>
              <a:rPr kumimoji="0" lang="en-US" altLang="en-US" sz="1200" b="0" i="0" u="none" strike="noStrike" kern="1200" cap="none" spc="0" normalizeH="0" baseline="0" noProof="0">
                <a:ln>
                  <a:noFill/>
                </a:ln>
                <a:solidFill>
                  <a:prstClr val="black"/>
                </a:solidFill>
                <a:effectLst/>
                <a:uLnTx/>
                <a:uFillTx/>
                <a:latin typeface="Helvetica" panose="020B0604020202020204" pitchFamily="34" charset="0"/>
                <a:ea typeface="+mn-ea"/>
                <a:cs typeface="+mn-cs"/>
              </a:rPr>
              <a:t>(non representative) of 611 schools (excl. WC), principals reported average “open grade” absenteeism between 1-10 July of 17%  </a:t>
            </a:r>
          </a:p>
        </p:txBody>
      </p:sp>
      <p:sp>
        <p:nvSpPr>
          <p:cNvPr id="14" name="Slide Number Placeholder 3"/>
          <p:cNvSpPr>
            <a:spLocks noGrp="1"/>
          </p:cNvSpPr>
          <p:nvPr>
            <p:ph type="sldNum" sz="quarter" idx="4294967295"/>
          </p:nvPr>
        </p:nvSpPr>
        <p:spPr>
          <a:xfrm>
            <a:off x="6553200" y="6356351"/>
            <a:ext cx="21336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200" b="0" i="0" u="none" strike="noStrike" kern="1200" cap="none" spc="0" normalizeH="0" baseline="0" noProof="0" dirty="0">
                <a:ln>
                  <a:noFill/>
                </a:ln>
                <a:solidFill>
                  <a:prstClr val="black">
                    <a:tint val="75000"/>
                  </a:prstClr>
                </a:solidFill>
                <a:effectLst/>
                <a:uLnTx/>
                <a:uFillTx/>
                <a:latin typeface="Calibri"/>
                <a:ea typeface="+mn-ea"/>
                <a:cs typeface="+mn-cs"/>
              </a:rPr>
              <a:t>17</a:t>
            </a:r>
          </a:p>
        </p:txBody>
      </p:sp>
    </p:spTree>
    <p:extLst>
      <p:ext uri="{BB962C8B-B14F-4D97-AF65-F5344CB8AC3E}">
        <p14:creationId xmlns:p14="http://schemas.microsoft.com/office/powerpoint/2010/main" val="5492559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0"/>
            <a:ext cx="6172200" cy="548680"/>
          </a:xfrm>
        </p:spPr>
        <p:txBody>
          <a:bodyPr/>
          <a:lstStyle/>
          <a:p>
            <a:r>
              <a:rPr lang="en-US" b="1" dirty="0">
                <a:solidFill>
                  <a:schemeClr val="accent2">
                    <a:lumMod val="50000"/>
                  </a:schemeClr>
                </a:solidFill>
                <a:latin typeface="Arial Narrow" pitchFamily="34" charset="0"/>
              </a:rPr>
              <a:t>PRESENTATION OUTLINE </a:t>
            </a:r>
            <a:endParaRPr lang="en-US" dirty="0">
              <a:latin typeface="Arial Narrow" pitchFamily="34" charset="0"/>
            </a:endParaRPr>
          </a:p>
        </p:txBody>
      </p:sp>
      <p:sp>
        <p:nvSpPr>
          <p:cNvPr id="3" name="Content Placeholder 2"/>
          <p:cNvSpPr>
            <a:spLocks noGrp="1"/>
          </p:cNvSpPr>
          <p:nvPr>
            <p:ph idx="1"/>
          </p:nvPr>
        </p:nvSpPr>
        <p:spPr>
          <a:xfrm>
            <a:off x="323528" y="476672"/>
            <a:ext cx="7334572" cy="6048672"/>
          </a:xfrm>
        </p:spPr>
        <p:txBody>
          <a:bodyPr/>
          <a:lstStyle/>
          <a:p>
            <a:pPr marL="335756" indent="-335756">
              <a:spcBef>
                <a:spcPts val="450"/>
              </a:spcBef>
              <a:spcAft>
                <a:spcPts val="0"/>
              </a:spcAft>
              <a:buFontTx/>
              <a:buAutoNum type="alphaLcParenBoth"/>
            </a:pPr>
            <a:r>
              <a:rPr lang="en-ZA" sz="1400" dirty="0">
                <a:solidFill>
                  <a:prstClr val="black"/>
                </a:solidFill>
                <a:latin typeface="Arial Narrow" pitchFamily="34" charset="0"/>
                <a:cs typeface="Arial" panose="020B0604020202020204" pitchFamily="34" charset="0"/>
              </a:rPr>
              <a:t>Introduction</a:t>
            </a:r>
          </a:p>
          <a:p>
            <a:pPr marL="335756" indent="-335756">
              <a:spcBef>
                <a:spcPts val="450"/>
              </a:spcBef>
              <a:spcAft>
                <a:spcPts val="0"/>
              </a:spcAft>
              <a:buFontTx/>
              <a:buAutoNum type="alphaLcParenBoth"/>
            </a:pPr>
            <a:r>
              <a:rPr lang="en-ZA" sz="1400" dirty="0">
                <a:solidFill>
                  <a:prstClr val="black"/>
                </a:solidFill>
                <a:latin typeface="Arial Narrow" pitchFamily="34" charset="0"/>
                <a:cs typeface="Arial" panose="020B0604020202020204" pitchFamily="34" charset="0"/>
              </a:rPr>
              <a:t>Size and Shape of the Sector</a:t>
            </a:r>
          </a:p>
          <a:p>
            <a:pPr marL="335756" indent="-335756">
              <a:spcBef>
                <a:spcPts val="450"/>
              </a:spcBef>
              <a:spcAft>
                <a:spcPts val="0"/>
              </a:spcAft>
              <a:buFontTx/>
              <a:buAutoNum type="alphaLcParenBoth"/>
            </a:pPr>
            <a:r>
              <a:rPr lang="en-ZA" sz="1400" dirty="0">
                <a:solidFill>
                  <a:prstClr val="black"/>
                </a:solidFill>
                <a:latin typeface="Arial Narrow" pitchFamily="34" charset="0"/>
                <a:cs typeface="Arial" panose="020B0604020202020204" pitchFamily="34" charset="0"/>
              </a:rPr>
              <a:t>Class of </a:t>
            </a:r>
            <a:r>
              <a:rPr lang="en-ZA" sz="1400" dirty="0" smtClean="0">
                <a:solidFill>
                  <a:prstClr val="black"/>
                </a:solidFill>
                <a:latin typeface="Arial Narrow" pitchFamily="34" charset="0"/>
                <a:cs typeface="Arial" panose="020B0604020202020204" pitchFamily="34" charset="0"/>
              </a:rPr>
              <a:t>2020</a:t>
            </a:r>
            <a:endParaRPr lang="en-ZA" sz="1400" dirty="0">
              <a:solidFill>
                <a:prstClr val="black"/>
              </a:solidFill>
              <a:latin typeface="Arial Narrow" pitchFamily="34" charset="0"/>
              <a:cs typeface="Arial" panose="020B0604020202020204" pitchFamily="34" charset="0"/>
            </a:endParaRPr>
          </a:p>
          <a:p>
            <a:pPr marL="335756" indent="-335756">
              <a:spcBef>
                <a:spcPts val="450"/>
              </a:spcBef>
              <a:spcAft>
                <a:spcPts val="0"/>
              </a:spcAft>
              <a:buFontTx/>
              <a:buAutoNum type="alphaLcParenBoth"/>
            </a:pPr>
            <a:r>
              <a:rPr lang="en-ZA" sz="1400" dirty="0">
                <a:solidFill>
                  <a:prstClr val="black"/>
                </a:solidFill>
                <a:latin typeface="Arial Narrow" pitchFamily="34" charset="0"/>
                <a:cs typeface="Arial" panose="020B0604020202020204" pitchFamily="34" charset="0"/>
              </a:rPr>
              <a:t>Learner Support for Class of </a:t>
            </a:r>
            <a:r>
              <a:rPr lang="en-ZA" sz="1400" dirty="0" smtClean="0">
                <a:solidFill>
                  <a:prstClr val="black"/>
                </a:solidFill>
                <a:latin typeface="Arial Narrow" pitchFamily="34" charset="0"/>
                <a:cs typeface="Arial" panose="020B0604020202020204" pitchFamily="34" charset="0"/>
              </a:rPr>
              <a:t>2020</a:t>
            </a:r>
            <a:endParaRPr lang="en-ZA" sz="1400" dirty="0">
              <a:solidFill>
                <a:prstClr val="black"/>
              </a:solidFill>
              <a:latin typeface="Arial Narrow" pitchFamily="34" charset="0"/>
              <a:cs typeface="Arial" panose="020B0604020202020204" pitchFamily="34" charset="0"/>
            </a:endParaRPr>
          </a:p>
          <a:p>
            <a:pPr marL="335756" indent="-335756">
              <a:spcBef>
                <a:spcPts val="450"/>
              </a:spcBef>
              <a:spcAft>
                <a:spcPts val="0"/>
              </a:spcAft>
              <a:buFontTx/>
              <a:buAutoNum type="alphaLcParenBoth"/>
            </a:pPr>
            <a:r>
              <a:rPr lang="en-ZA" sz="1400" dirty="0">
                <a:solidFill>
                  <a:prstClr val="black"/>
                </a:solidFill>
                <a:latin typeface="Arial Narrow" pitchFamily="34" charset="0"/>
                <a:cs typeface="Arial" panose="020B0604020202020204" pitchFamily="34" charset="0"/>
              </a:rPr>
              <a:t>Size and Scope of the NSC Examination</a:t>
            </a:r>
          </a:p>
          <a:p>
            <a:pPr marL="335756" indent="-335756">
              <a:spcBef>
                <a:spcPts val="450"/>
              </a:spcBef>
              <a:spcAft>
                <a:spcPts val="0"/>
              </a:spcAft>
              <a:buFontTx/>
              <a:buAutoNum type="alphaLcParenBoth"/>
            </a:pPr>
            <a:r>
              <a:rPr lang="en-ZA" sz="1400" dirty="0">
                <a:solidFill>
                  <a:prstClr val="black"/>
                </a:solidFill>
                <a:latin typeface="Arial Narrow" pitchFamily="34" charset="0"/>
                <a:cs typeface="Arial" panose="020B0604020202020204" pitchFamily="34" charset="0"/>
              </a:rPr>
              <a:t>Standardisation</a:t>
            </a:r>
          </a:p>
          <a:p>
            <a:pPr marL="335756" indent="-335756">
              <a:spcBef>
                <a:spcPts val="450"/>
              </a:spcBef>
              <a:spcAft>
                <a:spcPts val="0"/>
              </a:spcAft>
              <a:buFontTx/>
              <a:buAutoNum type="alphaLcParenBoth"/>
            </a:pPr>
            <a:r>
              <a:rPr lang="en-ZA" sz="1400" dirty="0">
                <a:solidFill>
                  <a:prstClr val="black"/>
                </a:solidFill>
                <a:latin typeface="Arial Narrow" pitchFamily="34" charset="0"/>
                <a:cs typeface="Arial" panose="020B0604020202020204" pitchFamily="34" charset="0"/>
              </a:rPr>
              <a:t>Historical Trends</a:t>
            </a:r>
          </a:p>
          <a:p>
            <a:pPr marL="335756" indent="-335756">
              <a:spcBef>
                <a:spcPts val="450"/>
              </a:spcBef>
              <a:spcAft>
                <a:spcPts val="0"/>
              </a:spcAft>
              <a:buFontTx/>
              <a:buAutoNum type="alphaLcParenBoth"/>
            </a:pPr>
            <a:r>
              <a:rPr lang="en-ZA" sz="1400" dirty="0">
                <a:solidFill>
                  <a:prstClr val="black"/>
                </a:solidFill>
                <a:latin typeface="Arial Narrow" pitchFamily="34" charset="0"/>
                <a:cs typeface="Arial" panose="020B0604020202020204" pitchFamily="34" charset="0"/>
              </a:rPr>
              <a:t>Overall National Results</a:t>
            </a:r>
          </a:p>
          <a:p>
            <a:pPr marL="335756" indent="-335756">
              <a:spcBef>
                <a:spcPts val="450"/>
              </a:spcBef>
              <a:spcAft>
                <a:spcPts val="0"/>
              </a:spcAft>
              <a:buFontTx/>
              <a:buAutoNum type="alphaLcParenBoth"/>
            </a:pPr>
            <a:r>
              <a:rPr lang="en-ZA" sz="1400" dirty="0">
                <a:solidFill>
                  <a:prstClr val="black"/>
                </a:solidFill>
                <a:latin typeface="Arial Narrow" pitchFamily="34" charset="0"/>
                <a:cs typeface="Arial" panose="020B0604020202020204" pitchFamily="34" charset="0"/>
              </a:rPr>
              <a:t>NSC Passes by Qualification Type</a:t>
            </a:r>
          </a:p>
          <a:p>
            <a:pPr marL="335756" indent="-335756">
              <a:spcBef>
                <a:spcPts val="450"/>
              </a:spcBef>
              <a:spcAft>
                <a:spcPts val="0"/>
              </a:spcAft>
              <a:buFontTx/>
              <a:buAutoNum type="alphaLcParenBoth"/>
            </a:pPr>
            <a:r>
              <a:rPr lang="en-ZA" sz="1400" dirty="0">
                <a:solidFill>
                  <a:prstClr val="black"/>
                </a:solidFill>
                <a:latin typeface="Arial Narrow" pitchFamily="34" charset="0"/>
                <a:cs typeface="Arial" panose="020B0604020202020204" pitchFamily="34" charset="0"/>
              </a:rPr>
              <a:t>Progressed Learners</a:t>
            </a:r>
          </a:p>
          <a:p>
            <a:pPr marL="335756" indent="-335756">
              <a:spcBef>
                <a:spcPts val="450"/>
              </a:spcBef>
              <a:spcAft>
                <a:spcPts val="0"/>
              </a:spcAft>
              <a:buFontTx/>
              <a:buAutoNum type="alphaLcParenBoth"/>
            </a:pPr>
            <a:r>
              <a:rPr lang="en-ZA" sz="1400" dirty="0">
                <a:solidFill>
                  <a:prstClr val="black"/>
                </a:solidFill>
                <a:latin typeface="Arial Narrow" pitchFamily="34" charset="0"/>
                <a:cs typeface="Arial" panose="020B0604020202020204" pitchFamily="34" charset="0"/>
              </a:rPr>
              <a:t>School Performance by Quintile</a:t>
            </a:r>
          </a:p>
          <a:p>
            <a:pPr marL="335756" indent="-335756">
              <a:spcBef>
                <a:spcPts val="450"/>
              </a:spcBef>
              <a:spcAft>
                <a:spcPts val="0"/>
              </a:spcAft>
              <a:buFontTx/>
              <a:buAutoNum type="alphaLcParenBoth"/>
            </a:pPr>
            <a:r>
              <a:rPr lang="en-ZA" sz="1400" dirty="0">
                <a:solidFill>
                  <a:prstClr val="black"/>
                </a:solidFill>
                <a:latin typeface="Arial Narrow" pitchFamily="34" charset="0"/>
                <a:cs typeface="Arial" panose="020B0604020202020204" pitchFamily="34" charset="0"/>
              </a:rPr>
              <a:t>Subject Performance</a:t>
            </a:r>
          </a:p>
          <a:p>
            <a:pPr marL="335756" indent="-335756">
              <a:spcBef>
                <a:spcPts val="450"/>
              </a:spcBef>
              <a:spcAft>
                <a:spcPts val="0"/>
              </a:spcAft>
              <a:buFontTx/>
              <a:buAutoNum type="alphaLcParenBoth"/>
            </a:pPr>
            <a:r>
              <a:rPr lang="en-ZA" sz="1400" dirty="0">
                <a:solidFill>
                  <a:prstClr val="black"/>
                </a:solidFill>
                <a:latin typeface="Arial Narrow" pitchFamily="34" charset="0"/>
                <a:cs typeface="Arial" panose="020B0604020202020204" pitchFamily="34" charset="0"/>
              </a:rPr>
              <a:t>District Performance</a:t>
            </a:r>
          </a:p>
          <a:p>
            <a:pPr marL="335756" indent="-335756">
              <a:spcBef>
                <a:spcPts val="450"/>
              </a:spcBef>
              <a:spcAft>
                <a:spcPts val="0"/>
              </a:spcAft>
              <a:buFontTx/>
              <a:buAutoNum type="alphaLcParenBoth"/>
            </a:pPr>
            <a:r>
              <a:rPr lang="en-ZA" sz="1400" dirty="0">
                <a:solidFill>
                  <a:prstClr val="black"/>
                </a:solidFill>
                <a:latin typeface="Arial Narrow" pitchFamily="34" charset="0"/>
                <a:cs typeface="Arial" panose="020B0604020202020204" pitchFamily="34" charset="0"/>
              </a:rPr>
              <a:t>Special Needs Education</a:t>
            </a:r>
          </a:p>
          <a:p>
            <a:pPr marL="335756" indent="-335756">
              <a:spcBef>
                <a:spcPts val="450"/>
              </a:spcBef>
              <a:spcAft>
                <a:spcPts val="0"/>
              </a:spcAft>
              <a:buFontTx/>
              <a:buAutoNum type="alphaLcParenBoth"/>
            </a:pPr>
            <a:r>
              <a:rPr lang="en-ZA" sz="1400" dirty="0">
                <a:solidFill>
                  <a:prstClr val="black"/>
                </a:solidFill>
                <a:latin typeface="Arial Narrow" pitchFamily="34" charset="0"/>
                <a:cs typeface="Arial" panose="020B0604020202020204" pitchFamily="34" charset="0"/>
              </a:rPr>
              <a:t>Distinctions</a:t>
            </a:r>
          </a:p>
          <a:p>
            <a:pPr marL="335756" indent="-335756">
              <a:spcBef>
                <a:spcPts val="450"/>
              </a:spcBef>
              <a:spcAft>
                <a:spcPts val="0"/>
              </a:spcAft>
              <a:buFontTx/>
              <a:buAutoNum type="alphaLcParenBoth"/>
            </a:pPr>
            <a:r>
              <a:rPr lang="en-ZA" sz="1400" dirty="0">
                <a:solidFill>
                  <a:prstClr val="black"/>
                </a:solidFill>
                <a:latin typeface="Arial Narrow" pitchFamily="34" charset="0"/>
                <a:cs typeface="Arial" panose="020B0604020202020204" pitchFamily="34" charset="0"/>
              </a:rPr>
              <a:t>Social Grants</a:t>
            </a:r>
          </a:p>
          <a:p>
            <a:pPr marL="335756" indent="-335756">
              <a:spcBef>
                <a:spcPts val="450"/>
              </a:spcBef>
              <a:spcAft>
                <a:spcPts val="0"/>
              </a:spcAft>
              <a:buFontTx/>
              <a:buAutoNum type="alphaLcParenBoth"/>
            </a:pPr>
            <a:r>
              <a:rPr lang="en-ZA" sz="1400" dirty="0">
                <a:solidFill>
                  <a:prstClr val="black"/>
                </a:solidFill>
                <a:latin typeface="Arial Narrow" pitchFamily="34" charset="0"/>
                <a:cs typeface="Arial" panose="020B0604020202020204" pitchFamily="34" charset="0"/>
              </a:rPr>
              <a:t>Correctional Services</a:t>
            </a:r>
          </a:p>
          <a:p>
            <a:pPr marL="335756" indent="-335756">
              <a:spcBef>
                <a:spcPts val="450"/>
              </a:spcBef>
              <a:spcAft>
                <a:spcPts val="0"/>
              </a:spcAft>
              <a:buFontTx/>
              <a:buAutoNum type="alphaLcParenBoth"/>
            </a:pPr>
            <a:r>
              <a:rPr lang="en-ZA" sz="1400" dirty="0">
                <a:solidFill>
                  <a:prstClr val="black"/>
                </a:solidFill>
                <a:latin typeface="Arial Narrow" pitchFamily="34" charset="0"/>
                <a:cs typeface="Arial" panose="020B0604020202020204" pitchFamily="34" charset="0"/>
              </a:rPr>
              <a:t>Performance of Part Time Candidates</a:t>
            </a:r>
          </a:p>
          <a:p>
            <a:pPr marL="335756" indent="-335756">
              <a:spcBef>
                <a:spcPts val="450"/>
              </a:spcBef>
              <a:spcAft>
                <a:spcPts val="0"/>
              </a:spcAft>
              <a:buFontTx/>
              <a:buAutoNum type="alphaLcParenBoth"/>
            </a:pPr>
            <a:r>
              <a:rPr lang="en-ZA" sz="1400" dirty="0" smtClean="0">
                <a:solidFill>
                  <a:prstClr val="black"/>
                </a:solidFill>
                <a:latin typeface="Arial Narrow" pitchFamily="34" charset="0"/>
                <a:cs typeface="Arial" panose="020B0604020202020204" pitchFamily="34" charset="0"/>
              </a:rPr>
              <a:t>Summary </a:t>
            </a:r>
            <a:r>
              <a:rPr lang="en-ZA" sz="1400" dirty="0">
                <a:solidFill>
                  <a:prstClr val="black"/>
                </a:solidFill>
                <a:latin typeface="Arial Narrow" pitchFamily="34" charset="0"/>
                <a:cs typeface="Arial" panose="020B0604020202020204" pitchFamily="34" charset="0"/>
              </a:rPr>
              <a:t>of Achievements</a:t>
            </a:r>
          </a:p>
          <a:p>
            <a:pPr marL="335756" indent="-335756">
              <a:spcBef>
                <a:spcPts val="450"/>
              </a:spcBef>
              <a:spcAft>
                <a:spcPts val="0"/>
              </a:spcAft>
              <a:buFontTx/>
              <a:buAutoNum type="alphaLcParenBoth"/>
            </a:pPr>
            <a:r>
              <a:rPr lang="en-ZA" sz="1400" dirty="0">
                <a:solidFill>
                  <a:prstClr val="black"/>
                </a:solidFill>
                <a:latin typeface="Arial Narrow" pitchFamily="34" charset="0"/>
                <a:cs typeface="Arial" panose="020B0604020202020204" pitchFamily="34" charset="0"/>
              </a:rPr>
              <a:t>Conclusion </a:t>
            </a:r>
          </a:p>
          <a:p>
            <a:endParaRPr lang="en-US" sz="1800" dirty="0"/>
          </a:p>
        </p:txBody>
      </p:sp>
      <p:sp>
        <p:nvSpPr>
          <p:cNvPr id="4" name="Slide Number Placeholder 3"/>
          <p:cNvSpPr>
            <a:spLocks noGrp="1"/>
          </p:cNvSpPr>
          <p:nvPr>
            <p:ph type="sldNum" sz="quarter" idx="4"/>
          </p:nvPr>
        </p:nvSpPr>
        <p:spPr/>
        <p:txBody>
          <a:bodyPr/>
          <a:lstStyle/>
          <a:p>
            <a:pPr>
              <a:defRPr/>
            </a:pPr>
            <a:fld id="{9281EBB6-D164-4A7A-83B0-06A5CFC35E17}" type="slidenum">
              <a:rPr lang="en-ZA" altLang="en-US" smtClean="0"/>
              <a:pPr>
                <a:defRPr/>
              </a:pPr>
              <a:t>2</a:t>
            </a:fld>
            <a:endParaRPr lang="en-ZA" alt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8593" y="1122755"/>
            <a:ext cx="1633364" cy="1110688"/>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8593" y="2796329"/>
            <a:ext cx="1633364" cy="940274"/>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8593" y="4253653"/>
            <a:ext cx="1633365" cy="918023"/>
          </a:xfrm>
          <a:prstGeom prst="rect">
            <a:avLst/>
          </a:prstGeom>
        </p:spPr>
      </p:pic>
    </p:spTree>
    <p:extLst>
      <p:ext uri="{BB962C8B-B14F-4D97-AF65-F5344CB8AC3E}">
        <p14:creationId xmlns:p14="http://schemas.microsoft.com/office/powerpoint/2010/main" val="15791357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Graphic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7331" y="1487885"/>
            <a:ext cx="8643938" cy="373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Google Shape;935;p37"/>
          <p:cNvSpPr>
            <a:spLocks noGrp="1"/>
          </p:cNvSpPr>
          <p:nvPr>
            <p:ph type="title"/>
          </p:nvPr>
        </p:nvSpPr>
        <p:spPr>
          <a:xfrm>
            <a:off x="0" y="0"/>
            <a:ext cx="9144000" cy="1565275"/>
          </a:xfrm>
        </p:spPr>
        <p:txBody>
          <a:bodyPr lIns="91425" tIns="91425" rIns="91425" bIns="91425" anchor="t">
            <a:normAutofit fontScale="90000"/>
          </a:bodyPr>
          <a:lstStyle/>
          <a:p>
            <a:pPr>
              <a:spcAft>
                <a:spcPts val="600"/>
              </a:spcAft>
            </a:pPr>
            <a:r>
              <a:rPr lang="en-US" altLang="en-US" sz="6000" b="1" dirty="0">
                <a:solidFill>
                  <a:schemeClr val="accent2">
                    <a:lumMod val="75000"/>
                  </a:schemeClr>
                </a:solidFill>
                <a:latin typeface="Helvetica" panose="020B0604020202020204" pitchFamily="34" charset="0"/>
              </a:rPr>
              <a:t>Attendance: </a:t>
            </a:r>
            <a:r>
              <a:rPr lang="en-US" altLang="en-US" sz="3600" dirty="0">
                <a:solidFill>
                  <a:schemeClr val="accent2">
                    <a:lumMod val="75000"/>
                  </a:schemeClr>
                </a:solidFill>
                <a:latin typeface="Helvetica" panose="020B0604020202020204" pitchFamily="34" charset="0"/>
              </a:rPr>
              <a:t>by household per capita quintile/decile </a:t>
            </a:r>
            <a:r>
              <a:rPr lang="en-US" altLang="en-US" dirty="0">
                <a:latin typeface="Helvetica" panose="020B0604020202020204" pitchFamily="34" charset="0"/>
              </a:rPr>
              <a:t/>
            </a:r>
            <a:br>
              <a:rPr lang="en-US" altLang="en-US" dirty="0">
                <a:latin typeface="Helvetica" panose="020B0604020202020204" pitchFamily="34" charset="0"/>
              </a:rPr>
            </a:br>
            <a:endParaRPr lang="en-US" altLang="en-US" sz="1200" dirty="0">
              <a:latin typeface="Helvetica" panose="020B0604020202020204" pitchFamily="34" charset="0"/>
            </a:endParaRPr>
          </a:p>
        </p:txBody>
      </p:sp>
      <p:sp>
        <p:nvSpPr>
          <p:cNvPr id="10" name="Rectangle 9"/>
          <p:cNvSpPr/>
          <p:nvPr/>
        </p:nvSpPr>
        <p:spPr>
          <a:xfrm>
            <a:off x="7812360" y="3212976"/>
            <a:ext cx="554037" cy="186213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533" name="Rectangle 5"/>
          <p:cNvSpPr>
            <a:spLocks noChangeArrowheads="1"/>
          </p:cNvSpPr>
          <p:nvPr/>
        </p:nvSpPr>
        <p:spPr bwMode="auto">
          <a:xfrm>
            <a:off x="35496" y="5224860"/>
            <a:ext cx="892899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80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Helvetica Neue"/>
                <a:ea typeface="+mn-ea"/>
                <a:cs typeface="+mn-cs"/>
              </a:rPr>
              <a:t>By November, when all grades were “open”, attendance was high across all socio-economic groups</a:t>
            </a: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r>
            <a:b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b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r>
            <a:b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br>
            <a:endPar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6" name="Slide Number Placeholder 3"/>
          <p:cNvSpPr>
            <a:spLocks noGrp="1"/>
          </p:cNvSpPr>
          <p:nvPr>
            <p:ph type="sldNum" sz="quarter" idx="4294967295"/>
          </p:nvPr>
        </p:nvSpPr>
        <p:spPr>
          <a:xfrm>
            <a:off x="6553200" y="6356351"/>
            <a:ext cx="21336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tint val="75000"/>
                  </a:prstClr>
                </a:solidFill>
                <a:effectLst/>
                <a:uLnTx/>
                <a:uFillTx/>
                <a:latin typeface="Calibri"/>
                <a:ea typeface="+mn-ea"/>
                <a:cs typeface="+mn-cs"/>
              </a:rPr>
              <a:t>17</a:t>
            </a:r>
            <a:endParaRPr kumimoji="0" lang="en-ZA"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550288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928;p37"/>
          <p:cNvSpPr/>
          <p:nvPr/>
        </p:nvSpPr>
        <p:spPr>
          <a:xfrm rot="6555365">
            <a:off x="3629025" y="2332038"/>
            <a:ext cx="1246187" cy="1246188"/>
          </a:xfrm>
          <a:prstGeom prst="pie">
            <a:avLst>
              <a:gd name="adj1" fmla="val 17150282"/>
              <a:gd name="adj2" fmla="val 20835030"/>
            </a:avLst>
          </a:prstGeom>
          <a:solidFill>
            <a:schemeClr val="accent4"/>
          </a:solidFill>
          <a:ln>
            <a:noFill/>
          </a:ln>
        </p:spPr>
        <p:txBody>
          <a:bodyPr spcFirstLastPara="1" lIns="91425" tIns="91425" rIns="91425" bIns="91425"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30" name="Google Shape;930;p37"/>
          <p:cNvSpPr/>
          <p:nvPr/>
        </p:nvSpPr>
        <p:spPr>
          <a:xfrm rot="6958162">
            <a:off x="3629025" y="2332038"/>
            <a:ext cx="1246187" cy="1246188"/>
          </a:xfrm>
          <a:prstGeom prst="pie">
            <a:avLst>
              <a:gd name="adj1" fmla="val 3894578"/>
              <a:gd name="adj2" fmla="val 16805937"/>
            </a:avLst>
          </a:prstGeom>
          <a:solidFill>
            <a:schemeClr val="accent3"/>
          </a:solidFill>
          <a:ln>
            <a:noFill/>
          </a:ln>
        </p:spPr>
        <p:txBody>
          <a:bodyPr spcFirstLastPara="1" lIns="91425" tIns="91425" rIns="91425" bIns="91425"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31" name="Google Shape;931;p37"/>
          <p:cNvSpPr/>
          <p:nvPr/>
        </p:nvSpPr>
        <p:spPr>
          <a:xfrm>
            <a:off x="830263" y="2332038"/>
            <a:ext cx="1246187" cy="1246187"/>
          </a:xfrm>
          <a:prstGeom prst="pie">
            <a:avLst>
              <a:gd name="adj1" fmla="val 10796290"/>
              <a:gd name="adj2" fmla="val 4743829"/>
            </a:avLst>
          </a:prstGeom>
          <a:solidFill>
            <a:schemeClr val="accent2"/>
          </a:solidFill>
          <a:ln>
            <a:noFill/>
          </a:ln>
        </p:spPr>
        <p:txBody>
          <a:bodyPr spcFirstLastPara="1" lIns="91425" tIns="91425" rIns="91425" bIns="91425"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581" name="Google Shape;934;p37"/>
          <p:cNvSpPr txBox="1">
            <a:spLocks noChangeArrowheads="1"/>
          </p:cNvSpPr>
          <p:nvPr/>
        </p:nvSpPr>
        <p:spPr bwMode="auto">
          <a:xfrm>
            <a:off x="277813" y="4033838"/>
            <a:ext cx="2478087"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15000"/>
              </a:lnSpc>
              <a:spcBef>
                <a:spcPct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Helvetica" panose="020B0604020202020204" pitchFamily="34" charset="0"/>
                <a:ea typeface="KoHo"/>
                <a:cs typeface="KoHo"/>
                <a:sym typeface="KoHo"/>
              </a:rPr>
              <a:t>72.6% of respondents very worried about learner return to school during pandemic</a:t>
            </a:r>
          </a:p>
        </p:txBody>
      </p:sp>
      <p:sp>
        <p:nvSpPr>
          <p:cNvPr id="24582" name="Google Shape;936;p37"/>
          <p:cNvSpPr>
            <a:spLocks noChangeArrowheads="1"/>
          </p:cNvSpPr>
          <p:nvPr/>
        </p:nvSpPr>
        <p:spPr bwMode="auto">
          <a:xfrm>
            <a:off x="3724275" y="2417763"/>
            <a:ext cx="1079500" cy="1079500"/>
          </a:xfrm>
          <a:prstGeom prst="ellipse">
            <a:avLst/>
          </a:prstGeom>
          <a:noFill/>
          <a:ln w="19050">
            <a:solidFill>
              <a:schemeClr val="tx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4583" name="Google Shape;937;p37"/>
          <p:cNvSpPr>
            <a:spLocks noChangeArrowheads="1"/>
          </p:cNvSpPr>
          <p:nvPr/>
        </p:nvSpPr>
        <p:spPr bwMode="auto">
          <a:xfrm>
            <a:off x="912813" y="2414588"/>
            <a:ext cx="1079500" cy="1079500"/>
          </a:xfrm>
          <a:prstGeom prst="ellipse">
            <a:avLst/>
          </a:prstGeom>
          <a:noFill/>
          <a:ln w="19050">
            <a:solidFill>
              <a:schemeClr val="tx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4584" name="Google Shape;935;p37"/>
          <p:cNvSpPr txBox="1">
            <a:spLocks noChangeArrowheads="1"/>
          </p:cNvSpPr>
          <p:nvPr/>
        </p:nvSpPr>
        <p:spPr bwMode="auto">
          <a:xfrm>
            <a:off x="179388" y="188641"/>
            <a:ext cx="8964612" cy="10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600"/>
              </a:spcAft>
              <a:buClr>
                <a:srgbClr val="000000"/>
              </a:buClr>
              <a:buSzPts val="4000"/>
              <a:buFont typeface="Fredoka One"/>
              <a:buNone/>
              <a:tabLst/>
              <a:defRPr/>
            </a:pPr>
            <a:r>
              <a:rPr kumimoji="0" lang="en-US" altLang="en-US" sz="4400" b="1" i="0" u="none" strike="noStrike" kern="1200" cap="none" spc="0" normalizeH="0" baseline="0" noProof="0" dirty="0" smtClean="0">
                <a:ln>
                  <a:noFill/>
                </a:ln>
                <a:solidFill>
                  <a:srgbClr val="C0504D">
                    <a:lumMod val="75000"/>
                  </a:srgbClr>
                </a:solidFill>
                <a:effectLst/>
                <a:uLnTx/>
                <a:uFillTx/>
                <a:latin typeface="Helvetica" panose="020B0604020202020204" pitchFamily="34" charset="0"/>
                <a:ea typeface="Fredoka One"/>
                <a:cs typeface="Fredoka One"/>
                <a:sym typeface="Fredoka One"/>
              </a:rPr>
              <a:t>PERCEPTIONS ON SCHOOL RETURN</a:t>
            </a:r>
            <a:endParaRPr kumimoji="0" lang="en-US" altLang="en-US" sz="1600" b="1" i="0" u="none" strike="noStrike" kern="1200" cap="none" spc="0" normalizeH="0" baseline="0" noProof="0" dirty="0">
              <a:ln>
                <a:noFill/>
              </a:ln>
              <a:solidFill>
                <a:srgbClr val="C0504D">
                  <a:lumMod val="75000"/>
                </a:srgbClr>
              </a:solidFill>
              <a:effectLst/>
              <a:uLnTx/>
              <a:uFillTx/>
              <a:latin typeface="Helvetica" panose="020B0604020202020204" pitchFamily="34" charset="0"/>
              <a:ea typeface="Fredoka One"/>
              <a:cs typeface="Fredoka One"/>
              <a:sym typeface="Fredoka One"/>
            </a:endParaRPr>
          </a:p>
        </p:txBody>
      </p:sp>
      <p:sp>
        <p:nvSpPr>
          <p:cNvPr id="24585" name="Google Shape;934;p37"/>
          <p:cNvSpPr txBox="1">
            <a:spLocks noChangeArrowheads="1"/>
          </p:cNvSpPr>
          <p:nvPr/>
        </p:nvSpPr>
        <p:spPr bwMode="auto">
          <a:xfrm>
            <a:off x="2889250" y="4243388"/>
            <a:ext cx="2478088"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15000"/>
              </a:lnSpc>
              <a:spcBef>
                <a:spcPct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Helvetica" panose="020B0604020202020204" pitchFamily="34" charset="0"/>
                <a:ea typeface="KoHo"/>
                <a:cs typeface="KoHo"/>
                <a:sym typeface="KoHo"/>
              </a:rPr>
              <a:t>58.6% of respondents to a StatsSA online survey conducted in last 2 weeks of June said it was not safe to return to school; most people’s reason given was health risk to children.</a:t>
            </a:r>
          </a:p>
        </p:txBody>
      </p:sp>
      <p:sp>
        <p:nvSpPr>
          <p:cNvPr id="10" name="Slide Number Placeholder 3"/>
          <p:cNvSpPr>
            <a:spLocks noGrp="1"/>
          </p:cNvSpPr>
          <p:nvPr>
            <p:ph type="sldNum" sz="quarter" idx="4294967295"/>
          </p:nvPr>
        </p:nvSpPr>
        <p:spPr>
          <a:xfrm>
            <a:off x="6553200" y="6356351"/>
            <a:ext cx="21336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tint val="75000"/>
                  </a:prstClr>
                </a:solidFill>
                <a:effectLst/>
                <a:uLnTx/>
                <a:uFillTx/>
                <a:latin typeface="Calibri"/>
                <a:ea typeface="+mn-ea"/>
                <a:cs typeface="+mn-cs"/>
              </a:rPr>
              <a:t>18</a:t>
            </a:r>
            <a:endParaRPr kumimoji="0" lang="en-ZA"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921123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Graphic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52737"/>
            <a:ext cx="9144000" cy="4968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Google Shape;935;p37"/>
          <p:cNvSpPr txBox="1">
            <a:spLocks noChangeArrowheads="1"/>
          </p:cNvSpPr>
          <p:nvPr/>
        </p:nvSpPr>
        <p:spPr bwMode="auto">
          <a:xfrm>
            <a:off x="179388" y="1"/>
            <a:ext cx="8761412" cy="90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600"/>
              </a:spcAft>
              <a:buClr>
                <a:srgbClr val="000000"/>
              </a:buClr>
              <a:buSzPts val="4000"/>
              <a:buFont typeface="Fredoka One"/>
              <a:buNone/>
              <a:tabLst/>
              <a:defRPr/>
            </a:pPr>
            <a:r>
              <a:rPr kumimoji="0" lang="en-US" altLang="en-US" sz="2800" b="1" i="0" u="none" strike="noStrike" kern="1200" cap="none" spc="0" normalizeH="0" baseline="0" noProof="0" dirty="0" smtClean="0">
                <a:ln>
                  <a:noFill/>
                </a:ln>
                <a:solidFill>
                  <a:srgbClr val="C0504D"/>
                </a:solidFill>
                <a:effectLst/>
                <a:uLnTx/>
                <a:uFillTx/>
                <a:latin typeface="Helvetica" panose="020B0604020202020204" pitchFamily="34" charset="0"/>
                <a:ea typeface="Fredoka One"/>
                <a:cs typeface="Fredoka One"/>
                <a:sym typeface="Fredoka One"/>
              </a:rPr>
              <a:t>PARENT PERCEPTIONS ON SCHOOL RETURN (LEVEL OF WORRY) &amp; ATTENDANCE</a:t>
            </a:r>
          </a:p>
          <a:p>
            <a:pPr marL="0" marR="0" lvl="0" indent="0" algn="l" defTabSz="914400" rtl="0" eaLnBrk="1" fontAlgn="auto" latinLnBrk="0" hangingPunct="1">
              <a:lnSpc>
                <a:spcPct val="100000"/>
              </a:lnSpc>
              <a:spcBef>
                <a:spcPct val="0"/>
              </a:spcBef>
              <a:spcAft>
                <a:spcPts val="600"/>
              </a:spcAft>
              <a:buClr>
                <a:srgbClr val="000000"/>
              </a:buClr>
              <a:buSzPts val="4000"/>
              <a:buFont typeface="Fredoka One"/>
              <a:buNone/>
              <a:tabLst/>
              <a:defRPr/>
            </a:pPr>
            <a:endParaRPr kumimoji="0" lang="en-US" altLang="en-US" sz="2400" b="1" i="0" u="none" strike="noStrike" kern="1200" cap="none" spc="0" normalizeH="0" baseline="0" noProof="0" dirty="0">
              <a:ln>
                <a:noFill/>
              </a:ln>
              <a:solidFill>
                <a:srgbClr val="000000"/>
              </a:solidFill>
              <a:effectLst/>
              <a:uLnTx/>
              <a:uFillTx/>
              <a:latin typeface="Helvetica" panose="020B0604020202020204" pitchFamily="34" charset="0"/>
              <a:ea typeface="Fredoka One"/>
              <a:cs typeface="Fredoka One"/>
              <a:sym typeface="Fredoka One"/>
            </a:endParaRPr>
          </a:p>
        </p:txBody>
      </p:sp>
      <p:sp>
        <p:nvSpPr>
          <p:cNvPr id="9" name="Rectangle 8"/>
          <p:cNvSpPr/>
          <p:nvPr/>
        </p:nvSpPr>
        <p:spPr>
          <a:xfrm>
            <a:off x="3225800" y="2562225"/>
            <a:ext cx="2557463" cy="866775"/>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Slide Number Placeholder 3"/>
          <p:cNvSpPr>
            <a:spLocks noGrp="1"/>
          </p:cNvSpPr>
          <p:nvPr>
            <p:ph type="sldNum" sz="quarter" idx="4294967295"/>
          </p:nvPr>
        </p:nvSpPr>
        <p:spPr>
          <a:xfrm>
            <a:off x="6553200" y="6356351"/>
            <a:ext cx="21336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tint val="75000"/>
                  </a:prstClr>
                </a:solidFill>
                <a:effectLst/>
                <a:uLnTx/>
                <a:uFillTx/>
                <a:latin typeface="Calibri"/>
                <a:ea typeface="+mn-ea"/>
                <a:cs typeface="+mn-cs"/>
              </a:rPr>
              <a:t>19</a:t>
            </a:r>
            <a:endParaRPr kumimoji="0" lang="en-ZA"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168710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4"/>
          <p:cNvSpPr>
            <a:spLocks noGrp="1"/>
          </p:cNvSpPr>
          <p:nvPr>
            <p:ph idx="1"/>
          </p:nvPr>
        </p:nvSpPr>
        <p:spPr>
          <a:xfrm>
            <a:off x="0" y="0"/>
            <a:ext cx="9144000" cy="6356351"/>
          </a:xfrm>
          <a:solidFill>
            <a:schemeClr val="bg1"/>
          </a:solidFill>
        </p:spPr>
        <p:txBody>
          <a:bodyPr/>
          <a:lstStyle/>
          <a:p>
            <a:pPr marL="0" indent="0" algn="ctr" eaLnBrk="1" hangingPunct="1">
              <a:spcBef>
                <a:spcPct val="0"/>
              </a:spcBef>
              <a:buFont typeface="Arial" panose="020B0604020202020204" pitchFamily="34" charset="0"/>
              <a:buNone/>
              <a:defRPr/>
            </a:pPr>
            <a:r>
              <a:rPr lang="en-US" altLang="en-US" sz="4000" b="1" dirty="0" smtClean="0">
                <a:solidFill>
                  <a:schemeClr val="accent2">
                    <a:lumMod val="75000"/>
                  </a:schemeClr>
                </a:solidFill>
              </a:rPr>
              <a:t>THE 2020 SCHOOL YEAR IN A NUTSHELL</a:t>
            </a:r>
          </a:p>
          <a:p>
            <a:pPr eaLnBrk="1" hangingPunct="1">
              <a:spcBef>
                <a:spcPct val="0"/>
              </a:spcBef>
              <a:defRPr/>
            </a:pPr>
            <a:endParaRPr lang="en-ZA" altLang="en-US" sz="3000" dirty="0"/>
          </a:p>
          <a:p>
            <a:pPr eaLnBrk="1" hangingPunct="1">
              <a:spcBef>
                <a:spcPct val="0"/>
              </a:spcBef>
              <a:defRPr/>
            </a:pPr>
            <a:endParaRPr lang="en-ZA" altLang="en-US" sz="3000" dirty="0">
              <a:solidFill>
                <a:srgbClr val="00B050"/>
              </a:solidFill>
            </a:endParaRPr>
          </a:p>
        </p:txBody>
      </p:sp>
      <p:pic>
        <p:nvPicPr>
          <p:cNvPr id="2662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5313" y="1185863"/>
            <a:ext cx="6810375"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TextBox 33"/>
          <p:cNvSpPr txBox="1">
            <a:spLocks noChangeArrowheads="1"/>
          </p:cNvSpPr>
          <p:nvPr/>
        </p:nvSpPr>
        <p:spPr bwMode="auto">
          <a:xfrm>
            <a:off x="188913" y="2865438"/>
            <a:ext cx="1565275" cy="1200150"/>
          </a:xfrm>
          <a:prstGeom prst="rect">
            <a:avLst/>
          </a:prstGeom>
          <a:solidFill>
            <a:srgbClr val="FFFF00"/>
          </a:solidFill>
          <a:ln w="9525">
            <a:solidFill>
              <a:srgbClr val="FF0000"/>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This implies 60% of the school year lost.  </a:t>
            </a:r>
            <a:endParaRPr kumimoji="0" lang="en-ZA"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9" name="Rectangle: Rounded Corners 8"/>
          <p:cNvSpPr/>
          <p:nvPr/>
        </p:nvSpPr>
        <p:spPr>
          <a:xfrm>
            <a:off x="3019425" y="1652588"/>
            <a:ext cx="2201863" cy="3341687"/>
          </a:xfrm>
          <a:prstGeom prst="round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0" name="Straight Arrow Connector 9"/>
          <p:cNvCxnSpPr>
            <a:cxnSpLocks/>
          </p:cNvCxnSpPr>
          <p:nvPr/>
        </p:nvCxnSpPr>
        <p:spPr>
          <a:xfrm>
            <a:off x="1754188" y="3429000"/>
            <a:ext cx="1265237" cy="144463"/>
          </a:xfrm>
          <a:prstGeom prst="straightConnector1">
            <a:avLst/>
          </a:prstGeom>
          <a:ln>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7" name="Slide Number Placeholder 3"/>
          <p:cNvSpPr>
            <a:spLocks noGrp="1"/>
          </p:cNvSpPr>
          <p:nvPr>
            <p:ph type="sldNum" sz="quarter" idx="4294967295"/>
          </p:nvPr>
        </p:nvSpPr>
        <p:spPr>
          <a:xfrm>
            <a:off x="6553200" y="6356351"/>
            <a:ext cx="21336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tint val="75000"/>
                  </a:prstClr>
                </a:solidFill>
                <a:effectLst/>
                <a:uLnTx/>
                <a:uFillTx/>
                <a:latin typeface="Calibri"/>
                <a:ea typeface="+mn-ea"/>
                <a:cs typeface="+mn-cs"/>
              </a:rPr>
              <a:t>21</a:t>
            </a:r>
            <a:endParaRPr kumimoji="0" lang="en-ZA"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487625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0" y="1"/>
            <a:ext cx="9144001" cy="1052735"/>
          </a:xfrm>
        </p:spPr>
        <p:txBody>
          <a:bodyPr>
            <a:normAutofit/>
          </a:bodyPr>
          <a:lstStyle/>
          <a:p>
            <a:r>
              <a:rPr lang="en-ZA" altLang="en-US" sz="4400" b="1" dirty="0">
                <a:solidFill>
                  <a:schemeClr val="accent2">
                    <a:lumMod val="75000"/>
                  </a:schemeClr>
                </a:solidFill>
              </a:rPr>
              <a:t>SUMMARY AND RECOMMENDATIONS </a:t>
            </a:r>
          </a:p>
        </p:txBody>
      </p:sp>
      <p:sp>
        <p:nvSpPr>
          <p:cNvPr id="3" name="Content Placeholder 2"/>
          <p:cNvSpPr>
            <a:spLocks noGrp="1"/>
          </p:cNvSpPr>
          <p:nvPr>
            <p:ph idx="1"/>
          </p:nvPr>
        </p:nvSpPr>
        <p:spPr>
          <a:xfrm>
            <a:off x="107504" y="764704"/>
            <a:ext cx="9036495" cy="5544615"/>
          </a:xfrm>
        </p:spPr>
        <p:txBody>
          <a:bodyPr>
            <a:noAutofit/>
          </a:bodyPr>
          <a:lstStyle/>
          <a:p>
            <a:pPr marL="0" indent="0" algn="just">
              <a:buFont typeface="Arial" panose="020B0604020202020204" pitchFamily="34" charset="0"/>
              <a:buNone/>
              <a:defRPr/>
            </a:pPr>
            <a:r>
              <a:rPr lang="en-US" sz="2400" b="1" dirty="0">
                <a:solidFill>
                  <a:schemeClr val="tx1">
                    <a:lumMod val="85000"/>
                    <a:lumOff val="15000"/>
                  </a:schemeClr>
                </a:solidFill>
              </a:rPr>
              <a:t>Main Findings:</a:t>
            </a:r>
          </a:p>
          <a:p>
            <a:pPr marL="385763" indent="-385763" algn="just">
              <a:buFont typeface="Arial" panose="020B0604020202020204" pitchFamily="34" charset="0"/>
              <a:buAutoNum type="arabicPeriod"/>
              <a:defRPr/>
            </a:pPr>
            <a:r>
              <a:rPr lang="en-US" sz="2400" b="1" dirty="0">
                <a:solidFill>
                  <a:schemeClr val="tx1">
                    <a:lumMod val="85000"/>
                    <a:lumOff val="15000"/>
                  </a:schemeClr>
                </a:solidFill>
              </a:rPr>
              <a:t>Attendance rates </a:t>
            </a:r>
            <a:r>
              <a:rPr lang="en-US" sz="2400" dirty="0">
                <a:solidFill>
                  <a:schemeClr val="tx1">
                    <a:lumMod val="85000"/>
                    <a:lumOff val="15000"/>
                  </a:schemeClr>
                </a:solidFill>
              </a:rPr>
              <a:t>have bounced back significantly since July when not all grades were open. But this ignores the </a:t>
            </a:r>
            <a:r>
              <a:rPr lang="en-US" sz="2400" b="1" dirty="0">
                <a:solidFill>
                  <a:schemeClr val="tx1">
                    <a:lumMod val="85000"/>
                    <a:lumOff val="15000"/>
                  </a:schemeClr>
                </a:solidFill>
              </a:rPr>
              <a:t>effect of rotational timetabling </a:t>
            </a:r>
            <a:r>
              <a:rPr lang="en-US" sz="2400" dirty="0">
                <a:solidFill>
                  <a:schemeClr val="tx1">
                    <a:lumMod val="85000"/>
                    <a:lumOff val="15000"/>
                  </a:schemeClr>
                </a:solidFill>
              </a:rPr>
              <a:t>which is resulting in </a:t>
            </a:r>
            <a:r>
              <a:rPr lang="en-US" sz="2400" b="1" dirty="0">
                <a:solidFill>
                  <a:schemeClr val="tx1">
                    <a:lumMod val="85000"/>
                    <a:lumOff val="15000"/>
                  </a:schemeClr>
                </a:solidFill>
              </a:rPr>
              <a:t>further lost contact time</a:t>
            </a:r>
          </a:p>
          <a:p>
            <a:pPr marL="385763" indent="-385763" algn="just">
              <a:buFont typeface="Arial" panose="020B0604020202020204" pitchFamily="34" charset="0"/>
              <a:buAutoNum type="arabicPeriod"/>
              <a:defRPr/>
            </a:pPr>
            <a:r>
              <a:rPr lang="en-US" sz="2400" dirty="0">
                <a:solidFill>
                  <a:schemeClr val="tx1">
                    <a:lumMod val="85000"/>
                    <a:lumOff val="15000"/>
                  </a:schemeClr>
                </a:solidFill>
              </a:rPr>
              <a:t>Attendance rates were relatively high despite high levels of worry</a:t>
            </a:r>
          </a:p>
          <a:p>
            <a:pPr marL="385763" indent="-385763" algn="just">
              <a:buFont typeface="Arial" panose="020B0604020202020204" pitchFamily="34" charset="0"/>
              <a:buAutoNum type="arabicPeriod"/>
              <a:defRPr/>
            </a:pPr>
            <a:r>
              <a:rPr lang="en-US" sz="2400" dirty="0">
                <a:solidFill>
                  <a:schemeClr val="tx1">
                    <a:lumMod val="85000"/>
                    <a:lumOff val="15000"/>
                  </a:schemeClr>
                </a:solidFill>
              </a:rPr>
              <a:t>Children are still at substantially lower risk to COVID-19 than adults, especially young children</a:t>
            </a:r>
          </a:p>
          <a:p>
            <a:pPr marL="0" indent="0" algn="just">
              <a:buFont typeface="Arial" panose="020B0604020202020204" pitchFamily="34" charset="0"/>
              <a:buNone/>
              <a:defRPr/>
            </a:pPr>
            <a:r>
              <a:rPr lang="en-US" sz="2400" b="1" dirty="0">
                <a:solidFill>
                  <a:schemeClr val="tx1">
                    <a:lumMod val="85000"/>
                    <a:lumOff val="15000"/>
                  </a:schemeClr>
                </a:solidFill>
              </a:rPr>
              <a:t>Recommendations:</a:t>
            </a:r>
          </a:p>
          <a:p>
            <a:pPr marL="385763" indent="-385763" algn="just">
              <a:buFont typeface="Arial" panose="020B0604020202020204" pitchFamily="34" charset="0"/>
              <a:buAutoNum type="arabicPeriod"/>
              <a:defRPr/>
            </a:pPr>
            <a:r>
              <a:rPr lang="en-US" sz="2400" dirty="0">
                <a:solidFill>
                  <a:schemeClr val="tx1">
                    <a:lumMod val="85000"/>
                    <a:lumOff val="15000"/>
                  </a:schemeClr>
                </a:solidFill>
              </a:rPr>
              <a:t>Schools should remain </a:t>
            </a:r>
            <a:r>
              <a:rPr lang="en-US" sz="2400" b="1" dirty="0">
                <a:solidFill>
                  <a:schemeClr val="tx1">
                    <a:lumMod val="85000"/>
                    <a:lumOff val="15000"/>
                  </a:schemeClr>
                </a:solidFill>
              </a:rPr>
              <a:t>open</a:t>
            </a:r>
            <a:r>
              <a:rPr lang="en-US" sz="2400" dirty="0">
                <a:solidFill>
                  <a:schemeClr val="tx1">
                    <a:lumMod val="85000"/>
                    <a:lumOff val="15000"/>
                  </a:schemeClr>
                </a:solidFill>
              </a:rPr>
              <a:t> as far as possible, with all precautionary mechanisms in place, and </a:t>
            </a:r>
            <a:r>
              <a:rPr lang="en-US" sz="2400" b="1" dirty="0">
                <a:solidFill>
                  <a:schemeClr val="tx1">
                    <a:lumMod val="85000"/>
                    <a:lumOff val="15000"/>
                  </a:schemeClr>
                </a:solidFill>
              </a:rPr>
              <a:t>priority given to early grades</a:t>
            </a:r>
            <a:r>
              <a:rPr lang="en-US" sz="2400" dirty="0">
                <a:solidFill>
                  <a:schemeClr val="tx1">
                    <a:lumMod val="85000"/>
                    <a:lumOff val="15000"/>
                  </a:schemeClr>
                </a:solidFill>
              </a:rPr>
              <a:t> if a phased approach is needed</a:t>
            </a:r>
          </a:p>
          <a:p>
            <a:pPr marL="385763" indent="-385763" algn="just">
              <a:buFont typeface="Arial" panose="020B0604020202020204" pitchFamily="34" charset="0"/>
              <a:buAutoNum type="arabicPeriod"/>
              <a:defRPr/>
            </a:pPr>
            <a:r>
              <a:rPr lang="en-US" sz="2400" dirty="0">
                <a:solidFill>
                  <a:schemeClr val="tx1">
                    <a:lumMod val="85000"/>
                    <a:lumOff val="15000"/>
                  </a:schemeClr>
                </a:solidFill>
              </a:rPr>
              <a:t>Prioritize </a:t>
            </a:r>
            <a:r>
              <a:rPr lang="en-US" sz="2400" b="1" dirty="0">
                <a:solidFill>
                  <a:schemeClr val="tx1">
                    <a:lumMod val="85000"/>
                    <a:lumOff val="15000"/>
                  </a:schemeClr>
                </a:solidFill>
              </a:rPr>
              <a:t>recovery of learning</a:t>
            </a:r>
            <a:r>
              <a:rPr lang="en-US" sz="2400" dirty="0">
                <a:solidFill>
                  <a:schemeClr val="tx1">
                    <a:lumMod val="85000"/>
                    <a:lumOff val="15000"/>
                  </a:schemeClr>
                </a:solidFill>
              </a:rPr>
              <a:t>, which will also mitigate against dropout and other </a:t>
            </a:r>
            <a:r>
              <a:rPr lang="en-US" sz="2400" b="1" dirty="0">
                <a:solidFill>
                  <a:schemeClr val="tx1">
                    <a:lumMod val="85000"/>
                    <a:lumOff val="15000"/>
                  </a:schemeClr>
                </a:solidFill>
              </a:rPr>
              <a:t>negative social impacts </a:t>
            </a:r>
          </a:p>
        </p:txBody>
      </p:sp>
      <p:sp>
        <p:nvSpPr>
          <p:cNvPr id="4" name="Slide Number Placeholder 3"/>
          <p:cNvSpPr>
            <a:spLocks noGrp="1"/>
          </p:cNvSpPr>
          <p:nvPr>
            <p:ph type="sldNum" sz="quarter" idx="4294967295"/>
          </p:nvPr>
        </p:nvSpPr>
        <p:spPr>
          <a:xfrm>
            <a:off x="6553200" y="6356351"/>
            <a:ext cx="21336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tint val="75000"/>
                  </a:prstClr>
                </a:solidFill>
                <a:effectLst/>
                <a:uLnTx/>
                <a:uFillTx/>
                <a:latin typeface="Calibri"/>
                <a:ea typeface="+mn-ea"/>
                <a:cs typeface="+mn-cs"/>
              </a:rPr>
              <a:t>24</a:t>
            </a:r>
            <a:endParaRPr kumimoji="0" lang="en-ZA"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099403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Google Shape;935;p37"/>
          <p:cNvSpPr txBox="1">
            <a:spLocks noChangeArrowheads="1"/>
          </p:cNvSpPr>
          <p:nvPr/>
        </p:nvSpPr>
        <p:spPr bwMode="auto">
          <a:xfrm>
            <a:off x="0" y="116632"/>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
                <a:srgbClr val="000000"/>
              </a:buClr>
              <a:buSzPts val="4000"/>
              <a:buFont typeface="Fredoka One"/>
              <a:buNone/>
              <a:tabLst/>
              <a:defRPr/>
            </a:pPr>
            <a:r>
              <a:rPr kumimoji="0" lang="en-US" altLang="en-US" sz="4000" b="1" i="0" u="none" strike="noStrike" kern="1200" cap="none" spc="0" normalizeH="0" baseline="0" noProof="0" dirty="0" smtClean="0">
                <a:ln>
                  <a:noFill/>
                </a:ln>
                <a:solidFill>
                  <a:srgbClr val="C0504D">
                    <a:lumMod val="75000"/>
                  </a:srgbClr>
                </a:solidFill>
                <a:effectLst/>
                <a:uLnTx/>
                <a:uFillTx/>
                <a:latin typeface="Helvetica" panose="020B0604020202020204" pitchFamily="34" charset="0"/>
                <a:ea typeface="Fredoka One"/>
                <a:cs typeface="Helvetica" panose="020B0604020202020204" pitchFamily="34" charset="0"/>
                <a:sym typeface="Arial" panose="020B0604020202020204" pitchFamily="34" charset="0"/>
              </a:rPr>
              <a:t>THE SOCIAL PROTECTION OFFERED BY SCHOOLS</a:t>
            </a:r>
          </a:p>
          <a:p>
            <a:pPr marL="0" marR="0" lvl="0" indent="0" algn="ctr" defTabSz="914400" rtl="0" eaLnBrk="0" fontAlgn="base" latinLnBrk="0" hangingPunct="0">
              <a:lnSpc>
                <a:spcPct val="100000"/>
              </a:lnSpc>
              <a:spcBef>
                <a:spcPct val="0"/>
              </a:spcBef>
              <a:spcAft>
                <a:spcPct val="0"/>
              </a:spcAft>
              <a:buClr>
                <a:srgbClr val="000000"/>
              </a:buClr>
              <a:buSzPts val="4000"/>
              <a:buFont typeface="Fredoka One"/>
              <a:buNone/>
              <a:tabLst/>
              <a:defRPr/>
            </a:pPr>
            <a:r>
              <a:rPr kumimoji="0" lang="en-US" altLang="en-US" sz="3800" b="0" i="0" u="none" strike="noStrike" kern="1200" cap="none" spc="0" normalizeH="0" baseline="0" noProof="0" dirty="0" smtClean="0">
                <a:ln>
                  <a:noFill/>
                </a:ln>
                <a:solidFill>
                  <a:srgbClr val="000000"/>
                </a:solidFill>
                <a:effectLst/>
                <a:uLnTx/>
                <a:uFillTx/>
                <a:latin typeface="Fredoka One"/>
                <a:ea typeface="Fredoka One"/>
                <a:cs typeface="Helvetica" panose="020B0604020202020204" pitchFamily="34" charset="0"/>
                <a:sym typeface="Fredoka One"/>
              </a:rPr>
              <a:t/>
            </a:r>
            <a:br>
              <a:rPr kumimoji="0" lang="en-US" altLang="en-US" sz="3800" b="0" i="0" u="none" strike="noStrike" kern="1200" cap="none" spc="0" normalizeH="0" baseline="0" noProof="0" dirty="0" smtClean="0">
                <a:ln>
                  <a:noFill/>
                </a:ln>
                <a:solidFill>
                  <a:srgbClr val="000000"/>
                </a:solidFill>
                <a:effectLst/>
                <a:uLnTx/>
                <a:uFillTx/>
                <a:latin typeface="Fredoka One"/>
                <a:ea typeface="Fredoka One"/>
                <a:cs typeface="Helvetica" panose="020B0604020202020204" pitchFamily="34" charset="0"/>
                <a:sym typeface="Fredoka One"/>
              </a:rPr>
            </a:br>
            <a:r>
              <a:rPr kumimoji="0" lang="en-US" altLang="en-US" sz="3800" b="0" i="0" u="none" strike="noStrike" kern="1200" cap="none" spc="0" normalizeH="0" baseline="0" noProof="0" dirty="0" smtClean="0">
                <a:ln>
                  <a:noFill/>
                </a:ln>
                <a:solidFill>
                  <a:srgbClr val="000000"/>
                </a:solidFill>
                <a:effectLst/>
                <a:uLnTx/>
                <a:uFillTx/>
                <a:latin typeface="Fredoka One"/>
                <a:ea typeface="Fredoka One"/>
                <a:cs typeface="Helvetica" panose="020B0604020202020204" pitchFamily="34" charset="0"/>
                <a:sym typeface="Fredoka One"/>
              </a:rPr>
              <a:t/>
            </a:r>
            <a:br>
              <a:rPr kumimoji="0" lang="en-US" altLang="en-US" sz="3800" b="0" i="0" u="none" strike="noStrike" kern="1200" cap="none" spc="0" normalizeH="0" baseline="0" noProof="0" dirty="0" smtClean="0">
                <a:ln>
                  <a:noFill/>
                </a:ln>
                <a:solidFill>
                  <a:srgbClr val="000000"/>
                </a:solidFill>
                <a:effectLst/>
                <a:uLnTx/>
                <a:uFillTx/>
                <a:latin typeface="Fredoka One"/>
                <a:ea typeface="Fredoka One"/>
                <a:cs typeface="Helvetica" panose="020B0604020202020204" pitchFamily="34" charset="0"/>
                <a:sym typeface="Fredoka One"/>
              </a:rPr>
            </a:br>
            <a:endParaRPr kumimoji="0" lang="en-US" altLang="en-US" sz="1200" b="0" i="0" u="none" strike="noStrike" kern="1200" cap="none" spc="0" normalizeH="0" baseline="0" noProof="0" dirty="0" smtClean="0">
              <a:ln>
                <a:noFill/>
              </a:ln>
              <a:solidFill>
                <a:srgbClr val="000000"/>
              </a:solidFill>
              <a:effectLst/>
              <a:uLnTx/>
              <a:uFillTx/>
              <a:latin typeface="Helvetica" panose="020B0604020202020204" pitchFamily="34" charset="0"/>
              <a:ea typeface="Fredoka One"/>
              <a:cs typeface="Helvetica" panose="020B0604020202020204" pitchFamily="34" charset="0"/>
              <a:sym typeface="Fredoka One"/>
            </a:endParaRPr>
          </a:p>
        </p:txBody>
      </p:sp>
      <p:sp>
        <p:nvSpPr>
          <p:cNvPr id="29699" name="TextBox 2"/>
          <p:cNvSpPr txBox="1">
            <a:spLocks noChangeArrowheads="1"/>
          </p:cNvSpPr>
          <p:nvPr/>
        </p:nvSpPr>
        <p:spPr bwMode="auto">
          <a:xfrm>
            <a:off x="8959850" y="1411288"/>
            <a:ext cx="185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endParaRPr>
          </a:p>
        </p:txBody>
      </p:sp>
      <p:pic>
        <p:nvPicPr>
          <p:cNvPr id="2970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963" y="1962150"/>
            <a:ext cx="72517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extBox 5"/>
          <p:cNvSpPr txBox="1">
            <a:spLocks noChangeArrowheads="1"/>
          </p:cNvSpPr>
          <p:nvPr/>
        </p:nvSpPr>
        <p:spPr bwMode="auto">
          <a:xfrm>
            <a:off x="190500" y="1719263"/>
            <a:ext cx="8769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t>Respondents living in households where a child received a meal at school in </a:t>
            </a:r>
            <a:r>
              <a:rPr kumimoji="0" lang="en-US" altLang="en-US" sz="1800" b="1" i="0" u="none" strike="noStrike" kern="1200" cap="none" spc="0" normalizeH="0" baseline="0" noProof="0" smtClean="0">
                <a:ln>
                  <a:noFill/>
                </a:ln>
                <a:solidFill>
                  <a:srgbClr val="FF0000"/>
                </a:solidFill>
                <a:effectLst/>
                <a:uLnTx/>
                <a:uFillTx/>
                <a:latin typeface="Calibri" panose="020F0502020204030204" pitchFamily="34" charset="0"/>
                <a:ea typeface="+mn-ea"/>
                <a:cs typeface="+mn-cs"/>
              </a:rPr>
              <a:t>July </a:t>
            </a:r>
          </a:p>
        </p:txBody>
      </p:sp>
    </p:spTree>
    <p:extLst>
      <p:ext uri="{BB962C8B-B14F-4D97-AF65-F5344CB8AC3E}">
        <p14:creationId xmlns:p14="http://schemas.microsoft.com/office/powerpoint/2010/main" val="196974250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3358" y="-2349"/>
            <a:ext cx="9130642" cy="6863541"/>
          </a:xfrm>
          <a:prstGeom prst="rect">
            <a:avLst/>
          </a:prstGeom>
        </p:spPr>
      </p:pic>
      <p:sp>
        <p:nvSpPr>
          <p:cNvPr id="32770" name="Content Placeholder 2"/>
          <p:cNvSpPr>
            <a:spLocks noGrp="1"/>
          </p:cNvSpPr>
          <p:nvPr>
            <p:ph idx="1"/>
          </p:nvPr>
        </p:nvSpPr>
        <p:spPr>
          <a:xfrm>
            <a:off x="179512" y="332656"/>
            <a:ext cx="8964488" cy="4104455"/>
          </a:xfrm>
        </p:spPr>
        <p:txBody>
          <a:bodyPr anchor="ctr"/>
          <a:lstStyle/>
          <a:p>
            <a:pPr>
              <a:buFont typeface="Arial" charset="0"/>
              <a:buNone/>
              <a:defRPr/>
            </a:pPr>
            <a:endParaRPr lang="en-ZA" altLang="en-US" dirty="0">
              <a:latin typeface="Arial" charset="0"/>
              <a:cs typeface="Arial" charset="0"/>
            </a:endParaRPr>
          </a:p>
          <a:p>
            <a:pPr algn="ctr">
              <a:spcBef>
                <a:spcPct val="0"/>
              </a:spcBef>
              <a:buFont typeface="Arial" charset="0"/>
              <a:buNone/>
              <a:defRPr/>
            </a:pPr>
            <a:endParaRPr lang="en-ZA" altLang="en-US" sz="6000" b="1" i="1" dirty="0">
              <a:latin typeface="Arial Narrow" pitchFamily="34" charset="0"/>
              <a:cs typeface="Arial" charset="0"/>
            </a:endParaRPr>
          </a:p>
          <a:p>
            <a:pPr algn="ctr">
              <a:spcBef>
                <a:spcPct val="0"/>
              </a:spcBef>
              <a:buFont typeface="Arial" charset="0"/>
              <a:buNone/>
              <a:defRPr/>
            </a:pPr>
            <a:r>
              <a:rPr lang="en-US" altLang="en-US" sz="8800" b="1" dirty="0" smtClean="0">
                <a:solidFill>
                  <a:srgbClr val="CC9900"/>
                </a:solidFill>
                <a:effectLst>
                  <a:outerShdw blurRad="50800" dist="50800" dir="5400000" algn="ctr" rotWithShape="0">
                    <a:schemeClr val="tx1"/>
                  </a:outerShdw>
                </a:effectLst>
                <a:latin typeface="Arial Narrow" panose="020B0606020202030204" pitchFamily="34" charset="0"/>
                <a:cs typeface="Arial" charset="0"/>
              </a:rPr>
              <a:t>THE CLASS OF 2020 </a:t>
            </a:r>
            <a:endParaRPr lang="en-ZA" altLang="en-US" sz="8800" b="1" dirty="0">
              <a:solidFill>
                <a:srgbClr val="CC9900"/>
              </a:solidFill>
              <a:effectLst>
                <a:outerShdw blurRad="50800" dist="50800" dir="5400000" algn="ctr" rotWithShape="0">
                  <a:schemeClr val="tx1"/>
                </a:outerShdw>
              </a:effectLst>
              <a:latin typeface="Arial Narrow" panose="020B0606020202030204" pitchFamily="34" charset="0"/>
              <a:cs typeface="Arial" charset="0"/>
            </a:endParaRPr>
          </a:p>
        </p:txBody>
      </p:sp>
      <p:sp>
        <p:nvSpPr>
          <p:cNvPr id="2" name="Slide Number Placeholder 1"/>
          <p:cNvSpPr>
            <a:spLocks noGrp="1"/>
          </p:cNvSpPr>
          <p:nvPr>
            <p:ph type="sldNum" sz="quarter" idx="4"/>
          </p:nvPr>
        </p:nvSpPr>
        <p:spPr/>
        <p:txBody>
          <a:bodyPr/>
          <a:lstStyle/>
          <a:p>
            <a:pPr>
              <a:defRPr/>
            </a:pPr>
            <a:fld id="{9281EBB6-D164-4A7A-83B0-06A5CFC35E17}" type="slidenum">
              <a:rPr lang="en-ZA" altLang="en-US" smtClean="0"/>
              <a:pPr>
                <a:defRPr/>
              </a:pPr>
              <a:t>26</a:t>
            </a:fld>
            <a:endParaRPr lang="en-ZA" altLang="en-US" dirty="0"/>
          </a:p>
        </p:txBody>
      </p:sp>
    </p:spTree>
    <p:extLst>
      <p:ext uri="{BB962C8B-B14F-4D97-AF65-F5344CB8AC3E}">
        <p14:creationId xmlns:p14="http://schemas.microsoft.com/office/powerpoint/2010/main" val="35350656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68313" y="44451"/>
            <a:ext cx="8229600" cy="576238"/>
          </a:xfrm>
        </p:spPr>
        <p:txBody>
          <a:bodyPr>
            <a:normAutofit fontScale="90000"/>
          </a:bodyPr>
          <a:lstStyle/>
          <a:p>
            <a:pPr eaLnBrk="1" hangingPunct="1">
              <a:defRPr/>
            </a:pPr>
            <a:r>
              <a:rPr lang="en-ZA" altLang="en-US" sz="4400" b="1" dirty="0" smtClean="0">
                <a:solidFill>
                  <a:schemeClr val="accent2">
                    <a:lumMod val="75000"/>
                  </a:schemeClr>
                </a:solidFill>
                <a:latin typeface="Arial Narrow" pitchFamily="34" charset="0"/>
                <a:cs typeface="Arial" charset="0"/>
              </a:rPr>
              <a:t>THE 2020 ACADEMIC YEAR</a:t>
            </a:r>
            <a:r>
              <a:rPr lang="en-ZA" altLang="en-US" sz="4400" dirty="0" smtClean="0">
                <a:solidFill>
                  <a:schemeClr val="accent2">
                    <a:lumMod val="75000"/>
                  </a:schemeClr>
                </a:solidFill>
                <a:latin typeface="Arial Narrow" pitchFamily="34" charset="0"/>
                <a:cs typeface="Arial" charset="0"/>
              </a:rPr>
              <a:t> </a:t>
            </a:r>
          </a:p>
        </p:txBody>
      </p:sp>
      <p:sp>
        <p:nvSpPr>
          <p:cNvPr id="9219" name="Content Placeholder 2"/>
          <p:cNvSpPr>
            <a:spLocks noGrp="1"/>
          </p:cNvSpPr>
          <p:nvPr>
            <p:ph idx="1"/>
          </p:nvPr>
        </p:nvSpPr>
        <p:spPr>
          <a:xfrm>
            <a:off x="179512" y="692150"/>
            <a:ext cx="8784976" cy="6165850"/>
          </a:xfrm>
        </p:spPr>
        <p:txBody>
          <a:bodyPr>
            <a:normAutofit/>
          </a:bodyPr>
          <a:lstStyle/>
          <a:p>
            <a:pPr marL="514350" indent="-514350" algn="just" eaLnBrk="1" hangingPunct="1">
              <a:spcBef>
                <a:spcPts val="1800"/>
              </a:spcBef>
              <a:buAutoNum type="alphaLcParenR"/>
              <a:defRPr/>
            </a:pPr>
            <a:r>
              <a:rPr lang="en-US" sz="2800" dirty="0" smtClean="0">
                <a:latin typeface="Arial Narrow" panose="020B0606020202030204" pitchFamily="34" charset="0"/>
                <a:cs typeface="Arial" charset="0"/>
              </a:rPr>
              <a:t>The year 2020, will be remembered  as the year that not only presented a major health challenge, but a year when the entire world was held to ransom by COVID- 19.</a:t>
            </a:r>
          </a:p>
          <a:p>
            <a:pPr marL="514350" indent="-514350" algn="just" eaLnBrk="1" hangingPunct="1">
              <a:spcBef>
                <a:spcPts val="1800"/>
              </a:spcBef>
              <a:buAutoNum type="alphaLcParenR"/>
              <a:defRPr/>
            </a:pPr>
            <a:r>
              <a:rPr lang="en-US" sz="2800" dirty="0" smtClean="0">
                <a:latin typeface="Arial Narrow" panose="020B0606020202030204" pitchFamily="34" charset="0"/>
                <a:cs typeface="Arial" charset="0"/>
              </a:rPr>
              <a:t>The Class of 2020, that entered their Grade 12 year with high expectations, could in no way escape the ravages of COVID-19. </a:t>
            </a:r>
          </a:p>
          <a:p>
            <a:pPr marL="514350" indent="-514350" algn="just" eaLnBrk="1" hangingPunct="1">
              <a:spcBef>
                <a:spcPts val="1800"/>
              </a:spcBef>
              <a:buAutoNum type="alphaLcParenR"/>
              <a:defRPr/>
            </a:pPr>
            <a:r>
              <a:rPr lang="en-US" sz="2800" dirty="0" smtClean="0">
                <a:latin typeface="Arial Narrow" panose="020B0606020202030204" pitchFamily="34" charset="0"/>
                <a:cs typeface="Arial" charset="0"/>
              </a:rPr>
              <a:t>The Department of Basic Education (DBE) attempted to insulate the Grade 12 learners, and this has produced reasonable success.</a:t>
            </a:r>
          </a:p>
          <a:p>
            <a:pPr marL="514350" indent="-514350" algn="just" eaLnBrk="1" hangingPunct="1">
              <a:spcBef>
                <a:spcPts val="1800"/>
              </a:spcBef>
              <a:buAutoNum type="alphaLcParenR"/>
              <a:defRPr/>
            </a:pPr>
            <a:r>
              <a:rPr lang="en-US" sz="2800" dirty="0" smtClean="0">
                <a:latin typeface="Arial Narrow" panose="020B0606020202030204" pitchFamily="34" charset="0"/>
                <a:cs typeface="Arial" charset="0"/>
              </a:rPr>
              <a:t>However, loss of teaching and learning cannot be fully recovered.</a:t>
            </a:r>
          </a:p>
          <a:p>
            <a:pPr marL="0" indent="0" algn="just" eaLnBrk="1" hangingPunct="1">
              <a:spcBef>
                <a:spcPts val="1800"/>
              </a:spcBef>
              <a:buNone/>
              <a:defRPr/>
            </a:pPr>
            <a:r>
              <a:rPr lang="en-US" sz="2800" dirty="0" smtClean="0">
                <a:latin typeface="Arial Narrow" panose="020B0606020202030204" pitchFamily="34" charset="0"/>
                <a:cs typeface="Arial" charset="0"/>
              </a:rPr>
              <a:t>  </a:t>
            </a:r>
          </a:p>
          <a:p>
            <a:pPr marL="0" indent="0" algn="just" eaLnBrk="1" hangingPunct="1">
              <a:spcBef>
                <a:spcPts val="1800"/>
              </a:spcBef>
              <a:buNone/>
              <a:defRPr/>
            </a:pPr>
            <a:endParaRPr lang="en-US" sz="2800" dirty="0" smtClean="0">
              <a:latin typeface="Arial Narrow" panose="020B0606020202030204" pitchFamily="34" charset="0"/>
              <a:cs typeface="Arial" charset="0"/>
            </a:endParaRPr>
          </a:p>
          <a:p>
            <a:pPr marL="0" indent="0" algn="just" eaLnBrk="1" hangingPunct="1">
              <a:lnSpc>
                <a:spcPct val="150000"/>
              </a:lnSpc>
              <a:buNone/>
              <a:defRPr/>
            </a:pPr>
            <a:endParaRPr lang="en-ZA" sz="2800" dirty="0" smtClean="0">
              <a:latin typeface="Arial Narrow" panose="020B0606020202030204" pitchFamily="34" charset="0"/>
              <a:cs typeface="Arial" charset="0"/>
            </a:endParaRPr>
          </a:p>
        </p:txBody>
      </p:sp>
      <p:sp>
        <p:nvSpPr>
          <p:cNvPr id="2" name="Slide Number Placeholder 1"/>
          <p:cNvSpPr>
            <a:spLocks noGrp="1"/>
          </p:cNvSpPr>
          <p:nvPr>
            <p:ph type="sldNum" sz="quarter" idx="4"/>
          </p:nvPr>
        </p:nvSpPr>
        <p:spPr/>
        <p:txBody>
          <a:bodyPr/>
          <a:lstStyle/>
          <a:p>
            <a:pPr>
              <a:defRPr/>
            </a:pPr>
            <a:fld id="{9281EBB6-D164-4A7A-83B0-06A5CFC35E17}" type="slidenum">
              <a:rPr lang="en-ZA" altLang="en-US" smtClean="0"/>
              <a:pPr>
                <a:defRPr/>
              </a:pPr>
              <a:t>27</a:t>
            </a:fld>
            <a:endParaRPr lang="en-ZA" altLang="en-US"/>
          </a:p>
        </p:txBody>
      </p:sp>
    </p:spTree>
    <p:extLst>
      <p:ext uri="{BB962C8B-B14F-4D97-AF65-F5344CB8AC3E}">
        <p14:creationId xmlns:p14="http://schemas.microsoft.com/office/powerpoint/2010/main" val="266692847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6E68F22-6B9F-4C97-8166-3BFA32E383A1}"/>
              </a:ext>
            </a:extLst>
          </p:cNvPr>
          <p:cNvSpPr>
            <a:spLocks noGrp="1"/>
          </p:cNvSpPr>
          <p:nvPr>
            <p:ph type="title"/>
          </p:nvPr>
        </p:nvSpPr>
        <p:spPr>
          <a:xfrm>
            <a:off x="460648" y="248961"/>
            <a:ext cx="8229600" cy="857250"/>
          </a:xfrm>
        </p:spPr>
        <p:txBody>
          <a:bodyPr anchor="ctr">
            <a:normAutofit/>
          </a:bodyPr>
          <a:lstStyle/>
          <a:p>
            <a:pPr>
              <a:defRPr/>
            </a:pPr>
            <a:r>
              <a:rPr lang="en-ZA" b="1" cap="small" dirty="0">
                <a:solidFill>
                  <a:schemeClr val="accent2">
                    <a:lumMod val="75000"/>
                  </a:schemeClr>
                </a:solidFill>
                <a:latin typeface="Arial Narrow" panose="020B0606020202030204" pitchFamily="34" charset="0"/>
                <a:cs typeface="Arial" panose="020B0604020202020204" pitchFamily="34" charset="0"/>
              </a:rPr>
              <a:t>2020 Unique Educational Context</a:t>
            </a:r>
          </a:p>
        </p:txBody>
      </p:sp>
      <p:graphicFrame>
        <p:nvGraphicFramePr>
          <p:cNvPr id="2" name="Content Placeholder 1">
            <a:extLst>
              <a:ext uri="{FF2B5EF4-FFF2-40B4-BE49-F238E27FC236}">
                <a16:creationId xmlns:a16="http://schemas.microsoft.com/office/drawing/2014/main" id="{63A9AF39-EC07-48B5-A815-63585A1C0612}"/>
              </a:ext>
            </a:extLst>
          </p:cNvPr>
          <p:cNvGraphicFramePr>
            <a:graphicFrameLocks noGrp="1"/>
          </p:cNvGraphicFramePr>
          <p:nvPr>
            <p:ph idx="1"/>
            <p:extLst/>
          </p:nvPr>
        </p:nvGraphicFramePr>
        <p:xfrm>
          <a:off x="457200" y="1714500"/>
          <a:ext cx="8229600" cy="36705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p:cNvSpPr>
            <a:spLocks noGrp="1"/>
          </p:cNvSpPr>
          <p:nvPr>
            <p:ph type="sldNum" sz="quarter" idx="4"/>
          </p:nvPr>
        </p:nvSpPr>
        <p:spPr/>
        <p:txBody>
          <a:bodyPr/>
          <a:lstStyle/>
          <a:p>
            <a:pPr>
              <a:defRPr/>
            </a:pPr>
            <a:fld id="{9281EBB6-D164-4A7A-83B0-06A5CFC35E17}" type="slidenum">
              <a:rPr lang="en-ZA" altLang="en-US" smtClean="0"/>
              <a:pPr>
                <a:defRPr/>
              </a:pPr>
              <a:t>28</a:t>
            </a:fld>
            <a:endParaRPr lang="en-ZA" altLang="en-US"/>
          </a:p>
        </p:txBody>
      </p:sp>
    </p:spTree>
    <p:extLst>
      <p:ext uri="{BB962C8B-B14F-4D97-AF65-F5344CB8AC3E}">
        <p14:creationId xmlns:p14="http://schemas.microsoft.com/office/powerpoint/2010/main" val="149948948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1307306" y="260648"/>
            <a:ext cx="6529388" cy="541735"/>
          </a:xfrm>
        </p:spPr>
        <p:txBody>
          <a:bodyPr>
            <a:noAutofit/>
          </a:bodyPr>
          <a:lstStyle/>
          <a:p>
            <a:r>
              <a:rPr lang="en-ZA" altLang="en-US" sz="3600" b="1" dirty="0">
                <a:solidFill>
                  <a:schemeClr val="accent2">
                    <a:lumMod val="50000"/>
                  </a:schemeClr>
                </a:solidFill>
                <a:latin typeface="Arial Narrow" pitchFamily="34" charset="0"/>
                <a:cs typeface="Tahoma" pitchFamily="34" charset="0"/>
              </a:rPr>
              <a:t> </a:t>
            </a:r>
            <a:r>
              <a:rPr lang="en-ZA" altLang="en-US" sz="4000" b="1" cap="small" dirty="0">
                <a:solidFill>
                  <a:schemeClr val="accent2">
                    <a:lumMod val="75000"/>
                  </a:schemeClr>
                </a:solidFill>
                <a:latin typeface="Arial Narrow" panose="020B0606020202030204" pitchFamily="34" charset="0"/>
                <a:cs typeface="Arial" panose="020B0604020202020204" pitchFamily="34" charset="0"/>
              </a:rPr>
              <a:t>Profile of the Class of 2020</a:t>
            </a:r>
          </a:p>
        </p:txBody>
      </p:sp>
      <p:sp>
        <p:nvSpPr>
          <p:cNvPr id="12291" name="Content Placeholder 2"/>
          <p:cNvSpPr>
            <a:spLocks noGrp="1"/>
          </p:cNvSpPr>
          <p:nvPr>
            <p:ph idx="1"/>
          </p:nvPr>
        </p:nvSpPr>
        <p:spPr>
          <a:xfrm>
            <a:off x="397041" y="1001648"/>
            <a:ext cx="8349917" cy="5235664"/>
          </a:xfrm>
        </p:spPr>
        <p:txBody>
          <a:bodyPr>
            <a:noAutofit/>
          </a:bodyPr>
          <a:lstStyle/>
          <a:p>
            <a:pPr marL="722313" indent="-722313" algn="just">
              <a:spcBef>
                <a:spcPts val="1200"/>
              </a:spcBef>
              <a:buAutoNum type="alphaLcParenBoth"/>
            </a:pPr>
            <a:r>
              <a:rPr lang="en-GB" sz="2400" dirty="0">
                <a:latin typeface="Arial Narrow" panose="020B0606020202030204" pitchFamily="34" charset="0"/>
              </a:rPr>
              <a:t>Seventh cohort to sit for the NSC based on CAPS</a:t>
            </a:r>
          </a:p>
          <a:p>
            <a:pPr marL="722313" indent="-722313" algn="just">
              <a:spcBef>
                <a:spcPts val="1200"/>
              </a:spcBef>
              <a:buAutoNum type="alphaLcParenBoth"/>
            </a:pPr>
            <a:r>
              <a:rPr lang="en-GB" sz="2400" dirty="0">
                <a:latin typeface="Arial Narrow" panose="020B0606020202030204" pitchFamily="34" charset="0"/>
              </a:rPr>
              <a:t>The Class of 2020 entered Grade 1 in </a:t>
            </a:r>
            <a:r>
              <a:rPr lang="en-GB" sz="2400" dirty="0" smtClean="0">
                <a:latin typeface="Arial Narrow" panose="020B0606020202030204" pitchFamily="34" charset="0"/>
              </a:rPr>
              <a:t>2009 and had 11 years of a fairly stable and conducive teaching and learning environment.</a:t>
            </a:r>
            <a:endParaRPr lang="en-GB" sz="2400" dirty="0">
              <a:latin typeface="Arial Narrow" panose="020B0606020202030204" pitchFamily="34" charset="0"/>
            </a:endParaRPr>
          </a:p>
          <a:p>
            <a:pPr marL="722313" indent="-722313" algn="just">
              <a:spcBef>
                <a:spcPts val="1200"/>
              </a:spcBef>
              <a:buAutoNum type="alphaLcParenBoth"/>
            </a:pPr>
            <a:r>
              <a:rPr lang="en-GB" sz="2400" dirty="0">
                <a:latin typeface="Arial Narrow" panose="020B0606020202030204" pitchFamily="34" charset="0"/>
              </a:rPr>
              <a:t>There has been a gradual improvement in the quality of School Based Assessment over the past few years.</a:t>
            </a:r>
          </a:p>
          <a:p>
            <a:pPr marL="722313" indent="-722313" algn="just">
              <a:spcBef>
                <a:spcPts val="1200"/>
              </a:spcBef>
              <a:buAutoNum type="alphaLcParenBoth"/>
            </a:pPr>
            <a:r>
              <a:rPr lang="en-GB" sz="2400" dirty="0">
                <a:latin typeface="Arial Narrow" panose="020B0606020202030204" pitchFamily="34" charset="0"/>
              </a:rPr>
              <a:t>Strong emphasis on formative school based assessment over the past few  years. </a:t>
            </a:r>
          </a:p>
          <a:p>
            <a:pPr marL="722313" indent="-722313" algn="just">
              <a:spcBef>
                <a:spcPts val="1200"/>
              </a:spcBef>
              <a:buAutoNum type="alphaLcParenBoth"/>
            </a:pPr>
            <a:r>
              <a:rPr lang="en-GB" sz="2400" dirty="0">
                <a:latin typeface="Arial Narrow" panose="020B0606020202030204" pitchFamily="34" charset="0"/>
              </a:rPr>
              <a:t>Standard and quality of Public Examinations is on an ongoing improvement trajectory.   </a:t>
            </a:r>
          </a:p>
          <a:p>
            <a:pPr marL="722313" indent="-722313" algn="just">
              <a:spcBef>
                <a:spcPts val="1200"/>
              </a:spcBef>
              <a:buAutoNum type="alphaLcParenBoth"/>
            </a:pPr>
            <a:r>
              <a:rPr lang="en-GB" sz="2400" dirty="0">
                <a:latin typeface="Arial Narrow" panose="020B0606020202030204" pitchFamily="34" charset="0"/>
              </a:rPr>
              <a:t>The COVID-19 pandemic posed unprecedented challenges to the Class of 2020</a:t>
            </a:r>
          </a:p>
        </p:txBody>
      </p:sp>
      <p:sp>
        <p:nvSpPr>
          <p:cNvPr id="2" name="Slide Number Placeholder 1"/>
          <p:cNvSpPr>
            <a:spLocks noGrp="1"/>
          </p:cNvSpPr>
          <p:nvPr>
            <p:ph type="sldNum" sz="quarter" idx="4"/>
          </p:nvPr>
        </p:nvSpPr>
        <p:spPr/>
        <p:txBody>
          <a:bodyPr/>
          <a:lstStyle/>
          <a:p>
            <a:pPr>
              <a:defRPr/>
            </a:pPr>
            <a:fld id="{9281EBB6-D164-4A7A-83B0-06A5CFC35E17}" type="slidenum">
              <a:rPr lang="en-ZA" altLang="en-US" smtClean="0"/>
              <a:pPr>
                <a:defRPr/>
              </a:pPr>
              <a:t>29</a:t>
            </a:fld>
            <a:endParaRPr lang="en-ZA" altLang="en-US"/>
          </a:p>
        </p:txBody>
      </p:sp>
    </p:spTree>
    <p:extLst>
      <p:ext uri="{BB962C8B-B14F-4D97-AF65-F5344CB8AC3E}">
        <p14:creationId xmlns:p14="http://schemas.microsoft.com/office/powerpoint/2010/main" val="32091926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992" y="0"/>
            <a:ext cx="9165368" cy="6858000"/>
          </a:xfrm>
          <a:prstGeom prst="rect">
            <a:avLst/>
          </a:prstGeom>
        </p:spPr>
      </p:pic>
      <p:sp>
        <p:nvSpPr>
          <p:cNvPr id="32770" name="Content Placeholder 2"/>
          <p:cNvSpPr>
            <a:spLocks noGrp="1"/>
          </p:cNvSpPr>
          <p:nvPr>
            <p:ph idx="1"/>
          </p:nvPr>
        </p:nvSpPr>
        <p:spPr>
          <a:xfrm>
            <a:off x="179512" y="332656"/>
            <a:ext cx="8964488" cy="4104455"/>
          </a:xfrm>
          <a:effectLst>
            <a:outerShdw blurRad="50800" dist="50800" dir="5400000" algn="ctr" rotWithShape="0">
              <a:schemeClr val="tx1"/>
            </a:outerShdw>
          </a:effectLst>
        </p:spPr>
        <p:txBody>
          <a:bodyPr anchor="ctr"/>
          <a:lstStyle/>
          <a:p>
            <a:pPr>
              <a:buFont typeface="Arial" charset="0"/>
              <a:buNone/>
              <a:defRPr/>
            </a:pPr>
            <a:endParaRPr lang="en-ZA" altLang="en-US" dirty="0">
              <a:latin typeface="Arial" charset="0"/>
              <a:cs typeface="Arial" charset="0"/>
            </a:endParaRPr>
          </a:p>
          <a:p>
            <a:pPr algn="ctr">
              <a:spcBef>
                <a:spcPct val="0"/>
              </a:spcBef>
              <a:buFont typeface="Arial" charset="0"/>
              <a:buNone/>
              <a:defRPr/>
            </a:pPr>
            <a:endParaRPr lang="en-ZA" altLang="en-US" sz="6000" b="1" i="1" dirty="0">
              <a:latin typeface="Arial Narrow" pitchFamily="34" charset="0"/>
              <a:cs typeface="Arial" charset="0"/>
            </a:endParaRPr>
          </a:p>
          <a:p>
            <a:pPr algn="ctr">
              <a:spcBef>
                <a:spcPct val="0"/>
              </a:spcBef>
              <a:buFont typeface="Arial" charset="0"/>
              <a:buNone/>
              <a:defRPr/>
            </a:pPr>
            <a:r>
              <a:rPr lang="en-ZA" altLang="en-US" sz="8800" b="1" dirty="0">
                <a:solidFill>
                  <a:srgbClr val="CC9900"/>
                </a:solidFill>
                <a:latin typeface="Arial Narrow" panose="020B0606020202030204" pitchFamily="34" charset="0"/>
                <a:cs typeface="Arial" charset="0"/>
              </a:rPr>
              <a:t>INTRODUCTION</a:t>
            </a:r>
          </a:p>
        </p:txBody>
      </p:sp>
      <p:sp>
        <p:nvSpPr>
          <p:cNvPr id="2" name="Slide Number Placeholder 1"/>
          <p:cNvSpPr>
            <a:spLocks noGrp="1"/>
          </p:cNvSpPr>
          <p:nvPr>
            <p:ph type="sldNum" sz="quarter" idx="4"/>
          </p:nvPr>
        </p:nvSpPr>
        <p:spPr/>
        <p:txBody>
          <a:bodyPr/>
          <a:lstStyle/>
          <a:p>
            <a:pPr>
              <a:defRPr/>
            </a:pPr>
            <a:fld id="{9281EBB6-D164-4A7A-83B0-06A5CFC35E17}" type="slidenum">
              <a:rPr lang="en-ZA" altLang="en-US" smtClean="0"/>
              <a:pPr>
                <a:defRPr/>
              </a:pPr>
              <a:t>3</a:t>
            </a:fld>
            <a:endParaRPr lang="en-ZA" altLang="en-US"/>
          </a:p>
        </p:txBody>
      </p:sp>
    </p:spTree>
    <p:extLst>
      <p:ext uri="{BB962C8B-B14F-4D97-AF65-F5344CB8AC3E}">
        <p14:creationId xmlns:p14="http://schemas.microsoft.com/office/powerpoint/2010/main" val="105921140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1307305" y="1263"/>
            <a:ext cx="6529388" cy="541735"/>
          </a:xfrm>
        </p:spPr>
        <p:txBody>
          <a:bodyPr>
            <a:noAutofit/>
          </a:bodyPr>
          <a:lstStyle/>
          <a:p>
            <a:r>
              <a:rPr lang="en-ZA" altLang="en-US" sz="3600" b="1" dirty="0">
                <a:solidFill>
                  <a:schemeClr val="accent2">
                    <a:lumMod val="50000"/>
                  </a:schemeClr>
                </a:solidFill>
                <a:latin typeface="Arial Narrow" pitchFamily="34" charset="0"/>
                <a:cs typeface="Tahoma" pitchFamily="34" charset="0"/>
              </a:rPr>
              <a:t> </a:t>
            </a:r>
            <a:r>
              <a:rPr lang="en-ZA" altLang="en-US" sz="3000" b="1" cap="small" dirty="0">
                <a:solidFill>
                  <a:schemeClr val="accent2">
                    <a:lumMod val="75000"/>
                  </a:schemeClr>
                </a:solidFill>
                <a:latin typeface="Arial Narrow" panose="020B0606020202030204" pitchFamily="34" charset="0"/>
                <a:cs typeface="Arial" panose="020B0604020202020204" pitchFamily="34" charset="0"/>
              </a:rPr>
              <a:t>Profile of the Class of 2020</a:t>
            </a:r>
          </a:p>
        </p:txBody>
      </p:sp>
      <p:sp>
        <p:nvSpPr>
          <p:cNvPr id="12291" name="Content Placeholder 2"/>
          <p:cNvSpPr>
            <a:spLocks noGrp="1"/>
          </p:cNvSpPr>
          <p:nvPr>
            <p:ph idx="1"/>
          </p:nvPr>
        </p:nvSpPr>
        <p:spPr>
          <a:xfrm>
            <a:off x="179512" y="574458"/>
            <a:ext cx="8855967" cy="5166019"/>
          </a:xfrm>
        </p:spPr>
        <p:txBody>
          <a:bodyPr>
            <a:noAutofit/>
          </a:bodyPr>
          <a:lstStyle/>
          <a:p>
            <a:pPr marL="402431" indent="-402431" algn="just" defTabSz="402431">
              <a:buNone/>
            </a:pPr>
            <a:r>
              <a:rPr lang="en-GB" sz="2800" dirty="0" smtClean="0">
                <a:latin typeface="Arial Narrow" panose="020B0606020202030204" pitchFamily="34" charset="0"/>
              </a:rPr>
              <a:t>(g)	</a:t>
            </a:r>
            <a:r>
              <a:rPr lang="en-GB" sz="3200" dirty="0" smtClean="0">
                <a:latin typeface="Arial Narrow" panose="020B0606020202030204" pitchFamily="34" charset="0"/>
              </a:rPr>
              <a:t>This </a:t>
            </a:r>
            <a:r>
              <a:rPr lang="en-GB" sz="3200" dirty="0">
                <a:latin typeface="Arial Narrow" panose="020B0606020202030204" pitchFamily="34" charset="0"/>
              </a:rPr>
              <a:t>cohort was impacted by the following key policy changes:</a:t>
            </a:r>
            <a:endParaRPr lang="en-ZA" sz="3200" dirty="0">
              <a:latin typeface="Arial Narrow" panose="020B0606020202030204" pitchFamily="34" charset="0"/>
            </a:endParaRPr>
          </a:p>
          <a:p>
            <a:pPr marL="1165225" indent="-763588" algn="just"/>
            <a:r>
              <a:rPr lang="en-GB" sz="2800" dirty="0">
                <a:latin typeface="Arial Narrow" panose="020B0606020202030204" pitchFamily="34" charset="0"/>
              </a:rPr>
              <a:t>Policy on Progression (7</a:t>
            </a:r>
            <a:r>
              <a:rPr lang="en-GB" sz="2800" baseline="30000" dirty="0">
                <a:latin typeface="Arial Narrow" panose="020B0606020202030204" pitchFamily="34" charset="0"/>
              </a:rPr>
              <a:t>th </a:t>
            </a:r>
            <a:r>
              <a:rPr lang="en-GB" sz="2800" dirty="0">
                <a:latin typeface="Arial Narrow" panose="020B0606020202030204" pitchFamily="34" charset="0"/>
              </a:rPr>
              <a:t>cohort)</a:t>
            </a:r>
            <a:endParaRPr lang="en-ZA" sz="2800" dirty="0">
              <a:latin typeface="Arial Narrow" panose="020B0606020202030204" pitchFamily="34" charset="0"/>
            </a:endParaRPr>
          </a:p>
          <a:p>
            <a:pPr marL="1165225" indent="-763588" algn="just"/>
            <a:r>
              <a:rPr lang="en-GB" sz="2800" dirty="0" smtClean="0">
                <a:latin typeface="Arial Narrow" panose="020B0606020202030204" pitchFamily="34" charset="0"/>
              </a:rPr>
              <a:t>Discontinuation of the Policy </a:t>
            </a:r>
            <a:r>
              <a:rPr lang="en-GB" sz="2800" dirty="0">
                <a:latin typeface="Arial Narrow" panose="020B0606020202030204" pitchFamily="34" charset="0"/>
              </a:rPr>
              <a:t>on Multiple Examination Opportunity (MEO)</a:t>
            </a:r>
            <a:endParaRPr lang="en-ZA" sz="2800" dirty="0">
              <a:latin typeface="Arial Narrow" panose="020B0606020202030204" pitchFamily="34" charset="0"/>
            </a:endParaRPr>
          </a:p>
          <a:p>
            <a:pPr marL="1165225" indent="-763588" algn="just"/>
            <a:r>
              <a:rPr lang="en-GB" sz="2800" dirty="0">
                <a:latin typeface="Arial Narrow" panose="020B0606020202030204" pitchFamily="34" charset="0"/>
              </a:rPr>
              <a:t>Introduction of Sign Language Home Language in 2018</a:t>
            </a:r>
            <a:endParaRPr lang="en-ZA" sz="2800" dirty="0">
              <a:latin typeface="Arial Narrow" panose="020B0606020202030204" pitchFamily="34" charset="0"/>
            </a:endParaRPr>
          </a:p>
          <a:p>
            <a:pPr marL="1165225" indent="-763588" algn="just"/>
            <a:r>
              <a:rPr lang="en-GB" sz="2800" dirty="0">
                <a:latin typeface="Arial Narrow" panose="020B0606020202030204" pitchFamily="34" charset="0"/>
              </a:rPr>
              <a:t>Introduction of Specialisation in the Technology Subjects in </a:t>
            </a:r>
            <a:r>
              <a:rPr lang="en-GB" sz="2800" dirty="0" smtClean="0">
                <a:latin typeface="Arial Narrow" panose="020B0606020202030204" pitchFamily="34" charset="0"/>
              </a:rPr>
              <a:t>2018</a:t>
            </a:r>
          </a:p>
          <a:p>
            <a:pPr marL="1165225" indent="-712788" algn="just"/>
            <a:r>
              <a:rPr lang="en-GB" sz="2800" dirty="0">
                <a:latin typeface="Arial Narrow" panose="020B0606020202030204" pitchFamily="34" charset="0"/>
              </a:rPr>
              <a:t>Offering 2 question papers in Accounting and Business Studies </a:t>
            </a:r>
          </a:p>
          <a:p>
            <a:pPr marL="1165225" indent="-712788" algn="just"/>
            <a:r>
              <a:rPr lang="en-GB" sz="2800" dirty="0">
                <a:latin typeface="Arial Narrow" panose="020B0606020202030204" pitchFamily="34" charset="0"/>
              </a:rPr>
              <a:t>Abolishment of the designated list of subjects in 2018</a:t>
            </a:r>
          </a:p>
          <a:p>
            <a:pPr marL="1165225" indent="-763588" algn="just"/>
            <a:endParaRPr lang="en-ZA" sz="2800" dirty="0">
              <a:latin typeface="Arial Narrow" panose="020B0606020202030204" pitchFamily="34" charset="0"/>
            </a:endParaRPr>
          </a:p>
          <a:p>
            <a:pPr marL="402431" indent="0" algn="just">
              <a:buNone/>
            </a:pPr>
            <a:endParaRPr lang="en-ZA" sz="2100" dirty="0">
              <a:latin typeface="Arial Narrow" panose="020B0606020202030204" pitchFamily="34" charset="0"/>
            </a:endParaRPr>
          </a:p>
        </p:txBody>
      </p:sp>
      <p:sp>
        <p:nvSpPr>
          <p:cNvPr id="2" name="Slide Number Placeholder 1"/>
          <p:cNvSpPr>
            <a:spLocks noGrp="1"/>
          </p:cNvSpPr>
          <p:nvPr>
            <p:ph type="sldNum" sz="quarter" idx="4"/>
          </p:nvPr>
        </p:nvSpPr>
        <p:spPr/>
        <p:txBody>
          <a:bodyPr/>
          <a:lstStyle/>
          <a:p>
            <a:pPr>
              <a:defRPr/>
            </a:pPr>
            <a:fld id="{9281EBB6-D164-4A7A-83B0-06A5CFC35E17}" type="slidenum">
              <a:rPr lang="en-ZA" altLang="en-US" smtClean="0"/>
              <a:pPr>
                <a:defRPr/>
              </a:pPr>
              <a:t>30</a:t>
            </a:fld>
            <a:endParaRPr lang="en-ZA" altLang="en-US"/>
          </a:p>
        </p:txBody>
      </p:sp>
    </p:spTree>
    <p:extLst>
      <p:ext uri="{BB962C8B-B14F-4D97-AF65-F5344CB8AC3E}">
        <p14:creationId xmlns:p14="http://schemas.microsoft.com/office/powerpoint/2010/main" val="121079068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190" y="5617"/>
            <a:ext cx="9138810" cy="6869804"/>
          </a:xfrm>
          <a:prstGeom prst="rect">
            <a:avLst/>
          </a:prstGeom>
        </p:spPr>
      </p:pic>
      <p:sp>
        <p:nvSpPr>
          <p:cNvPr id="32770" name="Content Placeholder 2"/>
          <p:cNvSpPr>
            <a:spLocks noGrp="1"/>
          </p:cNvSpPr>
          <p:nvPr>
            <p:ph idx="1"/>
          </p:nvPr>
        </p:nvSpPr>
        <p:spPr>
          <a:xfrm>
            <a:off x="457200" y="404813"/>
            <a:ext cx="7931224" cy="4464347"/>
          </a:xfrm>
          <a:effectLst>
            <a:outerShdw blurRad="50800" dist="50800" dir="5400000" algn="ctr" rotWithShape="0">
              <a:schemeClr val="tx1"/>
            </a:outerShdw>
          </a:effectLst>
        </p:spPr>
        <p:txBody>
          <a:bodyPr/>
          <a:lstStyle/>
          <a:p>
            <a:pPr>
              <a:buFont typeface="Arial" charset="0"/>
              <a:buNone/>
              <a:defRPr/>
            </a:pPr>
            <a:endParaRPr lang="en-ZA" altLang="en-US" dirty="0">
              <a:latin typeface="Arial" charset="0"/>
              <a:cs typeface="Arial" charset="0"/>
            </a:endParaRPr>
          </a:p>
          <a:p>
            <a:pPr algn="ctr">
              <a:spcBef>
                <a:spcPct val="0"/>
              </a:spcBef>
              <a:buFont typeface="Arial" charset="0"/>
              <a:buNone/>
              <a:defRPr/>
            </a:pPr>
            <a:endParaRPr lang="en-ZA" altLang="en-US" sz="8000" b="1" i="1" dirty="0">
              <a:latin typeface="Arial Narrow" pitchFamily="34" charset="0"/>
              <a:cs typeface="Arial" charset="0"/>
            </a:endParaRPr>
          </a:p>
          <a:p>
            <a:pPr algn="ctr">
              <a:spcBef>
                <a:spcPct val="0"/>
              </a:spcBef>
              <a:buFont typeface="Arial" charset="0"/>
              <a:buNone/>
              <a:defRPr/>
            </a:pPr>
            <a:r>
              <a:rPr lang="en-ZA" altLang="en-US" sz="6000" b="1" dirty="0" smtClean="0">
                <a:solidFill>
                  <a:srgbClr val="CC9900"/>
                </a:solidFill>
                <a:cs typeface="Arial" charset="0"/>
              </a:rPr>
              <a:t>THE STRENGTH OF THE 2020 CLASS BEFORE THE NOV/DEC NSC EXAMINATIONS</a:t>
            </a:r>
            <a:endParaRPr lang="en-ZA" altLang="en-US" sz="6000" b="1" dirty="0">
              <a:solidFill>
                <a:srgbClr val="CC9900"/>
              </a:solidFill>
              <a:cs typeface="Arial" charset="0"/>
            </a:endParaRPr>
          </a:p>
          <a:p>
            <a:pPr algn="ctr">
              <a:spcBef>
                <a:spcPct val="0"/>
              </a:spcBef>
              <a:buFont typeface="Arial" charset="0"/>
              <a:buNone/>
              <a:defRPr/>
            </a:pPr>
            <a:endParaRPr lang="en-ZA" altLang="en-US" sz="6600" b="1" dirty="0">
              <a:solidFill>
                <a:schemeClr val="accent2">
                  <a:lumMod val="50000"/>
                </a:schemeClr>
              </a:solidFill>
              <a:latin typeface="Arial Narrow" panose="020B0606020202030204" pitchFamily="34" charset="0"/>
              <a:cs typeface="Arial" charset="0"/>
            </a:endParaRPr>
          </a:p>
        </p:txBody>
      </p:sp>
      <p:sp>
        <p:nvSpPr>
          <p:cNvPr id="2" name="Slide Number Placeholder 1"/>
          <p:cNvSpPr>
            <a:spLocks noGrp="1"/>
          </p:cNvSpPr>
          <p:nvPr>
            <p:ph type="sldNum" sz="quarter" idx="4"/>
          </p:nvPr>
        </p:nvSpPr>
        <p:spPr/>
        <p:txBody>
          <a:bodyPr/>
          <a:lstStyle/>
          <a:p>
            <a:pPr>
              <a:defRPr/>
            </a:pPr>
            <a:fld id="{9281EBB6-D164-4A7A-83B0-06A5CFC35E17}" type="slidenum">
              <a:rPr lang="en-ZA" altLang="en-US" smtClean="0"/>
              <a:pPr>
                <a:defRPr/>
              </a:pPr>
              <a:t>31</a:t>
            </a:fld>
            <a:endParaRPr lang="en-ZA" altLang="en-US"/>
          </a:p>
        </p:txBody>
      </p:sp>
    </p:spTree>
    <p:extLst>
      <p:ext uri="{BB962C8B-B14F-4D97-AF65-F5344CB8AC3E}">
        <p14:creationId xmlns:p14="http://schemas.microsoft.com/office/powerpoint/2010/main" val="65263155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839B32E-3807-443E-9A85-523AE7C3610D}"/>
              </a:ext>
            </a:extLst>
          </p:cNvPr>
          <p:cNvSpPr>
            <a:spLocks noGrp="1"/>
          </p:cNvSpPr>
          <p:nvPr>
            <p:ph type="sldNum" sz="quarter" idx="4"/>
          </p:nvPr>
        </p:nvSpPr>
        <p:spPr/>
        <p:txBody>
          <a:bodyPr/>
          <a:lstStyle/>
          <a:p>
            <a:fld id="{85623673-0B1D-9B45-B3E0-5FF3AEBBDA1B}" type="slidenum">
              <a:rPr lang="en-US" sz="1200" smtClean="0"/>
              <a:pPr/>
              <a:t>32</a:t>
            </a:fld>
            <a:endParaRPr lang="en-US" sz="1200" dirty="0"/>
          </a:p>
        </p:txBody>
      </p:sp>
      <p:sp>
        <p:nvSpPr>
          <p:cNvPr id="4" name="Title 3">
            <a:extLst>
              <a:ext uri="{FF2B5EF4-FFF2-40B4-BE49-F238E27FC236}">
                <a16:creationId xmlns:a16="http://schemas.microsoft.com/office/drawing/2014/main" id="{BAAFA3E1-19D6-4EE3-811F-5F45F9B96BBD}"/>
              </a:ext>
            </a:extLst>
          </p:cNvPr>
          <p:cNvSpPr>
            <a:spLocks noGrp="1"/>
          </p:cNvSpPr>
          <p:nvPr>
            <p:ph type="title"/>
          </p:nvPr>
        </p:nvSpPr>
        <p:spPr>
          <a:xfrm>
            <a:off x="1619672" y="233495"/>
            <a:ext cx="5151535" cy="864096"/>
          </a:xfrm>
        </p:spPr>
        <p:txBody>
          <a:bodyPr/>
          <a:lstStyle/>
          <a:p>
            <a:r>
              <a:rPr lang="en-US" sz="2700" cap="small" dirty="0">
                <a:solidFill>
                  <a:schemeClr val="accent2">
                    <a:lumMod val="75000"/>
                  </a:schemeClr>
                </a:solidFill>
                <a:latin typeface="Arial Narrow" panose="020B0606020202030204" pitchFamily="34" charset="0"/>
                <a:cs typeface="Arial" panose="020B0604020202020204" pitchFamily="34" charset="0"/>
              </a:rPr>
              <a:t>High Enrolment Subject Pass Rates </a:t>
            </a:r>
            <a:br>
              <a:rPr lang="en-US" sz="2700" cap="small" dirty="0">
                <a:solidFill>
                  <a:schemeClr val="accent2">
                    <a:lumMod val="75000"/>
                  </a:schemeClr>
                </a:solidFill>
                <a:latin typeface="Arial Narrow" panose="020B0606020202030204" pitchFamily="34" charset="0"/>
                <a:cs typeface="Arial" panose="020B0604020202020204" pitchFamily="34" charset="0"/>
              </a:rPr>
            </a:br>
            <a:r>
              <a:rPr lang="en-US" sz="1500" dirty="0">
                <a:solidFill>
                  <a:schemeClr val="tx1">
                    <a:lumMod val="60000"/>
                    <a:lumOff val="40000"/>
                  </a:schemeClr>
                </a:solidFill>
              </a:rPr>
              <a:t>2017 Grade 10 vs 2018 Grade 10 (DDD Term 4 data)</a:t>
            </a:r>
            <a:endParaRPr lang="en-ZA" sz="1500" dirty="0">
              <a:solidFill>
                <a:schemeClr val="tx1">
                  <a:lumMod val="60000"/>
                  <a:lumOff val="40000"/>
                </a:schemeClr>
              </a:solidFill>
            </a:endParaRPr>
          </a:p>
        </p:txBody>
      </p:sp>
      <p:graphicFrame>
        <p:nvGraphicFramePr>
          <p:cNvPr id="12" name="Chart 11">
            <a:extLst>
              <a:ext uri="{FF2B5EF4-FFF2-40B4-BE49-F238E27FC236}">
                <a16:creationId xmlns:a16="http://schemas.microsoft.com/office/drawing/2014/main" id="{FEE4BB1D-D1BA-4BBE-876D-EBB9B8B4F69F}"/>
              </a:ext>
            </a:extLst>
          </p:cNvPr>
          <p:cNvGraphicFramePr>
            <a:graphicFrameLocks/>
          </p:cNvGraphicFramePr>
          <p:nvPr>
            <p:extLst>
              <p:ext uri="{D42A27DB-BD31-4B8C-83A1-F6EECF244321}">
                <p14:modId xmlns:p14="http://schemas.microsoft.com/office/powerpoint/2010/main" val="4105883675"/>
              </p:ext>
            </p:extLst>
          </p:nvPr>
        </p:nvGraphicFramePr>
        <p:xfrm>
          <a:off x="251520" y="1628800"/>
          <a:ext cx="8640960" cy="303245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Table 6">
            <a:extLst>
              <a:ext uri="{FF2B5EF4-FFF2-40B4-BE49-F238E27FC236}">
                <a16:creationId xmlns:a16="http://schemas.microsoft.com/office/drawing/2014/main" id="{23CBA8BA-1EA5-4BF4-A55E-E32F6374D59D}"/>
              </a:ext>
            </a:extLst>
          </p:cNvPr>
          <p:cNvGraphicFramePr>
            <a:graphicFrameLocks noGrp="1"/>
          </p:cNvGraphicFramePr>
          <p:nvPr>
            <p:extLst>
              <p:ext uri="{D42A27DB-BD31-4B8C-83A1-F6EECF244321}">
                <p14:modId xmlns:p14="http://schemas.microsoft.com/office/powerpoint/2010/main" val="2062497355"/>
              </p:ext>
            </p:extLst>
          </p:nvPr>
        </p:nvGraphicFramePr>
        <p:xfrm>
          <a:off x="251520" y="4589246"/>
          <a:ext cx="8640961" cy="1648065"/>
        </p:xfrm>
        <a:graphic>
          <a:graphicData uri="http://schemas.openxmlformats.org/drawingml/2006/table">
            <a:tbl>
              <a:tblPr firstCol="1" bandRow="1">
                <a:tableStyleId>{5C22544A-7EE6-4342-B048-85BDC9FD1C3A}</a:tableStyleId>
              </a:tblPr>
              <a:tblGrid>
                <a:gridCol w="982663">
                  <a:extLst>
                    <a:ext uri="{9D8B030D-6E8A-4147-A177-3AD203B41FA5}">
                      <a16:colId xmlns:a16="http://schemas.microsoft.com/office/drawing/2014/main" val="2675165072"/>
                    </a:ext>
                  </a:extLst>
                </a:gridCol>
                <a:gridCol w="1276383">
                  <a:extLst>
                    <a:ext uri="{9D8B030D-6E8A-4147-A177-3AD203B41FA5}">
                      <a16:colId xmlns:a16="http://schemas.microsoft.com/office/drawing/2014/main" val="3136846413"/>
                    </a:ext>
                  </a:extLst>
                </a:gridCol>
                <a:gridCol w="1276383">
                  <a:extLst>
                    <a:ext uri="{9D8B030D-6E8A-4147-A177-3AD203B41FA5}">
                      <a16:colId xmlns:a16="http://schemas.microsoft.com/office/drawing/2014/main" val="2237502247"/>
                    </a:ext>
                  </a:extLst>
                </a:gridCol>
                <a:gridCol w="1276383">
                  <a:extLst>
                    <a:ext uri="{9D8B030D-6E8A-4147-A177-3AD203B41FA5}">
                      <a16:colId xmlns:a16="http://schemas.microsoft.com/office/drawing/2014/main" val="1313255569"/>
                    </a:ext>
                  </a:extLst>
                </a:gridCol>
                <a:gridCol w="1276383">
                  <a:extLst>
                    <a:ext uri="{9D8B030D-6E8A-4147-A177-3AD203B41FA5}">
                      <a16:colId xmlns:a16="http://schemas.microsoft.com/office/drawing/2014/main" val="540817637"/>
                    </a:ext>
                  </a:extLst>
                </a:gridCol>
                <a:gridCol w="1276383">
                  <a:extLst>
                    <a:ext uri="{9D8B030D-6E8A-4147-A177-3AD203B41FA5}">
                      <a16:colId xmlns:a16="http://schemas.microsoft.com/office/drawing/2014/main" val="1828993692"/>
                    </a:ext>
                  </a:extLst>
                </a:gridCol>
                <a:gridCol w="1276383">
                  <a:extLst>
                    <a:ext uri="{9D8B030D-6E8A-4147-A177-3AD203B41FA5}">
                      <a16:colId xmlns:a16="http://schemas.microsoft.com/office/drawing/2014/main" val="1427796164"/>
                    </a:ext>
                  </a:extLst>
                </a:gridCol>
              </a:tblGrid>
              <a:tr h="549355">
                <a:tc>
                  <a:txBody>
                    <a:bodyPr/>
                    <a:lstStyle/>
                    <a:p>
                      <a:pPr algn="ctr" rtl="0" fontAlgn="ctr"/>
                      <a:r>
                        <a:rPr lang="en-GB" sz="1100" b="1" u="none" strike="noStrike" dirty="0">
                          <a:solidFill>
                            <a:srgbClr val="FFFFFF"/>
                          </a:solidFill>
                          <a:effectLst/>
                        </a:rPr>
                        <a:t>2017 Gr 10</a:t>
                      </a:r>
                      <a:endParaRPr lang="en-GB" sz="1100" b="1" i="0" u="none" strike="noStrike" dirty="0">
                        <a:solidFill>
                          <a:srgbClr val="FFFFFF"/>
                        </a:solidFill>
                        <a:effectLst/>
                        <a:latin typeface="Calibri" panose="020F0502020204030204" pitchFamily="34" charset="0"/>
                      </a:endParaRP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ZA" sz="1100" b="0" i="0" u="none" strike="noStrike" dirty="0">
                          <a:solidFill>
                            <a:srgbClr val="000000"/>
                          </a:solidFill>
                          <a:effectLst/>
                          <a:latin typeface="Calibri" panose="020F0502020204030204" pitchFamily="34" charset="0"/>
                        </a:rPr>
                        <a:t>98,2%</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ZA" sz="1100" b="0" i="0" u="none" strike="noStrike" dirty="0">
                          <a:solidFill>
                            <a:srgbClr val="000000"/>
                          </a:solidFill>
                          <a:effectLst/>
                          <a:latin typeface="Calibri" panose="020F0502020204030204" pitchFamily="34" charset="0"/>
                        </a:rPr>
                        <a:t>91,0%</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ZA" sz="1100" b="0" i="0" u="none" strike="noStrike" dirty="0">
                          <a:solidFill>
                            <a:srgbClr val="000000"/>
                          </a:solidFill>
                          <a:effectLst/>
                          <a:latin typeface="Calibri" panose="020F0502020204030204" pitchFamily="34" charset="0"/>
                        </a:rPr>
                        <a:t>86,3%</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ZA" sz="1100" b="0" i="0" u="none" strike="noStrike" dirty="0">
                          <a:solidFill>
                            <a:srgbClr val="000000"/>
                          </a:solidFill>
                          <a:effectLst/>
                          <a:latin typeface="Calibri" panose="020F0502020204030204" pitchFamily="34" charset="0"/>
                        </a:rPr>
                        <a:t>75,8%</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ZA" sz="1100" b="0" i="0" u="none" strike="noStrike" dirty="0">
                          <a:solidFill>
                            <a:srgbClr val="000000"/>
                          </a:solidFill>
                          <a:effectLst/>
                          <a:latin typeface="Calibri" panose="020F0502020204030204" pitchFamily="34" charset="0"/>
                        </a:rPr>
                        <a:t>77,9%</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ZA" sz="1100" b="0" i="0" u="none" strike="noStrike" dirty="0">
                          <a:solidFill>
                            <a:srgbClr val="000000"/>
                          </a:solidFill>
                          <a:effectLst/>
                          <a:latin typeface="Calibri" panose="020F0502020204030204" pitchFamily="34" charset="0"/>
                        </a:rPr>
                        <a:t>83,9%</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1300315"/>
                  </a:ext>
                </a:extLst>
              </a:tr>
              <a:tr h="549355">
                <a:tc>
                  <a:txBody>
                    <a:bodyPr/>
                    <a:lstStyle/>
                    <a:p>
                      <a:pPr algn="ctr" rtl="0" fontAlgn="ctr"/>
                      <a:r>
                        <a:rPr lang="en-ZA" sz="1100" b="1" u="none" strike="noStrike" dirty="0">
                          <a:solidFill>
                            <a:srgbClr val="FFFFFF"/>
                          </a:solidFill>
                          <a:effectLst/>
                        </a:rPr>
                        <a:t>2018 Gr 10</a:t>
                      </a:r>
                      <a:endParaRPr lang="en-ZA" sz="1100" b="1" i="0" u="none" strike="noStrike" dirty="0">
                        <a:solidFill>
                          <a:srgbClr val="FFFFFF"/>
                        </a:solidFill>
                        <a:effectLst/>
                        <a:latin typeface="Calibri" panose="020F0502020204030204" pitchFamily="34" charset="0"/>
                      </a:endParaRP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ZA" sz="1100" b="0" i="0" u="none" strike="noStrike" dirty="0">
                          <a:solidFill>
                            <a:srgbClr val="000000"/>
                          </a:solidFill>
                          <a:effectLst/>
                          <a:latin typeface="Calibri" panose="020F0502020204030204" pitchFamily="34" charset="0"/>
                        </a:rPr>
                        <a:t>98,6%</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ZA" sz="1100" b="0" i="0" u="none" strike="noStrike" dirty="0">
                          <a:solidFill>
                            <a:srgbClr val="000000"/>
                          </a:solidFill>
                          <a:effectLst/>
                          <a:latin typeface="Calibri" panose="020F0502020204030204" pitchFamily="34" charset="0"/>
                        </a:rPr>
                        <a:t>91,7%</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ZA" sz="1100" b="0" i="0" u="none" strike="noStrike" dirty="0">
                          <a:solidFill>
                            <a:srgbClr val="000000"/>
                          </a:solidFill>
                          <a:effectLst/>
                          <a:latin typeface="Calibri" panose="020F0502020204030204" pitchFamily="34" charset="0"/>
                        </a:rPr>
                        <a:t>87,1%</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ZA" sz="1100" b="0" i="0" u="none" strike="noStrike" dirty="0">
                          <a:solidFill>
                            <a:srgbClr val="000000"/>
                          </a:solidFill>
                          <a:effectLst/>
                          <a:latin typeface="Calibri" panose="020F0502020204030204" pitchFamily="34" charset="0"/>
                        </a:rPr>
                        <a:t>81,5%</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ZA" sz="1100" b="0" i="0" u="none" strike="noStrike" dirty="0">
                          <a:solidFill>
                            <a:srgbClr val="000000"/>
                          </a:solidFill>
                          <a:effectLst/>
                          <a:latin typeface="Calibri" panose="020F0502020204030204" pitchFamily="34" charset="0"/>
                        </a:rPr>
                        <a:t>76,6%</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ZA" sz="1100" b="0" i="0" u="none" strike="noStrike" dirty="0">
                          <a:solidFill>
                            <a:srgbClr val="000000"/>
                          </a:solidFill>
                          <a:effectLst/>
                          <a:latin typeface="Calibri" panose="020F0502020204030204" pitchFamily="34" charset="0"/>
                        </a:rPr>
                        <a:t>84,3%</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91643230"/>
                  </a:ext>
                </a:extLst>
              </a:tr>
              <a:tr h="549355">
                <a:tc>
                  <a:txBody>
                    <a:bodyPr/>
                    <a:lstStyle/>
                    <a:p>
                      <a:pPr algn="ctr" rtl="0" fontAlgn="ctr"/>
                      <a:r>
                        <a:rPr lang="en-ZA" sz="1100" b="1" u="none" strike="noStrike" dirty="0">
                          <a:solidFill>
                            <a:srgbClr val="FFFFFF"/>
                          </a:solidFill>
                          <a:effectLst/>
                        </a:rPr>
                        <a:t>Difference</a:t>
                      </a:r>
                      <a:endParaRPr lang="en-ZA" sz="1100" b="1" i="0" u="none" strike="noStrike" dirty="0">
                        <a:solidFill>
                          <a:srgbClr val="FFFFFF"/>
                        </a:solidFill>
                        <a:effectLst/>
                        <a:latin typeface="Calibri" panose="020F0502020204030204" pitchFamily="34" charset="0"/>
                      </a:endParaRP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ZA" sz="1100" b="0" i="0" u="none" strike="noStrike" dirty="0">
                          <a:solidFill>
                            <a:srgbClr val="000000"/>
                          </a:solidFill>
                          <a:effectLst/>
                          <a:latin typeface="Calibri" panose="020F0502020204030204" pitchFamily="34" charset="0"/>
                        </a:rPr>
                        <a:t>0,4%</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fontAlgn="b"/>
                      <a:r>
                        <a:rPr lang="en-ZA" sz="1100" b="0" i="0" u="none" strike="noStrike" dirty="0">
                          <a:solidFill>
                            <a:srgbClr val="000000"/>
                          </a:solidFill>
                          <a:effectLst/>
                          <a:latin typeface="Calibri" panose="020F0502020204030204" pitchFamily="34" charset="0"/>
                        </a:rPr>
                        <a:t>0,7%</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fontAlgn="b"/>
                      <a:r>
                        <a:rPr lang="en-ZA" sz="1100" b="0" i="0" u="none" strike="noStrike" dirty="0">
                          <a:solidFill>
                            <a:srgbClr val="000000"/>
                          </a:solidFill>
                          <a:effectLst/>
                          <a:latin typeface="Calibri" panose="020F0502020204030204" pitchFamily="34" charset="0"/>
                        </a:rPr>
                        <a:t>0,8%</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fontAlgn="b"/>
                      <a:r>
                        <a:rPr lang="en-ZA" sz="1100" b="0" i="0" u="none" strike="noStrike" dirty="0">
                          <a:solidFill>
                            <a:srgbClr val="000000"/>
                          </a:solidFill>
                          <a:effectLst/>
                          <a:latin typeface="Calibri" panose="020F0502020204030204" pitchFamily="34" charset="0"/>
                        </a:rPr>
                        <a:t>5,7%</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fontAlgn="b"/>
                      <a:r>
                        <a:rPr lang="en-ZA" sz="1100" b="0" i="0" u="none" strike="noStrike" dirty="0">
                          <a:solidFill>
                            <a:srgbClr val="000000"/>
                          </a:solidFill>
                          <a:effectLst/>
                          <a:latin typeface="Calibri" panose="020F0502020204030204" pitchFamily="34" charset="0"/>
                        </a:rPr>
                        <a:t>-1,3%</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7CE"/>
                    </a:solidFill>
                  </a:tcPr>
                </a:tc>
                <a:tc>
                  <a:txBody>
                    <a:bodyPr/>
                    <a:lstStyle/>
                    <a:p>
                      <a:pPr algn="ctr" fontAlgn="b"/>
                      <a:r>
                        <a:rPr lang="en-ZA" sz="1100" b="0" i="0" u="none" strike="noStrike" dirty="0">
                          <a:solidFill>
                            <a:srgbClr val="000000"/>
                          </a:solidFill>
                          <a:effectLst/>
                          <a:latin typeface="Calibri" panose="020F0502020204030204" pitchFamily="34" charset="0"/>
                        </a:rPr>
                        <a:t>0,4%</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3794693514"/>
                  </a:ext>
                </a:extLst>
              </a:tr>
            </a:tbl>
          </a:graphicData>
        </a:graphic>
      </p:graphicFrame>
      <p:sp>
        <p:nvSpPr>
          <p:cNvPr id="8" name="Slide Number Placeholder 3"/>
          <p:cNvSpPr txBox="1">
            <a:spLocks/>
          </p:cNvSpPr>
          <p:nvPr/>
        </p:nvSpPr>
        <p:spPr>
          <a:xfrm>
            <a:off x="4914900" y="5624514"/>
            <a:ext cx="16002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1350" dirty="0">
                <a:solidFill>
                  <a:prstClr val="black">
                    <a:tint val="75000"/>
                  </a:prstClr>
                </a:solidFill>
              </a:rPr>
              <a:t>34</a:t>
            </a:r>
          </a:p>
        </p:txBody>
      </p:sp>
    </p:spTree>
    <p:extLst>
      <p:ext uri="{BB962C8B-B14F-4D97-AF65-F5344CB8AC3E}">
        <p14:creationId xmlns:p14="http://schemas.microsoft.com/office/powerpoint/2010/main" val="302408363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839B32E-3807-443E-9A85-523AE7C3610D}"/>
              </a:ext>
            </a:extLst>
          </p:cNvPr>
          <p:cNvSpPr>
            <a:spLocks noGrp="1"/>
          </p:cNvSpPr>
          <p:nvPr>
            <p:ph type="sldNum" sz="quarter" idx="4"/>
          </p:nvPr>
        </p:nvSpPr>
        <p:spPr/>
        <p:txBody>
          <a:bodyPr/>
          <a:lstStyle/>
          <a:p>
            <a:fld id="{85623673-0B1D-9B45-B3E0-5FF3AEBBDA1B}" type="slidenum">
              <a:rPr lang="en-US" smtClean="0"/>
              <a:pPr/>
              <a:t>33</a:t>
            </a:fld>
            <a:endParaRPr lang="en-US" dirty="0"/>
          </a:p>
        </p:txBody>
      </p:sp>
      <p:sp>
        <p:nvSpPr>
          <p:cNvPr id="4" name="Title 3">
            <a:extLst>
              <a:ext uri="{FF2B5EF4-FFF2-40B4-BE49-F238E27FC236}">
                <a16:creationId xmlns:a16="http://schemas.microsoft.com/office/drawing/2014/main" id="{BAAFA3E1-19D6-4EE3-811F-5F45F9B96BBD}"/>
              </a:ext>
            </a:extLst>
          </p:cNvPr>
          <p:cNvSpPr>
            <a:spLocks noGrp="1"/>
          </p:cNvSpPr>
          <p:nvPr>
            <p:ph type="title"/>
          </p:nvPr>
        </p:nvSpPr>
        <p:spPr>
          <a:xfrm>
            <a:off x="1474224" y="188641"/>
            <a:ext cx="5151535" cy="1294268"/>
          </a:xfrm>
        </p:spPr>
        <p:txBody>
          <a:bodyPr/>
          <a:lstStyle/>
          <a:p>
            <a:r>
              <a:rPr lang="en-US" sz="2700" cap="small" dirty="0">
                <a:solidFill>
                  <a:schemeClr val="accent2">
                    <a:lumMod val="75000"/>
                  </a:schemeClr>
                </a:solidFill>
                <a:latin typeface="Arial Narrow" panose="020B0606020202030204" pitchFamily="34" charset="0"/>
                <a:cs typeface="Arial" panose="020B0604020202020204" pitchFamily="34" charset="0"/>
              </a:rPr>
              <a:t>High Enrolment Subject Pass Rates </a:t>
            </a:r>
            <a:br>
              <a:rPr lang="en-US" sz="2700" cap="small" dirty="0">
                <a:solidFill>
                  <a:schemeClr val="accent2">
                    <a:lumMod val="75000"/>
                  </a:schemeClr>
                </a:solidFill>
                <a:latin typeface="Arial Narrow" panose="020B0606020202030204" pitchFamily="34" charset="0"/>
                <a:cs typeface="Arial" panose="020B0604020202020204" pitchFamily="34" charset="0"/>
              </a:rPr>
            </a:br>
            <a:r>
              <a:rPr lang="en-US" sz="1500" dirty="0">
                <a:solidFill>
                  <a:schemeClr val="tx1">
                    <a:lumMod val="60000"/>
                    <a:lumOff val="40000"/>
                  </a:schemeClr>
                </a:solidFill>
              </a:rPr>
              <a:t>2017 Grade 10 vs 2018 Grade 10 (DDD Term 4 data)</a:t>
            </a:r>
            <a:endParaRPr lang="en-ZA" sz="1500" dirty="0">
              <a:solidFill>
                <a:schemeClr val="tx1">
                  <a:lumMod val="60000"/>
                  <a:lumOff val="40000"/>
                </a:schemeClr>
              </a:solidFill>
            </a:endParaRPr>
          </a:p>
        </p:txBody>
      </p:sp>
      <p:graphicFrame>
        <p:nvGraphicFramePr>
          <p:cNvPr id="12" name="Chart 11">
            <a:extLst>
              <a:ext uri="{FF2B5EF4-FFF2-40B4-BE49-F238E27FC236}">
                <a16:creationId xmlns:a16="http://schemas.microsoft.com/office/drawing/2014/main" id="{FEE4BB1D-D1BA-4BBE-876D-EBB9B8B4F69F}"/>
              </a:ext>
            </a:extLst>
          </p:cNvPr>
          <p:cNvGraphicFramePr>
            <a:graphicFrameLocks/>
          </p:cNvGraphicFramePr>
          <p:nvPr>
            <p:extLst>
              <p:ext uri="{D42A27DB-BD31-4B8C-83A1-F6EECF244321}">
                <p14:modId xmlns:p14="http://schemas.microsoft.com/office/powerpoint/2010/main" val="129908256"/>
              </p:ext>
            </p:extLst>
          </p:nvPr>
        </p:nvGraphicFramePr>
        <p:xfrm>
          <a:off x="251520" y="1619249"/>
          <a:ext cx="8496944" cy="297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Table 6">
            <a:extLst>
              <a:ext uri="{FF2B5EF4-FFF2-40B4-BE49-F238E27FC236}">
                <a16:creationId xmlns:a16="http://schemas.microsoft.com/office/drawing/2014/main" id="{23CBA8BA-1EA5-4BF4-A55E-E32F6374D59D}"/>
              </a:ext>
            </a:extLst>
          </p:cNvPr>
          <p:cNvGraphicFramePr>
            <a:graphicFrameLocks noGrp="1"/>
          </p:cNvGraphicFramePr>
          <p:nvPr>
            <p:extLst>
              <p:ext uri="{D42A27DB-BD31-4B8C-83A1-F6EECF244321}">
                <p14:modId xmlns:p14="http://schemas.microsoft.com/office/powerpoint/2010/main" val="3881901578"/>
              </p:ext>
            </p:extLst>
          </p:nvPr>
        </p:nvGraphicFramePr>
        <p:xfrm>
          <a:off x="251519" y="4589249"/>
          <a:ext cx="8496944" cy="1432038"/>
        </p:xfrm>
        <a:graphic>
          <a:graphicData uri="http://schemas.openxmlformats.org/drawingml/2006/table">
            <a:tbl>
              <a:tblPr firstCol="1" bandRow="1">
                <a:tableStyleId>{5C22544A-7EE6-4342-B048-85BDC9FD1C3A}</a:tableStyleId>
              </a:tblPr>
              <a:tblGrid>
                <a:gridCol w="966284">
                  <a:extLst>
                    <a:ext uri="{9D8B030D-6E8A-4147-A177-3AD203B41FA5}">
                      <a16:colId xmlns:a16="http://schemas.microsoft.com/office/drawing/2014/main" val="2675165072"/>
                    </a:ext>
                  </a:extLst>
                </a:gridCol>
                <a:gridCol w="1255110">
                  <a:extLst>
                    <a:ext uri="{9D8B030D-6E8A-4147-A177-3AD203B41FA5}">
                      <a16:colId xmlns:a16="http://schemas.microsoft.com/office/drawing/2014/main" val="3136846413"/>
                    </a:ext>
                  </a:extLst>
                </a:gridCol>
                <a:gridCol w="1255110">
                  <a:extLst>
                    <a:ext uri="{9D8B030D-6E8A-4147-A177-3AD203B41FA5}">
                      <a16:colId xmlns:a16="http://schemas.microsoft.com/office/drawing/2014/main" val="2237502247"/>
                    </a:ext>
                  </a:extLst>
                </a:gridCol>
                <a:gridCol w="1255110">
                  <a:extLst>
                    <a:ext uri="{9D8B030D-6E8A-4147-A177-3AD203B41FA5}">
                      <a16:colId xmlns:a16="http://schemas.microsoft.com/office/drawing/2014/main" val="1313255569"/>
                    </a:ext>
                  </a:extLst>
                </a:gridCol>
                <a:gridCol w="1255110">
                  <a:extLst>
                    <a:ext uri="{9D8B030D-6E8A-4147-A177-3AD203B41FA5}">
                      <a16:colId xmlns:a16="http://schemas.microsoft.com/office/drawing/2014/main" val="540817637"/>
                    </a:ext>
                  </a:extLst>
                </a:gridCol>
                <a:gridCol w="1255110">
                  <a:extLst>
                    <a:ext uri="{9D8B030D-6E8A-4147-A177-3AD203B41FA5}">
                      <a16:colId xmlns:a16="http://schemas.microsoft.com/office/drawing/2014/main" val="1828993692"/>
                    </a:ext>
                  </a:extLst>
                </a:gridCol>
                <a:gridCol w="1255110">
                  <a:extLst>
                    <a:ext uri="{9D8B030D-6E8A-4147-A177-3AD203B41FA5}">
                      <a16:colId xmlns:a16="http://schemas.microsoft.com/office/drawing/2014/main" val="1427796164"/>
                    </a:ext>
                  </a:extLst>
                </a:gridCol>
              </a:tblGrid>
              <a:tr h="477346">
                <a:tc>
                  <a:txBody>
                    <a:bodyPr/>
                    <a:lstStyle/>
                    <a:p>
                      <a:pPr algn="ctr" rtl="0" fontAlgn="ctr"/>
                      <a:r>
                        <a:rPr lang="en-GB" sz="1100" b="1" u="none" strike="noStrike" dirty="0">
                          <a:solidFill>
                            <a:srgbClr val="FFFFFF"/>
                          </a:solidFill>
                          <a:effectLst/>
                        </a:rPr>
                        <a:t>2017 Gr 10</a:t>
                      </a:r>
                      <a:endParaRPr lang="en-GB" sz="1100" b="1" i="0" u="none" strike="noStrike" dirty="0">
                        <a:solidFill>
                          <a:srgbClr val="FFFFFF"/>
                        </a:solidFill>
                        <a:effectLst/>
                        <a:latin typeface="Calibri" panose="020F0502020204030204" pitchFamily="34" charset="0"/>
                      </a:endParaRP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ZA" sz="1100" b="0" i="0" u="none" strike="noStrike" dirty="0">
                          <a:solidFill>
                            <a:srgbClr val="000000"/>
                          </a:solidFill>
                          <a:effectLst/>
                          <a:latin typeface="Calibri" panose="020F0502020204030204" pitchFamily="34" charset="0"/>
                        </a:rPr>
                        <a:t>72,3%</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ZA" sz="1100" b="0" i="0" u="none" strike="noStrike" dirty="0">
                          <a:solidFill>
                            <a:srgbClr val="000000"/>
                          </a:solidFill>
                          <a:effectLst/>
                          <a:latin typeface="Calibri" panose="020F0502020204030204" pitchFamily="34" charset="0"/>
                        </a:rPr>
                        <a:t>82,2%</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ZA" sz="1100" b="0" i="0" u="none" strike="noStrike" dirty="0">
                          <a:solidFill>
                            <a:srgbClr val="000000"/>
                          </a:solidFill>
                          <a:effectLst/>
                          <a:latin typeface="Calibri" panose="020F0502020204030204" pitchFamily="34" charset="0"/>
                        </a:rPr>
                        <a:t>74,3%</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ZA" sz="1100" b="0" i="0" u="none" strike="noStrike" dirty="0">
                          <a:solidFill>
                            <a:srgbClr val="000000"/>
                          </a:solidFill>
                          <a:effectLst/>
                          <a:latin typeface="Calibri" panose="020F0502020204030204" pitchFamily="34" charset="0"/>
                        </a:rPr>
                        <a:t>78,0%</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ZA" sz="1100" b="0" i="0" u="none" strike="noStrike" dirty="0">
                          <a:solidFill>
                            <a:srgbClr val="000000"/>
                          </a:solidFill>
                          <a:effectLst/>
                          <a:latin typeface="Calibri" panose="020F0502020204030204" pitchFamily="34" charset="0"/>
                        </a:rPr>
                        <a:t>74,1%</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ZA" sz="1100" b="0" i="0" u="none" strike="noStrike" dirty="0">
                          <a:solidFill>
                            <a:srgbClr val="000000"/>
                          </a:solidFill>
                          <a:effectLst/>
                          <a:latin typeface="Calibri" panose="020F0502020204030204" pitchFamily="34" charset="0"/>
                        </a:rPr>
                        <a:t>46,2%</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1300315"/>
                  </a:ext>
                </a:extLst>
              </a:tr>
              <a:tr h="477346">
                <a:tc>
                  <a:txBody>
                    <a:bodyPr/>
                    <a:lstStyle/>
                    <a:p>
                      <a:pPr algn="ctr" rtl="0" fontAlgn="ctr"/>
                      <a:r>
                        <a:rPr lang="en-ZA" sz="1100" b="1" u="none" strike="noStrike" dirty="0">
                          <a:solidFill>
                            <a:srgbClr val="FFFFFF"/>
                          </a:solidFill>
                          <a:effectLst/>
                        </a:rPr>
                        <a:t>2018 Gr 10</a:t>
                      </a:r>
                      <a:endParaRPr lang="en-ZA" sz="1100" b="1" i="0" u="none" strike="noStrike" dirty="0">
                        <a:solidFill>
                          <a:srgbClr val="FFFFFF"/>
                        </a:solidFill>
                        <a:effectLst/>
                        <a:latin typeface="Calibri" panose="020F0502020204030204" pitchFamily="34" charset="0"/>
                      </a:endParaRP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ZA" sz="1100" b="0" i="0" u="none" strike="noStrike" dirty="0">
                          <a:solidFill>
                            <a:srgbClr val="000000"/>
                          </a:solidFill>
                          <a:effectLst/>
                          <a:latin typeface="Calibri" panose="020F0502020204030204" pitchFamily="34" charset="0"/>
                        </a:rPr>
                        <a:t>73,0%</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ZA" sz="1100" b="0" i="0" u="none" strike="noStrike" dirty="0">
                          <a:solidFill>
                            <a:srgbClr val="000000"/>
                          </a:solidFill>
                          <a:effectLst/>
                          <a:latin typeface="Calibri" panose="020F0502020204030204" pitchFamily="34" charset="0"/>
                        </a:rPr>
                        <a:t>85,1%</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ZA" sz="1100" b="0" i="0" u="none" strike="noStrike" dirty="0">
                          <a:solidFill>
                            <a:srgbClr val="000000"/>
                          </a:solidFill>
                          <a:effectLst/>
                          <a:latin typeface="Calibri" panose="020F0502020204030204" pitchFamily="34" charset="0"/>
                        </a:rPr>
                        <a:t>75,6%</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ZA" sz="1100" b="0" i="0" u="none" strike="noStrike" dirty="0">
                          <a:solidFill>
                            <a:srgbClr val="000000"/>
                          </a:solidFill>
                          <a:effectLst/>
                          <a:latin typeface="Calibri" panose="020F0502020204030204" pitchFamily="34" charset="0"/>
                        </a:rPr>
                        <a:t>80,4%</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ZA" sz="1100" b="0" i="0" u="none" strike="noStrike" dirty="0">
                          <a:solidFill>
                            <a:srgbClr val="000000"/>
                          </a:solidFill>
                          <a:effectLst/>
                          <a:latin typeface="Calibri" panose="020F0502020204030204" pitchFamily="34" charset="0"/>
                        </a:rPr>
                        <a:t>73,3%</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ZA" sz="1100" b="0" i="0" u="none" strike="noStrike" dirty="0">
                          <a:solidFill>
                            <a:srgbClr val="000000"/>
                          </a:solidFill>
                          <a:effectLst/>
                          <a:latin typeface="Calibri" panose="020F0502020204030204" pitchFamily="34" charset="0"/>
                        </a:rPr>
                        <a:t>43,8%</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91643230"/>
                  </a:ext>
                </a:extLst>
              </a:tr>
              <a:tr h="477346">
                <a:tc>
                  <a:txBody>
                    <a:bodyPr/>
                    <a:lstStyle/>
                    <a:p>
                      <a:pPr algn="ctr" rtl="0" fontAlgn="ctr"/>
                      <a:r>
                        <a:rPr lang="en-ZA" sz="1100" b="1" u="none" strike="noStrike" dirty="0">
                          <a:solidFill>
                            <a:srgbClr val="FFFFFF"/>
                          </a:solidFill>
                          <a:effectLst/>
                        </a:rPr>
                        <a:t>Difference</a:t>
                      </a:r>
                      <a:endParaRPr lang="en-ZA" sz="1100" b="1" i="0" u="none" strike="noStrike" dirty="0">
                        <a:solidFill>
                          <a:srgbClr val="FFFFFF"/>
                        </a:solidFill>
                        <a:effectLst/>
                        <a:latin typeface="Calibri" panose="020F0502020204030204" pitchFamily="34" charset="0"/>
                      </a:endParaRP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ZA" sz="1100" b="0" i="0" u="none" strike="noStrike" dirty="0">
                          <a:solidFill>
                            <a:srgbClr val="000000"/>
                          </a:solidFill>
                          <a:effectLst/>
                          <a:latin typeface="Calibri" panose="020F0502020204030204" pitchFamily="34" charset="0"/>
                        </a:rPr>
                        <a:t>0,7%</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fontAlgn="b"/>
                      <a:r>
                        <a:rPr lang="en-ZA" sz="1100" b="0" i="0" u="none" strike="noStrike" dirty="0">
                          <a:solidFill>
                            <a:srgbClr val="000000"/>
                          </a:solidFill>
                          <a:effectLst/>
                          <a:latin typeface="Calibri" panose="020F0502020204030204" pitchFamily="34" charset="0"/>
                        </a:rPr>
                        <a:t>2,9%</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fontAlgn="b"/>
                      <a:r>
                        <a:rPr lang="en-ZA" sz="1100" b="0" i="0" u="none" strike="noStrike" dirty="0">
                          <a:solidFill>
                            <a:srgbClr val="000000"/>
                          </a:solidFill>
                          <a:effectLst/>
                          <a:latin typeface="Calibri" panose="020F0502020204030204" pitchFamily="34" charset="0"/>
                        </a:rPr>
                        <a:t>1,3%</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fontAlgn="b"/>
                      <a:r>
                        <a:rPr lang="en-ZA" sz="1100" b="0" i="0" u="none" strike="noStrike" dirty="0">
                          <a:solidFill>
                            <a:srgbClr val="000000"/>
                          </a:solidFill>
                          <a:effectLst/>
                          <a:latin typeface="Calibri" panose="020F0502020204030204" pitchFamily="34" charset="0"/>
                        </a:rPr>
                        <a:t>2,4%</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fontAlgn="b"/>
                      <a:r>
                        <a:rPr lang="en-ZA" sz="1100" b="0" i="0" u="none" strike="noStrike" dirty="0">
                          <a:solidFill>
                            <a:srgbClr val="000000"/>
                          </a:solidFill>
                          <a:effectLst/>
                          <a:latin typeface="Calibri" panose="020F0502020204030204" pitchFamily="34" charset="0"/>
                        </a:rPr>
                        <a:t>-0,8%</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7CE"/>
                    </a:solidFill>
                  </a:tcPr>
                </a:tc>
                <a:tc>
                  <a:txBody>
                    <a:bodyPr/>
                    <a:lstStyle/>
                    <a:p>
                      <a:pPr algn="ctr" fontAlgn="b"/>
                      <a:r>
                        <a:rPr lang="en-ZA" sz="1100" b="0" i="0" u="none" strike="noStrike" dirty="0">
                          <a:solidFill>
                            <a:srgbClr val="000000"/>
                          </a:solidFill>
                          <a:effectLst/>
                          <a:latin typeface="Calibri" panose="020F0502020204030204" pitchFamily="34" charset="0"/>
                        </a:rPr>
                        <a:t>-2,4%</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7CE"/>
                    </a:solidFill>
                  </a:tcPr>
                </a:tc>
                <a:extLst>
                  <a:ext uri="{0D108BD9-81ED-4DB2-BD59-A6C34878D82A}">
                    <a16:rowId xmlns:a16="http://schemas.microsoft.com/office/drawing/2014/main" val="3794693514"/>
                  </a:ext>
                </a:extLst>
              </a:tr>
            </a:tbl>
          </a:graphicData>
        </a:graphic>
      </p:graphicFrame>
      <p:sp>
        <p:nvSpPr>
          <p:cNvPr id="8" name="Slide Number Placeholder 3"/>
          <p:cNvSpPr txBox="1">
            <a:spLocks/>
          </p:cNvSpPr>
          <p:nvPr/>
        </p:nvSpPr>
        <p:spPr>
          <a:xfrm>
            <a:off x="4914900" y="5624514"/>
            <a:ext cx="16002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1350" dirty="0">
                <a:solidFill>
                  <a:prstClr val="black">
                    <a:tint val="75000"/>
                  </a:prstClr>
                </a:solidFill>
              </a:rPr>
              <a:t>35</a:t>
            </a:r>
          </a:p>
        </p:txBody>
      </p:sp>
    </p:spTree>
    <p:extLst>
      <p:ext uri="{BB962C8B-B14F-4D97-AF65-F5344CB8AC3E}">
        <p14:creationId xmlns:p14="http://schemas.microsoft.com/office/powerpoint/2010/main" val="114485699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839B32E-3807-443E-9A85-523AE7C3610D}"/>
              </a:ext>
            </a:extLst>
          </p:cNvPr>
          <p:cNvSpPr>
            <a:spLocks noGrp="1"/>
          </p:cNvSpPr>
          <p:nvPr>
            <p:ph type="sldNum" sz="quarter" idx="4"/>
          </p:nvPr>
        </p:nvSpPr>
        <p:spPr/>
        <p:txBody>
          <a:bodyPr/>
          <a:lstStyle/>
          <a:p>
            <a:fld id="{85623673-0B1D-9B45-B3E0-5FF3AEBBDA1B}" type="slidenum">
              <a:rPr lang="en-US" smtClean="0"/>
              <a:pPr/>
              <a:t>34</a:t>
            </a:fld>
            <a:endParaRPr lang="en-US" dirty="0"/>
          </a:p>
        </p:txBody>
      </p:sp>
      <p:sp>
        <p:nvSpPr>
          <p:cNvPr id="4" name="Title 3">
            <a:extLst>
              <a:ext uri="{FF2B5EF4-FFF2-40B4-BE49-F238E27FC236}">
                <a16:creationId xmlns:a16="http://schemas.microsoft.com/office/drawing/2014/main" id="{BAAFA3E1-19D6-4EE3-811F-5F45F9B96BBD}"/>
              </a:ext>
            </a:extLst>
          </p:cNvPr>
          <p:cNvSpPr>
            <a:spLocks noGrp="1"/>
          </p:cNvSpPr>
          <p:nvPr>
            <p:ph type="title"/>
          </p:nvPr>
        </p:nvSpPr>
        <p:spPr>
          <a:xfrm>
            <a:off x="1474224" y="439896"/>
            <a:ext cx="5151535" cy="756856"/>
          </a:xfrm>
        </p:spPr>
        <p:txBody>
          <a:bodyPr/>
          <a:lstStyle/>
          <a:p>
            <a:r>
              <a:rPr lang="en-US" sz="2700" cap="small" dirty="0">
                <a:solidFill>
                  <a:schemeClr val="accent2">
                    <a:lumMod val="75000"/>
                  </a:schemeClr>
                </a:solidFill>
                <a:latin typeface="Arial Narrow" panose="020B0606020202030204" pitchFamily="34" charset="0"/>
                <a:cs typeface="Arial" panose="020B0604020202020204" pitchFamily="34" charset="0"/>
              </a:rPr>
              <a:t>Home Language Subject Pass Rates </a:t>
            </a:r>
            <a:r>
              <a:rPr lang="en-US" dirty="0"/>
              <a:t/>
            </a:r>
            <a:br>
              <a:rPr lang="en-US" dirty="0"/>
            </a:br>
            <a:r>
              <a:rPr lang="en-US" sz="1500" dirty="0">
                <a:solidFill>
                  <a:schemeClr val="tx1">
                    <a:lumMod val="60000"/>
                    <a:lumOff val="40000"/>
                  </a:schemeClr>
                </a:solidFill>
              </a:rPr>
              <a:t>2018 Grade 11 vs 2019 Grade 11 (DDD Term 4 data)</a:t>
            </a:r>
            <a:endParaRPr lang="en-ZA" sz="1500" dirty="0">
              <a:solidFill>
                <a:schemeClr val="tx1">
                  <a:lumMod val="60000"/>
                  <a:lumOff val="40000"/>
                </a:schemeClr>
              </a:solidFill>
            </a:endParaRPr>
          </a:p>
        </p:txBody>
      </p:sp>
      <p:graphicFrame>
        <p:nvGraphicFramePr>
          <p:cNvPr id="12" name="Chart 11">
            <a:extLst>
              <a:ext uri="{FF2B5EF4-FFF2-40B4-BE49-F238E27FC236}">
                <a16:creationId xmlns:a16="http://schemas.microsoft.com/office/drawing/2014/main" id="{FEE4BB1D-D1BA-4BBE-876D-EBB9B8B4F69F}"/>
              </a:ext>
            </a:extLst>
          </p:cNvPr>
          <p:cNvGraphicFramePr>
            <a:graphicFrameLocks/>
          </p:cNvGraphicFramePr>
          <p:nvPr>
            <p:extLst>
              <p:ext uri="{D42A27DB-BD31-4B8C-83A1-F6EECF244321}">
                <p14:modId xmlns:p14="http://schemas.microsoft.com/office/powerpoint/2010/main" val="398333386"/>
              </p:ext>
            </p:extLst>
          </p:nvPr>
        </p:nvGraphicFramePr>
        <p:xfrm>
          <a:off x="251520" y="1584434"/>
          <a:ext cx="8496944" cy="297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Table 6">
            <a:extLst>
              <a:ext uri="{FF2B5EF4-FFF2-40B4-BE49-F238E27FC236}">
                <a16:creationId xmlns:a16="http://schemas.microsoft.com/office/drawing/2014/main" id="{23CBA8BA-1EA5-4BF4-A55E-E32F6374D59D}"/>
              </a:ext>
            </a:extLst>
          </p:cNvPr>
          <p:cNvGraphicFramePr>
            <a:graphicFrameLocks noGrp="1"/>
          </p:cNvGraphicFramePr>
          <p:nvPr>
            <p:extLst>
              <p:ext uri="{D42A27DB-BD31-4B8C-83A1-F6EECF244321}">
                <p14:modId xmlns:p14="http://schemas.microsoft.com/office/powerpoint/2010/main" val="3054623197"/>
              </p:ext>
            </p:extLst>
          </p:nvPr>
        </p:nvGraphicFramePr>
        <p:xfrm>
          <a:off x="251520" y="4589249"/>
          <a:ext cx="8496944" cy="1648062"/>
        </p:xfrm>
        <a:graphic>
          <a:graphicData uri="http://schemas.openxmlformats.org/drawingml/2006/table">
            <a:tbl>
              <a:tblPr firstCol="1" bandRow="1">
                <a:tableStyleId>{5C22544A-7EE6-4342-B048-85BDC9FD1C3A}</a:tableStyleId>
              </a:tblPr>
              <a:tblGrid>
                <a:gridCol w="966284">
                  <a:extLst>
                    <a:ext uri="{9D8B030D-6E8A-4147-A177-3AD203B41FA5}">
                      <a16:colId xmlns:a16="http://schemas.microsoft.com/office/drawing/2014/main" val="2675165072"/>
                    </a:ext>
                  </a:extLst>
                </a:gridCol>
                <a:gridCol w="1255110">
                  <a:extLst>
                    <a:ext uri="{9D8B030D-6E8A-4147-A177-3AD203B41FA5}">
                      <a16:colId xmlns:a16="http://schemas.microsoft.com/office/drawing/2014/main" val="3136846413"/>
                    </a:ext>
                  </a:extLst>
                </a:gridCol>
                <a:gridCol w="1255110">
                  <a:extLst>
                    <a:ext uri="{9D8B030D-6E8A-4147-A177-3AD203B41FA5}">
                      <a16:colId xmlns:a16="http://schemas.microsoft.com/office/drawing/2014/main" val="2237502247"/>
                    </a:ext>
                  </a:extLst>
                </a:gridCol>
                <a:gridCol w="1255110">
                  <a:extLst>
                    <a:ext uri="{9D8B030D-6E8A-4147-A177-3AD203B41FA5}">
                      <a16:colId xmlns:a16="http://schemas.microsoft.com/office/drawing/2014/main" val="1313255569"/>
                    </a:ext>
                  </a:extLst>
                </a:gridCol>
                <a:gridCol w="1255110">
                  <a:extLst>
                    <a:ext uri="{9D8B030D-6E8A-4147-A177-3AD203B41FA5}">
                      <a16:colId xmlns:a16="http://schemas.microsoft.com/office/drawing/2014/main" val="540817637"/>
                    </a:ext>
                  </a:extLst>
                </a:gridCol>
                <a:gridCol w="1255110">
                  <a:extLst>
                    <a:ext uri="{9D8B030D-6E8A-4147-A177-3AD203B41FA5}">
                      <a16:colId xmlns:a16="http://schemas.microsoft.com/office/drawing/2014/main" val="1828993692"/>
                    </a:ext>
                  </a:extLst>
                </a:gridCol>
                <a:gridCol w="1255110">
                  <a:extLst>
                    <a:ext uri="{9D8B030D-6E8A-4147-A177-3AD203B41FA5}">
                      <a16:colId xmlns:a16="http://schemas.microsoft.com/office/drawing/2014/main" val="1427796164"/>
                    </a:ext>
                  </a:extLst>
                </a:gridCol>
              </a:tblGrid>
              <a:tr h="549354">
                <a:tc>
                  <a:txBody>
                    <a:bodyPr/>
                    <a:lstStyle/>
                    <a:p>
                      <a:pPr algn="ctr" rtl="0" fontAlgn="ctr"/>
                      <a:r>
                        <a:rPr lang="en-GB" sz="1100" b="1" u="none" strike="noStrike" dirty="0">
                          <a:solidFill>
                            <a:srgbClr val="FFFFFF"/>
                          </a:solidFill>
                          <a:effectLst/>
                        </a:rPr>
                        <a:t>2018 Gr 11</a:t>
                      </a:r>
                      <a:endParaRPr lang="en-GB" sz="1100" b="1" i="0" u="none" strike="noStrike" dirty="0">
                        <a:solidFill>
                          <a:srgbClr val="FFFFFF"/>
                        </a:solidFill>
                        <a:effectLst/>
                        <a:latin typeface="Calibri" panose="020F0502020204030204" pitchFamily="34" charset="0"/>
                      </a:endParaRP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ZA" sz="1100" b="0" i="0" u="none" strike="noStrike" dirty="0">
                          <a:solidFill>
                            <a:srgbClr val="000000"/>
                          </a:solidFill>
                          <a:effectLst/>
                          <a:latin typeface="Calibri" panose="020F0502020204030204" pitchFamily="34" charset="0"/>
                        </a:rPr>
                        <a:t>99,5%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ZA" sz="1100" b="0" i="0" u="none" strike="noStrike" dirty="0">
                          <a:solidFill>
                            <a:srgbClr val="000000"/>
                          </a:solidFill>
                          <a:effectLst/>
                          <a:latin typeface="Calibri" panose="020F0502020204030204" pitchFamily="34" charset="0"/>
                        </a:rPr>
                        <a:t>99,3%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ZA" sz="1100" b="0" i="0" u="none" strike="noStrike" dirty="0">
                          <a:solidFill>
                            <a:srgbClr val="000000"/>
                          </a:solidFill>
                          <a:effectLst/>
                          <a:latin typeface="Calibri" panose="020F0502020204030204" pitchFamily="34" charset="0"/>
                        </a:rPr>
                        <a:t>99,1%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ZA" sz="1100" b="0" i="0" u="none" strike="noStrike" dirty="0">
                          <a:solidFill>
                            <a:srgbClr val="000000"/>
                          </a:solidFill>
                          <a:effectLst/>
                          <a:latin typeface="Calibri" panose="020F0502020204030204" pitchFamily="34" charset="0"/>
                        </a:rPr>
                        <a:t>99,3%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ZA" sz="1100" b="0" i="0" u="none" strike="noStrike" dirty="0">
                          <a:solidFill>
                            <a:srgbClr val="000000"/>
                          </a:solidFill>
                          <a:effectLst/>
                          <a:latin typeface="Calibri" panose="020F0502020204030204" pitchFamily="34" charset="0"/>
                        </a:rPr>
                        <a:t>98,7%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ZA" sz="1100" b="0" i="0" u="none" strike="noStrike" dirty="0">
                          <a:solidFill>
                            <a:srgbClr val="000000"/>
                          </a:solidFill>
                          <a:effectLst/>
                          <a:latin typeface="Calibri" panose="020F0502020204030204" pitchFamily="34" charset="0"/>
                        </a:rPr>
                        <a:t>98,2%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1300315"/>
                  </a:ext>
                </a:extLst>
              </a:tr>
              <a:tr h="549354">
                <a:tc>
                  <a:txBody>
                    <a:bodyPr/>
                    <a:lstStyle/>
                    <a:p>
                      <a:pPr algn="ctr" rtl="0" fontAlgn="ctr"/>
                      <a:r>
                        <a:rPr lang="en-ZA" sz="1100" b="1" u="none" strike="noStrike" dirty="0">
                          <a:solidFill>
                            <a:srgbClr val="FFFFFF"/>
                          </a:solidFill>
                          <a:effectLst/>
                        </a:rPr>
                        <a:t>2019 Gr 11</a:t>
                      </a:r>
                      <a:endParaRPr lang="en-ZA" sz="1100" b="1" i="0" u="none" strike="noStrike" dirty="0">
                        <a:solidFill>
                          <a:srgbClr val="FFFFFF"/>
                        </a:solidFill>
                        <a:effectLst/>
                        <a:latin typeface="Calibri" panose="020F0502020204030204" pitchFamily="34" charset="0"/>
                      </a:endParaRP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ZA" sz="1100" b="0" i="0" u="none" strike="noStrike" dirty="0">
                          <a:solidFill>
                            <a:srgbClr val="000000"/>
                          </a:solidFill>
                          <a:effectLst/>
                          <a:latin typeface="Calibri" panose="020F0502020204030204" pitchFamily="34" charset="0"/>
                        </a:rPr>
                        <a:t>99,8%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ZA" sz="1100" b="0" i="0" u="none" strike="noStrike" dirty="0">
                          <a:solidFill>
                            <a:srgbClr val="000000"/>
                          </a:solidFill>
                          <a:effectLst/>
                          <a:latin typeface="Calibri" panose="020F0502020204030204" pitchFamily="34" charset="0"/>
                        </a:rPr>
                        <a:t>99,7%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ZA" sz="1100" b="0" i="0" u="none" strike="noStrike" dirty="0">
                          <a:solidFill>
                            <a:srgbClr val="000000"/>
                          </a:solidFill>
                          <a:effectLst/>
                          <a:latin typeface="Calibri" panose="020F0502020204030204" pitchFamily="34" charset="0"/>
                        </a:rPr>
                        <a:t>99,6%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ZA" sz="1100" b="0" i="0" u="none" strike="noStrike" dirty="0">
                          <a:solidFill>
                            <a:srgbClr val="000000"/>
                          </a:solidFill>
                          <a:effectLst/>
                          <a:latin typeface="Calibri" panose="020F0502020204030204" pitchFamily="34" charset="0"/>
                        </a:rPr>
                        <a:t>99,5%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ZA" sz="1100" b="0" i="0" u="none" strike="noStrike" dirty="0">
                          <a:solidFill>
                            <a:srgbClr val="000000"/>
                          </a:solidFill>
                          <a:effectLst/>
                          <a:latin typeface="Calibri" panose="020F0502020204030204" pitchFamily="34" charset="0"/>
                        </a:rPr>
                        <a:t>99,4%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ZA" sz="1100" b="0" i="0" u="none" strike="noStrike" dirty="0">
                          <a:solidFill>
                            <a:srgbClr val="000000"/>
                          </a:solidFill>
                          <a:effectLst/>
                          <a:latin typeface="Calibri" panose="020F0502020204030204" pitchFamily="34" charset="0"/>
                        </a:rPr>
                        <a:t>99,2%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91643230"/>
                  </a:ext>
                </a:extLst>
              </a:tr>
              <a:tr h="549354">
                <a:tc>
                  <a:txBody>
                    <a:bodyPr/>
                    <a:lstStyle/>
                    <a:p>
                      <a:pPr algn="ctr" rtl="0" fontAlgn="ctr"/>
                      <a:r>
                        <a:rPr lang="en-ZA" sz="1100" b="1" u="none" strike="noStrike" dirty="0">
                          <a:solidFill>
                            <a:srgbClr val="FFFFFF"/>
                          </a:solidFill>
                          <a:effectLst/>
                        </a:rPr>
                        <a:t>Difference</a:t>
                      </a:r>
                      <a:endParaRPr lang="en-ZA" sz="1100" b="1" i="0" u="none" strike="noStrike" dirty="0">
                        <a:solidFill>
                          <a:srgbClr val="FFFFFF"/>
                        </a:solidFill>
                        <a:effectLst/>
                        <a:latin typeface="Calibri" panose="020F0502020204030204" pitchFamily="34" charset="0"/>
                      </a:endParaRP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ZA" sz="1100" b="0" i="0" u="none" strike="noStrike" dirty="0">
                          <a:solidFill>
                            <a:srgbClr val="000000"/>
                          </a:solidFill>
                          <a:effectLst/>
                          <a:latin typeface="Calibri" panose="020F0502020204030204" pitchFamily="34" charset="0"/>
                        </a:rPr>
                        <a:t>0,3%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fontAlgn="b"/>
                      <a:r>
                        <a:rPr lang="en-ZA" sz="1100" b="0" i="0" u="none" strike="noStrike" dirty="0">
                          <a:solidFill>
                            <a:srgbClr val="000000"/>
                          </a:solidFill>
                          <a:effectLst/>
                          <a:latin typeface="Calibri" panose="020F0502020204030204" pitchFamily="34" charset="0"/>
                        </a:rPr>
                        <a:t>0,4%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fontAlgn="b"/>
                      <a:r>
                        <a:rPr lang="en-ZA" sz="1100" b="0" i="0" u="none" strike="noStrike" dirty="0">
                          <a:solidFill>
                            <a:srgbClr val="000000"/>
                          </a:solidFill>
                          <a:effectLst/>
                          <a:latin typeface="Calibri" panose="020F0502020204030204" pitchFamily="34" charset="0"/>
                        </a:rPr>
                        <a:t>0,5%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fontAlgn="b"/>
                      <a:r>
                        <a:rPr lang="en-ZA" sz="1100" b="0" i="0" u="none" strike="noStrike" dirty="0">
                          <a:solidFill>
                            <a:srgbClr val="000000"/>
                          </a:solidFill>
                          <a:effectLst/>
                          <a:latin typeface="Calibri" panose="020F0502020204030204" pitchFamily="34" charset="0"/>
                        </a:rPr>
                        <a:t>0,2%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fontAlgn="b"/>
                      <a:r>
                        <a:rPr lang="en-ZA" sz="1100" b="0" i="0" u="none" strike="noStrike" dirty="0">
                          <a:solidFill>
                            <a:srgbClr val="000000"/>
                          </a:solidFill>
                          <a:effectLst/>
                          <a:latin typeface="Calibri" panose="020F0502020204030204" pitchFamily="34" charset="0"/>
                        </a:rPr>
                        <a:t>0,7%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fontAlgn="b"/>
                      <a:r>
                        <a:rPr lang="en-ZA" sz="1100" b="0" i="0" u="none" strike="noStrike" dirty="0">
                          <a:solidFill>
                            <a:srgbClr val="000000"/>
                          </a:solidFill>
                          <a:effectLst/>
                          <a:latin typeface="Calibri" panose="020F0502020204030204" pitchFamily="34" charset="0"/>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3794693514"/>
                  </a:ext>
                </a:extLst>
              </a:tr>
            </a:tbl>
          </a:graphicData>
        </a:graphic>
      </p:graphicFrame>
      <p:sp>
        <p:nvSpPr>
          <p:cNvPr id="8" name="Slide Number Placeholder 3"/>
          <p:cNvSpPr txBox="1">
            <a:spLocks/>
          </p:cNvSpPr>
          <p:nvPr/>
        </p:nvSpPr>
        <p:spPr>
          <a:xfrm>
            <a:off x="4914900" y="5624514"/>
            <a:ext cx="16002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1350" dirty="0">
                <a:solidFill>
                  <a:prstClr val="black">
                    <a:tint val="75000"/>
                  </a:prstClr>
                </a:solidFill>
              </a:rPr>
              <a:t>37</a:t>
            </a:r>
          </a:p>
        </p:txBody>
      </p:sp>
    </p:spTree>
    <p:extLst>
      <p:ext uri="{BB962C8B-B14F-4D97-AF65-F5344CB8AC3E}">
        <p14:creationId xmlns:p14="http://schemas.microsoft.com/office/powerpoint/2010/main" val="351054238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839B32E-3807-443E-9A85-523AE7C3610D}"/>
              </a:ext>
            </a:extLst>
          </p:cNvPr>
          <p:cNvSpPr>
            <a:spLocks noGrp="1"/>
          </p:cNvSpPr>
          <p:nvPr>
            <p:ph type="sldNum" sz="quarter" idx="4"/>
          </p:nvPr>
        </p:nvSpPr>
        <p:spPr/>
        <p:txBody>
          <a:bodyPr/>
          <a:lstStyle/>
          <a:p>
            <a:fld id="{85623673-0B1D-9B45-B3E0-5FF3AEBBDA1B}" type="slidenum">
              <a:rPr lang="en-US" smtClean="0"/>
              <a:pPr/>
              <a:t>35</a:t>
            </a:fld>
            <a:endParaRPr lang="en-US" dirty="0"/>
          </a:p>
        </p:txBody>
      </p:sp>
      <p:sp>
        <p:nvSpPr>
          <p:cNvPr id="4" name="Title 3">
            <a:extLst>
              <a:ext uri="{FF2B5EF4-FFF2-40B4-BE49-F238E27FC236}">
                <a16:creationId xmlns:a16="http://schemas.microsoft.com/office/drawing/2014/main" id="{BAAFA3E1-19D6-4EE3-811F-5F45F9B96BBD}"/>
              </a:ext>
            </a:extLst>
          </p:cNvPr>
          <p:cNvSpPr>
            <a:spLocks noGrp="1"/>
          </p:cNvSpPr>
          <p:nvPr>
            <p:ph type="title"/>
          </p:nvPr>
        </p:nvSpPr>
        <p:spPr>
          <a:xfrm>
            <a:off x="1474224" y="188641"/>
            <a:ext cx="5151535" cy="1294268"/>
          </a:xfrm>
        </p:spPr>
        <p:txBody>
          <a:bodyPr/>
          <a:lstStyle/>
          <a:p>
            <a:r>
              <a:rPr lang="en-US" sz="2700" cap="small" dirty="0">
                <a:solidFill>
                  <a:schemeClr val="accent2">
                    <a:lumMod val="75000"/>
                  </a:schemeClr>
                </a:solidFill>
                <a:latin typeface="Arial Narrow" panose="020B0606020202030204" pitchFamily="34" charset="0"/>
                <a:cs typeface="Arial" panose="020B0604020202020204" pitchFamily="34" charset="0"/>
              </a:rPr>
              <a:t>Home Language Subject Pass Rates </a:t>
            </a:r>
            <a:r>
              <a:rPr lang="en-US" dirty="0"/>
              <a:t/>
            </a:r>
            <a:br>
              <a:rPr lang="en-US" dirty="0"/>
            </a:br>
            <a:r>
              <a:rPr lang="en-US" sz="1500" dirty="0">
                <a:solidFill>
                  <a:schemeClr val="tx1">
                    <a:lumMod val="60000"/>
                    <a:lumOff val="40000"/>
                  </a:schemeClr>
                </a:solidFill>
              </a:rPr>
              <a:t>2018 Grade 11 vs 2019 Grade 11 (DDD Term 4 data)</a:t>
            </a:r>
            <a:endParaRPr lang="en-ZA" sz="1500" dirty="0">
              <a:solidFill>
                <a:schemeClr val="tx1">
                  <a:lumMod val="60000"/>
                  <a:lumOff val="40000"/>
                </a:schemeClr>
              </a:solidFill>
            </a:endParaRPr>
          </a:p>
        </p:txBody>
      </p:sp>
      <p:graphicFrame>
        <p:nvGraphicFramePr>
          <p:cNvPr id="6" name="Table 6">
            <a:extLst>
              <a:ext uri="{FF2B5EF4-FFF2-40B4-BE49-F238E27FC236}">
                <a16:creationId xmlns:a16="http://schemas.microsoft.com/office/drawing/2014/main" id="{23CBA8BA-1EA5-4BF4-A55E-E32F6374D59D}"/>
              </a:ext>
            </a:extLst>
          </p:cNvPr>
          <p:cNvGraphicFramePr>
            <a:graphicFrameLocks noGrp="1"/>
          </p:cNvGraphicFramePr>
          <p:nvPr>
            <p:extLst>
              <p:ext uri="{D42A27DB-BD31-4B8C-83A1-F6EECF244321}">
                <p14:modId xmlns:p14="http://schemas.microsoft.com/office/powerpoint/2010/main" val="2476501797"/>
              </p:ext>
            </p:extLst>
          </p:nvPr>
        </p:nvGraphicFramePr>
        <p:xfrm>
          <a:off x="251520" y="4589247"/>
          <a:ext cx="8568949" cy="1576056"/>
        </p:xfrm>
        <a:graphic>
          <a:graphicData uri="http://schemas.openxmlformats.org/drawingml/2006/table">
            <a:tbl>
              <a:tblPr firstCol="1" bandRow="1">
                <a:tableStyleId>{5C22544A-7EE6-4342-B048-85BDC9FD1C3A}</a:tableStyleId>
              </a:tblPr>
              <a:tblGrid>
                <a:gridCol w="974473">
                  <a:extLst>
                    <a:ext uri="{9D8B030D-6E8A-4147-A177-3AD203B41FA5}">
                      <a16:colId xmlns:a16="http://schemas.microsoft.com/office/drawing/2014/main" val="2675165072"/>
                    </a:ext>
                  </a:extLst>
                </a:gridCol>
                <a:gridCol w="1265746">
                  <a:extLst>
                    <a:ext uri="{9D8B030D-6E8A-4147-A177-3AD203B41FA5}">
                      <a16:colId xmlns:a16="http://schemas.microsoft.com/office/drawing/2014/main" val="3136846413"/>
                    </a:ext>
                  </a:extLst>
                </a:gridCol>
                <a:gridCol w="1265746">
                  <a:extLst>
                    <a:ext uri="{9D8B030D-6E8A-4147-A177-3AD203B41FA5}">
                      <a16:colId xmlns:a16="http://schemas.microsoft.com/office/drawing/2014/main" val="2237502247"/>
                    </a:ext>
                  </a:extLst>
                </a:gridCol>
                <a:gridCol w="1265746">
                  <a:extLst>
                    <a:ext uri="{9D8B030D-6E8A-4147-A177-3AD203B41FA5}">
                      <a16:colId xmlns:a16="http://schemas.microsoft.com/office/drawing/2014/main" val="1313255569"/>
                    </a:ext>
                  </a:extLst>
                </a:gridCol>
                <a:gridCol w="1265746">
                  <a:extLst>
                    <a:ext uri="{9D8B030D-6E8A-4147-A177-3AD203B41FA5}">
                      <a16:colId xmlns:a16="http://schemas.microsoft.com/office/drawing/2014/main" val="540817637"/>
                    </a:ext>
                  </a:extLst>
                </a:gridCol>
                <a:gridCol w="1265746">
                  <a:extLst>
                    <a:ext uri="{9D8B030D-6E8A-4147-A177-3AD203B41FA5}">
                      <a16:colId xmlns:a16="http://schemas.microsoft.com/office/drawing/2014/main" val="1828993692"/>
                    </a:ext>
                  </a:extLst>
                </a:gridCol>
                <a:gridCol w="1265746">
                  <a:extLst>
                    <a:ext uri="{9D8B030D-6E8A-4147-A177-3AD203B41FA5}">
                      <a16:colId xmlns:a16="http://schemas.microsoft.com/office/drawing/2014/main" val="1427796164"/>
                    </a:ext>
                  </a:extLst>
                </a:gridCol>
              </a:tblGrid>
              <a:tr h="525352">
                <a:tc>
                  <a:txBody>
                    <a:bodyPr/>
                    <a:lstStyle/>
                    <a:p>
                      <a:pPr algn="ctr" rtl="0" fontAlgn="ctr"/>
                      <a:r>
                        <a:rPr lang="en-GB" sz="1100" b="1" u="none" strike="noStrike" dirty="0">
                          <a:solidFill>
                            <a:srgbClr val="FFFFFF"/>
                          </a:solidFill>
                          <a:effectLst/>
                        </a:rPr>
                        <a:t>2018 Gr 11</a:t>
                      </a:r>
                      <a:endParaRPr lang="en-GB" sz="1100" b="1" i="0" u="none" strike="noStrike" dirty="0">
                        <a:solidFill>
                          <a:srgbClr val="FFFFFF"/>
                        </a:solidFill>
                        <a:effectLst/>
                        <a:latin typeface="Calibri" panose="020F0502020204030204" pitchFamily="34" charset="0"/>
                      </a:endParaRP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ZA" sz="1100" b="0" i="0" u="none" strike="noStrike" dirty="0">
                          <a:solidFill>
                            <a:srgbClr val="000000"/>
                          </a:solidFill>
                          <a:effectLst/>
                          <a:latin typeface="Calibri" panose="020F0502020204030204" pitchFamily="34" charset="0"/>
                        </a:rPr>
                        <a:t>98,4%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ZA" sz="1100" b="0" i="0" u="none" strike="noStrike" dirty="0">
                          <a:solidFill>
                            <a:srgbClr val="000000"/>
                          </a:solidFill>
                          <a:effectLst/>
                          <a:latin typeface="Calibri" panose="020F0502020204030204" pitchFamily="34" charset="0"/>
                        </a:rPr>
                        <a:t>98,7%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ZA" sz="1100" b="0" i="0" u="none" strike="noStrike" dirty="0">
                          <a:solidFill>
                            <a:srgbClr val="000000"/>
                          </a:solidFill>
                          <a:effectLst/>
                          <a:latin typeface="Calibri" panose="020F0502020204030204" pitchFamily="34" charset="0"/>
                        </a:rPr>
                        <a:t>98,4%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ZA" sz="1100" b="0" i="0" u="none" strike="noStrike" dirty="0">
                          <a:solidFill>
                            <a:srgbClr val="000000"/>
                          </a:solidFill>
                          <a:effectLst/>
                          <a:latin typeface="Calibri" panose="020F0502020204030204" pitchFamily="34" charset="0"/>
                        </a:rPr>
                        <a:t>97,1%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ZA" sz="1100" b="0" i="0" u="none" strike="noStrike" dirty="0">
                          <a:solidFill>
                            <a:srgbClr val="000000"/>
                          </a:solidFill>
                          <a:effectLst/>
                          <a:latin typeface="Calibri" panose="020F0502020204030204" pitchFamily="34" charset="0"/>
                        </a:rPr>
                        <a:t>95,8%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ZA" sz="1100" b="0" i="0" u="none" strike="noStrike" dirty="0">
                          <a:solidFill>
                            <a:srgbClr val="000000"/>
                          </a:solidFill>
                          <a:effectLst/>
                          <a:latin typeface="Calibri" panose="020F0502020204030204" pitchFamily="34" charset="0"/>
                        </a:rPr>
                        <a:t>95,8%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1300315"/>
                  </a:ext>
                </a:extLst>
              </a:tr>
              <a:tr h="525352">
                <a:tc>
                  <a:txBody>
                    <a:bodyPr/>
                    <a:lstStyle/>
                    <a:p>
                      <a:pPr algn="ctr" rtl="0" fontAlgn="ctr"/>
                      <a:r>
                        <a:rPr lang="en-ZA" sz="1100" b="1" u="none" strike="noStrike" dirty="0">
                          <a:solidFill>
                            <a:srgbClr val="FFFFFF"/>
                          </a:solidFill>
                          <a:effectLst/>
                        </a:rPr>
                        <a:t>2019 Gr 11</a:t>
                      </a:r>
                      <a:endParaRPr lang="en-ZA" sz="1100" b="1" i="0" u="none" strike="noStrike" dirty="0">
                        <a:solidFill>
                          <a:srgbClr val="FFFFFF"/>
                        </a:solidFill>
                        <a:effectLst/>
                        <a:latin typeface="Calibri" panose="020F0502020204030204" pitchFamily="34" charset="0"/>
                      </a:endParaRP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ZA" sz="1100" b="0" i="0" u="none" strike="noStrike" dirty="0">
                          <a:solidFill>
                            <a:srgbClr val="000000"/>
                          </a:solidFill>
                          <a:effectLst/>
                          <a:latin typeface="Calibri" panose="020F0502020204030204" pitchFamily="34" charset="0"/>
                        </a:rPr>
                        <a:t>99,1%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ZA" sz="1100" b="0" i="0" u="none" strike="noStrike" dirty="0">
                          <a:solidFill>
                            <a:srgbClr val="000000"/>
                          </a:solidFill>
                          <a:effectLst/>
                          <a:latin typeface="Calibri" panose="020F0502020204030204" pitchFamily="34" charset="0"/>
                        </a:rPr>
                        <a:t>99,1%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ZA" sz="1100" b="0" i="0" u="none" strike="noStrike" dirty="0">
                          <a:solidFill>
                            <a:srgbClr val="000000"/>
                          </a:solidFill>
                          <a:effectLst/>
                          <a:latin typeface="Calibri" panose="020F0502020204030204" pitchFamily="34" charset="0"/>
                        </a:rPr>
                        <a:t>98,5%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ZA" sz="1100" b="0" i="0" u="none" strike="noStrike" dirty="0">
                          <a:solidFill>
                            <a:srgbClr val="000000"/>
                          </a:solidFill>
                          <a:effectLst/>
                          <a:latin typeface="Calibri" panose="020F0502020204030204" pitchFamily="34" charset="0"/>
                        </a:rPr>
                        <a:t>97,3%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ZA" sz="1100" b="0" i="0" u="none" strike="noStrike" dirty="0">
                          <a:solidFill>
                            <a:srgbClr val="000000"/>
                          </a:solidFill>
                          <a:effectLst/>
                          <a:latin typeface="Calibri" panose="020F0502020204030204" pitchFamily="34" charset="0"/>
                        </a:rPr>
                        <a:t>96,5%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ZA" sz="1100" b="0" i="0" u="none" strike="noStrike" dirty="0">
                          <a:solidFill>
                            <a:srgbClr val="000000"/>
                          </a:solidFill>
                          <a:effectLst/>
                          <a:latin typeface="Calibri" panose="020F0502020204030204" pitchFamily="34" charset="0"/>
                        </a:rPr>
                        <a:t>94,4%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91643230"/>
                  </a:ext>
                </a:extLst>
              </a:tr>
              <a:tr h="525352">
                <a:tc>
                  <a:txBody>
                    <a:bodyPr/>
                    <a:lstStyle/>
                    <a:p>
                      <a:pPr algn="ctr" rtl="0" fontAlgn="ctr"/>
                      <a:r>
                        <a:rPr lang="en-ZA" sz="1100" b="1" u="none" strike="noStrike" dirty="0">
                          <a:solidFill>
                            <a:srgbClr val="FFFFFF"/>
                          </a:solidFill>
                          <a:effectLst/>
                        </a:rPr>
                        <a:t>Difference</a:t>
                      </a:r>
                      <a:endParaRPr lang="en-ZA" sz="1100" b="1" i="0" u="none" strike="noStrike" dirty="0">
                        <a:solidFill>
                          <a:srgbClr val="FFFFFF"/>
                        </a:solidFill>
                        <a:effectLst/>
                        <a:latin typeface="Calibri" panose="020F0502020204030204" pitchFamily="34" charset="0"/>
                      </a:endParaRP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ZA" sz="1100" b="0" i="0" u="none" strike="noStrike" dirty="0">
                          <a:solidFill>
                            <a:srgbClr val="000000"/>
                          </a:solidFill>
                          <a:effectLst/>
                          <a:latin typeface="Calibri" panose="020F0502020204030204" pitchFamily="34" charset="0"/>
                        </a:rPr>
                        <a:t>0,7%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fontAlgn="b"/>
                      <a:r>
                        <a:rPr lang="en-ZA" sz="1100" b="0" i="0" u="none" strike="noStrike" dirty="0">
                          <a:solidFill>
                            <a:srgbClr val="000000"/>
                          </a:solidFill>
                          <a:effectLst/>
                          <a:latin typeface="Calibri" panose="020F0502020204030204" pitchFamily="34" charset="0"/>
                        </a:rPr>
                        <a:t>0,4%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fontAlgn="b"/>
                      <a:r>
                        <a:rPr lang="en-ZA" sz="1100" b="0" i="0" u="none" strike="noStrike" dirty="0">
                          <a:solidFill>
                            <a:srgbClr val="000000"/>
                          </a:solidFill>
                          <a:effectLst/>
                          <a:latin typeface="Calibri" panose="020F0502020204030204" pitchFamily="34" charset="0"/>
                        </a:rPr>
                        <a:t>0,1%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fontAlgn="b"/>
                      <a:r>
                        <a:rPr lang="en-ZA" sz="1100" b="0" i="0" u="none" strike="noStrike" dirty="0">
                          <a:solidFill>
                            <a:srgbClr val="000000"/>
                          </a:solidFill>
                          <a:effectLst/>
                          <a:latin typeface="Calibri" panose="020F0502020204030204" pitchFamily="34" charset="0"/>
                        </a:rPr>
                        <a:t>0,2%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fontAlgn="b"/>
                      <a:r>
                        <a:rPr lang="en-ZA" sz="1100" b="0" i="0" u="none" strike="noStrike" dirty="0">
                          <a:solidFill>
                            <a:srgbClr val="000000"/>
                          </a:solidFill>
                          <a:effectLst/>
                          <a:latin typeface="Calibri" panose="020F0502020204030204" pitchFamily="34" charset="0"/>
                        </a:rPr>
                        <a:t>0,7%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fontAlgn="b"/>
                      <a:r>
                        <a:rPr lang="en-ZA" sz="1100" b="0" i="0" u="none" strike="noStrike" dirty="0">
                          <a:solidFill>
                            <a:srgbClr val="000000"/>
                          </a:solidFill>
                          <a:effectLst/>
                          <a:latin typeface="Calibri" panose="020F0502020204030204" pitchFamily="34" charset="0"/>
                        </a:rPr>
                        <a:t>-1,4%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7CE"/>
                    </a:solidFill>
                  </a:tcPr>
                </a:tc>
                <a:extLst>
                  <a:ext uri="{0D108BD9-81ED-4DB2-BD59-A6C34878D82A}">
                    <a16:rowId xmlns:a16="http://schemas.microsoft.com/office/drawing/2014/main" val="3794693514"/>
                  </a:ext>
                </a:extLst>
              </a:tr>
            </a:tbl>
          </a:graphicData>
        </a:graphic>
      </p:graphicFrame>
      <p:graphicFrame>
        <p:nvGraphicFramePr>
          <p:cNvPr id="3" name="Chart 2">
            <a:extLst>
              <a:ext uri="{FF2B5EF4-FFF2-40B4-BE49-F238E27FC236}">
                <a16:creationId xmlns:a16="http://schemas.microsoft.com/office/drawing/2014/main" id="{70BE6E31-5BBF-4C4A-8CA3-60DEDDC688F1}"/>
              </a:ext>
            </a:extLst>
          </p:cNvPr>
          <p:cNvGraphicFramePr>
            <a:graphicFrameLocks/>
          </p:cNvGraphicFramePr>
          <p:nvPr>
            <p:extLst>
              <p:ext uri="{D42A27DB-BD31-4B8C-83A1-F6EECF244321}">
                <p14:modId xmlns:p14="http://schemas.microsoft.com/office/powerpoint/2010/main" val="930088969"/>
              </p:ext>
            </p:extLst>
          </p:nvPr>
        </p:nvGraphicFramePr>
        <p:xfrm>
          <a:off x="251520" y="1619249"/>
          <a:ext cx="8568952" cy="2970000"/>
        </p:xfrm>
        <a:graphic>
          <a:graphicData uri="http://schemas.openxmlformats.org/drawingml/2006/chart">
            <c:chart xmlns:c="http://schemas.openxmlformats.org/drawingml/2006/chart" xmlns:r="http://schemas.openxmlformats.org/officeDocument/2006/relationships" r:id="rId2"/>
          </a:graphicData>
        </a:graphic>
      </p:graphicFrame>
      <p:sp>
        <p:nvSpPr>
          <p:cNvPr id="8" name="Slide Number Placeholder 3"/>
          <p:cNvSpPr txBox="1">
            <a:spLocks/>
          </p:cNvSpPr>
          <p:nvPr/>
        </p:nvSpPr>
        <p:spPr>
          <a:xfrm>
            <a:off x="4914900" y="5624514"/>
            <a:ext cx="16002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1350" dirty="0">
                <a:solidFill>
                  <a:prstClr val="black">
                    <a:tint val="75000"/>
                  </a:prstClr>
                </a:solidFill>
              </a:rPr>
              <a:t>38</a:t>
            </a:r>
          </a:p>
        </p:txBody>
      </p:sp>
    </p:spTree>
    <p:extLst>
      <p:ext uri="{BB962C8B-B14F-4D97-AF65-F5344CB8AC3E}">
        <p14:creationId xmlns:p14="http://schemas.microsoft.com/office/powerpoint/2010/main" val="320800993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839B32E-3807-443E-9A85-523AE7C3610D}"/>
              </a:ext>
            </a:extLst>
          </p:cNvPr>
          <p:cNvSpPr>
            <a:spLocks noGrp="1"/>
          </p:cNvSpPr>
          <p:nvPr>
            <p:ph type="sldNum" sz="quarter" idx="4"/>
          </p:nvPr>
        </p:nvSpPr>
        <p:spPr/>
        <p:txBody>
          <a:bodyPr/>
          <a:lstStyle/>
          <a:p>
            <a:fld id="{85623673-0B1D-9B45-B3E0-5FF3AEBBDA1B}" type="slidenum">
              <a:rPr lang="en-US" smtClean="0"/>
              <a:pPr/>
              <a:t>36</a:t>
            </a:fld>
            <a:endParaRPr lang="en-US" dirty="0"/>
          </a:p>
        </p:txBody>
      </p:sp>
      <p:sp>
        <p:nvSpPr>
          <p:cNvPr id="4" name="Title 3">
            <a:extLst>
              <a:ext uri="{FF2B5EF4-FFF2-40B4-BE49-F238E27FC236}">
                <a16:creationId xmlns:a16="http://schemas.microsoft.com/office/drawing/2014/main" id="{BAAFA3E1-19D6-4EE3-811F-5F45F9B96BBD}"/>
              </a:ext>
            </a:extLst>
          </p:cNvPr>
          <p:cNvSpPr>
            <a:spLocks noGrp="1"/>
          </p:cNvSpPr>
          <p:nvPr>
            <p:ph type="title"/>
          </p:nvPr>
        </p:nvSpPr>
        <p:spPr>
          <a:xfrm>
            <a:off x="1474224" y="401395"/>
            <a:ext cx="5151535" cy="882717"/>
          </a:xfrm>
        </p:spPr>
        <p:txBody>
          <a:bodyPr/>
          <a:lstStyle/>
          <a:p>
            <a:r>
              <a:rPr lang="en-US" sz="2700" cap="small" dirty="0">
                <a:solidFill>
                  <a:schemeClr val="accent2">
                    <a:lumMod val="75000"/>
                  </a:schemeClr>
                </a:solidFill>
                <a:latin typeface="Arial Narrow" panose="020B0606020202030204" pitchFamily="34" charset="0"/>
                <a:cs typeface="Arial" panose="020B0604020202020204" pitchFamily="34" charset="0"/>
              </a:rPr>
              <a:t>High Enrolment Subject Pass Rates </a:t>
            </a:r>
            <a:r>
              <a:rPr lang="en-US" dirty="0"/>
              <a:t/>
            </a:r>
            <a:br>
              <a:rPr lang="en-US" dirty="0"/>
            </a:br>
            <a:r>
              <a:rPr lang="en-US" sz="1500" dirty="0">
                <a:solidFill>
                  <a:schemeClr val="tx1">
                    <a:lumMod val="60000"/>
                    <a:lumOff val="40000"/>
                  </a:schemeClr>
                </a:solidFill>
              </a:rPr>
              <a:t>2018 Grade 11 vs 2019 Grade 11 (DDD Term 4 data)</a:t>
            </a:r>
            <a:endParaRPr lang="en-ZA" sz="1500" dirty="0">
              <a:solidFill>
                <a:schemeClr val="tx1">
                  <a:lumMod val="60000"/>
                  <a:lumOff val="40000"/>
                </a:schemeClr>
              </a:solidFill>
            </a:endParaRPr>
          </a:p>
        </p:txBody>
      </p:sp>
      <p:graphicFrame>
        <p:nvGraphicFramePr>
          <p:cNvPr id="12" name="Chart 11">
            <a:extLst>
              <a:ext uri="{FF2B5EF4-FFF2-40B4-BE49-F238E27FC236}">
                <a16:creationId xmlns:a16="http://schemas.microsoft.com/office/drawing/2014/main" id="{FEE4BB1D-D1BA-4BBE-876D-EBB9B8B4F69F}"/>
              </a:ext>
            </a:extLst>
          </p:cNvPr>
          <p:cNvGraphicFramePr>
            <a:graphicFrameLocks/>
          </p:cNvGraphicFramePr>
          <p:nvPr>
            <p:extLst>
              <p:ext uri="{D42A27DB-BD31-4B8C-83A1-F6EECF244321}">
                <p14:modId xmlns:p14="http://schemas.microsoft.com/office/powerpoint/2010/main" val="513672819"/>
              </p:ext>
            </p:extLst>
          </p:nvPr>
        </p:nvGraphicFramePr>
        <p:xfrm>
          <a:off x="323528" y="1619249"/>
          <a:ext cx="8496944" cy="297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Table 6">
            <a:extLst>
              <a:ext uri="{FF2B5EF4-FFF2-40B4-BE49-F238E27FC236}">
                <a16:creationId xmlns:a16="http://schemas.microsoft.com/office/drawing/2014/main" id="{23CBA8BA-1EA5-4BF4-A55E-E32F6374D59D}"/>
              </a:ext>
            </a:extLst>
          </p:cNvPr>
          <p:cNvGraphicFramePr>
            <a:graphicFrameLocks noGrp="1"/>
          </p:cNvGraphicFramePr>
          <p:nvPr>
            <p:extLst>
              <p:ext uri="{D42A27DB-BD31-4B8C-83A1-F6EECF244321}">
                <p14:modId xmlns:p14="http://schemas.microsoft.com/office/powerpoint/2010/main" val="3713963396"/>
              </p:ext>
            </p:extLst>
          </p:nvPr>
        </p:nvGraphicFramePr>
        <p:xfrm>
          <a:off x="323526" y="4589247"/>
          <a:ext cx="8496945" cy="1576056"/>
        </p:xfrm>
        <a:graphic>
          <a:graphicData uri="http://schemas.openxmlformats.org/drawingml/2006/table">
            <a:tbl>
              <a:tblPr firstCol="1" bandRow="1">
                <a:tableStyleId>{5C22544A-7EE6-4342-B048-85BDC9FD1C3A}</a:tableStyleId>
              </a:tblPr>
              <a:tblGrid>
                <a:gridCol w="966285">
                  <a:extLst>
                    <a:ext uri="{9D8B030D-6E8A-4147-A177-3AD203B41FA5}">
                      <a16:colId xmlns:a16="http://schemas.microsoft.com/office/drawing/2014/main" val="2675165072"/>
                    </a:ext>
                  </a:extLst>
                </a:gridCol>
                <a:gridCol w="1255110">
                  <a:extLst>
                    <a:ext uri="{9D8B030D-6E8A-4147-A177-3AD203B41FA5}">
                      <a16:colId xmlns:a16="http://schemas.microsoft.com/office/drawing/2014/main" val="3136846413"/>
                    </a:ext>
                  </a:extLst>
                </a:gridCol>
                <a:gridCol w="1255110">
                  <a:extLst>
                    <a:ext uri="{9D8B030D-6E8A-4147-A177-3AD203B41FA5}">
                      <a16:colId xmlns:a16="http://schemas.microsoft.com/office/drawing/2014/main" val="2237502247"/>
                    </a:ext>
                  </a:extLst>
                </a:gridCol>
                <a:gridCol w="1255110">
                  <a:extLst>
                    <a:ext uri="{9D8B030D-6E8A-4147-A177-3AD203B41FA5}">
                      <a16:colId xmlns:a16="http://schemas.microsoft.com/office/drawing/2014/main" val="1313255569"/>
                    </a:ext>
                  </a:extLst>
                </a:gridCol>
                <a:gridCol w="1255110">
                  <a:extLst>
                    <a:ext uri="{9D8B030D-6E8A-4147-A177-3AD203B41FA5}">
                      <a16:colId xmlns:a16="http://schemas.microsoft.com/office/drawing/2014/main" val="540817637"/>
                    </a:ext>
                  </a:extLst>
                </a:gridCol>
                <a:gridCol w="1255110">
                  <a:extLst>
                    <a:ext uri="{9D8B030D-6E8A-4147-A177-3AD203B41FA5}">
                      <a16:colId xmlns:a16="http://schemas.microsoft.com/office/drawing/2014/main" val="1828993692"/>
                    </a:ext>
                  </a:extLst>
                </a:gridCol>
                <a:gridCol w="1255110">
                  <a:extLst>
                    <a:ext uri="{9D8B030D-6E8A-4147-A177-3AD203B41FA5}">
                      <a16:colId xmlns:a16="http://schemas.microsoft.com/office/drawing/2014/main" val="1427796164"/>
                    </a:ext>
                  </a:extLst>
                </a:gridCol>
              </a:tblGrid>
              <a:tr h="525352">
                <a:tc>
                  <a:txBody>
                    <a:bodyPr/>
                    <a:lstStyle/>
                    <a:p>
                      <a:pPr algn="ctr" rtl="0" fontAlgn="ctr"/>
                      <a:r>
                        <a:rPr lang="en-GB" sz="1100" b="1" u="none" strike="noStrike" dirty="0">
                          <a:solidFill>
                            <a:srgbClr val="FFFFFF"/>
                          </a:solidFill>
                          <a:effectLst/>
                        </a:rPr>
                        <a:t>2018 Gr 11</a:t>
                      </a:r>
                      <a:endParaRPr lang="en-GB" sz="1100" b="1" i="0" u="none" strike="noStrike" dirty="0">
                        <a:solidFill>
                          <a:srgbClr val="FFFFFF"/>
                        </a:solidFill>
                        <a:effectLst/>
                        <a:latin typeface="Calibri" panose="020F0502020204030204" pitchFamily="34" charset="0"/>
                      </a:endParaRP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ZA" sz="1100" b="0" i="0" u="none" strike="noStrike" dirty="0">
                          <a:solidFill>
                            <a:srgbClr val="000000"/>
                          </a:solidFill>
                          <a:effectLst/>
                          <a:latin typeface="Calibri" panose="020F0502020204030204" pitchFamily="34" charset="0"/>
                        </a:rPr>
                        <a:t>99,0%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ZA" sz="1100" b="0" i="0" u="none" strike="noStrike" dirty="0">
                          <a:solidFill>
                            <a:srgbClr val="000000"/>
                          </a:solidFill>
                          <a:effectLst/>
                          <a:latin typeface="Calibri" panose="020F0502020204030204" pitchFamily="34" charset="0"/>
                        </a:rPr>
                        <a:t>93,0%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ZA" sz="1100" b="0" i="0" u="none" strike="noStrike" dirty="0">
                          <a:solidFill>
                            <a:srgbClr val="000000"/>
                          </a:solidFill>
                          <a:effectLst/>
                          <a:latin typeface="Calibri" panose="020F0502020204030204" pitchFamily="34" charset="0"/>
                        </a:rPr>
                        <a:t>86,6%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ZA" sz="1100" b="0" i="0" u="none" strike="noStrike" dirty="0">
                          <a:solidFill>
                            <a:srgbClr val="000000"/>
                          </a:solidFill>
                          <a:effectLst/>
                          <a:latin typeface="Calibri" panose="020F0502020204030204" pitchFamily="34" charset="0"/>
                        </a:rPr>
                        <a:t>75,9%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ZA" sz="1100" b="0" i="0" u="none" strike="noStrike" dirty="0">
                          <a:solidFill>
                            <a:srgbClr val="000000"/>
                          </a:solidFill>
                          <a:effectLst/>
                          <a:latin typeface="Calibri" panose="020F0502020204030204" pitchFamily="34" charset="0"/>
                        </a:rPr>
                        <a:t>79,5%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ZA" sz="1100" b="0" i="0" u="none" strike="noStrike" dirty="0">
                          <a:solidFill>
                            <a:srgbClr val="000000"/>
                          </a:solidFill>
                          <a:effectLst/>
                          <a:latin typeface="Calibri" panose="020F0502020204030204" pitchFamily="34" charset="0"/>
                        </a:rPr>
                        <a:t>74,3%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1300315"/>
                  </a:ext>
                </a:extLst>
              </a:tr>
              <a:tr h="525352">
                <a:tc>
                  <a:txBody>
                    <a:bodyPr/>
                    <a:lstStyle/>
                    <a:p>
                      <a:pPr algn="ctr" rtl="0" fontAlgn="ctr"/>
                      <a:r>
                        <a:rPr lang="en-ZA" sz="1100" b="1" u="none" strike="noStrike" dirty="0">
                          <a:solidFill>
                            <a:srgbClr val="FFFFFF"/>
                          </a:solidFill>
                          <a:effectLst/>
                        </a:rPr>
                        <a:t>2019 Gr 11</a:t>
                      </a:r>
                      <a:endParaRPr lang="en-ZA" sz="1100" b="1" i="0" u="none" strike="noStrike" dirty="0">
                        <a:solidFill>
                          <a:srgbClr val="FFFFFF"/>
                        </a:solidFill>
                        <a:effectLst/>
                        <a:latin typeface="Calibri" panose="020F0502020204030204" pitchFamily="34" charset="0"/>
                      </a:endParaRP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ZA" sz="1100" b="0" i="0" u="none" strike="noStrike" dirty="0">
                          <a:solidFill>
                            <a:srgbClr val="000000"/>
                          </a:solidFill>
                          <a:effectLst/>
                          <a:latin typeface="Calibri" panose="020F0502020204030204" pitchFamily="34" charset="0"/>
                        </a:rPr>
                        <a:t>99,5%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ZA" sz="1100" b="0" i="0" u="none" strike="noStrike" dirty="0">
                          <a:solidFill>
                            <a:srgbClr val="000000"/>
                          </a:solidFill>
                          <a:effectLst/>
                          <a:latin typeface="Calibri" panose="020F0502020204030204" pitchFamily="34" charset="0"/>
                        </a:rPr>
                        <a:t>95,7%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ZA" sz="1100" b="0" i="0" u="none" strike="noStrike" dirty="0">
                          <a:solidFill>
                            <a:srgbClr val="000000"/>
                          </a:solidFill>
                          <a:effectLst/>
                          <a:latin typeface="Calibri" panose="020F0502020204030204" pitchFamily="34" charset="0"/>
                        </a:rPr>
                        <a:t>90,6%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ZA" sz="1100" b="0" i="0" u="none" strike="noStrike" dirty="0">
                          <a:solidFill>
                            <a:srgbClr val="000000"/>
                          </a:solidFill>
                          <a:effectLst/>
                          <a:latin typeface="Calibri" panose="020F0502020204030204" pitchFamily="34" charset="0"/>
                        </a:rPr>
                        <a:t>87,1%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ZA" sz="1100" b="0" i="0" u="none" strike="noStrike" dirty="0">
                          <a:solidFill>
                            <a:srgbClr val="000000"/>
                          </a:solidFill>
                          <a:effectLst/>
                          <a:latin typeface="Calibri" panose="020F0502020204030204" pitchFamily="34" charset="0"/>
                        </a:rPr>
                        <a:t>82,4%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ZA" sz="1100" b="0" i="0" u="none" strike="noStrike" dirty="0">
                          <a:solidFill>
                            <a:srgbClr val="000000"/>
                          </a:solidFill>
                          <a:effectLst/>
                          <a:latin typeface="Calibri" panose="020F0502020204030204" pitchFamily="34" charset="0"/>
                        </a:rPr>
                        <a:t>82,3%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91643230"/>
                  </a:ext>
                </a:extLst>
              </a:tr>
              <a:tr h="525352">
                <a:tc>
                  <a:txBody>
                    <a:bodyPr/>
                    <a:lstStyle/>
                    <a:p>
                      <a:pPr algn="ctr" rtl="0" fontAlgn="ctr"/>
                      <a:r>
                        <a:rPr lang="en-ZA" sz="1100" b="1" u="none" strike="noStrike" dirty="0">
                          <a:solidFill>
                            <a:srgbClr val="FFFFFF"/>
                          </a:solidFill>
                          <a:effectLst/>
                        </a:rPr>
                        <a:t>Difference</a:t>
                      </a:r>
                      <a:endParaRPr lang="en-ZA" sz="1100" b="1" i="0" u="none" strike="noStrike" dirty="0">
                        <a:solidFill>
                          <a:srgbClr val="FFFFFF"/>
                        </a:solidFill>
                        <a:effectLst/>
                        <a:latin typeface="Calibri" panose="020F0502020204030204" pitchFamily="34" charset="0"/>
                      </a:endParaRP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ZA" sz="1100" b="0" i="0" u="none" strike="noStrike" dirty="0">
                          <a:solidFill>
                            <a:srgbClr val="000000"/>
                          </a:solidFill>
                          <a:effectLst/>
                          <a:latin typeface="Calibri" panose="020F0502020204030204" pitchFamily="34" charset="0"/>
                        </a:rPr>
                        <a:t>0,5%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fontAlgn="b"/>
                      <a:r>
                        <a:rPr lang="en-ZA" sz="1100" b="0" i="0" u="none" strike="noStrike" dirty="0">
                          <a:solidFill>
                            <a:srgbClr val="000000"/>
                          </a:solidFill>
                          <a:effectLst/>
                          <a:latin typeface="Calibri" panose="020F0502020204030204" pitchFamily="34" charset="0"/>
                        </a:rPr>
                        <a:t>2,7%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fontAlgn="b"/>
                      <a:r>
                        <a:rPr lang="en-ZA" sz="1100" b="0" i="0" u="none" strike="noStrike" dirty="0">
                          <a:solidFill>
                            <a:srgbClr val="000000"/>
                          </a:solidFill>
                          <a:effectLst/>
                          <a:latin typeface="Calibri" panose="020F0502020204030204" pitchFamily="34" charset="0"/>
                        </a:rPr>
                        <a:t>4,0%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fontAlgn="b"/>
                      <a:r>
                        <a:rPr lang="en-ZA" sz="1100" b="0" i="0" u="none" strike="noStrike" dirty="0">
                          <a:solidFill>
                            <a:srgbClr val="000000"/>
                          </a:solidFill>
                          <a:effectLst/>
                          <a:latin typeface="Calibri" panose="020F0502020204030204" pitchFamily="34" charset="0"/>
                        </a:rPr>
                        <a:t>11,2%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fontAlgn="b"/>
                      <a:r>
                        <a:rPr lang="en-ZA" sz="1100" b="0" i="0" u="none" strike="noStrike" dirty="0">
                          <a:solidFill>
                            <a:srgbClr val="000000"/>
                          </a:solidFill>
                          <a:effectLst/>
                          <a:latin typeface="Calibri" panose="020F0502020204030204" pitchFamily="34" charset="0"/>
                        </a:rPr>
                        <a:t>2,9%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fontAlgn="b"/>
                      <a:r>
                        <a:rPr lang="en-ZA" sz="1100" b="0" i="0" u="none" strike="noStrike" dirty="0">
                          <a:solidFill>
                            <a:srgbClr val="000000"/>
                          </a:solidFill>
                          <a:effectLst/>
                          <a:latin typeface="Calibri" panose="020F0502020204030204" pitchFamily="34" charset="0"/>
                        </a:rPr>
                        <a:t>8,0%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3794693514"/>
                  </a:ext>
                </a:extLst>
              </a:tr>
            </a:tbl>
          </a:graphicData>
        </a:graphic>
      </p:graphicFrame>
      <p:sp>
        <p:nvSpPr>
          <p:cNvPr id="8" name="Slide Number Placeholder 3"/>
          <p:cNvSpPr txBox="1">
            <a:spLocks/>
          </p:cNvSpPr>
          <p:nvPr/>
        </p:nvSpPr>
        <p:spPr>
          <a:xfrm>
            <a:off x="4914900" y="5624514"/>
            <a:ext cx="16002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1350" dirty="0">
                <a:solidFill>
                  <a:prstClr val="black">
                    <a:tint val="75000"/>
                  </a:prstClr>
                </a:solidFill>
              </a:rPr>
              <a:t>39</a:t>
            </a:r>
          </a:p>
        </p:txBody>
      </p:sp>
    </p:spTree>
    <p:extLst>
      <p:ext uri="{BB962C8B-B14F-4D97-AF65-F5344CB8AC3E}">
        <p14:creationId xmlns:p14="http://schemas.microsoft.com/office/powerpoint/2010/main" val="209603488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839B32E-3807-443E-9A85-523AE7C3610D}"/>
              </a:ext>
            </a:extLst>
          </p:cNvPr>
          <p:cNvSpPr>
            <a:spLocks noGrp="1"/>
          </p:cNvSpPr>
          <p:nvPr>
            <p:ph type="sldNum" sz="quarter" idx="4"/>
          </p:nvPr>
        </p:nvSpPr>
        <p:spPr/>
        <p:txBody>
          <a:bodyPr/>
          <a:lstStyle/>
          <a:p>
            <a:fld id="{85623673-0B1D-9B45-B3E0-5FF3AEBBDA1B}" type="slidenum">
              <a:rPr lang="en-US" smtClean="0"/>
              <a:pPr/>
              <a:t>37</a:t>
            </a:fld>
            <a:endParaRPr lang="en-US" dirty="0"/>
          </a:p>
        </p:txBody>
      </p:sp>
      <p:sp>
        <p:nvSpPr>
          <p:cNvPr id="4" name="Title 3">
            <a:extLst>
              <a:ext uri="{FF2B5EF4-FFF2-40B4-BE49-F238E27FC236}">
                <a16:creationId xmlns:a16="http://schemas.microsoft.com/office/drawing/2014/main" id="{BAAFA3E1-19D6-4EE3-811F-5F45F9B96BBD}"/>
              </a:ext>
            </a:extLst>
          </p:cNvPr>
          <p:cNvSpPr>
            <a:spLocks noGrp="1"/>
          </p:cNvSpPr>
          <p:nvPr>
            <p:ph type="title"/>
          </p:nvPr>
        </p:nvSpPr>
        <p:spPr>
          <a:xfrm>
            <a:off x="1466848" y="421694"/>
            <a:ext cx="5151535" cy="862418"/>
          </a:xfrm>
        </p:spPr>
        <p:txBody>
          <a:bodyPr/>
          <a:lstStyle/>
          <a:p>
            <a:r>
              <a:rPr lang="en-US" sz="2700" cap="small" dirty="0">
                <a:solidFill>
                  <a:schemeClr val="accent2">
                    <a:lumMod val="75000"/>
                  </a:schemeClr>
                </a:solidFill>
                <a:latin typeface="Arial Narrow" panose="020B0606020202030204" pitchFamily="34" charset="0"/>
                <a:cs typeface="Arial" panose="020B0604020202020204" pitchFamily="34" charset="0"/>
              </a:rPr>
              <a:t>High Enrolment Subject Pass Rates </a:t>
            </a:r>
            <a:r>
              <a:rPr lang="en-US" dirty="0"/>
              <a:t/>
            </a:r>
            <a:br>
              <a:rPr lang="en-US" dirty="0"/>
            </a:br>
            <a:r>
              <a:rPr lang="en-US" sz="1500" dirty="0">
                <a:solidFill>
                  <a:schemeClr val="tx1">
                    <a:lumMod val="60000"/>
                    <a:lumOff val="40000"/>
                  </a:schemeClr>
                </a:solidFill>
              </a:rPr>
              <a:t>2018 Grade 11 vs 2019 Grade 11 (DDD Term 4 data)</a:t>
            </a:r>
            <a:endParaRPr lang="en-ZA" sz="1500" dirty="0">
              <a:solidFill>
                <a:schemeClr val="tx1">
                  <a:lumMod val="60000"/>
                  <a:lumOff val="40000"/>
                </a:schemeClr>
              </a:solidFill>
            </a:endParaRPr>
          </a:p>
        </p:txBody>
      </p:sp>
      <p:graphicFrame>
        <p:nvGraphicFramePr>
          <p:cNvPr id="12" name="Chart 11">
            <a:extLst>
              <a:ext uri="{FF2B5EF4-FFF2-40B4-BE49-F238E27FC236}">
                <a16:creationId xmlns:a16="http://schemas.microsoft.com/office/drawing/2014/main" id="{FEE4BB1D-D1BA-4BBE-876D-EBB9B8B4F69F}"/>
              </a:ext>
            </a:extLst>
          </p:cNvPr>
          <p:cNvGraphicFramePr>
            <a:graphicFrameLocks/>
          </p:cNvGraphicFramePr>
          <p:nvPr>
            <p:extLst/>
          </p:nvPr>
        </p:nvGraphicFramePr>
        <p:xfrm>
          <a:off x="467544" y="1619249"/>
          <a:ext cx="8136904" cy="297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Table 6">
            <a:extLst>
              <a:ext uri="{FF2B5EF4-FFF2-40B4-BE49-F238E27FC236}">
                <a16:creationId xmlns:a16="http://schemas.microsoft.com/office/drawing/2014/main" id="{23CBA8BA-1EA5-4BF4-A55E-E32F6374D59D}"/>
              </a:ext>
            </a:extLst>
          </p:cNvPr>
          <p:cNvGraphicFramePr>
            <a:graphicFrameLocks noGrp="1"/>
          </p:cNvGraphicFramePr>
          <p:nvPr>
            <p:extLst/>
          </p:nvPr>
        </p:nvGraphicFramePr>
        <p:xfrm>
          <a:off x="467546" y="4589247"/>
          <a:ext cx="8136901" cy="1309110"/>
        </p:xfrm>
        <a:graphic>
          <a:graphicData uri="http://schemas.openxmlformats.org/drawingml/2006/table">
            <a:tbl>
              <a:tblPr firstCol="1" bandRow="1">
                <a:tableStyleId>{5C22544A-7EE6-4342-B048-85BDC9FD1C3A}</a:tableStyleId>
              </a:tblPr>
              <a:tblGrid>
                <a:gridCol w="925339">
                  <a:extLst>
                    <a:ext uri="{9D8B030D-6E8A-4147-A177-3AD203B41FA5}">
                      <a16:colId xmlns:a16="http://schemas.microsoft.com/office/drawing/2014/main" val="2675165072"/>
                    </a:ext>
                  </a:extLst>
                </a:gridCol>
                <a:gridCol w="1201927">
                  <a:extLst>
                    <a:ext uri="{9D8B030D-6E8A-4147-A177-3AD203B41FA5}">
                      <a16:colId xmlns:a16="http://schemas.microsoft.com/office/drawing/2014/main" val="3136846413"/>
                    </a:ext>
                  </a:extLst>
                </a:gridCol>
                <a:gridCol w="1201927">
                  <a:extLst>
                    <a:ext uri="{9D8B030D-6E8A-4147-A177-3AD203B41FA5}">
                      <a16:colId xmlns:a16="http://schemas.microsoft.com/office/drawing/2014/main" val="2237502247"/>
                    </a:ext>
                  </a:extLst>
                </a:gridCol>
                <a:gridCol w="1201927">
                  <a:extLst>
                    <a:ext uri="{9D8B030D-6E8A-4147-A177-3AD203B41FA5}">
                      <a16:colId xmlns:a16="http://schemas.microsoft.com/office/drawing/2014/main" val="1313255569"/>
                    </a:ext>
                  </a:extLst>
                </a:gridCol>
                <a:gridCol w="1201927">
                  <a:extLst>
                    <a:ext uri="{9D8B030D-6E8A-4147-A177-3AD203B41FA5}">
                      <a16:colId xmlns:a16="http://schemas.microsoft.com/office/drawing/2014/main" val="540817637"/>
                    </a:ext>
                  </a:extLst>
                </a:gridCol>
                <a:gridCol w="1201927">
                  <a:extLst>
                    <a:ext uri="{9D8B030D-6E8A-4147-A177-3AD203B41FA5}">
                      <a16:colId xmlns:a16="http://schemas.microsoft.com/office/drawing/2014/main" val="1828993692"/>
                    </a:ext>
                  </a:extLst>
                </a:gridCol>
                <a:gridCol w="1201927">
                  <a:extLst>
                    <a:ext uri="{9D8B030D-6E8A-4147-A177-3AD203B41FA5}">
                      <a16:colId xmlns:a16="http://schemas.microsoft.com/office/drawing/2014/main" val="1427796164"/>
                    </a:ext>
                  </a:extLst>
                </a:gridCol>
              </a:tblGrid>
              <a:tr h="436370">
                <a:tc>
                  <a:txBody>
                    <a:bodyPr/>
                    <a:lstStyle/>
                    <a:p>
                      <a:pPr algn="ctr" rtl="0" fontAlgn="ctr"/>
                      <a:r>
                        <a:rPr lang="en-GB" sz="1100" b="1" u="none" strike="noStrike" dirty="0">
                          <a:solidFill>
                            <a:srgbClr val="FFFFFF"/>
                          </a:solidFill>
                          <a:effectLst/>
                        </a:rPr>
                        <a:t>2018 Gr 11</a:t>
                      </a:r>
                      <a:endParaRPr lang="en-GB" sz="1100" b="1" i="0" u="none" strike="noStrike" dirty="0">
                        <a:solidFill>
                          <a:srgbClr val="FFFFFF"/>
                        </a:solidFill>
                        <a:effectLst/>
                        <a:latin typeface="Calibri" panose="020F0502020204030204" pitchFamily="34" charset="0"/>
                      </a:endParaRP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ZA" sz="1100" b="0" i="0" u="none" strike="noStrike" dirty="0">
                          <a:solidFill>
                            <a:srgbClr val="000000"/>
                          </a:solidFill>
                          <a:effectLst/>
                          <a:latin typeface="Calibri" panose="020F0502020204030204" pitchFamily="34" charset="0"/>
                        </a:rPr>
                        <a:t>76,8%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ZA" sz="1100" b="0" i="0" u="none" strike="noStrike" dirty="0">
                          <a:solidFill>
                            <a:srgbClr val="000000"/>
                          </a:solidFill>
                          <a:effectLst/>
                          <a:latin typeface="Calibri" panose="020F0502020204030204" pitchFamily="34" charset="0"/>
                        </a:rPr>
                        <a:t>71,2%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ZA" sz="1100" b="0" i="0" u="none" strike="noStrike" dirty="0">
                          <a:solidFill>
                            <a:srgbClr val="000000"/>
                          </a:solidFill>
                          <a:effectLst/>
                          <a:latin typeface="Calibri" panose="020F0502020204030204" pitchFamily="34" charset="0"/>
                        </a:rPr>
                        <a:t>74,6%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ZA" sz="1100" b="0" i="0" u="none" strike="noStrike" dirty="0">
                          <a:solidFill>
                            <a:srgbClr val="000000"/>
                          </a:solidFill>
                          <a:effectLst/>
                          <a:latin typeface="Calibri" panose="020F0502020204030204" pitchFamily="34" charset="0"/>
                        </a:rPr>
                        <a:t>73,9%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ZA" sz="1100" b="0" i="0" u="none" strike="noStrike" dirty="0">
                          <a:solidFill>
                            <a:srgbClr val="000000"/>
                          </a:solidFill>
                          <a:effectLst/>
                          <a:latin typeface="Calibri" panose="020F0502020204030204" pitchFamily="34" charset="0"/>
                        </a:rPr>
                        <a:t>69,0%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ZA" sz="1100" b="0" i="0" u="none" strike="noStrike" dirty="0">
                          <a:solidFill>
                            <a:srgbClr val="000000"/>
                          </a:solidFill>
                          <a:effectLst/>
                          <a:latin typeface="Calibri" panose="020F0502020204030204" pitchFamily="34" charset="0"/>
                        </a:rPr>
                        <a:t>45,3%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1300315"/>
                  </a:ext>
                </a:extLst>
              </a:tr>
              <a:tr h="436370">
                <a:tc>
                  <a:txBody>
                    <a:bodyPr/>
                    <a:lstStyle/>
                    <a:p>
                      <a:pPr algn="ctr" rtl="0" fontAlgn="ctr"/>
                      <a:r>
                        <a:rPr lang="en-ZA" sz="1100" b="1" u="none" strike="noStrike" dirty="0">
                          <a:solidFill>
                            <a:srgbClr val="FFFFFF"/>
                          </a:solidFill>
                          <a:effectLst/>
                        </a:rPr>
                        <a:t>2019 Gr 11</a:t>
                      </a:r>
                      <a:endParaRPr lang="en-ZA" sz="1100" b="1" i="0" u="none" strike="noStrike" dirty="0">
                        <a:solidFill>
                          <a:srgbClr val="FFFFFF"/>
                        </a:solidFill>
                        <a:effectLst/>
                        <a:latin typeface="Calibri" panose="020F0502020204030204" pitchFamily="34" charset="0"/>
                      </a:endParaRP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ZA" sz="1100" b="0" i="0" u="none" strike="noStrike" dirty="0">
                          <a:solidFill>
                            <a:srgbClr val="000000"/>
                          </a:solidFill>
                          <a:effectLst/>
                          <a:latin typeface="Calibri" panose="020F0502020204030204" pitchFamily="34" charset="0"/>
                        </a:rPr>
                        <a:t>81,6%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ZA" sz="1100" b="0" i="0" u="none" strike="noStrike" dirty="0">
                          <a:solidFill>
                            <a:srgbClr val="000000"/>
                          </a:solidFill>
                          <a:effectLst/>
                          <a:latin typeface="Calibri" panose="020F0502020204030204" pitchFamily="34" charset="0"/>
                        </a:rPr>
                        <a:t>80,4%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ZA" sz="1100" b="0" i="0" u="none" strike="noStrike" dirty="0">
                          <a:solidFill>
                            <a:srgbClr val="000000"/>
                          </a:solidFill>
                          <a:effectLst/>
                          <a:latin typeface="Calibri" panose="020F0502020204030204" pitchFamily="34" charset="0"/>
                        </a:rPr>
                        <a:t>79,6%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ZA" sz="1100" b="0" i="0" u="none" strike="noStrike" dirty="0">
                          <a:solidFill>
                            <a:srgbClr val="000000"/>
                          </a:solidFill>
                          <a:effectLst/>
                          <a:latin typeface="Calibri" panose="020F0502020204030204" pitchFamily="34" charset="0"/>
                        </a:rPr>
                        <a:t>78,4%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ZA" sz="1100" b="0" i="0" u="none" strike="noStrike" dirty="0">
                          <a:solidFill>
                            <a:srgbClr val="000000"/>
                          </a:solidFill>
                          <a:effectLst/>
                          <a:latin typeface="Calibri" panose="020F0502020204030204" pitchFamily="34" charset="0"/>
                        </a:rPr>
                        <a:t>72,7%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ZA" sz="1100" b="0" i="0" u="none" strike="noStrike" dirty="0">
                          <a:solidFill>
                            <a:srgbClr val="000000"/>
                          </a:solidFill>
                          <a:effectLst/>
                          <a:latin typeface="Calibri" panose="020F0502020204030204" pitchFamily="34" charset="0"/>
                        </a:rPr>
                        <a:t>50,7%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91643230"/>
                  </a:ext>
                </a:extLst>
              </a:tr>
              <a:tr h="436370">
                <a:tc>
                  <a:txBody>
                    <a:bodyPr/>
                    <a:lstStyle/>
                    <a:p>
                      <a:pPr algn="ctr" rtl="0" fontAlgn="ctr"/>
                      <a:r>
                        <a:rPr lang="en-ZA" sz="1100" b="1" u="none" strike="noStrike" dirty="0">
                          <a:solidFill>
                            <a:srgbClr val="FFFFFF"/>
                          </a:solidFill>
                          <a:effectLst/>
                        </a:rPr>
                        <a:t>Difference</a:t>
                      </a:r>
                      <a:endParaRPr lang="en-ZA" sz="1100" b="1" i="0" u="none" strike="noStrike" dirty="0">
                        <a:solidFill>
                          <a:srgbClr val="FFFFFF"/>
                        </a:solidFill>
                        <a:effectLst/>
                        <a:latin typeface="Calibri" panose="020F0502020204030204" pitchFamily="34" charset="0"/>
                      </a:endParaRP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ZA" sz="1100" b="0" i="0" u="none" strike="noStrike" dirty="0">
                          <a:solidFill>
                            <a:srgbClr val="000000"/>
                          </a:solidFill>
                          <a:effectLst/>
                          <a:latin typeface="Calibri" panose="020F0502020204030204" pitchFamily="34" charset="0"/>
                        </a:rPr>
                        <a:t>4,8%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fontAlgn="b"/>
                      <a:r>
                        <a:rPr lang="en-ZA" sz="1100" b="0" i="0" u="none" strike="noStrike" dirty="0">
                          <a:solidFill>
                            <a:srgbClr val="000000"/>
                          </a:solidFill>
                          <a:effectLst/>
                          <a:latin typeface="Calibri" panose="020F0502020204030204" pitchFamily="34" charset="0"/>
                        </a:rPr>
                        <a:t>9,2%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fontAlgn="b"/>
                      <a:r>
                        <a:rPr lang="en-ZA" sz="1100" b="0" i="0" u="none" strike="noStrike" dirty="0">
                          <a:solidFill>
                            <a:srgbClr val="000000"/>
                          </a:solidFill>
                          <a:effectLst/>
                          <a:latin typeface="Calibri" panose="020F0502020204030204" pitchFamily="34" charset="0"/>
                        </a:rPr>
                        <a:t>5,0%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fontAlgn="b"/>
                      <a:r>
                        <a:rPr lang="en-ZA" sz="1100" b="0" i="0" u="none" strike="noStrike" dirty="0">
                          <a:solidFill>
                            <a:srgbClr val="000000"/>
                          </a:solidFill>
                          <a:effectLst/>
                          <a:latin typeface="Calibri" panose="020F0502020204030204" pitchFamily="34" charset="0"/>
                        </a:rPr>
                        <a:t>4,5%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fontAlgn="b"/>
                      <a:r>
                        <a:rPr lang="en-ZA" sz="1100" b="0" i="0" u="none" strike="noStrike" dirty="0">
                          <a:solidFill>
                            <a:srgbClr val="000000"/>
                          </a:solidFill>
                          <a:effectLst/>
                          <a:latin typeface="Calibri" panose="020F0502020204030204" pitchFamily="34" charset="0"/>
                        </a:rPr>
                        <a:t>3,7%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fontAlgn="b"/>
                      <a:r>
                        <a:rPr lang="en-ZA" sz="1100" b="0" i="0" u="none" strike="noStrike" dirty="0">
                          <a:solidFill>
                            <a:srgbClr val="000000"/>
                          </a:solidFill>
                          <a:effectLst/>
                          <a:latin typeface="Calibri" panose="020F0502020204030204" pitchFamily="34" charset="0"/>
                        </a:rPr>
                        <a:t>5,4%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3794693514"/>
                  </a:ext>
                </a:extLst>
              </a:tr>
            </a:tbl>
          </a:graphicData>
        </a:graphic>
      </p:graphicFrame>
      <p:sp>
        <p:nvSpPr>
          <p:cNvPr id="8" name="Slide Number Placeholder 3"/>
          <p:cNvSpPr txBox="1">
            <a:spLocks/>
          </p:cNvSpPr>
          <p:nvPr/>
        </p:nvSpPr>
        <p:spPr>
          <a:xfrm>
            <a:off x="4914900" y="5624514"/>
            <a:ext cx="16002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1350" dirty="0">
                <a:solidFill>
                  <a:prstClr val="black">
                    <a:tint val="75000"/>
                  </a:prstClr>
                </a:solidFill>
              </a:rPr>
              <a:t>40</a:t>
            </a:r>
          </a:p>
        </p:txBody>
      </p:sp>
    </p:spTree>
    <p:extLst>
      <p:ext uri="{BB962C8B-B14F-4D97-AF65-F5344CB8AC3E}">
        <p14:creationId xmlns:p14="http://schemas.microsoft.com/office/powerpoint/2010/main" val="383157757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839B32E-3807-443E-9A85-523AE7C3610D}"/>
              </a:ext>
            </a:extLst>
          </p:cNvPr>
          <p:cNvSpPr>
            <a:spLocks noGrp="1"/>
          </p:cNvSpPr>
          <p:nvPr>
            <p:ph type="sldNum" sz="quarter" idx="4"/>
          </p:nvPr>
        </p:nvSpPr>
        <p:spPr/>
        <p:txBody>
          <a:bodyPr/>
          <a:lstStyle/>
          <a:p>
            <a:fld id="{85623673-0B1D-9B45-B3E0-5FF3AEBBDA1B}" type="slidenum">
              <a:rPr lang="en-US" smtClean="0"/>
              <a:pPr/>
              <a:t>38</a:t>
            </a:fld>
            <a:endParaRPr lang="en-US" dirty="0"/>
          </a:p>
        </p:txBody>
      </p:sp>
      <p:sp>
        <p:nvSpPr>
          <p:cNvPr id="4" name="Title 3">
            <a:extLst>
              <a:ext uri="{FF2B5EF4-FFF2-40B4-BE49-F238E27FC236}">
                <a16:creationId xmlns:a16="http://schemas.microsoft.com/office/drawing/2014/main" id="{BAAFA3E1-19D6-4EE3-811F-5F45F9B96BBD}"/>
              </a:ext>
            </a:extLst>
          </p:cNvPr>
          <p:cNvSpPr>
            <a:spLocks noGrp="1"/>
          </p:cNvSpPr>
          <p:nvPr>
            <p:ph type="title"/>
          </p:nvPr>
        </p:nvSpPr>
        <p:spPr>
          <a:xfrm>
            <a:off x="188595" y="416470"/>
            <a:ext cx="7886700" cy="625658"/>
          </a:xfrm>
        </p:spPr>
        <p:txBody>
          <a:bodyPr/>
          <a:lstStyle/>
          <a:p>
            <a:pPr algn="ctr"/>
            <a:r>
              <a:rPr lang="en-US" sz="3300" dirty="0">
                <a:solidFill>
                  <a:schemeClr val="tx1"/>
                </a:solidFill>
              </a:rPr>
              <a:t/>
            </a:r>
            <a:br>
              <a:rPr lang="en-US" sz="3300" dirty="0">
                <a:solidFill>
                  <a:schemeClr val="tx1"/>
                </a:solidFill>
              </a:rPr>
            </a:br>
            <a:r>
              <a:rPr lang="en-US" sz="3600" cap="small" dirty="0" smtClean="0">
                <a:solidFill>
                  <a:schemeClr val="accent2">
                    <a:lumMod val="75000"/>
                  </a:schemeClr>
                </a:solidFill>
                <a:latin typeface="Arial Narrow" panose="020B0606020202030204" pitchFamily="34" charset="0"/>
                <a:cs typeface="Arial" panose="020B0604020202020204" pitchFamily="34" charset="0"/>
              </a:rPr>
              <a:t>SUMMARY OF COMPARISONS</a:t>
            </a:r>
            <a:r>
              <a:rPr lang="en-GB" sz="3600" cap="small" dirty="0">
                <a:solidFill>
                  <a:schemeClr val="accent2">
                    <a:lumMod val="75000"/>
                  </a:schemeClr>
                </a:solidFill>
                <a:latin typeface="Arial Narrow" panose="020B0606020202030204" pitchFamily="34" charset="0"/>
                <a:cs typeface="Arial" panose="020B0604020202020204" pitchFamily="34" charset="0"/>
              </a:rPr>
              <a:t/>
            </a:r>
            <a:br>
              <a:rPr lang="en-GB" sz="3600" cap="small" dirty="0">
                <a:solidFill>
                  <a:schemeClr val="accent2">
                    <a:lumMod val="75000"/>
                  </a:schemeClr>
                </a:solidFill>
                <a:latin typeface="Arial Narrow" panose="020B0606020202030204" pitchFamily="34" charset="0"/>
                <a:cs typeface="Arial" panose="020B0604020202020204" pitchFamily="34" charset="0"/>
              </a:rPr>
            </a:br>
            <a:endParaRPr lang="en-ZA" sz="3600" cap="small" dirty="0">
              <a:solidFill>
                <a:schemeClr val="accent2">
                  <a:lumMod val="75000"/>
                </a:schemeClr>
              </a:solidFill>
              <a:latin typeface="Arial Narrow" panose="020B060602020203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2A6FCBA1-D551-4CF9-BEA0-C593A761A249}"/>
              </a:ext>
            </a:extLst>
          </p:cNvPr>
          <p:cNvSpPr/>
          <p:nvPr/>
        </p:nvSpPr>
        <p:spPr>
          <a:xfrm>
            <a:off x="188595" y="1042129"/>
            <a:ext cx="8769668" cy="4958622"/>
          </a:xfrm>
          <a:prstGeom prst="rect">
            <a:avLst/>
          </a:prstGeom>
          <a:noFill/>
          <a:effectLst/>
        </p:spPr>
        <p:style>
          <a:lnRef idx="1">
            <a:schemeClr val="accent1"/>
          </a:lnRef>
          <a:fillRef idx="3">
            <a:schemeClr val="accent1"/>
          </a:fillRef>
          <a:effectRef idx="2">
            <a:schemeClr val="accent1"/>
          </a:effectRef>
          <a:fontRef idx="minor">
            <a:schemeClr val="lt1"/>
          </a:fontRef>
        </p:style>
        <p:txBody>
          <a:bodyPr tIns="81000" rtlCol="0" anchor="t" anchorCtr="0"/>
          <a:lstStyle/>
          <a:p>
            <a:pPr marL="66675" algn="just"/>
            <a:r>
              <a:rPr lang="en-GB" sz="2000" dirty="0">
                <a:solidFill>
                  <a:schemeClr val="tx1"/>
                </a:solidFill>
                <a:latin typeface="Arial Narrow" panose="020B0606020202030204" pitchFamily="34" charset="0"/>
                <a:cs typeface="Arial" panose="020B0604020202020204" pitchFamily="34" charset="0"/>
              </a:rPr>
              <a:t>The key findings of the analysis include:</a:t>
            </a:r>
          </a:p>
          <a:p>
            <a:pPr marL="66675" algn="just"/>
            <a:endParaRPr lang="en-GB" sz="2000" dirty="0">
              <a:solidFill>
                <a:schemeClr val="tx1"/>
              </a:solidFill>
              <a:latin typeface="Arial Narrow" panose="020B0606020202030204" pitchFamily="34" charset="0"/>
              <a:cs typeface="Arial" panose="020B0604020202020204" pitchFamily="34" charset="0"/>
            </a:endParaRPr>
          </a:p>
          <a:p>
            <a:pPr marL="214313" indent="-147638" algn="just">
              <a:lnSpc>
                <a:spcPct val="150000"/>
              </a:lnSpc>
              <a:buFont typeface="Arial" panose="020B0604020202020204" pitchFamily="34" charset="0"/>
              <a:buChar char="•"/>
            </a:pPr>
            <a:r>
              <a:rPr lang="en-GB" sz="2000" dirty="0">
                <a:solidFill>
                  <a:schemeClr val="tx1"/>
                </a:solidFill>
                <a:latin typeface="Arial Narrow" panose="020B0606020202030204" pitchFamily="34" charset="0"/>
                <a:cs typeface="Arial" panose="020B0604020202020204" pitchFamily="34" charset="0"/>
              </a:rPr>
              <a:t>The 2019 Grade 11s (2020 Grade 12 cohort proxy) outperformed the 2018 Grade 11s (2019 Grade 12 cohort proxy) in:</a:t>
            </a:r>
          </a:p>
          <a:p>
            <a:pPr marL="400050" indent="-196454" algn="just">
              <a:lnSpc>
                <a:spcPct val="150000"/>
              </a:lnSpc>
              <a:buFont typeface="Calibri" panose="020F0502020204030204" pitchFamily="34" charset="0"/>
              <a:buChar char="–"/>
            </a:pPr>
            <a:r>
              <a:rPr lang="en-GB" sz="2000" b="1" dirty="0">
                <a:solidFill>
                  <a:schemeClr val="tx1"/>
                </a:solidFill>
                <a:latin typeface="Arial Narrow" panose="020B0606020202030204" pitchFamily="34" charset="0"/>
                <a:cs typeface="Arial" panose="020B0604020202020204" pitchFamily="34" charset="0"/>
              </a:rPr>
              <a:t>10 out of 11 home language subjects, and</a:t>
            </a:r>
          </a:p>
          <a:p>
            <a:pPr marL="400050" indent="-196454" algn="just">
              <a:lnSpc>
                <a:spcPct val="150000"/>
              </a:lnSpc>
              <a:buFont typeface="Calibri" panose="020F0502020204030204" pitchFamily="34" charset="0"/>
              <a:buChar char="–"/>
            </a:pPr>
            <a:r>
              <a:rPr lang="en-GB" sz="2000" b="1" dirty="0">
                <a:solidFill>
                  <a:schemeClr val="tx1"/>
                </a:solidFill>
                <a:latin typeface="Arial Narrow" panose="020B0606020202030204" pitchFamily="34" charset="0"/>
                <a:cs typeface="Arial" panose="020B0604020202020204" pitchFamily="34" charset="0"/>
              </a:rPr>
              <a:t>12 out of 12 high enrolment subjects based on final year subject pass rates</a:t>
            </a:r>
            <a:r>
              <a:rPr lang="en-GB" sz="2000" dirty="0">
                <a:solidFill>
                  <a:schemeClr val="tx1"/>
                </a:solidFill>
                <a:latin typeface="Arial Narrow" panose="020B0606020202030204" pitchFamily="34" charset="0"/>
                <a:cs typeface="Arial" panose="020B0604020202020204" pitchFamily="34" charset="0"/>
              </a:rPr>
              <a:t>.</a:t>
            </a:r>
          </a:p>
          <a:p>
            <a:pPr marL="203597" algn="just">
              <a:lnSpc>
                <a:spcPct val="150000"/>
              </a:lnSpc>
            </a:pPr>
            <a:endParaRPr lang="en-GB" sz="2000" dirty="0">
              <a:solidFill>
                <a:schemeClr val="tx1"/>
              </a:solidFill>
              <a:latin typeface="Arial Narrow" panose="020B0606020202030204" pitchFamily="34" charset="0"/>
              <a:cs typeface="Arial" panose="020B0604020202020204" pitchFamily="34" charset="0"/>
            </a:endParaRPr>
          </a:p>
          <a:p>
            <a:pPr marL="214313" indent="-147638" algn="just">
              <a:lnSpc>
                <a:spcPct val="150000"/>
              </a:lnSpc>
              <a:buFont typeface="Arial" panose="020B0604020202020204" pitchFamily="34" charset="0"/>
              <a:buChar char="•"/>
            </a:pPr>
            <a:r>
              <a:rPr lang="en-GB" sz="2000" dirty="0">
                <a:solidFill>
                  <a:schemeClr val="tx1"/>
                </a:solidFill>
                <a:latin typeface="Arial Narrow" panose="020B0606020202030204" pitchFamily="34" charset="0"/>
                <a:cs typeface="Arial" panose="020B0604020202020204" pitchFamily="34" charset="0"/>
              </a:rPr>
              <a:t>The 2018 Grade 10s (2020 Grade 12 cohort proxy) outperformed the 2017 Grade 10s (2019 Grade 12 cohort proxy) in:</a:t>
            </a:r>
          </a:p>
          <a:p>
            <a:pPr marL="400050" indent="-196454" algn="just">
              <a:lnSpc>
                <a:spcPct val="150000"/>
              </a:lnSpc>
              <a:buFont typeface="Calibri" panose="020F0502020204030204" pitchFamily="34" charset="0"/>
              <a:buChar char="–"/>
            </a:pPr>
            <a:r>
              <a:rPr lang="en-GB" sz="2000" b="1" dirty="0">
                <a:solidFill>
                  <a:schemeClr val="tx1"/>
                </a:solidFill>
                <a:latin typeface="Arial Narrow" panose="020B0606020202030204" pitchFamily="34" charset="0"/>
                <a:cs typeface="Arial" panose="020B0604020202020204" pitchFamily="34" charset="0"/>
              </a:rPr>
              <a:t>8 out of 11 home language subjects, and</a:t>
            </a:r>
          </a:p>
          <a:p>
            <a:pPr marL="400050" indent="-196454" algn="just">
              <a:lnSpc>
                <a:spcPct val="150000"/>
              </a:lnSpc>
              <a:buFont typeface="Calibri" panose="020F0502020204030204" pitchFamily="34" charset="0"/>
              <a:buChar char="–"/>
            </a:pPr>
            <a:r>
              <a:rPr lang="en-GB" sz="2000" b="1" dirty="0">
                <a:solidFill>
                  <a:schemeClr val="tx1"/>
                </a:solidFill>
                <a:latin typeface="Arial Narrow" panose="020B0606020202030204" pitchFamily="34" charset="0"/>
                <a:cs typeface="Arial" panose="020B0604020202020204" pitchFamily="34" charset="0"/>
              </a:rPr>
              <a:t>8 out of 12 high enrolment subjects based on final year subject pass rates</a:t>
            </a:r>
            <a:r>
              <a:rPr lang="en-GB" sz="2000" dirty="0">
                <a:solidFill>
                  <a:schemeClr val="tx1"/>
                </a:solidFill>
                <a:latin typeface="Arial Narrow" panose="020B0606020202030204" pitchFamily="34" charset="0"/>
                <a:cs typeface="Arial" panose="020B0604020202020204" pitchFamily="34" charset="0"/>
              </a:rPr>
              <a:t>.</a:t>
            </a:r>
          </a:p>
          <a:p>
            <a:pPr marL="203597"/>
            <a:endParaRPr lang="en-GB" sz="2000" dirty="0">
              <a:solidFill>
                <a:schemeClr val="tx1"/>
              </a:solidFill>
              <a:latin typeface="Arial Narrow" panose="020B0606020202030204" pitchFamily="34" charset="0"/>
              <a:cs typeface="Arial" panose="020B0604020202020204" pitchFamily="34" charset="0"/>
            </a:endParaRPr>
          </a:p>
          <a:p>
            <a:pPr marL="66675"/>
            <a:endParaRPr lang="en-GB" sz="1500" dirty="0">
              <a:solidFill>
                <a:schemeClr val="tx1"/>
              </a:solidFill>
              <a:latin typeface="Arial" panose="020B0604020202020204" pitchFamily="34" charset="0"/>
              <a:cs typeface="Arial" panose="020B0604020202020204" pitchFamily="34" charset="0"/>
            </a:endParaRPr>
          </a:p>
          <a:p>
            <a:pPr marL="66675"/>
            <a:endParaRPr lang="en-GB" sz="1200" dirty="0">
              <a:solidFill>
                <a:schemeClr val="tx1"/>
              </a:solidFill>
            </a:endParaRPr>
          </a:p>
        </p:txBody>
      </p:sp>
    </p:spTree>
    <p:extLst>
      <p:ext uri="{BB962C8B-B14F-4D97-AF65-F5344CB8AC3E}">
        <p14:creationId xmlns:p14="http://schemas.microsoft.com/office/powerpoint/2010/main" val="207573719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73784"/>
          </a:xfrm>
          <a:prstGeom prst="rect">
            <a:avLst/>
          </a:prstGeom>
        </p:spPr>
      </p:pic>
      <p:sp>
        <p:nvSpPr>
          <p:cNvPr id="32770" name="Content Placeholder 2"/>
          <p:cNvSpPr>
            <a:spLocks noGrp="1"/>
          </p:cNvSpPr>
          <p:nvPr>
            <p:ph idx="1"/>
          </p:nvPr>
        </p:nvSpPr>
        <p:spPr>
          <a:xfrm>
            <a:off x="457200" y="404813"/>
            <a:ext cx="8229600" cy="5184427"/>
          </a:xfrm>
        </p:spPr>
        <p:txBody>
          <a:bodyPr/>
          <a:lstStyle/>
          <a:p>
            <a:pPr>
              <a:buFont typeface="Arial" charset="0"/>
              <a:buNone/>
              <a:defRPr/>
            </a:pPr>
            <a:endParaRPr lang="en-ZA" altLang="en-US" dirty="0">
              <a:latin typeface="Arial" charset="0"/>
              <a:cs typeface="Arial" charset="0"/>
            </a:endParaRPr>
          </a:p>
          <a:p>
            <a:pPr algn="ctr">
              <a:spcBef>
                <a:spcPct val="0"/>
              </a:spcBef>
              <a:buFont typeface="Arial" charset="0"/>
              <a:buNone/>
              <a:defRPr/>
            </a:pPr>
            <a:endParaRPr lang="en-ZA" altLang="en-US" sz="8000" b="1" i="1" dirty="0">
              <a:latin typeface="Arial Narrow" pitchFamily="34" charset="0"/>
              <a:cs typeface="Arial" charset="0"/>
            </a:endParaRPr>
          </a:p>
          <a:p>
            <a:pPr algn="ctr">
              <a:spcBef>
                <a:spcPct val="0"/>
              </a:spcBef>
              <a:buFont typeface="Arial" charset="0"/>
              <a:buNone/>
              <a:defRPr/>
            </a:pPr>
            <a:r>
              <a:rPr lang="en-ZA" altLang="en-US" sz="6600" b="1" dirty="0">
                <a:solidFill>
                  <a:srgbClr val="CC9900"/>
                </a:solidFill>
                <a:effectLst>
                  <a:outerShdw blurRad="50800" dist="50800" dir="5400000" algn="ctr" rotWithShape="0">
                    <a:schemeClr val="tx1"/>
                  </a:outerShdw>
                </a:effectLst>
                <a:latin typeface="Arial Narrow" panose="020B0606020202030204" pitchFamily="34" charset="0"/>
                <a:cs typeface="Arial" charset="0"/>
              </a:rPr>
              <a:t>LEARNER SUPPORT FOR THE CLASS OF  </a:t>
            </a:r>
          </a:p>
          <a:p>
            <a:pPr algn="ctr">
              <a:spcBef>
                <a:spcPct val="0"/>
              </a:spcBef>
              <a:buFont typeface="Arial" charset="0"/>
              <a:buNone/>
              <a:defRPr/>
            </a:pPr>
            <a:r>
              <a:rPr lang="en-ZA" altLang="en-US" sz="6600" b="1" dirty="0" smtClean="0">
                <a:solidFill>
                  <a:srgbClr val="CC9900"/>
                </a:solidFill>
                <a:effectLst>
                  <a:outerShdw blurRad="50800" dist="50800" dir="5400000" algn="ctr" rotWithShape="0">
                    <a:schemeClr val="tx1"/>
                  </a:outerShdw>
                </a:effectLst>
                <a:latin typeface="Arial Narrow" panose="020B0606020202030204" pitchFamily="34" charset="0"/>
                <a:cs typeface="Arial" charset="0"/>
              </a:rPr>
              <a:t>2020</a:t>
            </a:r>
            <a:endParaRPr lang="en-ZA" altLang="en-US" sz="6600" b="1" dirty="0">
              <a:solidFill>
                <a:srgbClr val="CC9900"/>
              </a:solidFill>
              <a:effectLst>
                <a:outerShdw blurRad="50800" dist="50800" dir="5400000" algn="ctr" rotWithShape="0">
                  <a:schemeClr val="tx1"/>
                </a:outerShdw>
              </a:effectLst>
              <a:latin typeface="Arial Narrow" panose="020B0606020202030204" pitchFamily="34" charset="0"/>
              <a:cs typeface="Arial" charset="0"/>
            </a:endParaRPr>
          </a:p>
        </p:txBody>
      </p:sp>
      <p:sp>
        <p:nvSpPr>
          <p:cNvPr id="2" name="Slide Number Placeholder 1"/>
          <p:cNvSpPr>
            <a:spLocks noGrp="1"/>
          </p:cNvSpPr>
          <p:nvPr>
            <p:ph type="sldNum" sz="quarter" idx="4"/>
          </p:nvPr>
        </p:nvSpPr>
        <p:spPr/>
        <p:txBody>
          <a:bodyPr/>
          <a:lstStyle/>
          <a:p>
            <a:pPr>
              <a:defRPr/>
            </a:pPr>
            <a:fld id="{9281EBB6-D164-4A7A-83B0-06A5CFC35E17}" type="slidenum">
              <a:rPr lang="en-ZA" altLang="en-US" smtClean="0"/>
              <a:pPr>
                <a:defRPr/>
              </a:pPr>
              <a:t>39</a:t>
            </a:fld>
            <a:endParaRPr lang="en-ZA" altLang="en-US"/>
          </a:p>
        </p:txBody>
      </p:sp>
    </p:spTree>
    <p:extLst>
      <p:ext uri="{BB962C8B-B14F-4D97-AF65-F5344CB8AC3E}">
        <p14:creationId xmlns:p14="http://schemas.microsoft.com/office/powerpoint/2010/main" val="954496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2750" y="115888"/>
            <a:ext cx="8229600" cy="792162"/>
          </a:xfrm>
        </p:spPr>
        <p:txBody>
          <a:bodyPr>
            <a:noAutofit/>
          </a:bodyPr>
          <a:lstStyle/>
          <a:p>
            <a:pPr>
              <a:defRPr/>
            </a:pPr>
            <a:r>
              <a:rPr lang="en-ZA" sz="5400" b="1" dirty="0" smtClean="0">
                <a:solidFill>
                  <a:schemeClr val="accent2">
                    <a:lumMod val="75000"/>
                  </a:schemeClr>
                </a:solidFill>
                <a:effectLst>
                  <a:outerShdw blurRad="38100" dist="38100" dir="2700000" algn="tl">
                    <a:srgbClr val="000000">
                      <a:alpha val="43137"/>
                    </a:srgbClr>
                  </a:outerShdw>
                </a:effectLst>
                <a:latin typeface="Arial Narrow" pitchFamily="34" charset="0"/>
                <a:cs typeface="Arial" panose="020B0604020202020204" pitchFamily="34" charset="0"/>
              </a:rPr>
              <a:t>INTRODUCTION</a:t>
            </a:r>
            <a:endParaRPr lang="en-ZA" sz="5400" b="1" dirty="0">
              <a:solidFill>
                <a:schemeClr val="accent2">
                  <a:lumMod val="75000"/>
                </a:schemeClr>
              </a:solidFill>
              <a:effectLst>
                <a:outerShdw blurRad="38100" dist="38100" dir="2700000" algn="tl">
                  <a:srgbClr val="000000">
                    <a:alpha val="43137"/>
                  </a:srgbClr>
                </a:outerShdw>
              </a:effectLst>
              <a:latin typeface="Arial Narrow" pitchFamily="34" charset="0"/>
              <a:cs typeface="Arial" panose="020B0604020202020204" pitchFamily="34" charset="0"/>
            </a:endParaRPr>
          </a:p>
        </p:txBody>
      </p:sp>
      <p:sp>
        <p:nvSpPr>
          <p:cNvPr id="3" name="Content Placeholder 2"/>
          <p:cNvSpPr>
            <a:spLocks noGrp="1"/>
          </p:cNvSpPr>
          <p:nvPr>
            <p:ph idx="1"/>
          </p:nvPr>
        </p:nvSpPr>
        <p:spPr>
          <a:xfrm>
            <a:off x="179512" y="1093861"/>
            <a:ext cx="8784976" cy="4999435"/>
          </a:xfrm>
        </p:spPr>
        <p:txBody>
          <a:bodyPr>
            <a:normAutofit fontScale="40000" lnSpcReduction="20000"/>
          </a:bodyPr>
          <a:lstStyle/>
          <a:p>
            <a:pPr marL="0" indent="0" algn="just">
              <a:buFont typeface="Arial" panose="020B0604020202020204" pitchFamily="34" charset="0"/>
              <a:buNone/>
              <a:defRPr/>
            </a:pPr>
            <a:r>
              <a:rPr lang="en-ZA" sz="8000" dirty="0" smtClean="0"/>
              <a:t>“</a:t>
            </a:r>
            <a:r>
              <a:rPr lang="en-ZA" sz="10000" i="1" dirty="0" smtClean="0"/>
              <a:t>By 2030, South Africans should have </a:t>
            </a:r>
            <a:r>
              <a:rPr lang="en-ZA" sz="10000" b="1" i="1" dirty="0" smtClean="0"/>
              <a:t>access</a:t>
            </a:r>
            <a:r>
              <a:rPr lang="en-ZA" sz="10000" i="1" dirty="0" smtClean="0"/>
              <a:t> to education and training of the </a:t>
            </a:r>
            <a:r>
              <a:rPr lang="en-ZA" sz="10000" b="1" i="1" dirty="0" smtClean="0"/>
              <a:t>highest quality</a:t>
            </a:r>
            <a:r>
              <a:rPr lang="en-ZA" sz="10000" i="1" dirty="0" smtClean="0"/>
              <a:t>, leading to </a:t>
            </a:r>
            <a:r>
              <a:rPr lang="en-ZA" sz="10000" b="1" i="1" dirty="0" smtClean="0"/>
              <a:t>significantly</a:t>
            </a:r>
            <a:r>
              <a:rPr lang="en-ZA" sz="10000" i="1" dirty="0" smtClean="0"/>
              <a:t> improved learning </a:t>
            </a:r>
            <a:r>
              <a:rPr lang="en-ZA" sz="10000" b="1" i="1" dirty="0" smtClean="0"/>
              <a:t>outcomes</a:t>
            </a:r>
            <a:r>
              <a:rPr lang="en-ZA" sz="10000" i="1" dirty="0" smtClean="0"/>
              <a:t>. The performance of South African learners in </a:t>
            </a:r>
            <a:r>
              <a:rPr lang="en-ZA" sz="10000" b="1" i="1" dirty="0" smtClean="0"/>
              <a:t>international </a:t>
            </a:r>
            <a:r>
              <a:rPr lang="en-ZA" sz="10000" i="1" dirty="0" smtClean="0"/>
              <a:t>standardised tests should be </a:t>
            </a:r>
            <a:r>
              <a:rPr lang="en-ZA" sz="10000" b="1" i="1" dirty="0" smtClean="0"/>
              <a:t>comparable</a:t>
            </a:r>
            <a:r>
              <a:rPr lang="en-ZA" sz="10000" i="1" dirty="0" smtClean="0"/>
              <a:t> to the performance of learners from countries at a </a:t>
            </a:r>
            <a:r>
              <a:rPr lang="en-ZA" sz="10000" b="1" i="1" dirty="0" smtClean="0"/>
              <a:t>similar</a:t>
            </a:r>
            <a:r>
              <a:rPr lang="en-ZA" sz="10000" i="1" dirty="0" smtClean="0"/>
              <a:t> level of development and with similar levels of access.”</a:t>
            </a:r>
          </a:p>
          <a:p>
            <a:pPr marL="0" indent="0" algn="r">
              <a:buFont typeface="Arial" panose="020B0604020202020204" pitchFamily="34" charset="0"/>
              <a:buNone/>
              <a:defRPr/>
            </a:pPr>
            <a:endParaRPr lang="en-ZA" altLang="en-US" sz="2500" b="1" i="1" dirty="0" smtClean="0">
              <a:solidFill>
                <a:srgbClr val="000000"/>
              </a:solidFill>
            </a:endParaRPr>
          </a:p>
          <a:p>
            <a:pPr marL="0" indent="0" algn="r">
              <a:buFont typeface="Arial" panose="020B0604020202020204" pitchFamily="34" charset="0"/>
              <a:buNone/>
              <a:defRPr/>
            </a:pPr>
            <a:r>
              <a:rPr lang="en-ZA" altLang="en-US" sz="2500" b="1" i="1" dirty="0" smtClean="0">
                <a:solidFill>
                  <a:srgbClr val="000000"/>
                </a:solidFill>
              </a:rPr>
              <a:t>National </a:t>
            </a:r>
            <a:r>
              <a:rPr lang="en-ZA" altLang="en-US" sz="2500" b="1" i="1" dirty="0">
                <a:solidFill>
                  <a:srgbClr val="000000"/>
                </a:solidFill>
              </a:rPr>
              <a:t>Planning Commission: National Development </a:t>
            </a:r>
            <a:r>
              <a:rPr lang="en-ZA" altLang="en-US" sz="2500" b="1" i="1" dirty="0" smtClean="0">
                <a:solidFill>
                  <a:srgbClr val="000000"/>
                </a:solidFill>
              </a:rPr>
              <a:t>Plan, November 2011)</a:t>
            </a:r>
            <a:endParaRPr lang="en-ZA" altLang="en-US" sz="2500" b="1" i="1" dirty="0">
              <a:solidFill>
                <a:srgbClr val="000000"/>
              </a:solidFill>
            </a:endParaRPr>
          </a:p>
          <a:p>
            <a:pPr marL="0" indent="0" algn="r">
              <a:buFont typeface="Arial" panose="020B0604020202020204" pitchFamily="34" charset="0"/>
              <a:buNone/>
              <a:defRPr/>
            </a:pPr>
            <a:endParaRPr lang="en-ZA" sz="2500" i="1" dirty="0"/>
          </a:p>
        </p:txBody>
      </p:sp>
    </p:spTree>
    <p:extLst>
      <p:ext uri="{BB962C8B-B14F-4D97-AF65-F5344CB8AC3E}">
        <p14:creationId xmlns:p14="http://schemas.microsoft.com/office/powerpoint/2010/main" val="229895502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1640" y="998730"/>
            <a:ext cx="6172200" cy="642938"/>
          </a:xfrm>
        </p:spPr>
        <p:txBody>
          <a:bodyPr>
            <a:normAutofit/>
          </a:bodyPr>
          <a:lstStyle/>
          <a:p>
            <a:r>
              <a:rPr lang="en-ZA" sz="2700" b="1" cap="small" dirty="0">
                <a:solidFill>
                  <a:schemeClr val="accent2">
                    <a:lumMod val="75000"/>
                  </a:schemeClr>
                </a:solidFill>
                <a:latin typeface="Arial Narrow" panose="020B0606020202030204" pitchFamily="34" charset="0"/>
                <a:cs typeface="Arial" panose="020B0604020202020204" pitchFamily="34" charset="0"/>
              </a:rPr>
              <a:t>2020 Learner Support Strategies</a:t>
            </a:r>
          </a:p>
        </p:txBody>
      </p:sp>
      <p:pic>
        <p:nvPicPr>
          <p:cNvPr id="4" name="Content Placeholder 3"/>
          <p:cNvPicPr>
            <a:picLocks noGrp="1" noChangeAspect="1"/>
          </p:cNvPicPr>
          <p:nvPr>
            <p:ph idx="1"/>
          </p:nvPr>
        </p:nvPicPr>
        <p:blipFill rotWithShape="1">
          <a:blip r:embed="rId3"/>
          <a:srcRect l="54244" t="16301" r="2595" b="24007"/>
          <a:stretch/>
        </p:blipFill>
        <p:spPr>
          <a:xfrm>
            <a:off x="5497392" y="1641668"/>
            <a:ext cx="3235621" cy="1519670"/>
          </a:xfrm>
          <a:prstGeom prst="rect">
            <a:avLst/>
          </a:prstGeom>
        </p:spPr>
      </p:pic>
      <p:pic>
        <p:nvPicPr>
          <p:cNvPr id="5" name="Picture 4"/>
          <p:cNvPicPr>
            <a:picLocks noChangeAspect="1"/>
          </p:cNvPicPr>
          <p:nvPr/>
        </p:nvPicPr>
        <p:blipFill rotWithShape="1">
          <a:blip r:embed="rId4"/>
          <a:srcRect l="19858" t="29999" r="40767" b="23485"/>
          <a:stretch/>
        </p:blipFill>
        <p:spPr>
          <a:xfrm>
            <a:off x="248478" y="1585813"/>
            <a:ext cx="3338001" cy="1794380"/>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71156" y="3380192"/>
            <a:ext cx="3161857" cy="1986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rotWithShape="1">
          <a:blip r:embed="rId6"/>
          <a:srcRect l="62877" t="19453" r="11048" b="23256"/>
          <a:stretch/>
        </p:blipFill>
        <p:spPr>
          <a:xfrm>
            <a:off x="249345" y="3386338"/>
            <a:ext cx="1788263" cy="1991489"/>
          </a:xfrm>
          <a:prstGeom prst="rect">
            <a:avLst/>
          </a:prstGeom>
        </p:spPr>
      </p:pic>
      <p:pic>
        <p:nvPicPr>
          <p:cNvPr id="8" name="Picture 7"/>
          <p:cNvPicPr>
            <a:picLocks noChangeAspect="1"/>
          </p:cNvPicPr>
          <p:nvPr/>
        </p:nvPicPr>
        <p:blipFill rotWithShape="1">
          <a:blip r:embed="rId7"/>
          <a:srcRect l="62878" t="19147" r="11482" b="22946"/>
          <a:stretch/>
        </p:blipFill>
        <p:spPr>
          <a:xfrm>
            <a:off x="1955688" y="3406437"/>
            <a:ext cx="1758360" cy="1991489"/>
          </a:xfrm>
          <a:prstGeom prst="rect">
            <a:avLst/>
          </a:prstGeom>
        </p:spPr>
      </p:pic>
      <p:pic>
        <p:nvPicPr>
          <p:cNvPr id="9" name="Picture 8"/>
          <p:cNvPicPr/>
          <p:nvPr/>
        </p:nvPicPr>
        <p:blipFill rotWithShape="1">
          <a:blip r:embed="rId8"/>
          <a:srcRect l="63224" t="18342" r="12394" b="52722"/>
          <a:stretch/>
        </p:blipFill>
        <p:spPr bwMode="auto">
          <a:xfrm>
            <a:off x="3369366" y="2483001"/>
            <a:ext cx="2514102" cy="2443105"/>
          </a:xfrm>
          <a:prstGeom prst="rect">
            <a:avLst/>
          </a:prstGeom>
          <a:ln>
            <a:noFill/>
          </a:ln>
          <a:extLst>
            <a:ext uri="{53640926-AAD7-44D8-BBD7-CCE9431645EC}">
              <a14:shadowObscured xmlns:a14="http://schemas.microsoft.com/office/drawing/2010/main"/>
            </a:ext>
          </a:extLst>
        </p:spPr>
      </p:pic>
      <p:sp>
        <p:nvSpPr>
          <p:cNvPr id="3" name="Slide Number Placeholder 2"/>
          <p:cNvSpPr>
            <a:spLocks noGrp="1"/>
          </p:cNvSpPr>
          <p:nvPr>
            <p:ph type="sldNum" sz="quarter" idx="4"/>
          </p:nvPr>
        </p:nvSpPr>
        <p:spPr/>
        <p:txBody>
          <a:bodyPr/>
          <a:lstStyle/>
          <a:p>
            <a:pPr>
              <a:defRPr/>
            </a:pPr>
            <a:fld id="{9281EBB6-D164-4A7A-83B0-06A5CFC35E17}" type="slidenum">
              <a:rPr lang="en-ZA" altLang="en-US" smtClean="0"/>
              <a:pPr>
                <a:defRPr/>
              </a:pPr>
              <a:t>40</a:t>
            </a:fld>
            <a:endParaRPr lang="en-ZA" altLang="en-US"/>
          </a:p>
        </p:txBody>
      </p:sp>
    </p:spTree>
    <p:extLst>
      <p:ext uri="{BB962C8B-B14F-4D97-AF65-F5344CB8AC3E}">
        <p14:creationId xmlns:p14="http://schemas.microsoft.com/office/powerpoint/2010/main" val="206997385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77C33-C3B2-4B6A-86A7-252E697F3EF9}"/>
              </a:ext>
            </a:extLst>
          </p:cNvPr>
          <p:cNvSpPr>
            <a:spLocks noGrp="1"/>
          </p:cNvSpPr>
          <p:nvPr>
            <p:ph type="title"/>
          </p:nvPr>
        </p:nvSpPr>
        <p:spPr>
          <a:xfrm>
            <a:off x="1485900" y="116632"/>
            <a:ext cx="6172200" cy="936104"/>
          </a:xfrm>
        </p:spPr>
        <p:txBody>
          <a:bodyPr>
            <a:normAutofit/>
          </a:bodyPr>
          <a:lstStyle/>
          <a:p>
            <a:r>
              <a:rPr lang="en-ZA" sz="4000" b="1" cap="small" dirty="0">
                <a:solidFill>
                  <a:schemeClr val="accent2">
                    <a:lumMod val="75000"/>
                  </a:schemeClr>
                </a:solidFill>
                <a:latin typeface="Arial Narrow" panose="020B0606020202030204" pitchFamily="34" charset="0"/>
                <a:cs typeface="Arial" panose="020B0604020202020204" pitchFamily="34" charset="0"/>
              </a:rPr>
              <a:t>Overview of DBE Support</a:t>
            </a:r>
          </a:p>
        </p:txBody>
      </p:sp>
      <p:graphicFrame>
        <p:nvGraphicFramePr>
          <p:cNvPr id="4" name="Content Placeholder 3">
            <a:extLst>
              <a:ext uri="{FF2B5EF4-FFF2-40B4-BE49-F238E27FC236}">
                <a16:creationId xmlns:a16="http://schemas.microsoft.com/office/drawing/2014/main" id="{A64060DF-84C6-43C0-98BF-9D8D5779218F}"/>
              </a:ext>
            </a:extLst>
          </p:cNvPr>
          <p:cNvGraphicFramePr>
            <a:graphicFrameLocks noGrp="1"/>
          </p:cNvGraphicFramePr>
          <p:nvPr>
            <p:ph idx="1"/>
            <p:extLst>
              <p:ext uri="{D42A27DB-BD31-4B8C-83A1-F6EECF244321}">
                <p14:modId xmlns:p14="http://schemas.microsoft.com/office/powerpoint/2010/main" val="3298311092"/>
              </p:ext>
            </p:extLst>
          </p:nvPr>
        </p:nvGraphicFramePr>
        <p:xfrm>
          <a:off x="323528" y="908720"/>
          <a:ext cx="8352928" cy="5472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p:cNvSpPr>
            <a:spLocks noGrp="1"/>
          </p:cNvSpPr>
          <p:nvPr>
            <p:ph type="sldNum" sz="quarter" idx="4"/>
          </p:nvPr>
        </p:nvSpPr>
        <p:spPr/>
        <p:txBody>
          <a:bodyPr/>
          <a:lstStyle/>
          <a:p>
            <a:pPr>
              <a:defRPr/>
            </a:pPr>
            <a:fld id="{9281EBB6-D164-4A7A-83B0-06A5CFC35E17}" type="slidenum">
              <a:rPr lang="en-ZA" altLang="en-US" smtClean="0"/>
              <a:pPr>
                <a:defRPr/>
              </a:pPr>
              <a:t>41</a:t>
            </a:fld>
            <a:endParaRPr lang="en-ZA" altLang="en-US"/>
          </a:p>
        </p:txBody>
      </p:sp>
    </p:spTree>
    <p:extLst>
      <p:ext uri="{BB962C8B-B14F-4D97-AF65-F5344CB8AC3E}">
        <p14:creationId xmlns:p14="http://schemas.microsoft.com/office/powerpoint/2010/main" val="391312498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77C33-C3B2-4B6A-86A7-252E697F3EF9}"/>
              </a:ext>
            </a:extLst>
          </p:cNvPr>
          <p:cNvSpPr>
            <a:spLocks noGrp="1"/>
          </p:cNvSpPr>
          <p:nvPr>
            <p:ph type="title"/>
          </p:nvPr>
        </p:nvSpPr>
        <p:spPr>
          <a:xfrm>
            <a:off x="1142999" y="116632"/>
            <a:ext cx="6172200" cy="835454"/>
          </a:xfrm>
        </p:spPr>
        <p:txBody>
          <a:bodyPr>
            <a:noAutofit/>
          </a:bodyPr>
          <a:lstStyle/>
          <a:p>
            <a:r>
              <a:rPr lang="en-ZA" sz="3600" b="1" cap="small" dirty="0">
                <a:solidFill>
                  <a:schemeClr val="accent2">
                    <a:lumMod val="75000"/>
                  </a:schemeClr>
                </a:solidFill>
                <a:latin typeface="Arial Narrow" panose="020B0606020202030204" pitchFamily="34" charset="0"/>
                <a:cs typeface="Arial" panose="020B0604020202020204" pitchFamily="34" charset="0"/>
              </a:rPr>
              <a:t>PED Support and Interventions</a:t>
            </a:r>
          </a:p>
        </p:txBody>
      </p:sp>
      <p:graphicFrame>
        <p:nvGraphicFramePr>
          <p:cNvPr id="4" name="Content Placeholder 3">
            <a:extLst>
              <a:ext uri="{FF2B5EF4-FFF2-40B4-BE49-F238E27FC236}">
                <a16:creationId xmlns:a16="http://schemas.microsoft.com/office/drawing/2014/main" id="{A64060DF-84C6-43C0-98BF-9D8D5779218F}"/>
              </a:ext>
            </a:extLst>
          </p:cNvPr>
          <p:cNvGraphicFramePr>
            <a:graphicFrameLocks noGrp="1"/>
          </p:cNvGraphicFramePr>
          <p:nvPr>
            <p:ph idx="1"/>
            <p:extLst>
              <p:ext uri="{D42A27DB-BD31-4B8C-83A1-F6EECF244321}">
                <p14:modId xmlns:p14="http://schemas.microsoft.com/office/powerpoint/2010/main" val="3113090512"/>
              </p:ext>
            </p:extLst>
          </p:nvPr>
        </p:nvGraphicFramePr>
        <p:xfrm>
          <a:off x="611560" y="952086"/>
          <a:ext cx="7632848" cy="51412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lide Number Placeholder 3"/>
          <p:cNvSpPr txBox="1">
            <a:spLocks/>
          </p:cNvSpPr>
          <p:nvPr/>
        </p:nvSpPr>
        <p:spPr>
          <a:xfrm>
            <a:off x="6678234" y="5643246"/>
            <a:ext cx="1200150" cy="20538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13" dirty="0">
                <a:solidFill>
                  <a:prstClr val="black">
                    <a:tint val="75000"/>
                  </a:prstClr>
                </a:solidFill>
              </a:rPr>
              <a:t>11</a:t>
            </a:r>
            <a:endParaRPr lang="en-ZA" sz="1013" dirty="0">
              <a:solidFill>
                <a:prstClr val="black">
                  <a:tint val="75000"/>
                </a:prstClr>
              </a:solidFill>
            </a:endParaRPr>
          </a:p>
        </p:txBody>
      </p:sp>
      <p:sp>
        <p:nvSpPr>
          <p:cNvPr id="3" name="Slide Number Placeholder 2"/>
          <p:cNvSpPr>
            <a:spLocks noGrp="1"/>
          </p:cNvSpPr>
          <p:nvPr>
            <p:ph type="sldNum" sz="quarter" idx="4"/>
          </p:nvPr>
        </p:nvSpPr>
        <p:spPr/>
        <p:txBody>
          <a:bodyPr/>
          <a:lstStyle/>
          <a:p>
            <a:pPr>
              <a:defRPr/>
            </a:pPr>
            <a:fld id="{9281EBB6-D164-4A7A-83B0-06A5CFC35E17}" type="slidenum">
              <a:rPr lang="en-ZA" altLang="en-US" smtClean="0"/>
              <a:pPr>
                <a:defRPr/>
              </a:pPr>
              <a:t>42</a:t>
            </a:fld>
            <a:endParaRPr lang="en-ZA" altLang="en-US"/>
          </a:p>
        </p:txBody>
      </p:sp>
    </p:spTree>
    <p:extLst>
      <p:ext uri="{BB962C8B-B14F-4D97-AF65-F5344CB8AC3E}">
        <p14:creationId xmlns:p14="http://schemas.microsoft.com/office/powerpoint/2010/main" val="160303724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32668" t="10001" r="33582" b="71794"/>
          <a:stretch/>
        </p:blipFill>
        <p:spPr>
          <a:xfrm>
            <a:off x="395536" y="274327"/>
            <a:ext cx="8291264" cy="2416636"/>
          </a:xfrm>
          <a:prstGeom prst="rect">
            <a:avLst/>
          </a:prstGeom>
        </p:spPr>
      </p:pic>
      <p:pic>
        <p:nvPicPr>
          <p:cNvPr id="5" name="Picture 4"/>
          <p:cNvPicPr>
            <a:picLocks noChangeAspect="1"/>
          </p:cNvPicPr>
          <p:nvPr/>
        </p:nvPicPr>
        <p:blipFill rotWithShape="1">
          <a:blip r:embed="rId4"/>
          <a:srcRect l="32380" t="15641" r="33581" b="71538"/>
          <a:stretch/>
        </p:blipFill>
        <p:spPr>
          <a:xfrm>
            <a:off x="395536" y="2690963"/>
            <a:ext cx="8291264" cy="1415206"/>
          </a:xfrm>
          <a:prstGeom prst="rect">
            <a:avLst/>
          </a:prstGeom>
        </p:spPr>
      </p:pic>
      <p:sp>
        <p:nvSpPr>
          <p:cNvPr id="6" name="Slide Number Placeholder 3"/>
          <p:cNvSpPr txBox="1">
            <a:spLocks/>
          </p:cNvSpPr>
          <p:nvPr/>
        </p:nvSpPr>
        <p:spPr>
          <a:xfrm>
            <a:off x="6647497" y="5697252"/>
            <a:ext cx="1200150" cy="20538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13" b="1" dirty="0">
                <a:solidFill>
                  <a:prstClr val="black">
                    <a:tint val="75000"/>
                  </a:prstClr>
                </a:solidFill>
              </a:rPr>
              <a:t>12</a:t>
            </a:r>
            <a:endParaRPr lang="en-ZA" sz="1013" b="1" dirty="0">
              <a:solidFill>
                <a:prstClr val="black">
                  <a:tint val="75000"/>
                </a:prstClr>
              </a:solidFill>
            </a:endParaRPr>
          </a:p>
        </p:txBody>
      </p:sp>
      <p:sp>
        <p:nvSpPr>
          <p:cNvPr id="2" name="Slide Number Placeholder 1"/>
          <p:cNvSpPr>
            <a:spLocks noGrp="1"/>
          </p:cNvSpPr>
          <p:nvPr>
            <p:ph type="sldNum" sz="quarter" idx="12"/>
          </p:nvPr>
        </p:nvSpPr>
        <p:spPr/>
        <p:txBody>
          <a:bodyPr/>
          <a:lstStyle/>
          <a:p>
            <a:pPr>
              <a:defRPr/>
            </a:pPr>
            <a:fld id="{5D50A69F-0DB0-4229-A874-189A1B00A418}" type="slidenum">
              <a:rPr lang="en-ZA" altLang="en-US" smtClean="0"/>
              <a:pPr>
                <a:defRPr/>
              </a:pPr>
              <a:t>43</a:t>
            </a:fld>
            <a:endParaRPr lang="en-ZA" altLang="en-US" dirty="0"/>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5536" y="4042378"/>
            <a:ext cx="4123411" cy="2541593"/>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18946" y="4042368"/>
            <a:ext cx="4167854" cy="2523640"/>
          </a:xfrm>
          <a:prstGeom prst="rect">
            <a:avLst/>
          </a:prstGeom>
        </p:spPr>
      </p:pic>
    </p:spTree>
    <p:extLst>
      <p:ext uri="{BB962C8B-B14F-4D97-AF65-F5344CB8AC3E}">
        <p14:creationId xmlns:p14="http://schemas.microsoft.com/office/powerpoint/2010/main" val="410323479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694308"/>
          </a:xfrm>
        </p:spPr>
        <p:txBody>
          <a:bodyPr>
            <a:normAutofit fontScale="90000"/>
          </a:bodyPr>
          <a:lstStyle/>
          <a:p>
            <a:r>
              <a:rPr lang="en-ZA" sz="4000" b="1" cap="small" dirty="0">
                <a:solidFill>
                  <a:schemeClr val="accent2">
                    <a:lumMod val="75000"/>
                  </a:schemeClr>
                </a:solidFill>
                <a:latin typeface="Arial Narrow" panose="020B0606020202030204" pitchFamily="34" charset="0"/>
                <a:cs typeface="Arial" panose="020B0604020202020204" pitchFamily="34" charset="0"/>
              </a:rPr>
              <a:t>SUMMARY</a:t>
            </a:r>
          </a:p>
        </p:txBody>
      </p:sp>
      <p:sp>
        <p:nvSpPr>
          <p:cNvPr id="5" name="Content Placeholder 4"/>
          <p:cNvSpPr>
            <a:spLocks noGrp="1"/>
          </p:cNvSpPr>
          <p:nvPr>
            <p:ph idx="1"/>
          </p:nvPr>
        </p:nvSpPr>
        <p:spPr>
          <a:xfrm>
            <a:off x="457200" y="836712"/>
            <a:ext cx="8229600" cy="5549304"/>
          </a:xfrm>
        </p:spPr>
        <p:txBody>
          <a:bodyPr>
            <a:noAutofit/>
          </a:bodyPr>
          <a:lstStyle/>
          <a:p>
            <a:pPr marL="457200" indent="-457200" algn="just">
              <a:buFont typeface="+mj-lt"/>
              <a:buAutoNum type="alphaLcParenR"/>
            </a:pPr>
            <a:r>
              <a:rPr lang="en-ZA" altLang="en-US" sz="2400" dirty="0">
                <a:latin typeface="Arial Narrow" panose="020B0606020202030204" pitchFamily="34" charset="0"/>
                <a:cs typeface="Arial" panose="020B0604020202020204" pitchFamily="34" charset="0"/>
              </a:rPr>
              <a:t>Despite the negative impact of COVID19 on teaching and learning, </a:t>
            </a:r>
            <a:r>
              <a:rPr lang="en-ZA" altLang="en-US" sz="2400" b="1" dirty="0">
                <a:latin typeface="Arial Narrow" panose="020B0606020202030204" pitchFamily="34" charset="0"/>
                <a:cs typeface="Arial" panose="020B0604020202020204" pitchFamily="34" charset="0"/>
              </a:rPr>
              <a:t>innovative measures </a:t>
            </a:r>
            <a:r>
              <a:rPr lang="en-ZA" altLang="en-US" sz="2400" dirty="0">
                <a:latin typeface="Arial Narrow" panose="020B0606020202030204" pitchFamily="34" charset="0"/>
                <a:cs typeface="Arial" panose="020B0604020202020204" pitchFamily="34" charset="0"/>
              </a:rPr>
              <a:t>have been developed and used to ensure the readiness of the Class of 2020.</a:t>
            </a:r>
          </a:p>
          <a:p>
            <a:pPr marL="457200" indent="-457200" algn="just">
              <a:buFont typeface="+mj-lt"/>
              <a:buAutoNum type="alphaLcParenR"/>
            </a:pPr>
            <a:r>
              <a:rPr lang="en-ZA" altLang="en-US" sz="2400" dirty="0">
                <a:latin typeface="Arial Narrow" panose="020B0606020202030204" pitchFamily="34" charset="0"/>
                <a:cs typeface="Arial" panose="020B0604020202020204" pitchFamily="34" charset="0"/>
              </a:rPr>
              <a:t>Provinces, Partners, Educational Stakeholders, Parents and Civil Society (NGOs) went </a:t>
            </a:r>
            <a:r>
              <a:rPr lang="en-ZA" altLang="en-US" sz="2400" b="1" dirty="0">
                <a:latin typeface="Arial Narrow" panose="020B0606020202030204" pitchFamily="34" charset="0"/>
                <a:cs typeface="Arial" panose="020B0604020202020204" pitchFamily="34" charset="0"/>
              </a:rPr>
              <a:t>beyond the call of duty to assist  and support </a:t>
            </a:r>
            <a:r>
              <a:rPr lang="en-ZA" altLang="en-US" sz="2400" dirty="0">
                <a:latin typeface="Arial Narrow" panose="020B0606020202030204" pitchFamily="34" charset="0"/>
                <a:cs typeface="Arial" panose="020B0604020202020204" pitchFamily="34" charset="0"/>
              </a:rPr>
              <a:t>Grade 12 learners;</a:t>
            </a:r>
          </a:p>
          <a:p>
            <a:pPr marL="457200" indent="-457200" algn="just">
              <a:buFont typeface="+mj-lt"/>
              <a:buAutoNum type="alphaLcParenR"/>
            </a:pPr>
            <a:r>
              <a:rPr lang="en-ZA" altLang="en-US" sz="2400" dirty="0">
                <a:latin typeface="Arial Narrow" panose="020B0606020202030204" pitchFamily="34" charset="0"/>
                <a:cs typeface="Arial" panose="020B0604020202020204" pitchFamily="34" charset="0"/>
              </a:rPr>
              <a:t>Whilst </a:t>
            </a:r>
            <a:r>
              <a:rPr lang="en-ZA" altLang="en-US" sz="2400" b="1" dirty="0">
                <a:latin typeface="Arial Narrow" panose="020B0606020202030204" pitchFamily="34" charset="0"/>
                <a:cs typeface="Arial" panose="020B0604020202020204" pitchFamily="34" charset="0"/>
              </a:rPr>
              <a:t>significant efforts have been made to recover </a:t>
            </a:r>
            <a:r>
              <a:rPr lang="en-ZA" altLang="en-US" sz="2400" dirty="0">
                <a:latin typeface="Arial Narrow" panose="020B0606020202030204" pitchFamily="34" charset="0"/>
                <a:cs typeface="Arial" panose="020B0604020202020204" pitchFamily="34" charset="0"/>
              </a:rPr>
              <a:t>the academic year and provide extraordinary support to the learners, the total impact of the  abnormal educational context </a:t>
            </a:r>
            <a:r>
              <a:rPr lang="en-ZA" altLang="en-US" sz="2400" b="1" dirty="0">
                <a:latin typeface="Arial Narrow" panose="020B0606020202030204" pitchFamily="34" charset="0"/>
                <a:cs typeface="Arial" panose="020B0604020202020204" pitchFamily="34" charset="0"/>
              </a:rPr>
              <a:t>remains an unknown and therefore a concern</a:t>
            </a:r>
            <a:r>
              <a:rPr lang="en-ZA" altLang="en-US" sz="2400" dirty="0">
                <a:latin typeface="Arial Narrow" panose="020B0606020202030204" pitchFamily="34" charset="0"/>
                <a:cs typeface="Arial" panose="020B0604020202020204" pitchFamily="34" charset="0"/>
              </a:rPr>
              <a:t>.</a:t>
            </a:r>
          </a:p>
          <a:p>
            <a:pPr marL="457200" indent="-457200">
              <a:buFont typeface="+mj-lt"/>
              <a:buAutoNum type="alphaLcParenR"/>
            </a:pPr>
            <a:r>
              <a:rPr lang="en-ZA" altLang="en-US" sz="2400" b="1" dirty="0">
                <a:latin typeface="Arial Narrow" panose="020B0606020202030204" pitchFamily="34" charset="0"/>
                <a:cs typeface="Arial" panose="020B0604020202020204" pitchFamily="34" charset="0"/>
              </a:rPr>
              <a:t>Learners, teachers and SMTs are commended </a:t>
            </a:r>
            <a:r>
              <a:rPr lang="en-ZA" altLang="en-US" sz="2400" dirty="0">
                <a:latin typeface="Arial Narrow" panose="020B0606020202030204" pitchFamily="34" charset="0"/>
                <a:cs typeface="Arial" panose="020B0604020202020204" pitchFamily="34" charset="0"/>
              </a:rPr>
              <a:t>for the resilience they have shown in braving the pandemic with a single goal of ensuring the Class of 2020 receives optimum support.</a:t>
            </a:r>
            <a:endParaRPr lang="en-ZA" sz="2400" dirty="0">
              <a:latin typeface="Arial Narrow" panose="020B0606020202030204" pitchFamily="34" charset="0"/>
            </a:endParaRPr>
          </a:p>
        </p:txBody>
      </p:sp>
      <p:sp>
        <p:nvSpPr>
          <p:cNvPr id="3" name="Slide Number Placeholder 2"/>
          <p:cNvSpPr>
            <a:spLocks noGrp="1"/>
          </p:cNvSpPr>
          <p:nvPr>
            <p:ph type="sldNum" sz="quarter" idx="4"/>
          </p:nvPr>
        </p:nvSpPr>
        <p:spPr>
          <a:xfrm>
            <a:off x="4139952" y="6386016"/>
            <a:ext cx="2133600" cy="273844"/>
          </a:xfrm>
        </p:spPr>
        <p:txBody>
          <a:bodyPr/>
          <a:lstStyle/>
          <a:p>
            <a:fld id="{E2C0AE55-7E06-4976-960B-3D98813CB3CF}" type="slidenum">
              <a:rPr lang="en-ZA" smtClean="0"/>
              <a:pPr/>
              <a:t>44</a:t>
            </a:fld>
            <a:endParaRPr lang="en-ZA" dirty="0"/>
          </a:p>
        </p:txBody>
      </p:sp>
    </p:spTree>
    <p:extLst>
      <p:ext uri="{BB962C8B-B14F-4D97-AF65-F5344CB8AC3E}">
        <p14:creationId xmlns:p14="http://schemas.microsoft.com/office/powerpoint/2010/main" val="36696563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7048" y="0"/>
            <a:ext cx="9154345" cy="6858000"/>
          </a:xfrm>
          <a:prstGeom prst="rect">
            <a:avLst/>
          </a:prstGeom>
        </p:spPr>
      </p:pic>
      <p:sp>
        <p:nvSpPr>
          <p:cNvPr id="32770" name="Content Placeholder 2"/>
          <p:cNvSpPr>
            <a:spLocks noGrp="1"/>
          </p:cNvSpPr>
          <p:nvPr>
            <p:ph idx="1"/>
          </p:nvPr>
        </p:nvSpPr>
        <p:spPr>
          <a:xfrm>
            <a:off x="179512" y="332656"/>
            <a:ext cx="8964488" cy="4104455"/>
          </a:xfrm>
          <a:effectLst>
            <a:outerShdw blurRad="50800" dist="50800" dir="5400000" algn="ctr" rotWithShape="0">
              <a:schemeClr val="tx1"/>
            </a:outerShdw>
          </a:effectLst>
        </p:spPr>
        <p:txBody>
          <a:bodyPr anchor="ctr"/>
          <a:lstStyle/>
          <a:p>
            <a:pPr>
              <a:buFont typeface="Arial" charset="0"/>
              <a:buNone/>
              <a:defRPr/>
            </a:pPr>
            <a:endParaRPr lang="en-ZA" altLang="en-US" dirty="0">
              <a:latin typeface="Arial" charset="0"/>
              <a:cs typeface="Arial" charset="0"/>
            </a:endParaRPr>
          </a:p>
          <a:p>
            <a:pPr algn="ctr">
              <a:spcBef>
                <a:spcPct val="0"/>
              </a:spcBef>
              <a:buFont typeface="Arial" charset="0"/>
              <a:buNone/>
              <a:defRPr/>
            </a:pPr>
            <a:endParaRPr lang="en-ZA" altLang="en-US" sz="6000" b="1" i="1" dirty="0">
              <a:latin typeface="Arial Narrow" pitchFamily="34" charset="0"/>
              <a:cs typeface="Arial" charset="0"/>
            </a:endParaRPr>
          </a:p>
          <a:p>
            <a:pPr algn="ctr">
              <a:spcBef>
                <a:spcPct val="0"/>
              </a:spcBef>
              <a:buFont typeface="Arial" charset="0"/>
              <a:buNone/>
              <a:defRPr/>
            </a:pPr>
            <a:r>
              <a:rPr lang="en-US" altLang="en-US" sz="8800" b="1" dirty="0" smtClean="0">
                <a:solidFill>
                  <a:srgbClr val="CC9900"/>
                </a:solidFill>
                <a:latin typeface="Arial Narrow" panose="020B0606020202030204" pitchFamily="34" charset="0"/>
                <a:cs typeface="Arial" charset="0"/>
              </a:rPr>
              <a:t>THE 2020 EXAM ARRANGEMENT </a:t>
            </a:r>
            <a:endParaRPr lang="en-ZA" altLang="en-US" sz="8800" b="1" dirty="0">
              <a:solidFill>
                <a:srgbClr val="CC9900"/>
              </a:solidFill>
              <a:latin typeface="Arial Narrow" panose="020B0606020202030204" pitchFamily="34" charset="0"/>
              <a:cs typeface="Arial" charset="0"/>
            </a:endParaRPr>
          </a:p>
        </p:txBody>
      </p:sp>
      <p:sp>
        <p:nvSpPr>
          <p:cNvPr id="2" name="Slide Number Placeholder 1"/>
          <p:cNvSpPr>
            <a:spLocks noGrp="1"/>
          </p:cNvSpPr>
          <p:nvPr>
            <p:ph type="sldNum" sz="quarter" idx="4"/>
          </p:nvPr>
        </p:nvSpPr>
        <p:spPr/>
        <p:txBody>
          <a:bodyPr/>
          <a:lstStyle/>
          <a:p>
            <a:pPr>
              <a:defRPr/>
            </a:pPr>
            <a:fld id="{9281EBB6-D164-4A7A-83B0-06A5CFC35E17}" type="slidenum">
              <a:rPr lang="en-ZA" altLang="en-US" smtClean="0"/>
              <a:pPr>
                <a:defRPr/>
              </a:pPr>
              <a:t>45</a:t>
            </a:fld>
            <a:endParaRPr lang="en-ZA" altLang="en-US"/>
          </a:p>
        </p:txBody>
      </p:sp>
    </p:spTree>
    <p:extLst>
      <p:ext uri="{BB962C8B-B14F-4D97-AF65-F5344CB8AC3E}">
        <p14:creationId xmlns:p14="http://schemas.microsoft.com/office/powerpoint/2010/main" val="119656059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68313" y="44451"/>
            <a:ext cx="8229600" cy="576238"/>
          </a:xfrm>
        </p:spPr>
        <p:txBody>
          <a:bodyPr>
            <a:normAutofit fontScale="90000"/>
          </a:bodyPr>
          <a:lstStyle/>
          <a:p>
            <a:pPr eaLnBrk="1" hangingPunct="1">
              <a:defRPr/>
            </a:pPr>
            <a:r>
              <a:rPr lang="en-ZA" altLang="en-US" sz="4400" b="1" dirty="0" smtClean="0">
                <a:solidFill>
                  <a:schemeClr val="accent2">
                    <a:lumMod val="75000"/>
                  </a:schemeClr>
                </a:solidFill>
                <a:latin typeface="Arial Narrow" pitchFamily="34" charset="0"/>
                <a:cs typeface="Arial" charset="0"/>
              </a:rPr>
              <a:t>COMBINED EXAMINATION</a:t>
            </a:r>
            <a:r>
              <a:rPr lang="en-ZA" altLang="en-US" sz="4400" dirty="0" smtClean="0">
                <a:solidFill>
                  <a:schemeClr val="accent2">
                    <a:lumMod val="75000"/>
                  </a:schemeClr>
                </a:solidFill>
                <a:latin typeface="Arial Narrow" pitchFamily="34" charset="0"/>
                <a:cs typeface="Arial" charset="0"/>
              </a:rPr>
              <a:t> </a:t>
            </a:r>
          </a:p>
        </p:txBody>
      </p:sp>
      <p:sp>
        <p:nvSpPr>
          <p:cNvPr id="9219" name="Content Placeholder 2"/>
          <p:cNvSpPr>
            <a:spLocks noGrp="1"/>
          </p:cNvSpPr>
          <p:nvPr>
            <p:ph idx="1"/>
          </p:nvPr>
        </p:nvSpPr>
        <p:spPr>
          <a:xfrm>
            <a:off x="179512" y="692150"/>
            <a:ext cx="8784976" cy="6165850"/>
          </a:xfrm>
        </p:spPr>
        <p:txBody>
          <a:bodyPr>
            <a:normAutofit/>
          </a:bodyPr>
          <a:lstStyle/>
          <a:p>
            <a:pPr marL="514350" indent="-514350" algn="just" eaLnBrk="1" hangingPunct="1">
              <a:spcBef>
                <a:spcPts val="1200"/>
              </a:spcBef>
              <a:spcAft>
                <a:spcPts val="600"/>
              </a:spcAft>
              <a:buAutoNum type="alphaLcParenR"/>
              <a:defRPr/>
            </a:pPr>
            <a:r>
              <a:rPr lang="en-US" sz="2800" dirty="0" smtClean="0">
                <a:latin typeface="Arial Narrow" panose="020B0606020202030204" pitchFamily="34" charset="0"/>
                <a:cs typeface="Arial" charset="0"/>
              </a:rPr>
              <a:t>Given that the May/June examination could not be administered, the May/June examination was combined with the October/November examination.</a:t>
            </a:r>
          </a:p>
          <a:p>
            <a:pPr marL="514350" indent="-514350" algn="just">
              <a:spcBef>
                <a:spcPts val="1200"/>
              </a:spcBef>
              <a:spcAft>
                <a:spcPts val="600"/>
              </a:spcAft>
              <a:buFont typeface="+mj-lt"/>
              <a:buAutoNum type="alphaLcParenR"/>
              <a:defRPr/>
            </a:pPr>
            <a:r>
              <a:rPr lang="en-ZA" altLang="en-US" sz="2800" dirty="0" smtClean="0">
                <a:latin typeface="Arial Narrow" pitchFamily="34" charset="0"/>
              </a:rPr>
              <a:t>The 2020 Combined June/November examination impacted </a:t>
            </a:r>
            <a:r>
              <a:rPr lang="en-ZA" altLang="en-US" sz="2800" dirty="0">
                <a:latin typeface="Arial Narrow" pitchFamily="34" charset="0"/>
              </a:rPr>
              <a:t>on writing space and created a need for extra venues and centres for the writing</a:t>
            </a:r>
            <a:r>
              <a:rPr lang="en-ZA" altLang="en-US" sz="2800" dirty="0" smtClean="0">
                <a:latin typeface="Arial Narrow" pitchFamily="34" charset="0"/>
              </a:rPr>
              <a:t>.</a:t>
            </a:r>
          </a:p>
          <a:p>
            <a:pPr marL="514350" indent="-514350" algn="just">
              <a:spcBef>
                <a:spcPts val="1200"/>
              </a:spcBef>
              <a:spcAft>
                <a:spcPts val="600"/>
              </a:spcAft>
              <a:buFont typeface="+mj-lt"/>
              <a:buAutoNum type="alphaLcParenR"/>
              <a:defRPr/>
            </a:pPr>
            <a:r>
              <a:rPr lang="en-ZA" altLang="en-US" sz="2800" dirty="0" smtClean="0">
                <a:latin typeface="Arial Narrow" pitchFamily="34" charset="0"/>
              </a:rPr>
              <a:t>The </a:t>
            </a:r>
            <a:r>
              <a:rPr lang="en-ZA" altLang="en-US" sz="2800" dirty="0">
                <a:latin typeface="Arial Narrow" pitchFamily="34" charset="0"/>
              </a:rPr>
              <a:t>increased numbers </a:t>
            </a:r>
            <a:r>
              <a:rPr lang="en-ZA" altLang="en-US" sz="2800" dirty="0" smtClean="0">
                <a:latin typeface="Arial Narrow" pitchFamily="34" charset="0"/>
              </a:rPr>
              <a:t>was </a:t>
            </a:r>
            <a:r>
              <a:rPr lang="en-ZA" altLang="en-US" sz="2800" dirty="0">
                <a:latin typeface="Arial Narrow" pitchFamily="34" charset="0"/>
              </a:rPr>
              <a:t>compounded by the need to comply with the Covid-19 social distancing protocol</a:t>
            </a:r>
            <a:r>
              <a:rPr lang="en-ZA" altLang="en-US" sz="2800" dirty="0" smtClean="0">
                <a:latin typeface="Arial Narrow" pitchFamily="34" charset="0"/>
              </a:rPr>
              <a:t>.</a:t>
            </a:r>
          </a:p>
          <a:p>
            <a:pPr marL="514350" indent="-514350" algn="just">
              <a:spcBef>
                <a:spcPts val="1200"/>
              </a:spcBef>
              <a:spcAft>
                <a:spcPts val="600"/>
              </a:spcAft>
              <a:buFont typeface="+mj-lt"/>
              <a:buAutoNum type="alphaLcParenR"/>
              <a:defRPr/>
            </a:pPr>
            <a:r>
              <a:rPr lang="en-US" altLang="en-US" sz="2800" dirty="0" smtClean="0">
                <a:latin typeface="Arial Narrow" pitchFamily="34" charset="0"/>
              </a:rPr>
              <a:t>This examination accommodated learners with symptoms and those that tested positive</a:t>
            </a:r>
            <a:endParaRPr lang="en-ZA" altLang="en-US" sz="2800" dirty="0">
              <a:latin typeface="Arial Narrow" pitchFamily="34" charset="0"/>
            </a:endParaRPr>
          </a:p>
          <a:p>
            <a:pPr marL="0" indent="0" algn="just" eaLnBrk="1" hangingPunct="1">
              <a:spcBef>
                <a:spcPts val="1800"/>
              </a:spcBef>
              <a:buNone/>
              <a:defRPr/>
            </a:pPr>
            <a:endParaRPr lang="en-US" sz="2800" dirty="0" smtClean="0">
              <a:latin typeface="Arial Narrow" panose="020B0606020202030204" pitchFamily="34" charset="0"/>
              <a:cs typeface="Arial" charset="0"/>
            </a:endParaRPr>
          </a:p>
          <a:p>
            <a:pPr marL="0" indent="0" algn="just" eaLnBrk="1" hangingPunct="1">
              <a:spcBef>
                <a:spcPts val="1800"/>
              </a:spcBef>
              <a:buNone/>
              <a:defRPr/>
            </a:pPr>
            <a:endParaRPr lang="en-US" sz="2800" dirty="0" smtClean="0">
              <a:latin typeface="Arial Narrow" panose="020B0606020202030204" pitchFamily="34" charset="0"/>
              <a:cs typeface="Arial" charset="0"/>
            </a:endParaRPr>
          </a:p>
          <a:p>
            <a:pPr marL="0" indent="0" algn="just" eaLnBrk="1" hangingPunct="1">
              <a:lnSpc>
                <a:spcPct val="150000"/>
              </a:lnSpc>
              <a:buNone/>
              <a:defRPr/>
            </a:pPr>
            <a:endParaRPr lang="en-ZA" sz="2800" dirty="0" smtClean="0">
              <a:latin typeface="Arial Narrow" panose="020B0606020202030204" pitchFamily="34" charset="0"/>
              <a:cs typeface="Arial" charset="0"/>
            </a:endParaRPr>
          </a:p>
        </p:txBody>
      </p:sp>
      <p:sp>
        <p:nvSpPr>
          <p:cNvPr id="2" name="Slide Number Placeholder 1"/>
          <p:cNvSpPr>
            <a:spLocks noGrp="1"/>
          </p:cNvSpPr>
          <p:nvPr>
            <p:ph type="sldNum" sz="quarter" idx="4"/>
          </p:nvPr>
        </p:nvSpPr>
        <p:spPr/>
        <p:txBody>
          <a:bodyPr/>
          <a:lstStyle/>
          <a:p>
            <a:pPr>
              <a:defRPr/>
            </a:pPr>
            <a:fld id="{9281EBB6-D164-4A7A-83B0-06A5CFC35E17}" type="slidenum">
              <a:rPr lang="en-ZA" altLang="en-US" smtClean="0"/>
              <a:pPr>
                <a:defRPr/>
              </a:pPr>
              <a:t>46</a:t>
            </a:fld>
            <a:endParaRPr lang="en-ZA" altLang="en-US"/>
          </a:p>
        </p:txBody>
      </p:sp>
    </p:spTree>
    <p:extLst>
      <p:ext uri="{BB962C8B-B14F-4D97-AF65-F5344CB8AC3E}">
        <p14:creationId xmlns:p14="http://schemas.microsoft.com/office/powerpoint/2010/main" val="311398860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5821363" y="3013075"/>
            <a:ext cx="2305050" cy="1401763"/>
          </a:xfrm>
          <a:prstGeom prst="ellipse">
            <a:avLst/>
          </a:prstGeom>
          <a:solidFill>
            <a:schemeClr val="accent4">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en-ZA" sz="2000" dirty="0">
                <a:solidFill>
                  <a:schemeClr val="tx1"/>
                </a:solidFill>
                <a:latin typeface="Arial Narrow" pitchFamily="34" charset="0"/>
              </a:rPr>
              <a:t>2020 November examination</a:t>
            </a:r>
          </a:p>
        </p:txBody>
      </p:sp>
      <p:sp>
        <p:nvSpPr>
          <p:cNvPr id="10243" name="Title 1"/>
          <p:cNvSpPr>
            <a:spLocks noGrp="1"/>
          </p:cNvSpPr>
          <p:nvPr>
            <p:ph type="title"/>
          </p:nvPr>
        </p:nvSpPr>
        <p:spPr>
          <a:xfrm>
            <a:off x="457200" y="0"/>
            <a:ext cx="8229600" cy="1138238"/>
          </a:xfrm>
        </p:spPr>
        <p:txBody>
          <a:bodyPr/>
          <a:lstStyle/>
          <a:p>
            <a:r>
              <a:rPr lang="en-ZA" altLang="en-US" b="1" dirty="0" smtClean="0">
                <a:solidFill>
                  <a:schemeClr val="accent2">
                    <a:lumMod val="75000"/>
                  </a:schemeClr>
                </a:solidFill>
                <a:latin typeface="Arial Narrow" panose="020B0606020202030204" pitchFamily="34" charset="0"/>
              </a:rPr>
              <a:t>COMBINED NOVEMBER 2020 EXAMINATION</a:t>
            </a:r>
          </a:p>
        </p:txBody>
      </p:sp>
      <p:sp>
        <p:nvSpPr>
          <p:cNvPr id="5" name="Rounded Rectangle 4"/>
          <p:cNvSpPr/>
          <p:nvPr/>
        </p:nvSpPr>
        <p:spPr>
          <a:xfrm>
            <a:off x="2765425" y="908050"/>
            <a:ext cx="3311525" cy="1368425"/>
          </a:xfrm>
          <a:prstGeom prst="roundRect">
            <a:avLst/>
          </a:prstGeom>
          <a:solidFill>
            <a:schemeClr val="accent6">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ZA" dirty="0"/>
          </a:p>
        </p:txBody>
      </p:sp>
      <p:sp>
        <p:nvSpPr>
          <p:cNvPr id="10245" name="TextBox 7"/>
          <p:cNvSpPr txBox="1">
            <a:spLocks noChangeArrowheads="1"/>
          </p:cNvSpPr>
          <p:nvPr/>
        </p:nvSpPr>
        <p:spPr bwMode="auto">
          <a:xfrm>
            <a:off x="3378200" y="1239838"/>
            <a:ext cx="2087563"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ZA" altLang="en-US" b="1" dirty="0">
                <a:latin typeface="Arial Narrow" panose="020B0606020202030204" pitchFamily="34" charset="0"/>
              </a:rPr>
              <a:t>COMBINED JUNE AND NOVEMBER 2020 EXAMINATION</a:t>
            </a:r>
          </a:p>
        </p:txBody>
      </p:sp>
      <p:sp>
        <p:nvSpPr>
          <p:cNvPr id="10" name="Oval 9"/>
          <p:cNvSpPr/>
          <p:nvPr/>
        </p:nvSpPr>
        <p:spPr>
          <a:xfrm>
            <a:off x="906463" y="3043238"/>
            <a:ext cx="2487612" cy="1450975"/>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dirty="0"/>
          </a:p>
        </p:txBody>
      </p:sp>
      <p:sp>
        <p:nvSpPr>
          <p:cNvPr id="10247" name="TextBox 13"/>
          <p:cNvSpPr txBox="1">
            <a:spLocks noChangeArrowheads="1"/>
          </p:cNvSpPr>
          <p:nvPr/>
        </p:nvSpPr>
        <p:spPr bwMode="auto">
          <a:xfrm>
            <a:off x="1331913" y="3500438"/>
            <a:ext cx="15843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000" dirty="0">
                <a:latin typeface="Arial Narrow" panose="020B0606020202030204" pitchFamily="34" charset="0"/>
              </a:rPr>
              <a:t>2020 June Examination </a:t>
            </a:r>
            <a:endParaRPr lang="en-ZA" altLang="en-US" sz="2000" dirty="0">
              <a:latin typeface="Arial Narrow" panose="020B0606020202030204" pitchFamily="34" charset="0"/>
            </a:endParaRPr>
          </a:p>
        </p:txBody>
      </p:sp>
      <p:cxnSp>
        <p:nvCxnSpPr>
          <p:cNvPr id="17" name="Straight Arrow Connector 16"/>
          <p:cNvCxnSpPr/>
          <p:nvPr/>
        </p:nvCxnSpPr>
        <p:spPr>
          <a:xfrm flipH="1">
            <a:off x="3028950" y="2276475"/>
            <a:ext cx="1090613" cy="936625"/>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cxnSp>
        <p:nvCxnSpPr>
          <p:cNvPr id="19" name="Straight Arrow Connector 18"/>
          <p:cNvCxnSpPr/>
          <p:nvPr/>
        </p:nvCxnSpPr>
        <p:spPr>
          <a:xfrm>
            <a:off x="5148263" y="2305050"/>
            <a:ext cx="1368425" cy="738188"/>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sp>
        <p:nvSpPr>
          <p:cNvPr id="33" name="Oval 32"/>
          <p:cNvSpPr/>
          <p:nvPr/>
        </p:nvSpPr>
        <p:spPr>
          <a:xfrm>
            <a:off x="539750" y="5121275"/>
            <a:ext cx="1584325" cy="9461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ZA" sz="1400" b="1" dirty="0">
                <a:solidFill>
                  <a:schemeClr val="tx1"/>
                </a:solidFill>
                <a:latin typeface="Arial Narrow" pitchFamily="34" charset="0"/>
              </a:rPr>
              <a:t>2020 SC Candidates</a:t>
            </a:r>
          </a:p>
        </p:txBody>
      </p:sp>
      <p:sp>
        <p:nvSpPr>
          <p:cNvPr id="35" name="Oval 34"/>
          <p:cNvSpPr/>
          <p:nvPr/>
        </p:nvSpPr>
        <p:spPr>
          <a:xfrm>
            <a:off x="2255838" y="5084763"/>
            <a:ext cx="1546225" cy="94615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ZA" sz="1400" b="1" dirty="0">
                <a:solidFill>
                  <a:schemeClr val="tx1"/>
                </a:solidFill>
                <a:latin typeface="Arial Narrow" pitchFamily="34" charset="0"/>
              </a:rPr>
              <a:t>2019 MEO Candidates</a:t>
            </a:r>
          </a:p>
        </p:txBody>
      </p:sp>
      <p:sp>
        <p:nvSpPr>
          <p:cNvPr id="36" name="Oval 35"/>
          <p:cNvSpPr/>
          <p:nvPr/>
        </p:nvSpPr>
        <p:spPr>
          <a:xfrm>
            <a:off x="4025900" y="5051425"/>
            <a:ext cx="1411288" cy="1009650"/>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ZA" sz="1400" b="1" dirty="0">
                <a:solidFill>
                  <a:schemeClr val="tx1"/>
                </a:solidFill>
                <a:latin typeface="Arial Narrow" pitchFamily="34" charset="0"/>
              </a:rPr>
              <a:t>2019 NSC candidates</a:t>
            </a:r>
          </a:p>
        </p:txBody>
      </p:sp>
      <p:sp>
        <p:nvSpPr>
          <p:cNvPr id="38" name="Oval 37"/>
          <p:cNvSpPr/>
          <p:nvPr/>
        </p:nvSpPr>
        <p:spPr>
          <a:xfrm>
            <a:off x="5973763" y="5157788"/>
            <a:ext cx="1406525" cy="992187"/>
          </a:xfrm>
          <a:prstGeom prst="ellipse">
            <a:avLst/>
          </a:prstGeom>
          <a:solidFill>
            <a:schemeClr val="accent4">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en-ZA" sz="1400" b="1" dirty="0">
                <a:solidFill>
                  <a:schemeClr val="tx1"/>
                </a:solidFill>
                <a:latin typeface="Arial Narrow" pitchFamily="34" charset="0"/>
              </a:rPr>
              <a:t>2020 NSC FT Candidates </a:t>
            </a:r>
          </a:p>
        </p:txBody>
      </p:sp>
      <p:sp>
        <p:nvSpPr>
          <p:cNvPr id="39" name="Oval 38"/>
          <p:cNvSpPr/>
          <p:nvPr/>
        </p:nvSpPr>
        <p:spPr>
          <a:xfrm>
            <a:off x="7451725" y="5157788"/>
            <a:ext cx="1512888" cy="873125"/>
          </a:xfrm>
          <a:prstGeom prst="ellipse">
            <a:avLst/>
          </a:prstGeom>
          <a:solidFill>
            <a:schemeClr val="accent4">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en-ZA" sz="1400" b="1" dirty="0">
                <a:solidFill>
                  <a:schemeClr val="tx1"/>
                </a:solidFill>
                <a:latin typeface="Arial Narrow" pitchFamily="34" charset="0"/>
              </a:rPr>
              <a:t>2020 NSC PT Candidates</a:t>
            </a:r>
          </a:p>
        </p:txBody>
      </p:sp>
      <p:cxnSp>
        <p:nvCxnSpPr>
          <p:cNvPr id="40" name="Straight Arrow Connector 39"/>
          <p:cNvCxnSpPr/>
          <p:nvPr/>
        </p:nvCxnSpPr>
        <p:spPr>
          <a:xfrm flipH="1">
            <a:off x="1619250" y="4581525"/>
            <a:ext cx="288925" cy="50323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2555875" y="4494213"/>
            <a:ext cx="209550" cy="59055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3132138" y="4208463"/>
            <a:ext cx="1368425" cy="8763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7343775" y="4414838"/>
            <a:ext cx="612775" cy="74295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endCxn id="38" idx="0"/>
          </p:cNvCxnSpPr>
          <p:nvPr/>
        </p:nvCxnSpPr>
        <p:spPr>
          <a:xfrm flipH="1">
            <a:off x="6677025" y="4494213"/>
            <a:ext cx="198438" cy="66357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5148263" y="6381750"/>
            <a:ext cx="0" cy="0"/>
          </a:xfrm>
          <a:prstGeom prst="line">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4"/>
          </p:nvPr>
        </p:nvSpPr>
        <p:spPr/>
        <p:txBody>
          <a:bodyPr/>
          <a:lstStyle/>
          <a:p>
            <a:pPr>
              <a:defRPr/>
            </a:pPr>
            <a:fld id="{9281EBB6-D164-4A7A-83B0-06A5CFC35E17}" type="slidenum">
              <a:rPr lang="en-ZA" altLang="en-US" smtClean="0"/>
              <a:pPr>
                <a:defRPr/>
              </a:pPr>
              <a:t>47</a:t>
            </a:fld>
            <a:endParaRPr lang="en-ZA" altLang="en-US"/>
          </a:p>
        </p:txBody>
      </p:sp>
    </p:spTree>
    <p:extLst>
      <p:ext uri="{BB962C8B-B14F-4D97-AF65-F5344CB8AC3E}">
        <p14:creationId xmlns:p14="http://schemas.microsoft.com/office/powerpoint/2010/main" val="390359855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190" y="0"/>
            <a:ext cx="9138810" cy="6858000"/>
          </a:xfrm>
          <a:prstGeom prst="rect">
            <a:avLst/>
          </a:prstGeom>
        </p:spPr>
      </p:pic>
      <p:sp>
        <p:nvSpPr>
          <p:cNvPr id="32770" name="Content Placeholder 2"/>
          <p:cNvSpPr>
            <a:spLocks noGrp="1"/>
          </p:cNvSpPr>
          <p:nvPr>
            <p:ph idx="1"/>
          </p:nvPr>
        </p:nvSpPr>
        <p:spPr>
          <a:xfrm>
            <a:off x="467544" y="908720"/>
            <a:ext cx="8229600" cy="4032299"/>
          </a:xfrm>
          <a:effectLst>
            <a:outerShdw blurRad="50800" dist="50800" dir="5400000" algn="ctr" rotWithShape="0">
              <a:schemeClr val="tx1"/>
            </a:outerShdw>
          </a:effectLst>
        </p:spPr>
        <p:txBody>
          <a:bodyPr/>
          <a:lstStyle/>
          <a:p>
            <a:pPr algn="ctr">
              <a:spcBef>
                <a:spcPct val="0"/>
              </a:spcBef>
              <a:buFont typeface="Arial" charset="0"/>
              <a:buNone/>
              <a:defRPr/>
            </a:pPr>
            <a:r>
              <a:rPr lang="en-ZA" altLang="en-US" sz="6600" b="1" dirty="0" smtClean="0">
                <a:solidFill>
                  <a:srgbClr val="CC9900"/>
                </a:solidFill>
                <a:latin typeface="Arial Narrow" panose="020B0606020202030204" pitchFamily="34" charset="0"/>
                <a:cs typeface="Arial" charset="0"/>
              </a:rPr>
              <a:t>SIZE AND SCOPE </a:t>
            </a:r>
          </a:p>
          <a:p>
            <a:pPr algn="ctr">
              <a:spcBef>
                <a:spcPct val="0"/>
              </a:spcBef>
              <a:buFont typeface="Arial" charset="0"/>
              <a:buNone/>
              <a:defRPr/>
            </a:pPr>
            <a:r>
              <a:rPr lang="en-ZA" altLang="en-US" sz="6600" b="1" dirty="0" smtClean="0">
                <a:solidFill>
                  <a:srgbClr val="CC9900"/>
                </a:solidFill>
                <a:latin typeface="Arial Narrow" panose="020B0606020202030204" pitchFamily="34" charset="0"/>
                <a:cs typeface="Arial" charset="0"/>
              </a:rPr>
              <a:t>OF </a:t>
            </a:r>
            <a:endParaRPr lang="en-ZA" altLang="en-US" sz="6600" b="1" dirty="0">
              <a:solidFill>
                <a:srgbClr val="CC9900"/>
              </a:solidFill>
              <a:latin typeface="Arial Narrow" panose="020B0606020202030204" pitchFamily="34" charset="0"/>
              <a:cs typeface="Arial" charset="0"/>
            </a:endParaRPr>
          </a:p>
          <a:p>
            <a:pPr algn="ctr">
              <a:spcBef>
                <a:spcPct val="0"/>
              </a:spcBef>
              <a:buFont typeface="Arial" charset="0"/>
              <a:buNone/>
              <a:defRPr/>
            </a:pPr>
            <a:r>
              <a:rPr lang="en-ZA" altLang="en-US" sz="6600" b="1" dirty="0" smtClean="0">
                <a:solidFill>
                  <a:srgbClr val="CC9900"/>
                </a:solidFill>
                <a:latin typeface="Arial Narrow" panose="020B0606020202030204" pitchFamily="34" charset="0"/>
                <a:cs typeface="Arial" charset="0"/>
              </a:rPr>
              <a:t>THE 2020 NSC EXAMINATIONS</a:t>
            </a:r>
            <a:endParaRPr lang="en-ZA" altLang="en-US" sz="6600" b="1" dirty="0">
              <a:solidFill>
                <a:srgbClr val="CC9900"/>
              </a:solidFill>
              <a:latin typeface="Arial Narrow" panose="020B0606020202030204" pitchFamily="34" charset="0"/>
              <a:cs typeface="Arial" charset="0"/>
            </a:endParaRPr>
          </a:p>
        </p:txBody>
      </p:sp>
      <p:sp>
        <p:nvSpPr>
          <p:cNvPr id="2" name="Slide Number Placeholder 1"/>
          <p:cNvSpPr>
            <a:spLocks noGrp="1"/>
          </p:cNvSpPr>
          <p:nvPr>
            <p:ph type="sldNum" sz="quarter" idx="4"/>
          </p:nvPr>
        </p:nvSpPr>
        <p:spPr/>
        <p:txBody>
          <a:bodyPr/>
          <a:lstStyle/>
          <a:p>
            <a:pPr>
              <a:defRPr/>
            </a:pPr>
            <a:fld id="{9281EBB6-D164-4A7A-83B0-06A5CFC35E17}" type="slidenum">
              <a:rPr lang="en-ZA" altLang="en-US" smtClean="0"/>
              <a:pPr>
                <a:defRPr/>
              </a:pPr>
              <a:t>48</a:t>
            </a:fld>
            <a:endParaRPr lang="en-ZA" altLang="en-US"/>
          </a:p>
        </p:txBody>
      </p:sp>
    </p:spTree>
    <p:extLst>
      <p:ext uri="{BB962C8B-B14F-4D97-AF65-F5344CB8AC3E}">
        <p14:creationId xmlns:p14="http://schemas.microsoft.com/office/powerpoint/2010/main" val="128295028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457200" y="274639"/>
            <a:ext cx="8229600" cy="562074"/>
          </a:xfrm>
        </p:spPr>
        <p:txBody>
          <a:bodyPr/>
          <a:lstStyle/>
          <a:p>
            <a:pPr eaLnBrk="1" hangingPunct="1">
              <a:defRPr/>
            </a:pPr>
            <a:r>
              <a:rPr lang="en-ZA" sz="3600" b="1" cap="small" dirty="0" smtClean="0">
                <a:solidFill>
                  <a:srgbClr val="C0504D">
                    <a:lumMod val="50000"/>
                  </a:srgbClr>
                </a:solidFill>
                <a:latin typeface="Arial Narrow" pitchFamily="34" charset="0"/>
              </a:rPr>
              <a:t>SCOPE AND SIZE OF THE EXAMINATION</a:t>
            </a:r>
            <a:br>
              <a:rPr lang="en-ZA" sz="3600" b="1" cap="small" dirty="0" smtClean="0">
                <a:solidFill>
                  <a:srgbClr val="C0504D">
                    <a:lumMod val="50000"/>
                  </a:srgbClr>
                </a:solidFill>
                <a:latin typeface="Arial Narrow" pitchFamily="34" charset="0"/>
              </a:rPr>
            </a:br>
            <a:endParaRPr lang="en-ZA" sz="3600" b="1" cap="small" dirty="0">
              <a:solidFill>
                <a:srgbClr val="C0504D">
                  <a:lumMod val="50000"/>
                </a:srgbClr>
              </a:solidFill>
              <a:latin typeface="Arial Narrow" pitchFamily="34" charset="0"/>
            </a:endParaRPr>
          </a:p>
        </p:txBody>
      </p:sp>
      <p:graphicFrame>
        <p:nvGraphicFramePr>
          <p:cNvPr id="2" name="Content Placeholder 1"/>
          <p:cNvGraphicFramePr>
            <a:graphicFrameLocks noGrp="1"/>
          </p:cNvGraphicFramePr>
          <p:nvPr>
            <p:ph idx="1"/>
            <p:extLst/>
          </p:nvPr>
        </p:nvGraphicFramePr>
        <p:xfrm>
          <a:off x="323850" y="1268413"/>
          <a:ext cx="8496300" cy="4931537"/>
        </p:xfrm>
        <a:graphic>
          <a:graphicData uri="http://schemas.openxmlformats.org/drawingml/2006/table">
            <a:tbl>
              <a:tblPr firstRow="1" firstCol="1" bandRow="1">
                <a:tableStyleId>{93296810-A885-4BE3-A3E7-6D5BEEA58F35}</a:tableStyleId>
              </a:tblPr>
              <a:tblGrid>
                <a:gridCol w="4962711">
                  <a:extLst>
                    <a:ext uri="{9D8B030D-6E8A-4147-A177-3AD203B41FA5}">
                      <a16:colId xmlns:a16="http://schemas.microsoft.com/office/drawing/2014/main" val="20000"/>
                    </a:ext>
                  </a:extLst>
                </a:gridCol>
                <a:gridCol w="3533589">
                  <a:extLst>
                    <a:ext uri="{9D8B030D-6E8A-4147-A177-3AD203B41FA5}">
                      <a16:colId xmlns:a16="http://schemas.microsoft.com/office/drawing/2014/main" val="20001"/>
                    </a:ext>
                  </a:extLst>
                </a:gridCol>
              </a:tblGrid>
              <a:tr h="760605">
                <a:tc>
                  <a:txBody>
                    <a:bodyPr/>
                    <a:lstStyle/>
                    <a:p>
                      <a:pPr marL="0" marR="0" algn="ctr">
                        <a:lnSpc>
                          <a:spcPct val="107000"/>
                        </a:lnSpc>
                        <a:spcBef>
                          <a:spcPts val="0"/>
                        </a:spcBef>
                        <a:spcAft>
                          <a:spcPts val="0"/>
                        </a:spcAft>
                      </a:pPr>
                      <a:r>
                        <a:rPr lang="en-US" sz="3200" dirty="0">
                          <a:solidFill>
                            <a:schemeClr val="tx1"/>
                          </a:solidFill>
                          <a:effectLst/>
                          <a:latin typeface="Arial Narrow" pitchFamily="34" charset="0"/>
                        </a:rPr>
                        <a:t>Category</a:t>
                      </a:r>
                      <a:endParaRPr lang="en-US" sz="3200" dirty="0">
                        <a:solidFill>
                          <a:schemeClr val="tx1"/>
                        </a:solidFill>
                        <a:effectLst/>
                        <a:latin typeface="Arial Narrow" pitchFamily="34" charset="0"/>
                        <a:ea typeface="Calibri" panose="020F0502020204030204" pitchFamily="34" charset="0"/>
                        <a:cs typeface="Times New Roman" panose="02020603050405020304" pitchFamily="18" charset="0"/>
                      </a:endParaRP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dirty="0">
                          <a:solidFill>
                            <a:schemeClr val="tx1"/>
                          </a:solidFill>
                          <a:effectLst/>
                          <a:latin typeface="Arial Narrow" pitchFamily="34" charset="0"/>
                        </a:rPr>
                        <a:t>Number</a:t>
                      </a:r>
                      <a:endParaRPr lang="en-US" sz="3200" dirty="0">
                        <a:solidFill>
                          <a:schemeClr val="tx1"/>
                        </a:solidFill>
                        <a:effectLst/>
                        <a:latin typeface="Arial Narrow" pitchFamily="34" charset="0"/>
                        <a:ea typeface="Calibri" panose="020F0502020204030204" pitchFamily="34" charset="0"/>
                        <a:cs typeface="Times New Roman" panose="02020603050405020304" pitchFamily="18" charset="0"/>
                      </a:endParaRP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65395">
                <a:tc>
                  <a:txBody>
                    <a:bodyPr/>
                    <a:lstStyle/>
                    <a:p>
                      <a:pPr marL="0" marR="0">
                        <a:lnSpc>
                          <a:spcPct val="107000"/>
                        </a:lnSpc>
                        <a:spcBef>
                          <a:spcPts val="0"/>
                        </a:spcBef>
                        <a:spcAft>
                          <a:spcPts val="0"/>
                        </a:spcAft>
                      </a:pPr>
                      <a:r>
                        <a:rPr lang="en-US" sz="2800" b="0" dirty="0">
                          <a:solidFill>
                            <a:schemeClr val="tx1"/>
                          </a:solidFill>
                          <a:effectLst/>
                          <a:latin typeface="Arial Narrow" pitchFamily="34" charset="0"/>
                        </a:rPr>
                        <a:t>2020 Full Time NSC Candidates</a:t>
                      </a:r>
                      <a:endParaRPr lang="en-US" sz="2800" b="0" dirty="0">
                        <a:solidFill>
                          <a:schemeClr val="tx1"/>
                        </a:solidFill>
                        <a:effectLst/>
                        <a:latin typeface="Arial Narrow" pitchFamily="34" charset="0"/>
                        <a:ea typeface="Calibri" panose="020F0502020204030204" pitchFamily="34" charset="0"/>
                        <a:cs typeface="Times New Roman" panose="02020603050405020304" pitchFamily="18" charset="0"/>
                      </a:endParaRP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800" dirty="0" smtClean="0">
                          <a:solidFill>
                            <a:schemeClr val="tx1"/>
                          </a:solidFill>
                          <a:effectLst/>
                          <a:latin typeface="Arial Narrow" pitchFamily="34" charset="0"/>
                          <a:ea typeface="Calibri" panose="020F0502020204030204" pitchFamily="34" charset="0"/>
                          <a:cs typeface="Times New Roman" panose="02020603050405020304" pitchFamily="18" charset="0"/>
                        </a:rPr>
                        <a:t>607 226</a:t>
                      </a:r>
                      <a:endParaRPr lang="en-US" sz="2800" dirty="0">
                        <a:solidFill>
                          <a:schemeClr val="tx1"/>
                        </a:solidFill>
                        <a:effectLst/>
                        <a:latin typeface="Arial Narrow" pitchFamily="34" charset="0"/>
                        <a:ea typeface="Calibri" panose="020F0502020204030204" pitchFamily="34" charset="0"/>
                        <a:cs typeface="Times New Roman" panose="02020603050405020304" pitchFamily="18" charset="0"/>
                      </a:endParaRPr>
                    </a:p>
                  </a:txBody>
                  <a:tcPr marL="68583" marR="6858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65395">
                <a:tc>
                  <a:txBody>
                    <a:bodyPr/>
                    <a:lstStyle/>
                    <a:p>
                      <a:pPr marL="0" marR="0">
                        <a:lnSpc>
                          <a:spcPct val="107000"/>
                        </a:lnSpc>
                        <a:spcBef>
                          <a:spcPts val="0"/>
                        </a:spcBef>
                        <a:spcAft>
                          <a:spcPts val="0"/>
                        </a:spcAft>
                      </a:pPr>
                      <a:r>
                        <a:rPr lang="en-US" sz="2800" b="0" dirty="0">
                          <a:solidFill>
                            <a:schemeClr val="tx1"/>
                          </a:solidFill>
                          <a:effectLst/>
                          <a:latin typeface="Arial Narrow" pitchFamily="34" charset="0"/>
                        </a:rPr>
                        <a:t>2020 Part Time NSC Candidates</a:t>
                      </a:r>
                      <a:endParaRPr lang="en-US" sz="2800" b="0" dirty="0">
                        <a:solidFill>
                          <a:schemeClr val="tx1"/>
                        </a:solidFill>
                        <a:effectLst/>
                        <a:latin typeface="Arial Narrow" pitchFamily="34" charset="0"/>
                        <a:ea typeface="Calibri" panose="020F0502020204030204" pitchFamily="34" charset="0"/>
                        <a:cs typeface="Times New Roman" panose="02020603050405020304" pitchFamily="18" charset="0"/>
                      </a:endParaRP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800" dirty="0" smtClean="0">
                          <a:solidFill>
                            <a:schemeClr val="tx1"/>
                          </a:solidFill>
                          <a:effectLst/>
                          <a:latin typeface="Arial Narrow" pitchFamily="34" charset="0"/>
                          <a:ea typeface="Calibri" panose="020F0502020204030204" pitchFamily="34" charset="0"/>
                          <a:cs typeface="Times New Roman" panose="02020603050405020304" pitchFamily="18" charset="0"/>
                        </a:rPr>
                        <a:t>117 808</a:t>
                      </a:r>
                      <a:endParaRPr lang="en-US" sz="2800" dirty="0">
                        <a:solidFill>
                          <a:schemeClr val="tx1"/>
                        </a:solidFill>
                        <a:effectLst/>
                        <a:latin typeface="Arial Narrow" pitchFamily="34" charset="0"/>
                        <a:ea typeface="Calibri" panose="020F0502020204030204" pitchFamily="34" charset="0"/>
                        <a:cs typeface="Times New Roman" panose="02020603050405020304" pitchFamily="18" charset="0"/>
                      </a:endParaRPr>
                    </a:p>
                  </a:txBody>
                  <a:tcPr marL="68583" marR="6858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65395">
                <a:tc>
                  <a:txBody>
                    <a:bodyPr/>
                    <a:lstStyle/>
                    <a:p>
                      <a:pPr marL="0" marR="0">
                        <a:lnSpc>
                          <a:spcPct val="107000"/>
                        </a:lnSpc>
                        <a:spcBef>
                          <a:spcPts val="0"/>
                        </a:spcBef>
                        <a:spcAft>
                          <a:spcPts val="0"/>
                        </a:spcAft>
                      </a:pPr>
                      <a:r>
                        <a:rPr lang="en-US" sz="2800" b="0" dirty="0">
                          <a:solidFill>
                            <a:schemeClr val="tx1"/>
                          </a:solidFill>
                          <a:effectLst/>
                          <a:latin typeface="Arial Narrow" pitchFamily="34" charset="0"/>
                        </a:rPr>
                        <a:t>2020 June SC Candidates</a:t>
                      </a:r>
                      <a:endParaRPr lang="en-US" sz="2800" b="0" dirty="0">
                        <a:solidFill>
                          <a:schemeClr val="tx1"/>
                        </a:solidFill>
                        <a:effectLst/>
                        <a:latin typeface="Arial Narrow" pitchFamily="34" charset="0"/>
                        <a:ea typeface="Calibri" panose="020F0502020204030204" pitchFamily="34" charset="0"/>
                        <a:cs typeface="Times New Roman" panose="02020603050405020304" pitchFamily="18" charset="0"/>
                      </a:endParaRP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800" dirty="0" smtClean="0">
                          <a:solidFill>
                            <a:schemeClr val="tx1"/>
                          </a:solidFill>
                          <a:effectLst/>
                          <a:latin typeface="Arial Narrow" pitchFamily="34" charset="0"/>
                          <a:ea typeface="Calibri" panose="020F0502020204030204" pitchFamily="34" charset="0"/>
                          <a:cs typeface="Times New Roman" panose="02020603050405020304" pitchFamily="18" charset="0"/>
                        </a:rPr>
                        <a:t>168 373</a:t>
                      </a:r>
                      <a:endParaRPr lang="en-US" sz="2800" dirty="0">
                        <a:solidFill>
                          <a:schemeClr val="tx1"/>
                        </a:solidFill>
                        <a:effectLst/>
                        <a:latin typeface="Arial Narrow" pitchFamily="34" charset="0"/>
                        <a:ea typeface="Calibri" panose="020F0502020204030204" pitchFamily="34" charset="0"/>
                        <a:cs typeface="Times New Roman" panose="02020603050405020304" pitchFamily="18" charset="0"/>
                      </a:endParaRPr>
                    </a:p>
                  </a:txBody>
                  <a:tcPr marL="68583" marR="6858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843957">
                <a:tc>
                  <a:txBody>
                    <a:bodyPr/>
                    <a:lstStyle/>
                    <a:p>
                      <a:pPr marL="0" marR="0">
                        <a:lnSpc>
                          <a:spcPct val="107000"/>
                        </a:lnSpc>
                        <a:spcBef>
                          <a:spcPts val="0"/>
                        </a:spcBef>
                        <a:spcAft>
                          <a:spcPts val="0"/>
                        </a:spcAft>
                      </a:pPr>
                      <a:r>
                        <a:rPr lang="en-US" sz="2800" b="0" dirty="0">
                          <a:solidFill>
                            <a:schemeClr val="tx1"/>
                          </a:solidFill>
                          <a:effectLst/>
                          <a:latin typeface="Arial Narrow" pitchFamily="34" charset="0"/>
                        </a:rPr>
                        <a:t>2020 June NSC Candidates</a:t>
                      </a:r>
                      <a:endParaRPr lang="en-US" sz="2800" b="0" dirty="0">
                        <a:solidFill>
                          <a:schemeClr val="tx1"/>
                        </a:solidFill>
                        <a:effectLst/>
                        <a:latin typeface="Arial Narrow" pitchFamily="34" charset="0"/>
                        <a:ea typeface="Calibri" panose="020F0502020204030204" pitchFamily="34" charset="0"/>
                        <a:cs typeface="Times New Roman" panose="02020603050405020304" pitchFamily="18" charset="0"/>
                      </a:endParaRP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800" dirty="0" smtClean="0">
                          <a:solidFill>
                            <a:schemeClr val="tx1"/>
                          </a:solidFill>
                          <a:effectLst/>
                          <a:latin typeface="Arial Narrow" pitchFamily="34" charset="0"/>
                          <a:ea typeface="Calibri" panose="020F0502020204030204" pitchFamily="34" charset="0"/>
                          <a:cs typeface="Times New Roman" panose="02020603050405020304" pitchFamily="18" charset="0"/>
                        </a:rPr>
                        <a:t>75 358</a:t>
                      </a:r>
                      <a:endParaRPr lang="en-US" sz="2800" dirty="0">
                        <a:solidFill>
                          <a:schemeClr val="tx1"/>
                        </a:solidFill>
                        <a:effectLst/>
                        <a:latin typeface="Arial Narrow" pitchFamily="34" charset="0"/>
                        <a:ea typeface="Calibri" panose="020F0502020204030204" pitchFamily="34" charset="0"/>
                        <a:cs typeface="Times New Roman" panose="02020603050405020304" pitchFamily="18" charset="0"/>
                      </a:endParaRP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665395">
                <a:tc>
                  <a:txBody>
                    <a:bodyPr/>
                    <a:lstStyle/>
                    <a:p>
                      <a:pPr marL="0" marR="0">
                        <a:lnSpc>
                          <a:spcPct val="107000"/>
                        </a:lnSpc>
                        <a:spcBef>
                          <a:spcPts val="0"/>
                        </a:spcBef>
                        <a:spcAft>
                          <a:spcPts val="0"/>
                        </a:spcAft>
                      </a:pPr>
                      <a:r>
                        <a:rPr lang="en-US" sz="2800" b="0" dirty="0">
                          <a:solidFill>
                            <a:schemeClr val="tx1"/>
                          </a:solidFill>
                          <a:effectLst/>
                          <a:latin typeface="Arial Narrow" pitchFamily="34" charset="0"/>
                        </a:rPr>
                        <a:t>2020 MEO Candidates</a:t>
                      </a:r>
                      <a:endParaRPr lang="en-US" sz="2800" b="0" dirty="0">
                        <a:solidFill>
                          <a:schemeClr val="tx1"/>
                        </a:solidFill>
                        <a:effectLst/>
                        <a:latin typeface="Arial Narrow" pitchFamily="34" charset="0"/>
                        <a:ea typeface="Calibri" panose="020F0502020204030204" pitchFamily="34" charset="0"/>
                        <a:cs typeface="Times New Roman" panose="02020603050405020304" pitchFamily="18" charset="0"/>
                      </a:endParaRP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800" i="0" dirty="0" smtClean="0">
                          <a:solidFill>
                            <a:schemeClr val="tx1"/>
                          </a:solidFill>
                          <a:effectLst/>
                          <a:latin typeface="Arial Narrow" pitchFamily="34" charset="0"/>
                          <a:ea typeface="Calibri" panose="020F0502020204030204" pitchFamily="34" charset="0"/>
                          <a:cs typeface="Times New Roman" panose="02020603050405020304" pitchFamily="18" charset="0"/>
                        </a:rPr>
                        <a:t>85 556</a:t>
                      </a:r>
                      <a:endParaRPr lang="en-US" sz="2800" i="0" dirty="0">
                        <a:solidFill>
                          <a:schemeClr val="tx1"/>
                        </a:solidFill>
                        <a:effectLst/>
                        <a:latin typeface="Arial Narrow" pitchFamily="34" charset="0"/>
                        <a:ea typeface="Calibri" panose="020F0502020204030204" pitchFamily="34" charset="0"/>
                        <a:cs typeface="Times New Roman" panose="02020603050405020304" pitchFamily="18" charset="0"/>
                      </a:endParaRP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665395">
                <a:tc>
                  <a:txBody>
                    <a:bodyPr/>
                    <a:lstStyle/>
                    <a:p>
                      <a:pPr marL="0" marR="0" algn="ctr">
                        <a:lnSpc>
                          <a:spcPct val="107000"/>
                        </a:lnSpc>
                        <a:spcBef>
                          <a:spcPts val="0"/>
                        </a:spcBef>
                        <a:spcAft>
                          <a:spcPts val="0"/>
                        </a:spcAft>
                      </a:pPr>
                      <a:r>
                        <a:rPr lang="en-US" sz="2400" dirty="0">
                          <a:solidFill>
                            <a:schemeClr val="tx1"/>
                          </a:solidFill>
                          <a:effectLst/>
                          <a:latin typeface="Arial Narrow" pitchFamily="34" charset="0"/>
                        </a:rPr>
                        <a:t>TOTAL</a:t>
                      </a:r>
                      <a:endParaRPr lang="en-US" sz="2400" dirty="0">
                        <a:solidFill>
                          <a:schemeClr val="tx1"/>
                        </a:solidFill>
                        <a:effectLst/>
                        <a:latin typeface="Arial Narrow" pitchFamily="34" charset="0"/>
                        <a:ea typeface="Calibri" panose="020F0502020204030204" pitchFamily="34" charset="0"/>
                        <a:cs typeface="Times New Roman" panose="02020603050405020304" pitchFamily="18" charset="0"/>
                      </a:endParaRP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800" dirty="0" smtClean="0">
                          <a:solidFill>
                            <a:schemeClr val="tx1"/>
                          </a:solidFill>
                          <a:effectLst/>
                          <a:latin typeface="Arial Narrow" pitchFamily="34" charset="0"/>
                          <a:ea typeface="Calibri" panose="020F0502020204030204" pitchFamily="34" charset="0"/>
                          <a:cs typeface="Times New Roman" panose="02020603050405020304" pitchFamily="18" charset="0"/>
                        </a:rPr>
                        <a:t>1 054 321</a:t>
                      </a:r>
                      <a:endParaRPr lang="en-US" sz="2800" dirty="0">
                        <a:solidFill>
                          <a:schemeClr val="tx1"/>
                        </a:solidFill>
                        <a:effectLst/>
                        <a:latin typeface="Arial Narrow" pitchFamily="34" charset="0"/>
                        <a:ea typeface="Calibri" panose="020F0502020204030204" pitchFamily="34" charset="0"/>
                        <a:cs typeface="Times New Roman" panose="02020603050405020304" pitchFamily="18" charset="0"/>
                      </a:endParaRPr>
                    </a:p>
                  </a:txBody>
                  <a:tcPr marL="68583" marR="6858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3" name="Slide Number Placeholder 2"/>
          <p:cNvSpPr>
            <a:spLocks noGrp="1"/>
          </p:cNvSpPr>
          <p:nvPr>
            <p:ph type="sldNum" sz="quarter" idx="4"/>
          </p:nvPr>
        </p:nvSpPr>
        <p:spPr/>
        <p:txBody>
          <a:bodyPr/>
          <a:lstStyle/>
          <a:p>
            <a:pPr>
              <a:defRPr/>
            </a:pPr>
            <a:fld id="{9281EBB6-D164-4A7A-83B0-06A5CFC35E17}" type="slidenum">
              <a:rPr lang="en-ZA" altLang="en-US" smtClean="0"/>
              <a:pPr>
                <a:defRPr/>
              </a:pPr>
              <a:t>49</a:t>
            </a:fld>
            <a:endParaRPr lang="en-ZA" altLang="en-US"/>
          </a:p>
        </p:txBody>
      </p:sp>
    </p:spTree>
    <p:extLst>
      <p:ext uri="{BB962C8B-B14F-4D97-AF65-F5344CB8AC3E}">
        <p14:creationId xmlns:p14="http://schemas.microsoft.com/office/powerpoint/2010/main" val="38702600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4000" cy="6873784"/>
          </a:xfrm>
          <a:prstGeom prst="rect">
            <a:avLst/>
          </a:prstGeom>
        </p:spPr>
      </p:pic>
      <p:sp>
        <p:nvSpPr>
          <p:cNvPr id="3" name="Subtitle 2"/>
          <p:cNvSpPr>
            <a:spLocks noGrp="1"/>
          </p:cNvSpPr>
          <p:nvPr>
            <p:ph type="subTitle" idx="1"/>
          </p:nvPr>
        </p:nvSpPr>
        <p:spPr>
          <a:xfrm>
            <a:off x="1187624" y="1772816"/>
            <a:ext cx="6984776" cy="2808312"/>
          </a:xfrm>
          <a:effectLst>
            <a:outerShdw blurRad="50800" dist="50800" dir="5400000" algn="ctr" rotWithShape="0">
              <a:schemeClr val="tx1"/>
            </a:outerShdw>
          </a:effectLst>
        </p:spPr>
        <p:txBody>
          <a:bodyPr>
            <a:noAutofit/>
          </a:bodyPr>
          <a:lstStyle/>
          <a:p>
            <a:r>
              <a:rPr lang="en-ZA" sz="5400" b="1" dirty="0">
                <a:solidFill>
                  <a:srgbClr val="CC9900"/>
                </a:solidFill>
                <a:latin typeface="Arial Narrow" panose="020B0606020202030204" pitchFamily="34" charset="0"/>
              </a:rPr>
              <a:t>SIZE &amp; SHAPE OF THE BASIC EDUCATION </a:t>
            </a:r>
            <a:endParaRPr lang="en-ZA" sz="5400" b="1" dirty="0" smtClean="0">
              <a:solidFill>
                <a:srgbClr val="CC9900"/>
              </a:solidFill>
              <a:latin typeface="Arial Narrow" panose="020B0606020202030204" pitchFamily="34" charset="0"/>
            </a:endParaRPr>
          </a:p>
          <a:p>
            <a:r>
              <a:rPr lang="en-ZA" sz="5400" b="1" dirty="0" smtClean="0">
                <a:solidFill>
                  <a:srgbClr val="CC9900"/>
                </a:solidFill>
                <a:latin typeface="Arial Narrow" panose="020B0606020202030204" pitchFamily="34" charset="0"/>
              </a:rPr>
              <a:t>SECTOR</a:t>
            </a:r>
            <a:endParaRPr lang="en-ZA" sz="5400" b="1" dirty="0">
              <a:solidFill>
                <a:srgbClr val="CC9900"/>
              </a:solidFill>
              <a:latin typeface="Arial Narrow" panose="020B0606020202030204" pitchFamily="34" charset="0"/>
            </a:endParaRPr>
          </a:p>
          <a:p>
            <a:endParaRPr lang="en-ZA" sz="3600" dirty="0"/>
          </a:p>
        </p:txBody>
      </p:sp>
      <p:sp>
        <p:nvSpPr>
          <p:cNvPr id="2" name="Slide Number Placeholder 1"/>
          <p:cNvSpPr>
            <a:spLocks noGrp="1"/>
          </p:cNvSpPr>
          <p:nvPr>
            <p:ph type="sldNum" sz="quarter" idx="4"/>
          </p:nvPr>
        </p:nvSpPr>
        <p:spPr/>
        <p:txBody>
          <a:bodyPr/>
          <a:lstStyle/>
          <a:p>
            <a:pPr>
              <a:defRPr/>
            </a:pPr>
            <a:fld id="{9281EBB6-D164-4A7A-83B0-06A5CFC35E17}" type="slidenum">
              <a:rPr lang="en-ZA" altLang="en-US" smtClean="0"/>
              <a:pPr>
                <a:defRPr/>
              </a:pPr>
              <a:t>5</a:t>
            </a:fld>
            <a:endParaRPr lang="en-ZA" altLang="en-US"/>
          </a:p>
        </p:txBody>
      </p:sp>
    </p:spTree>
    <p:extLst>
      <p:ext uri="{BB962C8B-B14F-4D97-AF65-F5344CB8AC3E}">
        <p14:creationId xmlns:p14="http://schemas.microsoft.com/office/powerpoint/2010/main" val="94608724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743D46D-0392-4A1E-8A98-8D8C79BDB09B}"/>
              </a:ext>
            </a:extLst>
          </p:cNvPr>
          <p:cNvSpPr txBox="1"/>
          <p:nvPr/>
        </p:nvSpPr>
        <p:spPr>
          <a:xfrm>
            <a:off x="-67109" y="209309"/>
            <a:ext cx="8287242" cy="707886"/>
          </a:xfrm>
          <a:prstGeom prst="rect">
            <a:avLst/>
          </a:prstGeom>
          <a:noFill/>
        </p:spPr>
        <p:txBody>
          <a:bodyPr wrap="square" rtlCol="0">
            <a:spAutoFit/>
          </a:bodyPr>
          <a:lstStyle/>
          <a:p>
            <a:pPr algn="ctr">
              <a:defRPr/>
            </a:pPr>
            <a:r>
              <a:rPr lang="en-ZA" sz="4000" b="1" cap="small" dirty="0">
                <a:solidFill>
                  <a:schemeClr val="accent2">
                    <a:lumMod val="50000"/>
                  </a:schemeClr>
                </a:solidFill>
                <a:ea typeface="+mj-ea"/>
              </a:rPr>
              <a:t>The </a:t>
            </a:r>
            <a:r>
              <a:rPr lang="en-ZA" sz="4000" b="1" cap="small" dirty="0" smtClean="0">
                <a:solidFill>
                  <a:schemeClr val="accent2">
                    <a:lumMod val="50000"/>
                  </a:schemeClr>
                </a:solidFill>
                <a:ea typeface="+mj-ea"/>
              </a:rPr>
              <a:t>2020 </a:t>
            </a:r>
            <a:r>
              <a:rPr lang="en-ZA" sz="4000" b="1" cap="small" dirty="0">
                <a:solidFill>
                  <a:schemeClr val="accent2">
                    <a:lumMod val="50000"/>
                  </a:schemeClr>
                </a:solidFill>
                <a:ea typeface="+mj-ea"/>
              </a:rPr>
              <a:t>NSC Examinations</a:t>
            </a:r>
            <a:endParaRPr lang="af-ZA" sz="4000" b="1" cap="small" dirty="0">
              <a:solidFill>
                <a:schemeClr val="accent2">
                  <a:lumMod val="50000"/>
                </a:schemeClr>
              </a:solidFill>
              <a:ea typeface="+mj-ea"/>
            </a:endParaRPr>
          </a:p>
        </p:txBody>
      </p:sp>
      <p:sp>
        <p:nvSpPr>
          <p:cNvPr id="15" name="Rectangle 14">
            <a:extLst>
              <a:ext uri="{FF2B5EF4-FFF2-40B4-BE49-F238E27FC236}">
                <a16:creationId xmlns:a16="http://schemas.microsoft.com/office/drawing/2014/main" id="{BDBAC61C-09D6-46AA-8FDF-4938A31046EC}"/>
              </a:ext>
            </a:extLst>
          </p:cNvPr>
          <p:cNvSpPr/>
          <p:nvPr/>
        </p:nvSpPr>
        <p:spPr>
          <a:xfrm rot="16200000">
            <a:off x="7385781" y="3432457"/>
            <a:ext cx="1854442" cy="1662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f-ZA"/>
          </a:p>
        </p:txBody>
      </p:sp>
      <p:sp>
        <p:nvSpPr>
          <p:cNvPr id="16" name="Rectangle 15">
            <a:extLst>
              <a:ext uri="{FF2B5EF4-FFF2-40B4-BE49-F238E27FC236}">
                <a16:creationId xmlns:a16="http://schemas.microsoft.com/office/drawing/2014/main" id="{52FB77E3-6005-43A7-B7E4-ADC3CDC32D50}"/>
              </a:ext>
            </a:extLst>
          </p:cNvPr>
          <p:cNvSpPr/>
          <p:nvPr/>
        </p:nvSpPr>
        <p:spPr>
          <a:xfrm>
            <a:off x="56929" y="3325461"/>
            <a:ext cx="9087071" cy="92813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f-ZA"/>
          </a:p>
        </p:txBody>
      </p:sp>
      <p:pic>
        <p:nvPicPr>
          <p:cNvPr id="21" name="Picture 20">
            <a:extLst>
              <a:ext uri="{FF2B5EF4-FFF2-40B4-BE49-F238E27FC236}">
                <a16:creationId xmlns:a16="http://schemas.microsoft.com/office/drawing/2014/main" id="{6611D672-E4A3-4F40-AF4B-A9E62E48EFC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122120" y="2461792"/>
            <a:ext cx="981507" cy="849917"/>
          </a:xfrm>
          <a:prstGeom prst="rect">
            <a:avLst/>
          </a:prstGeom>
        </p:spPr>
      </p:pic>
      <p:grpSp>
        <p:nvGrpSpPr>
          <p:cNvPr id="64" name="Group 63">
            <a:extLst>
              <a:ext uri="{FF2B5EF4-FFF2-40B4-BE49-F238E27FC236}">
                <a16:creationId xmlns:a16="http://schemas.microsoft.com/office/drawing/2014/main" id="{95549709-5E14-4EE1-AE5C-675C5CE21797}"/>
              </a:ext>
            </a:extLst>
          </p:cNvPr>
          <p:cNvGrpSpPr/>
          <p:nvPr/>
        </p:nvGrpSpPr>
        <p:grpSpPr>
          <a:xfrm>
            <a:off x="-67108" y="1003162"/>
            <a:ext cx="9211108" cy="5018126"/>
            <a:chOff x="-208863" y="780020"/>
            <a:chExt cx="12661271" cy="6450653"/>
          </a:xfrm>
        </p:grpSpPr>
        <p:sp>
          <p:nvSpPr>
            <p:cNvPr id="9" name="Rectangle 8">
              <a:extLst>
                <a:ext uri="{FF2B5EF4-FFF2-40B4-BE49-F238E27FC236}">
                  <a16:creationId xmlns:a16="http://schemas.microsoft.com/office/drawing/2014/main" id="{5D59FCD9-3FB4-423F-A7EA-2733D3FB9E08}"/>
                </a:ext>
              </a:extLst>
            </p:cNvPr>
            <p:cNvSpPr/>
            <p:nvPr/>
          </p:nvSpPr>
          <p:spPr>
            <a:xfrm>
              <a:off x="-208863" y="5768346"/>
              <a:ext cx="12661271" cy="146232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f-ZA"/>
            </a:p>
          </p:txBody>
        </p:sp>
        <p:sp>
          <p:nvSpPr>
            <p:cNvPr id="23" name="TextBox 22">
              <a:extLst>
                <a:ext uri="{FF2B5EF4-FFF2-40B4-BE49-F238E27FC236}">
                  <a16:creationId xmlns:a16="http://schemas.microsoft.com/office/drawing/2014/main" id="{34D3A571-EA46-46C9-8F5B-0B33F9031F38}"/>
                </a:ext>
              </a:extLst>
            </p:cNvPr>
            <p:cNvSpPr txBox="1"/>
            <p:nvPr/>
          </p:nvSpPr>
          <p:spPr>
            <a:xfrm>
              <a:off x="-132854" y="5791087"/>
              <a:ext cx="2816244" cy="1025921"/>
            </a:xfrm>
            <a:prstGeom prst="rect">
              <a:avLst/>
            </a:prstGeom>
            <a:noFill/>
          </p:spPr>
          <p:txBody>
            <a:bodyPr wrap="square" rtlCol="0">
              <a:spAutoFit/>
            </a:bodyPr>
            <a:lstStyle/>
            <a:p>
              <a:r>
                <a:rPr lang="en-ZA" sz="2000" b="1" dirty="0"/>
                <a:t>FULL TIME</a:t>
              </a:r>
            </a:p>
            <a:p>
              <a:r>
                <a:rPr lang="en-ZA" b="1" dirty="0"/>
                <a:t>   </a:t>
              </a:r>
              <a:r>
                <a:rPr lang="en-ZA" sz="2400" b="1" dirty="0" smtClean="0">
                  <a:solidFill>
                    <a:srgbClr val="FF0000"/>
                  </a:solidFill>
                </a:rPr>
                <a:t>607 226</a:t>
              </a:r>
              <a:endParaRPr lang="af-ZA" sz="2400" b="1" dirty="0">
                <a:solidFill>
                  <a:srgbClr val="FF0000"/>
                </a:solidFill>
              </a:endParaRPr>
            </a:p>
          </p:txBody>
        </p:sp>
        <p:grpSp>
          <p:nvGrpSpPr>
            <p:cNvPr id="60" name="Group 59">
              <a:extLst>
                <a:ext uri="{FF2B5EF4-FFF2-40B4-BE49-F238E27FC236}">
                  <a16:creationId xmlns:a16="http://schemas.microsoft.com/office/drawing/2014/main" id="{3D3F0C76-E681-484B-AC43-CBE9E69DD7F5}"/>
                </a:ext>
              </a:extLst>
            </p:cNvPr>
            <p:cNvGrpSpPr/>
            <p:nvPr/>
          </p:nvGrpSpPr>
          <p:grpSpPr>
            <a:xfrm>
              <a:off x="-130036" y="780020"/>
              <a:ext cx="12582444" cy="6096761"/>
              <a:chOff x="-130036" y="780020"/>
              <a:chExt cx="12582444" cy="6096761"/>
            </a:xfrm>
          </p:grpSpPr>
          <p:sp>
            <p:nvSpPr>
              <p:cNvPr id="18" name="Rectangle 17">
                <a:extLst>
                  <a:ext uri="{FF2B5EF4-FFF2-40B4-BE49-F238E27FC236}">
                    <a16:creationId xmlns:a16="http://schemas.microsoft.com/office/drawing/2014/main" id="{50440908-5A81-47BD-9B25-B07B342441F7}"/>
                  </a:ext>
                </a:extLst>
              </p:cNvPr>
              <p:cNvSpPr/>
              <p:nvPr/>
            </p:nvSpPr>
            <p:spPr>
              <a:xfrm>
                <a:off x="-130036" y="812117"/>
                <a:ext cx="12582444" cy="117422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f-ZA"/>
              </a:p>
            </p:txBody>
          </p:sp>
          <p:pic>
            <p:nvPicPr>
              <p:cNvPr id="10" name="Picture 9">
                <a:extLst>
                  <a:ext uri="{FF2B5EF4-FFF2-40B4-BE49-F238E27FC236}">
                    <a16:creationId xmlns:a16="http://schemas.microsoft.com/office/drawing/2014/main" id="{32C0C9EE-810F-49F0-9D79-03D837C2671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616962" y="4737146"/>
                <a:ext cx="1776906" cy="1214859"/>
              </a:xfrm>
              <a:prstGeom prst="rect">
                <a:avLst/>
              </a:prstGeom>
            </p:spPr>
          </p:pic>
          <p:sp>
            <p:nvSpPr>
              <p:cNvPr id="24" name="TextBox 23">
                <a:extLst>
                  <a:ext uri="{FF2B5EF4-FFF2-40B4-BE49-F238E27FC236}">
                    <a16:creationId xmlns:a16="http://schemas.microsoft.com/office/drawing/2014/main" id="{20355298-EECF-47A2-B124-E21A41D6FDEC}"/>
                  </a:ext>
                </a:extLst>
              </p:cNvPr>
              <p:cNvSpPr txBox="1"/>
              <p:nvPr/>
            </p:nvSpPr>
            <p:spPr>
              <a:xfrm>
                <a:off x="3592897" y="5768346"/>
                <a:ext cx="2200277" cy="1025921"/>
              </a:xfrm>
              <a:prstGeom prst="rect">
                <a:avLst/>
              </a:prstGeom>
              <a:noFill/>
            </p:spPr>
            <p:txBody>
              <a:bodyPr wrap="square" rtlCol="0">
                <a:spAutoFit/>
              </a:bodyPr>
              <a:lstStyle/>
              <a:p>
                <a:r>
                  <a:rPr lang="en-ZA" sz="2000" b="1" dirty="0"/>
                  <a:t>PART TIME</a:t>
                </a:r>
              </a:p>
              <a:p>
                <a:r>
                  <a:rPr lang="en-ZA" b="1" dirty="0"/>
                  <a:t>   </a:t>
                </a:r>
                <a:r>
                  <a:rPr lang="en-ZA" sz="2400" b="1" dirty="0" smtClean="0">
                    <a:solidFill>
                      <a:srgbClr val="FF0000"/>
                    </a:solidFill>
                  </a:rPr>
                  <a:t>117 808</a:t>
                </a:r>
                <a:endParaRPr lang="af-ZA" sz="2400" b="1" dirty="0">
                  <a:solidFill>
                    <a:srgbClr val="FF0000"/>
                  </a:solidFill>
                </a:endParaRPr>
              </a:p>
            </p:txBody>
          </p:sp>
          <p:sp>
            <p:nvSpPr>
              <p:cNvPr id="25" name="TextBox 24">
                <a:extLst>
                  <a:ext uri="{FF2B5EF4-FFF2-40B4-BE49-F238E27FC236}">
                    <a16:creationId xmlns:a16="http://schemas.microsoft.com/office/drawing/2014/main" id="{7F6215C1-6FB9-463C-B824-4583773F9146}"/>
                  </a:ext>
                </a:extLst>
              </p:cNvPr>
              <p:cNvSpPr txBox="1"/>
              <p:nvPr/>
            </p:nvSpPr>
            <p:spPr>
              <a:xfrm>
                <a:off x="6380684" y="5850860"/>
                <a:ext cx="3772197" cy="1025921"/>
              </a:xfrm>
              <a:prstGeom prst="rect">
                <a:avLst/>
              </a:prstGeom>
              <a:noFill/>
            </p:spPr>
            <p:txBody>
              <a:bodyPr wrap="square" rtlCol="0">
                <a:spAutoFit/>
              </a:bodyPr>
              <a:lstStyle/>
              <a:p>
                <a:r>
                  <a:rPr lang="en-ZA" sz="2000" b="1" dirty="0"/>
                  <a:t>QUESTION PAPERS</a:t>
                </a:r>
              </a:p>
              <a:p>
                <a:r>
                  <a:rPr lang="en-ZA" b="1" dirty="0"/>
                  <a:t>                  </a:t>
                </a:r>
                <a:r>
                  <a:rPr lang="en-ZA" sz="2400" b="1" dirty="0">
                    <a:solidFill>
                      <a:srgbClr val="FF0000"/>
                    </a:solidFill>
                  </a:rPr>
                  <a:t>147</a:t>
                </a:r>
                <a:endParaRPr lang="af-ZA" sz="2400" b="1" dirty="0">
                  <a:solidFill>
                    <a:srgbClr val="FF0000"/>
                  </a:solidFill>
                </a:endParaRPr>
              </a:p>
            </p:txBody>
          </p:sp>
          <p:pic>
            <p:nvPicPr>
              <p:cNvPr id="30" name="Picture 29">
                <a:extLst>
                  <a:ext uri="{FF2B5EF4-FFF2-40B4-BE49-F238E27FC236}">
                    <a16:creationId xmlns:a16="http://schemas.microsoft.com/office/drawing/2014/main" id="{ECFF287D-2E3F-407C-BDD8-5F955E2289E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442585" y="4410362"/>
                <a:ext cx="1308676" cy="1183554"/>
              </a:xfrm>
              <a:prstGeom prst="rect">
                <a:avLst/>
              </a:prstGeom>
            </p:spPr>
          </p:pic>
          <p:pic>
            <p:nvPicPr>
              <p:cNvPr id="31" name="Picture 30">
                <a:extLst>
                  <a:ext uri="{FF2B5EF4-FFF2-40B4-BE49-F238E27FC236}">
                    <a16:creationId xmlns:a16="http://schemas.microsoft.com/office/drawing/2014/main" id="{CA407718-C884-4AF4-86A2-2BE0DC36FB6E}"/>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016052" y="4594350"/>
                <a:ext cx="1308676" cy="1183554"/>
              </a:xfrm>
              <a:prstGeom prst="rect">
                <a:avLst/>
              </a:prstGeom>
            </p:spPr>
          </p:pic>
          <p:pic>
            <p:nvPicPr>
              <p:cNvPr id="32" name="Picture 31">
                <a:extLst>
                  <a:ext uri="{FF2B5EF4-FFF2-40B4-BE49-F238E27FC236}">
                    <a16:creationId xmlns:a16="http://schemas.microsoft.com/office/drawing/2014/main" id="{38EB583C-E1F1-41DF-935B-783AA6F6DDEE}"/>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546095" y="4617493"/>
                <a:ext cx="1308676" cy="1183554"/>
              </a:xfrm>
              <a:prstGeom prst="rect">
                <a:avLst/>
              </a:prstGeom>
            </p:spPr>
          </p:pic>
          <p:pic>
            <p:nvPicPr>
              <p:cNvPr id="33" name="Picture 32">
                <a:extLst>
                  <a:ext uri="{FF2B5EF4-FFF2-40B4-BE49-F238E27FC236}">
                    <a16:creationId xmlns:a16="http://schemas.microsoft.com/office/drawing/2014/main" id="{95D7AC76-49C8-4758-990E-D7A95678E93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130932" y="4572324"/>
                <a:ext cx="1308676" cy="1183554"/>
              </a:xfrm>
              <a:prstGeom prst="rect">
                <a:avLst/>
              </a:prstGeom>
            </p:spPr>
          </p:pic>
          <p:pic>
            <p:nvPicPr>
              <p:cNvPr id="34" name="Picture 33">
                <a:extLst>
                  <a:ext uri="{FF2B5EF4-FFF2-40B4-BE49-F238E27FC236}">
                    <a16:creationId xmlns:a16="http://schemas.microsoft.com/office/drawing/2014/main" id="{C63E750C-C933-4E06-BA45-2A7F357D779A}"/>
                  </a:ext>
                </a:extLst>
              </p:cNvPr>
              <p:cNvPicPr>
                <a:picLocks noChangeAspect="1"/>
              </p:cNvPicPr>
              <p:nvPr/>
            </p:nvPicPr>
            <p:blipFill>
              <a:blip r:embed="rId6"/>
              <a:stretch>
                <a:fillRect/>
              </a:stretch>
            </p:blipFill>
            <p:spPr>
              <a:xfrm>
                <a:off x="10232977" y="3308260"/>
                <a:ext cx="1863232" cy="1250056"/>
              </a:xfrm>
              <a:prstGeom prst="rect">
                <a:avLst/>
              </a:prstGeom>
            </p:spPr>
          </p:pic>
          <p:sp>
            <p:nvSpPr>
              <p:cNvPr id="35" name="TextBox 34">
                <a:extLst>
                  <a:ext uri="{FF2B5EF4-FFF2-40B4-BE49-F238E27FC236}">
                    <a16:creationId xmlns:a16="http://schemas.microsoft.com/office/drawing/2014/main" id="{27E33D45-4E1E-4F98-9F68-2F0072D0ABD4}"/>
                  </a:ext>
                </a:extLst>
              </p:cNvPr>
              <p:cNvSpPr txBox="1"/>
              <p:nvPr/>
            </p:nvSpPr>
            <p:spPr>
              <a:xfrm>
                <a:off x="9880078" y="4518942"/>
                <a:ext cx="2442871" cy="1846660"/>
              </a:xfrm>
              <a:prstGeom prst="rect">
                <a:avLst/>
              </a:prstGeom>
              <a:solidFill>
                <a:schemeClr val="accent4">
                  <a:lumMod val="60000"/>
                  <a:lumOff val="40000"/>
                </a:schemeClr>
              </a:solidFill>
            </p:spPr>
            <p:txBody>
              <a:bodyPr wrap="square" rtlCol="0">
                <a:spAutoFit/>
              </a:bodyPr>
              <a:lstStyle/>
              <a:p>
                <a:pPr algn="r"/>
                <a:r>
                  <a:rPr lang="en-ZA" sz="2000" b="1" dirty="0"/>
                  <a:t>PRINTED</a:t>
                </a:r>
              </a:p>
              <a:p>
                <a:pPr algn="r"/>
                <a:r>
                  <a:rPr lang="en-ZA" sz="2000" b="1" dirty="0"/>
                  <a:t>QUESTION PAPERS</a:t>
                </a:r>
              </a:p>
              <a:p>
                <a:r>
                  <a:rPr lang="en-ZA" sz="2400" b="1" dirty="0">
                    <a:solidFill>
                      <a:srgbClr val="FF0000"/>
                    </a:solidFill>
                  </a:rPr>
                  <a:t>  8 million</a:t>
                </a:r>
                <a:endParaRPr lang="af-ZA" b="1" dirty="0">
                  <a:solidFill>
                    <a:srgbClr val="FF0000"/>
                  </a:solidFill>
                </a:endParaRPr>
              </a:p>
            </p:txBody>
          </p:sp>
          <p:sp>
            <p:nvSpPr>
              <p:cNvPr id="36" name="TextBox 35">
                <a:extLst>
                  <a:ext uri="{FF2B5EF4-FFF2-40B4-BE49-F238E27FC236}">
                    <a16:creationId xmlns:a16="http://schemas.microsoft.com/office/drawing/2014/main" id="{DCD1C838-81DF-4861-98DC-3D44E106BD0A}"/>
                  </a:ext>
                </a:extLst>
              </p:cNvPr>
              <p:cNvSpPr txBox="1"/>
              <p:nvPr/>
            </p:nvSpPr>
            <p:spPr>
              <a:xfrm>
                <a:off x="7546095" y="3337524"/>
                <a:ext cx="2287537" cy="1025922"/>
              </a:xfrm>
              <a:prstGeom prst="rect">
                <a:avLst/>
              </a:prstGeom>
              <a:noFill/>
            </p:spPr>
            <p:txBody>
              <a:bodyPr wrap="square" rtlCol="0">
                <a:spAutoFit/>
              </a:bodyPr>
              <a:lstStyle/>
              <a:p>
                <a:r>
                  <a:rPr lang="en-ZA" sz="2000" b="1" dirty="0"/>
                  <a:t>SCRIPTS</a:t>
                </a:r>
              </a:p>
              <a:p>
                <a:r>
                  <a:rPr lang="en-ZA" sz="2400" b="1" dirty="0">
                    <a:solidFill>
                      <a:srgbClr val="FF0000"/>
                    </a:solidFill>
                  </a:rPr>
                  <a:t>7,6 million</a:t>
                </a:r>
              </a:p>
            </p:txBody>
          </p:sp>
          <p:pic>
            <p:nvPicPr>
              <p:cNvPr id="37" name="Picture 36">
                <a:extLst>
                  <a:ext uri="{FF2B5EF4-FFF2-40B4-BE49-F238E27FC236}">
                    <a16:creationId xmlns:a16="http://schemas.microsoft.com/office/drawing/2014/main" id="{9C07E08F-D77C-4FF5-BAD8-B08951C7755E}"/>
                  </a:ext>
                </a:extLst>
              </p:cNvPr>
              <p:cNvPicPr>
                <a:picLocks noChangeAspect="1"/>
              </p:cNvPicPr>
              <p:nvPr/>
            </p:nvPicPr>
            <p:blipFill>
              <a:blip r:embed="rId7"/>
              <a:stretch>
                <a:fillRect/>
              </a:stretch>
            </p:blipFill>
            <p:spPr>
              <a:xfrm>
                <a:off x="3774844" y="2225496"/>
                <a:ext cx="2568815" cy="1166922"/>
              </a:xfrm>
              <a:prstGeom prst="rect">
                <a:avLst/>
              </a:prstGeom>
            </p:spPr>
          </p:pic>
          <p:sp>
            <p:nvSpPr>
              <p:cNvPr id="38" name="TextBox 37">
                <a:extLst>
                  <a:ext uri="{FF2B5EF4-FFF2-40B4-BE49-F238E27FC236}">
                    <a16:creationId xmlns:a16="http://schemas.microsoft.com/office/drawing/2014/main" id="{9695F67E-A627-4F52-96FF-5A7F0653FADB}"/>
                  </a:ext>
                </a:extLst>
              </p:cNvPr>
              <p:cNvSpPr txBox="1"/>
              <p:nvPr/>
            </p:nvSpPr>
            <p:spPr>
              <a:xfrm>
                <a:off x="3026661" y="3293707"/>
                <a:ext cx="4573249" cy="1025921"/>
              </a:xfrm>
              <a:prstGeom prst="rect">
                <a:avLst/>
              </a:prstGeom>
              <a:noFill/>
            </p:spPr>
            <p:txBody>
              <a:bodyPr wrap="square" rtlCol="0">
                <a:spAutoFit/>
              </a:bodyPr>
              <a:lstStyle/>
              <a:p>
                <a:r>
                  <a:rPr lang="en-ZA" sz="2000" b="1" dirty="0"/>
                  <a:t>EXAMINATION CENTRES</a:t>
                </a:r>
              </a:p>
              <a:p>
                <a:r>
                  <a:rPr lang="en-ZA" sz="2400" b="1" dirty="0"/>
                  <a:t>             </a:t>
                </a:r>
                <a:r>
                  <a:rPr lang="en-ZA" sz="2400" b="1" dirty="0">
                    <a:solidFill>
                      <a:srgbClr val="FF0000"/>
                    </a:solidFill>
                  </a:rPr>
                  <a:t>6 </a:t>
                </a:r>
                <a:r>
                  <a:rPr lang="en-ZA" sz="2400" b="1" dirty="0" smtClean="0">
                    <a:solidFill>
                      <a:srgbClr val="FF0000"/>
                    </a:solidFill>
                  </a:rPr>
                  <a:t>872</a:t>
                </a:r>
                <a:endParaRPr lang="en-ZA" sz="2400" b="1" dirty="0">
                  <a:solidFill>
                    <a:srgbClr val="FF0000"/>
                  </a:solidFill>
                </a:endParaRPr>
              </a:p>
            </p:txBody>
          </p:sp>
          <p:pic>
            <p:nvPicPr>
              <p:cNvPr id="39" name="Picture 38">
                <a:extLst>
                  <a:ext uri="{FF2B5EF4-FFF2-40B4-BE49-F238E27FC236}">
                    <a16:creationId xmlns:a16="http://schemas.microsoft.com/office/drawing/2014/main" id="{93299B50-6E46-4F65-803A-DAA4A6D8DB36}"/>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1999373" y="1902154"/>
                <a:ext cx="980765" cy="2026094"/>
              </a:xfrm>
              <a:prstGeom prst="rect">
                <a:avLst/>
              </a:prstGeom>
            </p:spPr>
          </p:pic>
          <p:sp>
            <p:nvSpPr>
              <p:cNvPr id="42" name="TextBox 41">
                <a:extLst>
                  <a:ext uri="{FF2B5EF4-FFF2-40B4-BE49-F238E27FC236}">
                    <a16:creationId xmlns:a16="http://schemas.microsoft.com/office/drawing/2014/main" id="{845F2036-708E-4764-BE25-B04922B9C076}"/>
                  </a:ext>
                </a:extLst>
              </p:cNvPr>
              <p:cNvSpPr txBox="1"/>
              <p:nvPr/>
            </p:nvSpPr>
            <p:spPr>
              <a:xfrm>
                <a:off x="-86058" y="3847458"/>
                <a:ext cx="2885980" cy="1025922"/>
              </a:xfrm>
              <a:prstGeom prst="rect">
                <a:avLst/>
              </a:prstGeom>
              <a:noFill/>
            </p:spPr>
            <p:txBody>
              <a:bodyPr wrap="square" rtlCol="0">
                <a:spAutoFit/>
              </a:bodyPr>
              <a:lstStyle/>
              <a:p>
                <a:r>
                  <a:rPr lang="en-ZA" sz="2000" b="1" dirty="0"/>
                  <a:t>INVIGILATORS</a:t>
                </a:r>
              </a:p>
              <a:p>
                <a:r>
                  <a:rPr lang="en-ZA" sz="2400" b="1" dirty="0" smtClean="0">
                    <a:solidFill>
                      <a:srgbClr val="FF0000"/>
                    </a:solidFill>
                  </a:rPr>
                  <a:t>80 </a:t>
                </a:r>
                <a:r>
                  <a:rPr lang="en-ZA" sz="2400" b="1" dirty="0">
                    <a:solidFill>
                      <a:srgbClr val="FF0000"/>
                    </a:solidFill>
                  </a:rPr>
                  <a:t>000</a:t>
                </a:r>
              </a:p>
            </p:txBody>
          </p:sp>
          <p:pic>
            <p:nvPicPr>
              <p:cNvPr id="43" name="Picture 42">
                <a:extLst>
                  <a:ext uri="{FF2B5EF4-FFF2-40B4-BE49-F238E27FC236}">
                    <a16:creationId xmlns:a16="http://schemas.microsoft.com/office/drawing/2014/main" id="{9DF26BE9-ADF1-4CBE-BB9D-4C86A38FE621}"/>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2616448" y="791206"/>
                <a:ext cx="1336399" cy="1194592"/>
              </a:xfrm>
              <a:prstGeom prst="rect">
                <a:avLst/>
              </a:prstGeom>
            </p:spPr>
          </p:pic>
          <p:sp>
            <p:nvSpPr>
              <p:cNvPr id="44" name="TextBox 43">
                <a:extLst>
                  <a:ext uri="{FF2B5EF4-FFF2-40B4-BE49-F238E27FC236}">
                    <a16:creationId xmlns:a16="http://schemas.microsoft.com/office/drawing/2014/main" id="{69C38E34-35F5-4247-A016-53B0EF2D3EB5}"/>
                  </a:ext>
                </a:extLst>
              </p:cNvPr>
              <p:cNvSpPr txBox="1"/>
              <p:nvPr/>
            </p:nvSpPr>
            <p:spPr>
              <a:xfrm>
                <a:off x="3940812" y="882721"/>
                <a:ext cx="2220374" cy="1025922"/>
              </a:xfrm>
              <a:prstGeom prst="rect">
                <a:avLst/>
              </a:prstGeom>
              <a:noFill/>
            </p:spPr>
            <p:txBody>
              <a:bodyPr wrap="square" rtlCol="0">
                <a:spAutoFit/>
              </a:bodyPr>
              <a:lstStyle/>
              <a:p>
                <a:r>
                  <a:rPr lang="en-ZA" sz="2000" b="1" dirty="0"/>
                  <a:t>MARKERS</a:t>
                </a:r>
              </a:p>
              <a:p>
                <a:r>
                  <a:rPr lang="en-ZA" sz="2400" b="1" dirty="0" smtClean="0">
                    <a:solidFill>
                      <a:srgbClr val="FF0000"/>
                    </a:solidFill>
                  </a:rPr>
                  <a:t>45 </a:t>
                </a:r>
                <a:r>
                  <a:rPr lang="en-ZA" sz="2400" b="1" dirty="0">
                    <a:solidFill>
                      <a:srgbClr val="FF0000"/>
                    </a:solidFill>
                  </a:rPr>
                  <a:t>000</a:t>
                </a:r>
              </a:p>
            </p:txBody>
          </p:sp>
          <p:pic>
            <p:nvPicPr>
              <p:cNvPr id="45" name="Picture 44">
                <a:extLst>
                  <a:ext uri="{FF2B5EF4-FFF2-40B4-BE49-F238E27FC236}">
                    <a16:creationId xmlns:a16="http://schemas.microsoft.com/office/drawing/2014/main" id="{F86590AF-0C18-40AF-BD08-5420569F734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385987" y="2126289"/>
                <a:ext cx="1308676" cy="1133222"/>
              </a:xfrm>
              <a:prstGeom prst="rect">
                <a:avLst/>
              </a:prstGeom>
            </p:spPr>
          </p:pic>
          <p:pic>
            <p:nvPicPr>
              <p:cNvPr id="46" name="Picture 45">
                <a:extLst>
                  <a:ext uri="{FF2B5EF4-FFF2-40B4-BE49-F238E27FC236}">
                    <a16:creationId xmlns:a16="http://schemas.microsoft.com/office/drawing/2014/main" id="{0AF46CB8-6FEF-43D9-ACA7-5AE808F677D9}"/>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6258233" y="780020"/>
                <a:ext cx="2010835" cy="1113281"/>
              </a:xfrm>
              <a:prstGeom prst="rect">
                <a:avLst/>
              </a:prstGeom>
            </p:spPr>
          </p:pic>
          <p:sp>
            <p:nvSpPr>
              <p:cNvPr id="47" name="TextBox 46">
                <a:extLst>
                  <a:ext uri="{FF2B5EF4-FFF2-40B4-BE49-F238E27FC236}">
                    <a16:creationId xmlns:a16="http://schemas.microsoft.com/office/drawing/2014/main" id="{42444520-38FE-4AA1-B2A6-3FB4666ECDFE}"/>
                  </a:ext>
                </a:extLst>
              </p:cNvPr>
              <p:cNvSpPr txBox="1"/>
              <p:nvPr/>
            </p:nvSpPr>
            <p:spPr>
              <a:xfrm>
                <a:off x="8200432" y="863053"/>
                <a:ext cx="3541729" cy="1107996"/>
              </a:xfrm>
              <a:prstGeom prst="rect">
                <a:avLst/>
              </a:prstGeom>
              <a:noFill/>
            </p:spPr>
            <p:txBody>
              <a:bodyPr wrap="square" rtlCol="0">
                <a:spAutoFit/>
              </a:bodyPr>
              <a:lstStyle/>
              <a:p>
                <a:r>
                  <a:rPr lang="en-ZA" b="1" dirty="0"/>
                  <a:t>MARKING CENTRES  </a:t>
                </a:r>
                <a:r>
                  <a:rPr lang="en-ZA" sz="2400" b="1" dirty="0"/>
                  <a:t>                </a:t>
                </a:r>
              </a:p>
              <a:p>
                <a:r>
                  <a:rPr lang="en-ZA" sz="2400" b="1" dirty="0"/>
                  <a:t>         </a:t>
                </a:r>
                <a:r>
                  <a:rPr lang="en-ZA" sz="2400" b="1" dirty="0" smtClean="0">
                    <a:solidFill>
                      <a:srgbClr val="FF0000"/>
                    </a:solidFill>
                  </a:rPr>
                  <a:t>190</a:t>
                </a:r>
                <a:r>
                  <a:rPr lang="en-ZA" sz="2400" b="1" dirty="0" smtClean="0"/>
                  <a:t>  </a:t>
                </a:r>
                <a:endParaRPr lang="en-ZA" sz="2400" b="1" dirty="0"/>
              </a:p>
            </p:txBody>
          </p:sp>
          <p:pic>
            <p:nvPicPr>
              <p:cNvPr id="49" name="Picture 48">
                <a:extLst>
                  <a:ext uri="{FF2B5EF4-FFF2-40B4-BE49-F238E27FC236}">
                    <a16:creationId xmlns:a16="http://schemas.microsoft.com/office/drawing/2014/main" id="{6F0D1BCE-AB9D-4F60-A77D-87000A036DC9}"/>
                  </a:ext>
                </a:extLst>
              </p:cNvPr>
              <p:cNvPicPr>
                <a:picLocks noChangeAspect="1"/>
              </p:cNvPicPr>
              <p:nvPr/>
            </p:nvPicPr>
            <p:blipFill>
              <a:blip r:embed="rId11">
                <a:clrChange>
                  <a:clrFrom>
                    <a:srgbClr val="FCFCFC"/>
                  </a:clrFrom>
                  <a:clrTo>
                    <a:srgbClr val="FCFCFC">
                      <a:alpha val="0"/>
                    </a:srgbClr>
                  </a:clrTo>
                </a:clrChange>
              </a:blip>
              <a:stretch>
                <a:fillRect/>
              </a:stretch>
            </p:blipFill>
            <p:spPr>
              <a:xfrm>
                <a:off x="8473" y="4774460"/>
                <a:ext cx="1053377" cy="779280"/>
              </a:xfrm>
              <a:prstGeom prst="rect">
                <a:avLst/>
              </a:prstGeom>
            </p:spPr>
          </p:pic>
          <p:sp>
            <p:nvSpPr>
              <p:cNvPr id="50" name="Arrow: Right 49">
                <a:extLst>
                  <a:ext uri="{FF2B5EF4-FFF2-40B4-BE49-F238E27FC236}">
                    <a16:creationId xmlns:a16="http://schemas.microsoft.com/office/drawing/2014/main" id="{EE31216F-E6D5-4A57-9FEE-292F6AFDE1C5}"/>
                  </a:ext>
                </a:extLst>
              </p:cNvPr>
              <p:cNvSpPr/>
              <p:nvPr/>
            </p:nvSpPr>
            <p:spPr>
              <a:xfrm>
                <a:off x="2887836" y="6030107"/>
                <a:ext cx="553445" cy="2921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f-ZA"/>
              </a:p>
            </p:txBody>
          </p:sp>
          <p:sp>
            <p:nvSpPr>
              <p:cNvPr id="51" name="Arrow: Right 50">
                <a:extLst>
                  <a:ext uri="{FF2B5EF4-FFF2-40B4-BE49-F238E27FC236}">
                    <a16:creationId xmlns:a16="http://schemas.microsoft.com/office/drawing/2014/main" id="{1A62B170-7599-4F15-BE63-997C7D904622}"/>
                  </a:ext>
                </a:extLst>
              </p:cNvPr>
              <p:cNvSpPr/>
              <p:nvPr/>
            </p:nvSpPr>
            <p:spPr>
              <a:xfrm>
                <a:off x="5793176" y="6096441"/>
                <a:ext cx="553445" cy="2921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f-ZA"/>
              </a:p>
            </p:txBody>
          </p:sp>
          <p:sp>
            <p:nvSpPr>
              <p:cNvPr id="53" name="Arrow: Right 52">
                <a:extLst>
                  <a:ext uri="{FF2B5EF4-FFF2-40B4-BE49-F238E27FC236}">
                    <a16:creationId xmlns:a16="http://schemas.microsoft.com/office/drawing/2014/main" id="{C2C0ED23-4F90-4788-AF9A-EDC45C02C66D}"/>
                  </a:ext>
                </a:extLst>
              </p:cNvPr>
              <p:cNvSpPr/>
              <p:nvPr/>
            </p:nvSpPr>
            <p:spPr>
              <a:xfrm>
                <a:off x="1715363" y="895400"/>
                <a:ext cx="553445" cy="2921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f-ZA"/>
              </a:p>
            </p:txBody>
          </p:sp>
          <p:sp>
            <p:nvSpPr>
              <p:cNvPr id="54" name="Arrow: Right 53">
                <a:extLst>
                  <a:ext uri="{FF2B5EF4-FFF2-40B4-BE49-F238E27FC236}">
                    <a16:creationId xmlns:a16="http://schemas.microsoft.com/office/drawing/2014/main" id="{7CD7CAD1-46E3-4EF6-B8C5-74DC24BDFCDD}"/>
                  </a:ext>
                </a:extLst>
              </p:cNvPr>
              <p:cNvSpPr/>
              <p:nvPr/>
            </p:nvSpPr>
            <p:spPr>
              <a:xfrm>
                <a:off x="5919148" y="881869"/>
                <a:ext cx="553445" cy="2921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f-ZA"/>
              </a:p>
            </p:txBody>
          </p:sp>
          <p:sp>
            <p:nvSpPr>
              <p:cNvPr id="57" name="Arrow: Right 56">
                <a:extLst>
                  <a:ext uri="{FF2B5EF4-FFF2-40B4-BE49-F238E27FC236}">
                    <a16:creationId xmlns:a16="http://schemas.microsoft.com/office/drawing/2014/main" id="{C6559A47-9969-4C4F-87FC-A7B4E4E712DE}"/>
                  </a:ext>
                </a:extLst>
              </p:cNvPr>
              <p:cNvSpPr/>
              <p:nvPr/>
            </p:nvSpPr>
            <p:spPr>
              <a:xfrm rot="10800000">
                <a:off x="6540676" y="3856097"/>
                <a:ext cx="553445" cy="2921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f-ZA"/>
              </a:p>
            </p:txBody>
          </p:sp>
          <p:sp>
            <p:nvSpPr>
              <p:cNvPr id="58" name="Arrow: Right 57">
                <a:extLst>
                  <a:ext uri="{FF2B5EF4-FFF2-40B4-BE49-F238E27FC236}">
                    <a16:creationId xmlns:a16="http://schemas.microsoft.com/office/drawing/2014/main" id="{E0CB3039-99E3-4D8B-AF03-88AAA4D9715F}"/>
                  </a:ext>
                </a:extLst>
              </p:cNvPr>
              <p:cNvSpPr/>
              <p:nvPr/>
            </p:nvSpPr>
            <p:spPr>
              <a:xfrm rot="10800000">
                <a:off x="9633009" y="3820911"/>
                <a:ext cx="553445" cy="2921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f-ZA"/>
              </a:p>
            </p:txBody>
          </p:sp>
          <p:sp>
            <p:nvSpPr>
              <p:cNvPr id="59" name="Arrow: Right 58">
                <a:extLst>
                  <a:ext uri="{FF2B5EF4-FFF2-40B4-BE49-F238E27FC236}">
                    <a16:creationId xmlns:a16="http://schemas.microsoft.com/office/drawing/2014/main" id="{72F221DF-AEA3-498F-B151-D8C3ECB74143}"/>
                  </a:ext>
                </a:extLst>
              </p:cNvPr>
              <p:cNvSpPr/>
              <p:nvPr/>
            </p:nvSpPr>
            <p:spPr>
              <a:xfrm rot="10800000">
                <a:off x="2633552" y="3897453"/>
                <a:ext cx="553445" cy="2921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f-ZA"/>
              </a:p>
            </p:txBody>
          </p:sp>
          <p:pic>
            <p:nvPicPr>
              <p:cNvPr id="40" name="Picture 39">
                <a:extLst>
                  <a:ext uri="{FF2B5EF4-FFF2-40B4-BE49-F238E27FC236}">
                    <a16:creationId xmlns:a16="http://schemas.microsoft.com/office/drawing/2014/main" id="{963E6E13-5343-4942-9472-7258FCF3099C}"/>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1367929" y="1577581"/>
                <a:ext cx="980765" cy="2026094"/>
              </a:xfrm>
              <a:prstGeom prst="rect">
                <a:avLst/>
              </a:prstGeom>
            </p:spPr>
          </p:pic>
        </p:grpSp>
      </p:grpSp>
      <p:sp>
        <p:nvSpPr>
          <p:cNvPr id="2" name="Curved Up Arrow 1"/>
          <p:cNvSpPr/>
          <p:nvPr/>
        </p:nvSpPr>
        <p:spPr>
          <a:xfrm>
            <a:off x="7124892" y="5562245"/>
            <a:ext cx="903492" cy="377306"/>
          </a:xfrm>
          <a:prstGeom prst="curved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schemeClr val="tx1"/>
              </a:solidFill>
            </a:endParaRPr>
          </a:p>
        </p:txBody>
      </p:sp>
      <p:pic>
        <p:nvPicPr>
          <p:cNvPr id="52" name="Picture 5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16389" y="3998992"/>
            <a:ext cx="1115616" cy="836712"/>
          </a:xfrm>
          <a:prstGeom prst="rect">
            <a:avLst/>
          </a:prstGeom>
        </p:spPr>
      </p:pic>
      <p:sp>
        <p:nvSpPr>
          <p:cNvPr id="3" name="Rectangle 2"/>
          <p:cNvSpPr/>
          <p:nvPr/>
        </p:nvSpPr>
        <p:spPr>
          <a:xfrm>
            <a:off x="0" y="1819857"/>
            <a:ext cx="1018819" cy="150560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4"/>
          </p:nvPr>
        </p:nvSpPr>
        <p:spPr/>
        <p:txBody>
          <a:bodyPr/>
          <a:lstStyle/>
          <a:p>
            <a:pPr>
              <a:defRPr/>
            </a:pPr>
            <a:fld id="{9281EBB6-D164-4A7A-83B0-06A5CFC35E17}" type="slidenum">
              <a:rPr lang="en-ZA" altLang="en-US" smtClean="0"/>
              <a:pPr>
                <a:defRPr/>
              </a:pPr>
              <a:t>50</a:t>
            </a:fld>
            <a:endParaRPr lang="en-ZA" altLang="en-US"/>
          </a:p>
        </p:txBody>
      </p:sp>
    </p:spTree>
    <p:extLst>
      <p:ext uri="{BB962C8B-B14F-4D97-AF65-F5344CB8AC3E}">
        <p14:creationId xmlns:p14="http://schemas.microsoft.com/office/powerpoint/2010/main" val="260145372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950" y="44451"/>
            <a:ext cx="8589963" cy="792262"/>
          </a:xfrm>
        </p:spPr>
        <p:txBody>
          <a:bodyPr>
            <a:noAutofit/>
          </a:bodyPr>
          <a:lstStyle/>
          <a:p>
            <a:pPr>
              <a:defRPr/>
            </a:pPr>
            <a:r>
              <a:rPr lang="en-ZA" sz="4000" b="1" dirty="0">
                <a:solidFill>
                  <a:schemeClr val="accent2">
                    <a:lumMod val="50000"/>
                  </a:schemeClr>
                </a:solidFill>
                <a:latin typeface="Arial Narrow" panose="020B0606020202030204" pitchFamily="34" charset="0"/>
                <a:ea typeface="+mn-ea"/>
                <a:cs typeface="Arial" charset="0"/>
              </a:rPr>
              <a:t>NSC Full Time Enrolments: </a:t>
            </a:r>
            <a:r>
              <a:rPr lang="en-ZA" sz="4000" b="1" dirty="0" smtClean="0">
                <a:solidFill>
                  <a:schemeClr val="accent2">
                    <a:lumMod val="50000"/>
                  </a:schemeClr>
                </a:solidFill>
                <a:latin typeface="Arial Narrow" panose="020B0606020202030204" pitchFamily="34" charset="0"/>
                <a:ea typeface="+mn-ea"/>
                <a:cs typeface="Arial" charset="0"/>
              </a:rPr>
              <a:t>2016 </a:t>
            </a:r>
            <a:r>
              <a:rPr lang="en-ZA" sz="4000" b="1" dirty="0">
                <a:solidFill>
                  <a:schemeClr val="accent2">
                    <a:lumMod val="50000"/>
                  </a:schemeClr>
                </a:solidFill>
                <a:latin typeface="Arial Narrow" panose="020B0606020202030204" pitchFamily="34" charset="0"/>
                <a:ea typeface="+mn-ea"/>
                <a:cs typeface="Arial" charset="0"/>
              </a:rPr>
              <a:t>- </a:t>
            </a:r>
            <a:r>
              <a:rPr lang="en-ZA" sz="4000" b="1" dirty="0" smtClean="0">
                <a:solidFill>
                  <a:schemeClr val="accent2">
                    <a:lumMod val="50000"/>
                  </a:schemeClr>
                </a:solidFill>
                <a:latin typeface="Arial Narrow" panose="020B0606020202030204" pitchFamily="34" charset="0"/>
                <a:ea typeface="+mn-ea"/>
                <a:cs typeface="Arial" charset="0"/>
              </a:rPr>
              <a:t>2020</a:t>
            </a:r>
            <a:endParaRPr lang="en-ZA" sz="4000" b="1" dirty="0">
              <a:solidFill>
                <a:schemeClr val="accent2">
                  <a:lumMod val="50000"/>
                </a:schemeClr>
              </a:solidFill>
              <a:latin typeface="Arial Narrow" panose="020B0606020202030204" pitchFamily="34" charset="0"/>
              <a:ea typeface="+mn-ea"/>
              <a:cs typeface="Arial" charset="0"/>
            </a:endParaRPr>
          </a:p>
        </p:txBody>
      </p:sp>
      <p:graphicFrame>
        <p:nvGraphicFramePr>
          <p:cNvPr id="7" name="Chart 6"/>
          <p:cNvGraphicFramePr>
            <a:graphicFrameLocks/>
          </p:cNvGraphicFramePr>
          <p:nvPr>
            <p:extLst/>
          </p:nvPr>
        </p:nvGraphicFramePr>
        <p:xfrm>
          <a:off x="251520" y="870767"/>
          <a:ext cx="8280920" cy="5485583"/>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12"/>
          </p:nvPr>
        </p:nvSpPr>
        <p:spPr/>
        <p:txBody>
          <a:bodyPr/>
          <a:lstStyle/>
          <a:p>
            <a:pPr>
              <a:defRPr/>
            </a:pPr>
            <a:fld id="{5D50A69F-0DB0-4229-A874-189A1B00A418}" type="slidenum">
              <a:rPr lang="en-ZA" altLang="en-US" smtClean="0"/>
              <a:pPr>
                <a:defRPr/>
              </a:pPr>
              <a:t>51</a:t>
            </a:fld>
            <a:endParaRPr lang="en-ZA" altLang="en-US" dirty="0"/>
          </a:p>
        </p:txBody>
      </p:sp>
      <p:pic>
        <p:nvPicPr>
          <p:cNvPr id="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6237312"/>
            <a:ext cx="1763688" cy="620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615563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12" name="Rectangle 1"/>
          <p:cNvSpPr>
            <a:spLocks noChangeArrowheads="1"/>
          </p:cNvSpPr>
          <p:nvPr/>
        </p:nvSpPr>
        <p:spPr bwMode="auto">
          <a:xfrm>
            <a:off x="106611" y="8722"/>
            <a:ext cx="856984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r>
              <a:rPr lang="en-ZA" altLang="en-US" sz="4000" b="1" dirty="0" smtClean="0">
                <a:solidFill>
                  <a:schemeClr val="accent2">
                    <a:lumMod val="50000"/>
                  </a:schemeClr>
                </a:solidFill>
                <a:latin typeface="Arial Narrow" panose="020B0606020202030204" pitchFamily="34" charset="0"/>
              </a:rPr>
              <a:t>FULL-TIME ENROLMENTS: 2016 TO 2020</a:t>
            </a:r>
            <a:endParaRPr lang="en-ZA" altLang="en-US" sz="4000" b="1" dirty="0">
              <a:solidFill>
                <a:schemeClr val="accent2">
                  <a:lumMod val="50000"/>
                </a:schemeClr>
              </a:solidFill>
              <a:latin typeface="Arial Narrow" panose="020B0606020202030204" pitchFamily="34" charset="0"/>
            </a:endParaRPr>
          </a:p>
        </p:txBody>
      </p:sp>
      <p:graphicFrame>
        <p:nvGraphicFramePr>
          <p:cNvPr id="3" name="Table 2"/>
          <p:cNvGraphicFramePr>
            <a:graphicFrameLocks noGrp="1"/>
          </p:cNvGraphicFramePr>
          <p:nvPr>
            <p:extLst/>
          </p:nvPr>
        </p:nvGraphicFramePr>
        <p:xfrm>
          <a:off x="251517" y="764704"/>
          <a:ext cx="8640963" cy="5407093"/>
        </p:xfrm>
        <a:graphic>
          <a:graphicData uri="http://schemas.openxmlformats.org/drawingml/2006/table">
            <a:tbl>
              <a:tblPr>
                <a:tableStyleId>{E8B1032C-EA38-4F05-BA0D-38AFFFC7BED3}</a:tableStyleId>
              </a:tblPr>
              <a:tblGrid>
                <a:gridCol w="1737557">
                  <a:extLst>
                    <a:ext uri="{9D8B030D-6E8A-4147-A177-3AD203B41FA5}">
                      <a16:colId xmlns:a16="http://schemas.microsoft.com/office/drawing/2014/main" val="20000"/>
                    </a:ext>
                  </a:extLst>
                </a:gridCol>
                <a:gridCol w="1080150">
                  <a:extLst>
                    <a:ext uri="{9D8B030D-6E8A-4147-A177-3AD203B41FA5}">
                      <a16:colId xmlns:a16="http://schemas.microsoft.com/office/drawing/2014/main" val="20001"/>
                    </a:ext>
                  </a:extLst>
                </a:gridCol>
                <a:gridCol w="1127082">
                  <a:extLst>
                    <a:ext uri="{9D8B030D-6E8A-4147-A177-3AD203B41FA5}">
                      <a16:colId xmlns:a16="http://schemas.microsoft.com/office/drawing/2014/main" val="20002"/>
                    </a:ext>
                  </a:extLst>
                </a:gridCol>
                <a:gridCol w="1127082">
                  <a:extLst>
                    <a:ext uri="{9D8B030D-6E8A-4147-A177-3AD203B41FA5}">
                      <a16:colId xmlns:a16="http://schemas.microsoft.com/office/drawing/2014/main" val="20003"/>
                    </a:ext>
                  </a:extLst>
                </a:gridCol>
                <a:gridCol w="1127082">
                  <a:extLst>
                    <a:ext uri="{9D8B030D-6E8A-4147-A177-3AD203B41FA5}">
                      <a16:colId xmlns:a16="http://schemas.microsoft.com/office/drawing/2014/main" val="20004"/>
                    </a:ext>
                  </a:extLst>
                </a:gridCol>
                <a:gridCol w="1127082">
                  <a:extLst>
                    <a:ext uri="{9D8B030D-6E8A-4147-A177-3AD203B41FA5}">
                      <a16:colId xmlns:a16="http://schemas.microsoft.com/office/drawing/2014/main" val="20005"/>
                    </a:ext>
                  </a:extLst>
                </a:gridCol>
                <a:gridCol w="1314928">
                  <a:extLst>
                    <a:ext uri="{9D8B030D-6E8A-4147-A177-3AD203B41FA5}">
                      <a16:colId xmlns:a16="http://schemas.microsoft.com/office/drawing/2014/main" val="20006"/>
                    </a:ext>
                  </a:extLst>
                </a:gridCol>
              </a:tblGrid>
              <a:tr h="800883">
                <a:tc>
                  <a:txBody>
                    <a:bodyPr/>
                    <a:lstStyle/>
                    <a:p>
                      <a:pPr algn="l" fontAlgn="b"/>
                      <a:r>
                        <a:rPr lang="en-ZA" sz="2000" b="1" i="0" u="none" strike="noStrike" dirty="0">
                          <a:solidFill>
                            <a:srgbClr val="000000"/>
                          </a:solidFill>
                          <a:effectLst/>
                          <a:latin typeface="Arial Narrow" pitchFamily="34" charset="0"/>
                        </a:rPr>
                        <a:t>Provinces</a:t>
                      </a:r>
                    </a:p>
                  </a:txBody>
                  <a:tcPr marL="9525" marR="9525" marT="9525" marB="0" anchor="ctr">
                    <a:solidFill>
                      <a:schemeClr val="accent6">
                        <a:lumMod val="20000"/>
                        <a:lumOff val="80000"/>
                      </a:schemeClr>
                    </a:solidFill>
                  </a:tcPr>
                </a:tc>
                <a:tc>
                  <a:txBody>
                    <a:bodyPr/>
                    <a:lstStyle/>
                    <a:p>
                      <a:pPr algn="ctr" fontAlgn="b"/>
                      <a:r>
                        <a:rPr lang="en-ZA" sz="1600" b="1" i="0" u="none" strike="noStrike" dirty="0">
                          <a:solidFill>
                            <a:srgbClr val="000000"/>
                          </a:solidFill>
                          <a:effectLst/>
                          <a:latin typeface="Arial Narrow" panose="020B0606020202030204" pitchFamily="34" charset="0"/>
                        </a:rPr>
                        <a:t>Entered 2016</a:t>
                      </a:r>
                    </a:p>
                  </a:txBody>
                  <a:tcPr marL="9525" marR="9525" marT="9525" marB="0" anchor="ctr">
                    <a:solidFill>
                      <a:schemeClr val="accent6">
                        <a:lumMod val="20000"/>
                        <a:lumOff val="80000"/>
                      </a:schemeClr>
                    </a:solidFill>
                  </a:tcPr>
                </a:tc>
                <a:tc>
                  <a:txBody>
                    <a:bodyPr/>
                    <a:lstStyle/>
                    <a:p>
                      <a:pPr algn="ctr" fontAlgn="b"/>
                      <a:r>
                        <a:rPr lang="en-ZA" sz="1600" b="1" i="0" u="none" strike="noStrike" dirty="0">
                          <a:solidFill>
                            <a:srgbClr val="000000"/>
                          </a:solidFill>
                          <a:effectLst/>
                          <a:latin typeface="Arial Narrow" panose="020B0606020202030204" pitchFamily="34" charset="0"/>
                        </a:rPr>
                        <a:t>Entered 2017</a:t>
                      </a:r>
                    </a:p>
                  </a:txBody>
                  <a:tcPr marL="9525" marR="9525" marT="9525" marB="0" anchor="ctr">
                    <a:solidFill>
                      <a:schemeClr val="accent6">
                        <a:lumMod val="20000"/>
                        <a:lumOff val="80000"/>
                      </a:schemeClr>
                    </a:solidFill>
                  </a:tcPr>
                </a:tc>
                <a:tc>
                  <a:txBody>
                    <a:bodyPr/>
                    <a:lstStyle/>
                    <a:p>
                      <a:pPr algn="ctr" fontAlgn="b"/>
                      <a:r>
                        <a:rPr lang="en-ZA" sz="1600" b="1" i="0" u="none" strike="noStrike" dirty="0">
                          <a:solidFill>
                            <a:srgbClr val="000000"/>
                          </a:solidFill>
                          <a:effectLst/>
                          <a:latin typeface="Arial Narrow" panose="020B0606020202030204" pitchFamily="34" charset="0"/>
                        </a:rPr>
                        <a:t>Entered 2018</a:t>
                      </a:r>
                    </a:p>
                  </a:txBody>
                  <a:tcPr marL="9525" marR="9525" marT="9525" marB="0" anchor="ctr">
                    <a:solidFill>
                      <a:schemeClr val="accent6">
                        <a:lumMod val="20000"/>
                        <a:lumOff val="80000"/>
                      </a:schemeClr>
                    </a:solidFill>
                  </a:tcPr>
                </a:tc>
                <a:tc>
                  <a:txBody>
                    <a:bodyPr/>
                    <a:lstStyle/>
                    <a:p>
                      <a:pPr algn="ctr" fontAlgn="b"/>
                      <a:r>
                        <a:rPr lang="en-ZA" sz="1600" b="1" i="0" u="none" strike="noStrike" dirty="0">
                          <a:solidFill>
                            <a:srgbClr val="000000"/>
                          </a:solidFill>
                          <a:effectLst/>
                          <a:latin typeface="Arial Narrow" panose="020B0606020202030204" pitchFamily="34" charset="0"/>
                        </a:rPr>
                        <a:t>Entered 2019</a:t>
                      </a:r>
                    </a:p>
                  </a:txBody>
                  <a:tcPr marL="9525" marR="9525" marT="9525" marB="0" anchor="ctr">
                    <a:solidFill>
                      <a:schemeClr val="accent6">
                        <a:lumMod val="20000"/>
                        <a:lumOff val="80000"/>
                      </a:schemeClr>
                    </a:solidFill>
                  </a:tcPr>
                </a:tc>
                <a:tc>
                  <a:txBody>
                    <a:bodyPr/>
                    <a:lstStyle/>
                    <a:p>
                      <a:pPr algn="ctr" fontAlgn="b"/>
                      <a:r>
                        <a:rPr lang="en-ZA" sz="1600" b="1" i="0" u="none" strike="noStrike" dirty="0">
                          <a:solidFill>
                            <a:srgbClr val="000000"/>
                          </a:solidFill>
                          <a:effectLst/>
                          <a:latin typeface="Arial Narrow" panose="020B0606020202030204" pitchFamily="34" charset="0"/>
                        </a:rPr>
                        <a:t>Entered </a:t>
                      </a:r>
                      <a:r>
                        <a:rPr lang="en-ZA" sz="1600" b="1" i="0" u="none" strike="noStrike" dirty="0" smtClean="0">
                          <a:solidFill>
                            <a:srgbClr val="000000"/>
                          </a:solidFill>
                          <a:effectLst/>
                          <a:latin typeface="Arial Narrow" panose="020B0606020202030204" pitchFamily="34" charset="0"/>
                        </a:rPr>
                        <a:t>2020</a:t>
                      </a:r>
                      <a:endParaRPr lang="en-ZA" sz="1600" b="1" i="0" u="none" strike="noStrike" dirty="0">
                        <a:solidFill>
                          <a:srgbClr val="000000"/>
                        </a:solidFill>
                        <a:effectLst/>
                        <a:latin typeface="Arial Narrow" panose="020B0606020202030204" pitchFamily="34" charset="0"/>
                      </a:endParaRPr>
                    </a:p>
                  </a:txBody>
                  <a:tcPr marL="9525" marR="9525" marT="9525" marB="0" anchor="ctr">
                    <a:solidFill>
                      <a:schemeClr val="accent6">
                        <a:lumMod val="20000"/>
                        <a:lumOff val="80000"/>
                      </a:schemeClr>
                    </a:solidFill>
                  </a:tcPr>
                </a:tc>
                <a:tc>
                  <a:txBody>
                    <a:bodyPr/>
                    <a:lstStyle/>
                    <a:p>
                      <a:pPr algn="ctr" fontAlgn="b"/>
                      <a:r>
                        <a:rPr lang="en-ZA" sz="1600" b="1" i="0" u="none" strike="noStrike" dirty="0">
                          <a:solidFill>
                            <a:srgbClr val="000000"/>
                          </a:solidFill>
                          <a:effectLst/>
                          <a:latin typeface="Arial Narrow" panose="020B0606020202030204" pitchFamily="34" charset="0"/>
                        </a:rPr>
                        <a:t>Difference </a:t>
                      </a:r>
                    </a:p>
                    <a:p>
                      <a:pPr algn="ctr" fontAlgn="b"/>
                      <a:r>
                        <a:rPr lang="en-ZA" sz="1600" b="1" i="0" u="none" strike="noStrike" dirty="0" smtClean="0">
                          <a:solidFill>
                            <a:srgbClr val="000000"/>
                          </a:solidFill>
                          <a:effectLst/>
                          <a:latin typeface="Arial Narrow" panose="020B0606020202030204" pitchFamily="34" charset="0"/>
                        </a:rPr>
                        <a:t>2020 </a:t>
                      </a:r>
                      <a:r>
                        <a:rPr lang="en-ZA" sz="1600" b="1" i="0" u="none" strike="noStrike" dirty="0">
                          <a:solidFill>
                            <a:srgbClr val="000000"/>
                          </a:solidFill>
                          <a:effectLst/>
                          <a:latin typeface="Arial Narrow" panose="020B0606020202030204" pitchFamily="34" charset="0"/>
                        </a:rPr>
                        <a:t>- </a:t>
                      </a:r>
                      <a:r>
                        <a:rPr lang="en-ZA" sz="1600" b="1" i="0" u="none" strike="noStrike" dirty="0" smtClean="0">
                          <a:solidFill>
                            <a:srgbClr val="000000"/>
                          </a:solidFill>
                          <a:effectLst/>
                          <a:latin typeface="Arial Narrow" panose="020B0606020202030204" pitchFamily="34" charset="0"/>
                        </a:rPr>
                        <a:t>2019</a:t>
                      </a:r>
                      <a:endParaRPr lang="en-ZA" sz="1600" b="1" i="0" u="none" strike="noStrike" dirty="0">
                        <a:solidFill>
                          <a:srgbClr val="000000"/>
                        </a:solidFill>
                        <a:effectLst/>
                        <a:latin typeface="Arial Narrow" panose="020B0606020202030204" pitchFamily="34" charset="0"/>
                      </a:endParaRPr>
                    </a:p>
                  </a:txBody>
                  <a:tcPr marL="9525" marR="9525" marT="9525" marB="0" anchor="ctr">
                    <a:solidFill>
                      <a:schemeClr val="accent6">
                        <a:lumMod val="20000"/>
                        <a:lumOff val="80000"/>
                      </a:schemeClr>
                    </a:solidFill>
                  </a:tcPr>
                </a:tc>
                <a:extLst>
                  <a:ext uri="{0D108BD9-81ED-4DB2-BD59-A6C34878D82A}">
                    <a16:rowId xmlns:a16="http://schemas.microsoft.com/office/drawing/2014/main" val="10000"/>
                  </a:ext>
                </a:extLst>
              </a:tr>
              <a:tr h="460621">
                <a:tc>
                  <a:txBody>
                    <a:bodyPr/>
                    <a:lstStyle/>
                    <a:p>
                      <a:pPr algn="l" fontAlgn="b"/>
                      <a:r>
                        <a:rPr lang="en-ZA" sz="2000" b="1" i="0" u="none" strike="noStrike" dirty="0">
                          <a:solidFill>
                            <a:srgbClr val="000000"/>
                          </a:solidFill>
                          <a:effectLst/>
                          <a:latin typeface="Arial Narrow" pitchFamily="34" charset="0"/>
                        </a:rPr>
                        <a:t>Eastern Cape</a:t>
                      </a:r>
                    </a:p>
                  </a:txBody>
                  <a:tcPr marL="9525" marR="9525" marT="9525" marB="0" anchor="b">
                    <a:solidFill>
                      <a:schemeClr val="accent6">
                        <a:lumMod val="20000"/>
                        <a:lumOff val="8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92 755</a:t>
                      </a:r>
                    </a:p>
                  </a:txBody>
                  <a:tcPr marL="9525" marR="9525" marT="9525" marB="0" anchor="ctr">
                    <a:solidFill>
                      <a:schemeClr val="accent6">
                        <a:lumMod val="20000"/>
                        <a:lumOff val="8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82 257</a:t>
                      </a:r>
                    </a:p>
                  </a:txBody>
                  <a:tcPr marL="9525" marR="9525" marT="9525" marB="0" anchor="ctr">
                    <a:solidFill>
                      <a:schemeClr val="accent6">
                        <a:lumMod val="20000"/>
                        <a:lumOff val="8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81 842</a:t>
                      </a:r>
                    </a:p>
                  </a:txBody>
                  <a:tcPr marL="9525" marR="9525" marT="9525" marB="0" anchor="ctr">
                    <a:solidFill>
                      <a:schemeClr val="accent6">
                        <a:lumMod val="20000"/>
                        <a:lumOff val="80000"/>
                      </a:schemeClr>
                    </a:solidFill>
                  </a:tcPr>
                </a:tc>
                <a:tc>
                  <a:txBody>
                    <a:bodyPr/>
                    <a:lstStyle/>
                    <a:p>
                      <a:pPr algn="ctr" fontAlgn="ctr"/>
                      <a:r>
                        <a:rPr lang="en-ZA" sz="1800" b="0" i="0" u="none" strike="noStrike" dirty="0">
                          <a:solidFill>
                            <a:srgbClr val="000000"/>
                          </a:solidFill>
                          <a:effectLst/>
                          <a:latin typeface="Arial Narrow" panose="020B0606020202030204" pitchFamily="34" charset="0"/>
                        </a:rPr>
                        <a:t>79 297</a:t>
                      </a:r>
                    </a:p>
                  </a:txBody>
                  <a:tcPr marL="9525" marR="9525" marT="9525" marB="0" anchor="ctr">
                    <a:solidFill>
                      <a:schemeClr val="accent6">
                        <a:lumMod val="20000"/>
                        <a:lumOff val="8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77 620</a:t>
                      </a:r>
                    </a:p>
                  </a:txBody>
                  <a:tcPr marL="9525" marR="9525" marT="9525" marB="0" anchor="ctr">
                    <a:solidFill>
                      <a:schemeClr val="accent6">
                        <a:lumMod val="20000"/>
                        <a:lumOff val="80000"/>
                      </a:schemeClr>
                    </a:solidFill>
                  </a:tcPr>
                </a:tc>
                <a:tc>
                  <a:txBody>
                    <a:bodyPr/>
                    <a:lstStyle/>
                    <a:p>
                      <a:pPr algn="ctr" fontAlgn="b"/>
                      <a:r>
                        <a:rPr lang="en-ZA" sz="1800" b="0" i="0" u="none" strike="noStrike" dirty="0">
                          <a:solidFill>
                            <a:srgbClr val="FF0000"/>
                          </a:solidFill>
                          <a:effectLst/>
                          <a:latin typeface="Arial Narrow" panose="020B0606020202030204" pitchFamily="34" charset="0"/>
                        </a:rPr>
                        <a:t>-1 677</a:t>
                      </a:r>
                    </a:p>
                  </a:txBody>
                  <a:tcPr marL="9525" marR="9525" marT="9525" marB="0" anchor="ctr">
                    <a:solidFill>
                      <a:schemeClr val="accent6">
                        <a:lumMod val="20000"/>
                        <a:lumOff val="80000"/>
                      </a:schemeClr>
                    </a:solidFill>
                  </a:tcPr>
                </a:tc>
                <a:extLst>
                  <a:ext uri="{0D108BD9-81ED-4DB2-BD59-A6C34878D82A}">
                    <a16:rowId xmlns:a16="http://schemas.microsoft.com/office/drawing/2014/main" val="10001"/>
                  </a:ext>
                </a:extLst>
              </a:tr>
              <a:tr h="460621">
                <a:tc>
                  <a:txBody>
                    <a:bodyPr/>
                    <a:lstStyle/>
                    <a:p>
                      <a:pPr algn="l" fontAlgn="b"/>
                      <a:r>
                        <a:rPr lang="en-ZA" sz="2000" b="1" i="0" u="none" strike="noStrike" dirty="0">
                          <a:solidFill>
                            <a:srgbClr val="000000"/>
                          </a:solidFill>
                          <a:effectLst/>
                          <a:latin typeface="Arial Narrow" pitchFamily="34" charset="0"/>
                        </a:rPr>
                        <a:t>Free State</a:t>
                      </a:r>
                    </a:p>
                  </a:txBody>
                  <a:tcPr marL="9525" marR="9525" marT="9525" marB="0" anchor="b">
                    <a:solidFill>
                      <a:schemeClr val="accent6">
                        <a:lumMod val="20000"/>
                        <a:lumOff val="8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28 901</a:t>
                      </a:r>
                    </a:p>
                  </a:txBody>
                  <a:tcPr marL="9525" marR="9525" marT="9525" marB="0" anchor="ctr">
                    <a:solidFill>
                      <a:schemeClr val="accent6">
                        <a:lumMod val="20000"/>
                        <a:lumOff val="8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27 723</a:t>
                      </a:r>
                    </a:p>
                  </a:txBody>
                  <a:tcPr marL="9525" marR="9525" marT="9525" marB="0" anchor="ctr">
                    <a:solidFill>
                      <a:schemeClr val="accent6">
                        <a:lumMod val="20000"/>
                        <a:lumOff val="8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29 209</a:t>
                      </a:r>
                    </a:p>
                  </a:txBody>
                  <a:tcPr marL="9525" marR="9525" marT="9525" marB="0" anchor="ctr">
                    <a:solidFill>
                      <a:schemeClr val="accent6">
                        <a:lumMod val="20000"/>
                        <a:lumOff val="80000"/>
                      </a:schemeClr>
                    </a:solidFill>
                  </a:tcPr>
                </a:tc>
                <a:tc>
                  <a:txBody>
                    <a:bodyPr/>
                    <a:lstStyle/>
                    <a:p>
                      <a:pPr algn="ctr" fontAlgn="ctr"/>
                      <a:r>
                        <a:rPr lang="en-ZA" sz="1800" b="0" i="0" u="none" strike="noStrike" dirty="0">
                          <a:solidFill>
                            <a:srgbClr val="000000"/>
                          </a:solidFill>
                          <a:effectLst/>
                          <a:latin typeface="Arial Narrow" panose="020B0606020202030204" pitchFamily="34" charset="0"/>
                        </a:rPr>
                        <a:t>30 041</a:t>
                      </a:r>
                    </a:p>
                  </a:txBody>
                  <a:tcPr marL="9525" marR="9525" marT="9525" marB="0" anchor="ctr">
                    <a:solidFill>
                      <a:schemeClr val="accent6">
                        <a:lumMod val="20000"/>
                        <a:lumOff val="8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29 289</a:t>
                      </a:r>
                    </a:p>
                  </a:txBody>
                  <a:tcPr marL="9525" marR="9525" marT="9525" marB="0" anchor="ctr">
                    <a:solidFill>
                      <a:schemeClr val="accent6">
                        <a:lumMod val="20000"/>
                        <a:lumOff val="80000"/>
                      </a:schemeClr>
                    </a:solidFill>
                  </a:tcPr>
                </a:tc>
                <a:tc>
                  <a:txBody>
                    <a:bodyPr/>
                    <a:lstStyle/>
                    <a:p>
                      <a:pPr algn="ctr" fontAlgn="b"/>
                      <a:r>
                        <a:rPr lang="en-ZA" sz="1800" b="0" i="0" u="none" strike="noStrike" dirty="0">
                          <a:solidFill>
                            <a:srgbClr val="FF0000"/>
                          </a:solidFill>
                          <a:effectLst/>
                          <a:latin typeface="Arial Narrow" panose="020B0606020202030204" pitchFamily="34" charset="0"/>
                        </a:rPr>
                        <a:t>-752</a:t>
                      </a:r>
                    </a:p>
                  </a:txBody>
                  <a:tcPr marL="9525" marR="9525" marT="9525" marB="0" anchor="ctr">
                    <a:solidFill>
                      <a:schemeClr val="accent6">
                        <a:lumMod val="20000"/>
                        <a:lumOff val="80000"/>
                      </a:schemeClr>
                    </a:solidFill>
                  </a:tcPr>
                </a:tc>
                <a:extLst>
                  <a:ext uri="{0D108BD9-81ED-4DB2-BD59-A6C34878D82A}">
                    <a16:rowId xmlns:a16="http://schemas.microsoft.com/office/drawing/2014/main" val="10002"/>
                  </a:ext>
                </a:extLst>
              </a:tr>
              <a:tr h="460621">
                <a:tc>
                  <a:txBody>
                    <a:bodyPr/>
                    <a:lstStyle/>
                    <a:p>
                      <a:pPr algn="l" fontAlgn="b"/>
                      <a:r>
                        <a:rPr lang="en-ZA" sz="2000" b="1" i="0" u="none" strike="noStrike" dirty="0">
                          <a:solidFill>
                            <a:srgbClr val="000000"/>
                          </a:solidFill>
                          <a:effectLst/>
                          <a:latin typeface="Arial Narrow" pitchFamily="34" charset="0"/>
                        </a:rPr>
                        <a:t>Gauteng</a:t>
                      </a:r>
                    </a:p>
                  </a:txBody>
                  <a:tcPr marL="9525" marR="9525" marT="9525" marB="0" anchor="b">
                    <a:solidFill>
                      <a:schemeClr val="accent6">
                        <a:lumMod val="20000"/>
                        <a:lumOff val="8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112 164</a:t>
                      </a:r>
                    </a:p>
                  </a:txBody>
                  <a:tcPr marL="9525" marR="9525" marT="9525" marB="0" anchor="ctr">
                    <a:solidFill>
                      <a:schemeClr val="accent6">
                        <a:lumMod val="20000"/>
                        <a:lumOff val="8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108 522</a:t>
                      </a:r>
                    </a:p>
                  </a:txBody>
                  <a:tcPr marL="9525" marR="9525" marT="9525" marB="0" anchor="ctr">
                    <a:solidFill>
                      <a:schemeClr val="accent6">
                        <a:lumMod val="20000"/>
                        <a:lumOff val="8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107 166</a:t>
                      </a:r>
                    </a:p>
                  </a:txBody>
                  <a:tcPr marL="9525" marR="9525" marT="9525" marB="0" anchor="ctr">
                    <a:solidFill>
                      <a:schemeClr val="accent6">
                        <a:lumMod val="20000"/>
                        <a:lumOff val="80000"/>
                      </a:schemeClr>
                    </a:solidFill>
                  </a:tcPr>
                </a:tc>
                <a:tc>
                  <a:txBody>
                    <a:bodyPr/>
                    <a:lstStyle/>
                    <a:p>
                      <a:pPr algn="ctr" fontAlgn="ctr"/>
                      <a:r>
                        <a:rPr lang="en-ZA" sz="1800" b="0" i="0" u="none" strike="noStrike" dirty="0">
                          <a:solidFill>
                            <a:srgbClr val="000000"/>
                          </a:solidFill>
                          <a:effectLst/>
                          <a:latin typeface="Arial Narrow" panose="020B0606020202030204" pitchFamily="34" charset="0"/>
                        </a:rPr>
                        <a:t>111 188</a:t>
                      </a:r>
                    </a:p>
                  </a:txBody>
                  <a:tcPr marL="9525" marR="9525" marT="9525" marB="0" anchor="ctr">
                    <a:solidFill>
                      <a:schemeClr val="accent6">
                        <a:lumMod val="20000"/>
                        <a:lumOff val="8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115 069</a:t>
                      </a:r>
                    </a:p>
                  </a:txBody>
                  <a:tcPr marL="9525" marR="9525" marT="9525" marB="0" anchor="ctr">
                    <a:solidFill>
                      <a:schemeClr val="accent6">
                        <a:lumMod val="20000"/>
                        <a:lumOff val="8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3 881</a:t>
                      </a:r>
                    </a:p>
                  </a:txBody>
                  <a:tcPr marL="9525" marR="9525" marT="9525" marB="0" anchor="ctr">
                    <a:solidFill>
                      <a:schemeClr val="accent6">
                        <a:lumMod val="20000"/>
                        <a:lumOff val="80000"/>
                      </a:schemeClr>
                    </a:solidFill>
                  </a:tcPr>
                </a:tc>
                <a:extLst>
                  <a:ext uri="{0D108BD9-81ED-4DB2-BD59-A6C34878D82A}">
                    <a16:rowId xmlns:a16="http://schemas.microsoft.com/office/drawing/2014/main" val="10003"/>
                  </a:ext>
                </a:extLst>
              </a:tr>
              <a:tr h="460621">
                <a:tc>
                  <a:txBody>
                    <a:bodyPr/>
                    <a:lstStyle/>
                    <a:p>
                      <a:pPr algn="l" fontAlgn="b"/>
                      <a:r>
                        <a:rPr lang="en-ZA" sz="2000" b="1" i="0" u="none" strike="noStrike" dirty="0">
                          <a:solidFill>
                            <a:srgbClr val="000000"/>
                          </a:solidFill>
                          <a:effectLst/>
                          <a:latin typeface="Arial Narrow" pitchFamily="34" charset="0"/>
                        </a:rPr>
                        <a:t>KwaZulu-Natal</a:t>
                      </a:r>
                    </a:p>
                  </a:txBody>
                  <a:tcPr marL="9525" marR="9525" marT="9525" marB="0" anchor="b">
                    <a:solidFill>
                      <a:schemeClr val="accent6">
                        <a:lumMod val="20000"/>
                        <a:lumOff val="8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169 023</a:t>
                      </a:r>
                    </a:p>
                  </a:txBody>
                  <a:tcPr marL="9525" marR="9525" marT="9525" marB="0" anchor="ctr">
                    <a:solidFill>
                      <a:schemeClr val="accent6">
                        <a:lumMod val="20000"/>
                        <a:lumOff val="8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153 125</a:t>
                      </a:r>
                    </a:p>
                  </a:txBody>
                  <a:tcPr marL="9525" marR="9525" marT="9525" marB="0" anchor="ctr">
                    <a:solidFill>
                      <a:schemeClr val="accent6">
                        <a:lumMod val="20000"/>
                        <a:lumOff val="8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151 166</a:t>
                      </a:r>
                    </a:p>
                  </a:txBody>
                  <a:tcPr marL="9525" marR="9525" marT="9525" marB="0" anchor="ctr">
                    <a:solidFill>
                      <a:schemeClr val="accent6">
                        <a:lumMod val="20000"/>
                        <a:lumOff val="80000"/>
                      </a:schemeClr>
                    </a:solidFill>
                  </a:tcPr>
                </a:tc>
                <a:tc>
                  <a:txBody>
                    <a:bodyPr/>
                    <a:lstStyle/>
                    <a:p>
                      <a:pPr algn="ctr" fontAlgn="ctr"/>
                      <a:r>
                        <a:rPr lang="en-ZA" sz="1800" b="0" i="0" u="none" strike="noStrike" dirty="0">
                          <a:solidFill>
                            <a:srgbClr val="000000"/>
                          </a:solidFill>
                          <a:effectLst/>
                          <a:latin typeface="Arial Narrow" panose="020B0606020202030204" pitchFamily="34" charset="0"/>
                        </a:rPr>
                        <a:t>147 554</a:t>
                      </a:r>
                    </a:p>
                  </a:txBody>
                  <a:tcPr marL="9525" marR="9525" marT="9525" marB="0" anchor="ctr">
                    <a:solidFill>
                      <a:schemeClr val="accent6">
                        <a:lumMod val="20000"/>
                        <a:lumOff val="8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144 307</a:t>
                      </a:r>
                    </a:p>
                  </a:txBody>
                  <a:tcPr marL="9525" marR="9525" marT="9525" marB="0" anchor="ctr">
                    <a:solidFill>
                      <a:schemeClr val="accent6">
                        <a:lumMod val="20000"/>
                        <a:lumOff val="80000"/>
                      </a:schemeClr>
                    </a:solidFill>
                  </a:tcPr>
                </a:tc>
                <a:tc>
                  <a:txBody>
                    <a:bodyPr/>
                    <a:lstStyle/>
                    <a:p>
                      <a:pPr algn="ctr" fontAlgn="b"/>
                      <a:r>
                        <a:rPr lang="en-ZA" sz="1800" b="0" i="0" u="none" strike="noStrike" dirty="0">
                          <a:solidFill>
                            <a:srgbClr val="FF0000"/>
                          </a:solidFill>
                          <a:effectLst/>
                          <a:latin typeface="Arial Narrow" panose="020B0606020202030204" pitchFamily="34" charset="0"/>
                        </a:rPr>
                        <a:t>-3 247</a:t>
                      </a:r>
                    </a:p>
                  </a:txBody>
                  <a:tcPr marL="9525" marR="9525" marT="9525" marB="0" anchor="ctr">
                    <a:solidFill>
                      <a:schemeClr val="accent6">
                        <a:lumMod val="20000"/>
                        <a:lumOff val="80000"/>
                      </a:schemeClr>
                    </a:solidFill>
                  </a:tcPr>
                </a:tc>
                <a:extLst>
                  <a:ext uri="{0D108BD9-81ED-4DB2-BD59-A6C34878D82A}">
                    <a16:rowId xmlns:a16="http://schemas.microsoft.com/office/drawing/2014/main" val="10004"/>
                  </a:ext>
                </a:extLst>
              </a:tr>
              <a:tr h="460621">
                <a:tc>
                  <a:txBody>
                    <a:bodyPr/>
                    <a:lstStyle/>
                    <a:p>
                      <a:pPr algn="l" fontAlgn="b"/>
                      <a:r>
                        <a:rPr lang="en-ZA" sz="2000" b="1" i="0" u="none" strike="noStrike" dirty="0">
                          <a:solidFill>
                            <a:srgbClr val="000000"/>
                          </a:solidFill>
                          <a:effectLst/>
                          <a:latin typeface="Arial Narrow" pitchFamily="34" charset="0"/>
                        </a:rPr>
                        <a:t>Limpopo</a:t>
                      </a:r>
                    </a:p>
                  </a:txBody>
                  <a:tcPr marL="9525" marR="9525" marT="9525" marB="0" anchor="b">
                    <a:solidFill>
                      <a:schemeClr val="accent6">
                        <a:lumMod val="20000"/>
                        <a:lumOff val="8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110 639</a:t>
                      </a:r>
                    </a:p>
                  </a:txBody>
                  <a:tcPr marL="9525" marR="9525" marT="9525" marB="0" anchor="ctr">
                    <a:solidFill>
                      <a:schemeClr val="accent6">
                        <a:lumMod val="20000"/>
                        <a:lumOff val="8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100 041</a:t>
                      </a:r>
                    </a:p>
                  </a:txBody>
                  <a:tcPr marL="9525" marR="9525" marT="9525" marB="0" anchor="ctr">
                    <a:solidFill>
                      <a:schemeClr val="accent6">
                        <a:lumMod val="20000"/>
                        <a:lumOff val="8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96 840</a:t>
                      </a:r>
                    </a:p>
                  </a:txBody>
                  <a:tcPr marL="9525" marR="9525" marT="9525" marB="0" anchor="ctr">
                    <a:solidFill>
                      <a:schemeClr val="accent6">
                        <a:lumMod val="20000"/>
                        <a:lumOff val="80000"/>
                      </a:schemeClr>
                    </a:solidFill>
                  </a:tcPr>
                </a:tc>
                <a:tc>
                  <a:txBody>
                    <a:bodyPr/>
                    <a:lstStyle/>
                    <a:p>
                      <a:pPr algn="ctr" fontAlgn="ctr"/>
                      <a:r>
                        <a:rPr lang="en-ZA" sz="1800" b="0" i="0" u="none" strike="noStrike" dirty="0">
                          <a:solidFill>
                            <a:srgbClr val="000000"/>
                          </a:solidFill>
                          <a:effectLst/>
                          <a:latin typeface="Arial Narrow" panose="020B0606020202030204" pitchFamily="34" charset="0"/>
                        </a:rPr>
                        <a:t>93 932</a:t>
                      </a:r>
                    </a:p>
                  </a:txBody>
                  <a:tcPr marL="9525" marR="9525" marT="9525" marB="0" anchor="ctr">
                    <a:solidFill>
                      <a:schemeClr val="accent6">
                        <a:lumMod val="20000"/>
                        <a:lumOff val="8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79 813</a:t>
                      </a:r>
                    </a:p>
                  </a:txBody>
                  <a:tcPr marL="9525" marR="9525" marT="9525" marB="0" anchor="ctr">
                    <a:solidFill>
                      <a:schemeClr val="accent6">
                        <a:lumMod val="20000"/>
                        <a:lumOff val="80000"/>
                      </a:schemeClr>
                    </a:solidFill>
                  </a:tcPr>
                </a:tc>
                <a:tc>
                  <a:txBody>
                    <a:bodyPr/>
                    <a:lstStyle/>
                    <a:p>
                      <a:pPr algn="ctr" fontAlgn="b"/>
                      <a:r>
                        <a:rPr lang="en-ZA" sz="1800" b="0" i="0" u="none" strike="noStrike" dirty="0">
                          <a:solidFill>
                            <a:srgbClr val="FF0000"/>
                          </a:solidFill>
                          <a:effectLst/>
                          <a:latin typeface="Arial Narrow" panose="020B0606020202030204" pitchFamily="34" charset="0"/>
                        </a:rPr>
                        <a:t>-14 119</a:t>
                      </a:r>
                    </a:p>
                  </a:txBody>
                  <a:tcPr marL="9525" marR="9525" marT="9525" marB="0" anchor="ctr">
                    <a:solidFill>
                      <a:schemeClr val="accent6">
                        <a:lumMod val="20000"/>
                        <a:lumOff val="80000"/>
                      </a:schemeClr>
                    </a:solidFill>
                  </a:tcPr>
                </a:tc>
                <a:extLst>
                  <a:ext uri="{0D108BD9-81ED-4DB2-BD59-A6C34878D82A}">
                    <a16:rowId xmlns:a16="http://schemas.microsoft.com/office/drawing/2014/main" val="10005"/>
                  </a:ext>
                </a:extLst>
              </a:tr>
              <a:tr h="460621">
                <a:tc>
                  <a:txBody>
                    <a:bodyPr/>
                    <a:lstStyle/>
                    <a:p>
                      <a:pPr algn="l" fontAlgn="b"/>
                      <a:r>
                        <a:rPr lang="en-ZA" sz="2000" b="1" i="0" u="none" strike="noStrike" dirty="0">
                          <a:solidFill>
                            <a:srgbClr val="000000"/>
                          </a:solidFill>
                          <a:effectLst/>
                          <a:latin typeface="Arial Narrow" pitchFamily="34" charset="0"/>
                        </a:rPr>
                        <a:t>Mpumalanga</a:t>
                      </a:r>
                    </a:p>
                  </a:txBody>
                  <a:tcPr marL="9525" marR="9525" marT="9525" marB="0" anchor="b">
                    <a:solidFill>
                      <a:schemeClr val="accent6">
                        <a:lumMod val="20000"/>
                        <a:lumOff val="8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60 794</a:t>
                      </a:r>
                    </a:p>
                  </a:txBody>
                  <a:tcPr marL="9525" marR="9525" marT="9525" marB="0" anchor="ctr">
                    <a:solidFill>
                      <a:schemeClr val="accent6">
                        <a:lumMod val="20000"/>
                        <a:lumOff val="8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59 500</a:t>
                      </a:r>
                    </a:p>
                  </a:txBody>
                  <a:tcPr marL="9525" marR="9525" marT="9525" marB="0" anchor="ctr">
                    <a:solidFill>
                      <a:schemeClr val="accent6">
                        <a:lumMod val="20000"/>
                        <a:lumOff val="8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57 867</a:t>
                      </a:r>
                    </a:p>
                  </a:txBody>
                  <a:tcPr marL="9525" marR="9525" marT="9525" marB="0" anchor="ctr">
                    <a:solidFill>
                      <a:schemeClr val="accent6">
                        <a:lumMod val="20000"/>
                        <a:lumOff val="80000"/>
                      </a:schemeClr>
                    </a:solidFill>
                  </a:tcPr>
                </a:tc>
                <a:tc>
                  <a:txBody>
                    <a:bodyPr/>
                    <a:lstStyle/>
                    <a:p>
                      <a:pPr algn="ctr" fontAlgn="ctr"/>
                      <a:r>
                        <a:rPr lang="en-ZA" sz="1800" b="0" i="0" u="none" strike="noStrike" dirty="0">
                          <a:solidFill>
                            <a:srgbClr val="000000"/>
                          </a:solidFill>
                          <a:effectLst/>
                          <a:latin typeface="Arial Narrow" panose="020B0606020202030204" pitchFamily="34" charset="0"/>
                        </a:rPr>
                        <a:t>56 833</a:t>
                      </a:r>
                    </a:p>
                  </a:txBody>
                  <a:tcPr marL="9525" marR="9525" marT="9525" marB="0" anchor="ctr">
                    <a:solidFill>
                      <a:schemeClr val="accent6">
                        <a:lumMod val="20000"/>
                        <a:lumOff val="8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56 030</a:t>
                      </a:r>
                    </a:p>
                  </a:txBody>
                  <a:tcPr marL="9525" marR="9525" marT="9525" marB="0" anchor="ctr">
                    <a:solidFill>
                      <a:schemeClr val="accent6">
                        <a:lumMod val="20000"/>
                        <a:lumOff val="80000"/>
                      </a:schemeClr>
                    </a:solidFill>
                  </a:tcPr>
                </a:tc>
                <a:tc>
                  <a:txBody>
                    <a:bodyPr/>
                    <a:lstStyle/>
                    <a:p>
                      <a:pPr algn="ctr" fontAlgn="b"/>
                      <a:r>
                        <a:rPr lang="en-ZA" sz="1800" b="0" i="0" u="none" strike="noStrike" dirty="0">
                          <a:solidFill>
                            <a:srgbClr val="FF0000"/>
                          </a:solidFill>
                          <a:effectLst/>
                          <a:latin typeface="Arial Narrow" panose="020B0606020202030204" pitchFamily="34" charset="0"/>
                        </a:rPr>
                        <a:t>-803</a:t>
                      </a:r>
                    </a:p>
                  </a:txBody>
                  <a:tcPr marL="9525" marR="9525" marT="9525" marB="0" anchor="ctr">
                    <a:solidFill>
                      <a:schemeClr val="accent6">
                        <a:lumMod val="20000"/>
                        <a:lumOff val="80000"/>
                      </a:schemeClr>
                    </a:solidFill>
                  </a:tcPr>
                </a:tc>
                <a:extLst>
                  <a:ext uri="{0D108BD9-81ED-4DB2-BD59-A6C34878D82A}">
                    <a16:rowId xmlns:a16="http://schemas.microsoft.com/office/drawing/2014/main" val="10006"/>
                  </a:ext>
                </a:extLst>
              </a:tr>
              <a:tr h="460621">
                <a:tc>
                  <a:txBody>
                    <a:bodyPr/>
                    <a:lstStyle/>
                    <a:p>
                      <a:pPr algn="l" fontAlgn="b"/>
                      <a:r>
                        <a:rPr lang="en-ZA" sz="2000" b="1" i="0" u="none" strike="noStrike" dirty="0">
                          <a:solidFill>
                            <a:srgbClr val="000000"/>
                          </a:solidFill>
                          <a:effectLst/>
                          <a:latin typeface="Arial Narrow" pitchFamily="34" charset="0"/>
                        </a:rPr>
                        <a:t>North West</a:t>
                      </a:r>
                    </a:p>
                  </a:txBody>
                  <a:tcPr marL="9525" marR="9525" marT="9525" marB="0" anchor="b">
                    <a:solidFill>
                      <a:schemeClr val="accent6">
                        <a:lumMod val="20000"/>
                        <a:lumOff val="8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35 403</a:t>
                      </a:r>
                    </a:p>
                  </a:txBody>
                  <a:tcPr marL="9525" marR="9525" marT="9525" marB="0" anchor="ctr">
                    <a:solidFill>
                      <a:schemeClr val="accent6">
                        <a:lumMod val="20000"/>
                        <a:lumOff val="8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35 733</a:t>
                      </a:r>
                    </a:p>
                  </a:txBody>
                  <a:tcPr marL="9525" marR="9525" marT="9525" marB="0" anchor="ctr">
                    <a:solidFill>
                      <a:schemeClr val="accent6">
                        <a:lumMod val="20000"/>
                        <a:lumOff val="8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34 718</a:t>
                      </a:r>
                    </a:p>
                  </a:txBody>
                  <a:tcPr marL="9525" marR="9525" marT="9525" marB="0" anchor="ctr">
                    <a:solidFill>
                      <a:schemeClr val="accent6">
                        <a:lumMod val="20000"/>
                        <a:lumOff val="80000"/>
                      </a:schemeClr>
                    </a:solidFill>
                  </a:tcPr>
                </a:tc>
                <a:tc>
                  <a:txBody>
                    <a:bodyPr/>
                    <a:lstStyle/>
                    <a:p>
                      <a:pPr algn="ctr" fontAlgn="ctr"/>
                      <a:r>
                        <a:rPr lang="en-ZA" sz="1800" b="0" i="0" u="none" strike="noStrike" dirty="0">
                          <a:solidFill>
                            <a:srgbClr val="000000"/>
                          </a:solidFill>
                          <a:effectLst/>
                          <a:latin typeface="Arial Narrow" panose="020B0606020202030204" pitchFamily="34" charset="0"/>
                        </a:rPr>
                        <a:t>33 057</a:t>
                      </a:r>
                    </a:p>
                  </a:txBody>
                  <a:tcPr marL="9525" marR="9525" marT="9525" marB="0" anchor="ctr">
                    <a:solidFill>
                      <a:schemeClr val="accent6">
                        <a:lumMod val="20000"/>
                        <a:lumOff val="8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38 292</a:t>
                      </a:r>
                    </a:p>
                  </a:txBody>
                  <a:tcPr marL="9525" marR="9525" marT="9525" marB="0" anchor="ctr">
                    <a:solidFill>
                      <a:schemeClr val="accent6">
                        <a:lumMod val="20000"/>
                        <a:lumOff val="8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5 235</a:t>
                      </a:r>
                    </a:p>
                  </a:txBody>
                  <a:tcPr marL="9525" marR="9525" marT="9525" marB="0" anchor="ctr">
                    <a:solidFill>
                      <a:schemeClr val="accent6">
                        <a:lumMod val="20000"/>
                        <a:lumOff val="80000"/>
                      </a:schemeClr>
                    </a:solidFill>
                  </a:tcPr>
                </a:tc>
                <a:extLst>
                  <a:ext uri="{0D108BD9-81ED-4DB2-BD59-A6C34878D82A}">
                    <a16:rowId xmlns:a16="http://schemas.microsoft.com/office/drawing/2014/main" val="10007"/>
                  </a:ext>
                </a:extLst>
              </a:tr>
              <a:tr h="460621">
                <a:tc>
                  <a:txBody>
                    <a:bodyPr/>
                    <a:lstStyle/>
                    <a:p>
                      <a:pPr algn="l" fontAlgn="b"/>
                      <a:r>
                        <a:rPr lang="en-ZA" sz="2000" b="1" i="0" u="none" strike="noStrike" dirty="0">
                          <a:solidFill>
                            <a:srgbClr val="000000"/>
                          </a:solidFill>
                          <a:effectLst/>
                          <a:latin typeface="Arial Narrow" pitchFamily="34" charset="0"/>
                        </a:rPr>
                        <a:t>Northern Cape</a:t>
                      </a:r>
                    </a:p>
                  </a:txBody>
                  <a:tcPr marL="9525" marR="9525" marT="9525" marB="0" anchor="b">
                    <a:solidFill>
                      <a:schemeClr val="accent6">
                        <a:lumMod val="20000"/>
                        <a:lumOff val="8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11 821</a:t>
                      </a:r>
                    </a:p>
                  </a:txBody>
                  <a:tcPr marL="9525" marR="9525" marT="9525" marB="0" anchor="ctr">
                    <a:solidFill>
                      <a:schemeClr val="accent6">
                        <a:lumMod val="20000"/>
                        <a:lumOff val="8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10 519</a:t>
                      </a:r>
                    </a:p>
                  </a:txBody>
                  <a:tcPr marL="9525" marR="9525" marT="9525" marB="0" anchor="ctr">
                    <a:solidFill>
                      <a:schemeClr val="accent6">
                        <a:lumMod val="20000"/>
                        <a:lumOff val="8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12 157</a:t>
                      </a:r>
                    </a:p>
                  </a:txBody>
                  <a:tcPr marL="9525" marR="9525" marT="9525" marB="0" anchor="ctr">
                    <a:solidFill>
                      <a:schemeClr val="accent6">
                        <a:lumMod val="20000"/>
                        <a:lumOff val="80000"/>
                      </a:schemeClr>
                    </a:solidFill>
                  </a:tcPr>
                </a:tc>
                <a:tc>
                  <a:txBody>
                    <a:bodyPr/>
                    <a:lstStyle/>
                    <a:p>
                      <a:pPr algn="ctr" fontAlgn="ctr"/>
                      <a:r>
                        <a:rPr lang="en-ZA" sz="1800" b="0" i="0" u="none" strike="noStrike" dirty="0">
                          <a:solidFill>
                            <a:srgbClr val="000000"/>
                          </a:solidFill>
                          <a:effectLst/>
                          <a:latin typeface="Arial Narrow" panose="020B0606020202030204" pitchFamily="34" charset="0"/>
                        </a:rPr>
                        <a:t>11 459</a:t>
                      </a:r>
                    </a:p>
                  </a:txBody>
                  <a:tcPr marL="9525" marR="9525" marT="9525" marB="0" anchor="ctr">
                    <a:solidFill>
                      <a:schemeClr val="accent6">
                        <a:lumMod val="20000"/>
                        <a:lumOff val="8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12 021</a:t>
                      </a:r>
                    </a:p>
                  </a:txBody>
                  <a:tcPr marL="9525" marR="9525" marT="9525" marB="0" anchor="ctr">
                    <a:solidFill>
                      <a:schemeClr val="accent6">
                        <a:lumMod val="20000"/>
                        <a:lumOff val="8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562</a:t>
                      </a:r>
                    </a:p>
                  </a:txBody>
                  <a:tcPr marL="9525" marR="9525" marT="9525" marB="0" anchor="ctr">
                    <a:solidFill>
                      <a:schemeClr val="accent6">
                        <a:lumMod val="20000"/>
                        <a:lumOff val="80000"/>
                      </a:schemeClr>
                    </a:solidFill>
                  </a:tcPr>
                </a:tc>
                <a:extLst>
                  <a:ext uri="{0D108BD9-81ED-4DB2-BD59-A6C34878D82A}">
                    <a16:rowId xmlns:a16="http://schemas.microsoft.com/office/drawing/2014/main" val="10008"/>
                  </a:ext>
                </a:extLst>
              </a:tr>
              <a:tr h="460621">
                <a:tc>
                  <a:txBody>
                    <a:bodyPr/>
                    <a:lstStyle/>
                    <a:p>
                      <a:pPr algn="l" fontAlgn="b"/>
                      <a:r>
                        <a:rPr lang="en-ZA" sz="2000" b="1" i="0" u="none" strike="noStrike" dirty="0">
                          <a:solidFill>
                            <a:srgbClr val="000000"/>
                          </a:solidFill>
                          <a:effectLst/>
                          <a:latin typeface="Arial Narrow" pitchFamily="34" charset="0"/>
                        </a:rPr>
                        <a:t>Western Cape</a:t>
                      </a:r>
                    </a:p>
                  </a:txBody>
                  <a:tcPr marL="9525" marR="9525" marT="9525" marB="0" anchor="b">
                    <a:solidFill>
                      <a:schemeClr val="accent6">
                        <a:lumMod val="20000"/>
                        <a:lumOff val="8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53 152</a:t>
                      </a:r>
                    </a:p>
                  </a:txBody>
                  <a:tcPr marL="9525" marR="9525" marT="9525" marB="0" anchor="ctr">
                    <a:solidFill>
                      <a:schemeClr val="accent6">
                        <a:lumMod val="20000"/>
                        <a:lumOff val="8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51 735</a:t>
                      </a:r>
                    </a:p>
                  </a:txBody>
                  <a:tcPr marL="9525" marR="9525" marT="9525" marB="0" anchor="ctr">
                    <a:solidFill>
                      <a:schemeClr val="accent6">
                        <a:lumMod val="20000"/>
                        <a:lumOff val="8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53 768</a:t>
                      </a:r>
                    </a:p>
                  </a:txBody>
                  <a:tcPr marL="9525" marR="9525" marT="9525" marB="0" anchor="ctr">
                    <a:solidFill>
                      <a:schemeClr val="accent6">
                        <a:lumMod val="20000"/>
                        <a:lumOff val="80000"/>
                      </a:schemeClr>
                    </a:solidFill>
                  </a:tcPr>
                </a:tc>
                <a:tc>
                  <a:txBody>
                    <a:bodyPr/>
                    <a:lstStyle/>
                    <a:p>
                      <a:pPr algn="ctr" fontAlgn="ctr"/>
                      <a:r>
                        <a:rPr lang="en-ZA" sz="1800" b="0" i="0" u="none" strike="noStrike" dirty="0">
                          <a:solidFill>
                            <a:srgbClr val="000000"/>
                          </a:solidFill>
                          <a:effectLst/>
                          <a:latin typeface="Arial Narrow" panose="020B0606020202030204" pitchFamily="34" charset="0"/>
                        </a:rPr>
                        <a:t>53 393</a:t>
                      </a:r>
                    </a:p>
                  </a:txBody>
                  <a:tcPr marL="9525" marR="9525" marT="9525" marB="0" anchor="ctr">
                    <a:solidFill>
                      <a:schemeClr val="accent6">
                        <a:lumMod val="20000"/>
                        <a:lumOff val="8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54 785</a:t>
                      </a:r>
                    </a:p>
                  </a:txBody>
                  <a:tcPr marL="9525" marR="9525" marT="9525" marB="0" anchor="ctr">
                    <a:solidFill>
                      <a:schemeClr val="accent6">
                        <a:lumMod val="20000"/>
                        <a:lumOff val="8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1 392</a:t>
                      </a:r>
                    </a:p>
                  </a:txBody>
                  <a:tcPr marL="9525" marR="9525" marT="9525" marB="0" anchor="ctr">
                    <a:solidFill>
                      <a:schemeClr val="accent6">
                        <a:lumMod val="20000"/>
                        <a:lumOff val="80000"/>
                      </a:schemeClr>
                    </a:solidFill>
                  </a:tcPr>
                </a:tc>
                <a:extLst>
                  <a:ext uri="{0D108BD9-81ED-4DB2-BD59-A6C34878D82A}">
                    <a16:rowId xmlns:a16="http://schemas.microsoft.com/office/drawing/2014/main" val="10009"/>
                  </a:ext>
                </a:extLst>
              </a:tr>
              <a:tr h="460621">
                <a:tc>
                  <a:txBody>
                    <a:bodyPr/>
                    <a:lstStyle/>
                    <a:p>
                      <a:pPr algn="l" fontAlgn="b"/>
                      <a:r>
                        <a:rPr lang="en-ZA" sz="2000" b="1" i="0" u="none" strike="noStrike" dirty="0">
                          <a:solidFill>
                            <a:srgbClr val="000000"/>
                          </a:solidFill>
                          <a:effectLst/>
                          <a:latin typeface="Arial Narrow" pitchFamily="34" charset="0"/>
                        </a:rPr>
                        <a:t>NATIONAL</a:t>
                      </a:r>
                    </a:p>
                  </a:txBody>
                  <a:tcPr marL="9525" marR="9525" marT="9525" marB="0" anchor="b">
                    <a:solidFill>
                      <a:schemeClr val="accent6">
                        <a:lumMod val="20000"/>
                        <a:lumOff val="80000"/>
                      </a:schemeClr>
                    </a:solidFill>
                  </a:tcPr>
                </a:tc>
                <a:tc>
                  <a:txBody>
                    <a:bodyPr/>
                    <a:lstStyle/>
                    <a:p>
                      <a:pPr algn="ctr" fontAlgn="b"/>
                      <a:r>
                        <a:rPr lang="en-ZA" sz="1800" b="1" i="0" u="none" strike="noStrike" dirty="0">
                          <a:solidFill>
                            <a:srgbClr val="000000"/>
                          </a:solidFill>
                          <a:effectLst/>
                          <a:latin typeface="Arial Narrow" panose="020B0606020202030204" pitchFamily="34" charset="0"/>
                        </a:rPr>
                        <a:t>674 652</a:t>
                      </a:r>
                    </a:p>
                  </a:txBody>
                  <a:tcPr marL="9525" marR="9525" marT="9525" marB="0" anchor="ctr">
                    <a:solidFill>
                      <a:schemeClr val="accent6">
                        <a:lumMod val="20000"/>
                        <a:lumOff val="80000"/>
                      </a:schemeClr>
                    </a:solidFill>
                  </a:tcPr>
                </a:tc>
                <a:tc>
                  <a:txBody>
                    <a:bodyPr/>
                    <a:lstStyle/>
                    <a:p>
                      <a:pPr algn="ctr" fontAlgn="b"/>
                      <a:r>
                        <a:rPr lang="en-ZA" sz="1800" b="1" i="0" u="none" strike="noStrike" dirty="0">
                          <a:solidFill>
                            <a:srgbClr val="000000"/>
                          </a:solidFill>
                          <a:effectLst/>
                          <a:latin typeface="Arial Narrow" panose="020B0606020202030204" pitchFamily="34" charset="0"/>
                        </a:rPr>
                        <a:t>629 155</a:t>
                      </a:r>
                    </a:p>
                  </a:txBody>
                  <a:tcPr marL="9525" marR="9525" marT="9525" marB="0" anchor="ctr">
                    <a:solidFill>
                      <a:schemeClr val="accent6">
                        <a:lumMod val="20000"/>
                        <a:lumOff val="80000"/>
                      </a:schemeClr>
                    </a:solidFill>
                  </a:tcPr>
                </a:tc>
                <a:tc>
                  <a:txBody>
                    <a:bodyPr/>
                    <a:lstStyle/>
                    <a:p>
                      <a:pPr algn="ctr" fontAlgn="b"/>
                      <a:r>
                        <a:rPr lang="en-ZA" sz="1800" b="1" i="0" u="none" strike="noStrike" dirty="0">
                          <a:solidFill>
                            <a:srgbClr val="000000"/>
                          </a:solidFill>
                          <a:effectLst/>
                          <a:latin typeface="Arial Narrow" panose="020B0606020202030204" pitchFamily="34" charset="0"/>
                        </a:rPr>
                        <a:t>624 733</a:t>
                      </a:r>
                    </a:p>
                  </a:txBody>
                  <a:tcPr marL="9525" marR="9525" marT="9525" marB="0" anchor="ctr">
                    <a:solidFill>
                      <a:schemeClr val="accent6">
                        <a:lumMod val="20000"/>
                        <a:lumOff val="80000"/>
                      </a:schemeClr>
                    </a:solidFill>
                  </a:tcPr>
                </a:tc>
                <a:tc>
                  <a:txBody>
                    <a:bodyPr/>
                    <a:lstStyle/>
                    <a:p>
                      <a:pPr algn="ctr" fontAlgn="b"/>
                      <a:r>
                        <a:rPr lang="en-ZA" sz="1800" b="1" i="0" u="none" strike="noStrike" dirty="0">
                          <a:solidFill>
                            <a:srgbClr val="000000"/>
                          </a:solidFill>
                          <a:effectLst/>
                          <a:latin typeface="Arial Narrow" panose="020B0606020202030204" pitchFamily="34" charset="0"/>
                        </a:rPr>
                        <a:t>616 754</a:t>
                      </a:r>
                    </a:p>
                  </a:txBody>
                  <a:tcPr marL="9525" marR="9525" marT="9525" marB="0" anchor="ctr">
                    <a:solidFill>
                      <a:schemeClr val="accent6">
                        <a:lumMod val="20000"/>
                        <a:lumOff val="80000"/>
                      </a:schemeClr>
                    </a:solidFill>
                  </a:tcPr>
                </a:tc>
                <a:tc>
                  <a:txBody>
                    <a:bodyPr/>
                    <a:lstStyle/>
                    <a:p>
                      <a:pPr algn="ctr" fontAlgn="b"/>
                      <a:r>
                        <a:rPr lang="en-ZA" sz="1800" b="1" i="0" u="none" strike="noStrike" dirty="0">
                          <a:solidFill>
                            <a:srgbClr val="000000"/>
                          </a:solidFill>
                          <a:effectLst/>
                          <a:latin typeface="Arial Narrow" panose="020B0606020202030204" pitchFamily="34" charset="0"/>
                        </a:rPr>
                        <a:t>607 226</a:t>
                      </a:r>
                    </a:p>
                  </a:txBody>
                  <a:tcPr marL="9525" marR="9525" marT="9525" marB="0" anchor="ctr">
                    <a:solidFill>
                      <a:schemeClr val="accent6">
                        <a:lumMod val="20000"/>
                        <a:lumOff val="80000"/>
                      </a:schemeClr>
                    </a:solidFill>
                  </a:tcPr>
                </a:tc>
                <a:tc>
                  <a:txBody>
                    <a:bodyPr/>
                    <a:lstStyle/>
                    <a:p>
                      <a:pPr algn="ctr" fontAlgn="b"/>
                      <a:r>
                        <a:rPr lang="en-ZA" sz="1800" b="1" i="0" u="none" strike="noStrike" dirty="0">
                          <a:solidFill>
                            <a:srgbClr val="FF0000"/>
                          </a:solidFill>
                          <a:effectLst/>
                          <a:latin typeface="Arial Narrow" panose="020B0606020202030204" pitchFamily="34" charset="0"/>
                        </a:rPr>
                        <a:t>-9 528</a:t>
                      </a:r>
                    </a:p>
                  </a:txBody>
                  <a:tcPr marL="9525" marR="9525" marT="9525" marB="0" anchor="ctr">
                    <a:solidFill>
                      <a:schemeClr val="accent6">
                        <a:lumMod val="20000"/>
                        <a:lumOff val="80000"/>
                      </a:schemeClr>
                    </a:solidFill>
                  </a:tcPr>
                </a:tc>
                <a:extLst>
                  <a:ext uri="{0D108BD9-81ED-4DB2-BD59-A6C34878D82A}">
                    <a16:rowId xmlns:a16="http://schemas.microsoft.com/office/drawing/2014/main" val="10010"/>
                  </a:ext>
                </a:extLst>
              </a:tr>
            </a:tbl>
          </a:graphicData>
        </a:graphic>
      </p:graphicFrame>
      <p:sp>
        <p:nvSpPr>
          <p:cNvPr id="2" name="Slide Number Placeholder 1"/>
          <p:cNvSpPr>
            <a:spLocks noGrp="1"/>
          </p:cNvSpPr>
          <p:nvPr>
            <p:ph type="sldNum" sz="quarter" idx="4"/>
          </p:nvPr>
        </p:nvSpPr>
        <p:spPr/>
        <p:txBody>
          <a:bodyPr/>
          <a:lstStyle/>
          <a:p>
            <a:pPr>
              <a:defRPr/>
            </a:pPr>
            <a:fld id="{9281EBB6-D164-4A7A-83B0-06A5CFC35E17}" type="slidenum">
              <a:rPr lang="en-ZA" altLang="en-US" smtClean="0"/>
              <a:pPr>
                <a:defRPr/>
              </a:pPr>
              <a:t>52</a:t>
            </a:fld>
            <a:endParaRPr lang="en-ZA" altLang="en-US"/>
          </a:p>
        </p:txBody>
      </p:sp>
    </p:spTree>
    <p:extLst>
      <p:ext uri="{BB962C8B-B14F-4D97-AF65-F5344CB8AC3E}">
        <p14:creationId xmlns:p14="http://schemas.microsoft.com/office/powerpoint/2010/main" val="131038298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44451"/>
            <a:ext cx="9036050" cy="648246"/>
          </a:xfrm>
        </p:spPr>
        <p:txBody>
          <a:bodyPr rtlCol="0">
            <a:noAutofit/>
          </a:bodyPr>
          <a:lstStyle/>
          <a:p>
            <a:pPr>
              <a:defRPr/>
            </a:pPr>
            <a:r>
              <a:rPr lang="en-ZA" sz="3600" b="1" dirty="0">
                <a:solidFill>
                  <a:schemeClr val="accent2">
                    <a:lumMod val="50000"/>
                  </a:schemeClr>
                </a:solidFill>
                <a:latin typeface="Arial Narrow" panose="020B0606020202030204" pitchFamily="34" charset="0"/>
                <a:ea typeface="+mn-ea"/>
                <a:cs typeface="Arial" charset="0"/>
              </a:rPr>
              <a:t/>
            </a:r>
            <a:br>
              <a:rPr lang="en-ZA" sz="3600" b="1" dirty="0">
                <a:solidFill>
                  <a:schemeClr val="accent2">
                    <a:lumMod val="50000"/>
                  </a:schemeClr>
                </a:solidFill>
                <a:latin typeface="Arial Narrow" panose="020B0606020202030204" pitchFamily="34" charset="0"/>
                <a:ea typeface="+mn-ea"/>
                <a:cs typeface="Arial" charset="0"/>
              </a:rPr>
            </a:br>
            <a:r>
              <a:rPr lang="en-ZA" sz="4000" b="1" dirty="0" smtClean="0">
                <a:solidFill>
                  <a:schemeClr val="accent2">
                    <a:lumMod val="50000"/>
                  </a:schemeClr>
                </a:solidFill>
                <a:latin typeface="Arial Narrow" panose="020B0606020202030204" pitchFamily="34" charset="0"/>
                <a:ea typeface="+mn-ea"/>
                <a:cs typeface="Arial" charset="0"/>
              </a:rPr>
              <a:t>NSC FULL TIME COHORT 2019-2020</a:t>
            </a:r>
            <a:r>
              <a:rPr lang="en-ZA" sz="3600" b="1" dirty="0" smtClean="0">
                <a:solidFill>
                  <a:schemeClr val="accent2">
                    <a:lumMod val="50000"/>
                  </a:schemeClr>
                </a:solidFill>
                <a:latin typeface="Arial Narrow" panose="020B0606020202030204" pitchFamily="34" charset="0"/>
                <a:ea typeface="+mn-ea"/>
                <a:cs typeface="Arial" charset="0"/>
              </a:rPr>
              <a:t/>
            </a:r>
            <a:br>
              <a:rPr lang="en-ZA" sz="3600" b="1" dirty="0" smtClean="0">
                <a:solidFill>
                  <a:schemeClr val="accent2">
                    <a:lumMod val="50000"/>
                  </a:schemeClr>
                </a:solidFill>
                <a:latin typeface="Arial Narrow" panose="020B0606020202030204" pitchFamily="34" charset="0"/>
                <a:ea typeface="+mn-ea"/>
                <a:cs typeface="Arial" charset="0"/>
              </a:rPr>
            </a:br>
            <a:endParaRPr lang="en-ZA" sz="3600" b="1" dirty="0">
              <a:solidFill>
                <a:schemeClr val="accent2">
                  <a:lumMod val="50000"/>
                </a:schemeClr>
              </a:solidFill>
              <a:latin typeface="Arial Narrow" panose="020B0606020202030204" pitchFamily="34" charset="0"/>
              <a:ea typeface="+mn-ea"/>
              <a:cs typeface="Arial" charset="0"/>
            </a:endParaRPr>
          </a:p>
        </p:txBody>
      </p:sp>
      <p:graphicFrame>
        <p:nvGraphicFramePr>
          <p:cNvPr id="3" name="Table 2"/>
          <p:cNvGraphicFramePr>
            <a:graphicFrameLocks noGrp="1"/>
          </p:cNvGraphicFramePr>
          <p:nvPr>
            <p:extLst/>
          </p:nvPr>
        </p:nvGraphicFramePr>
        <p:xfrm>
          <a:off x="179512" y="836711"/>
          <a:ext cx="8856539" cy="5472608"/>
        </p:xfrm>
        <a:graphic>
          <a:graphicData uri="http://schemas.openxmlformats.org/drawingml/2006/table">
            <a:tbl>
              <a:tblPr/>
              <a:tblGrid>
                <a:gridCol w="2547771">
                  <a:extLst>
                    <a:ext uri="{9D8B030D-6E8A-4147-A177-3AD203B41FA5}">
                      <a16:colId xmlns:a16="http://schemas.microsoft.com/office/drawing/2014/main" val="3737448616"/>
                    </a:ext>
                  </a:extLst>
                </a:gridCol>
                <a:gridCol w="916659">
                  <a:extLst>
                    <a:ext uri="{9D8B030D-6E8A-4147-A177-3AD203B41FA5}">
                      <a16:colId xmlns:a16="http://schemas.microsoft.com/office/drawing/2014/main" val="3501301580"/>
                    </a:ext>
                  </a:extLst>
                </a:gridCol>
                <a:gridCol w="876218">
                  <a:extLst>
                    <a:ext uri="{9D8B030D-6E8A-4147-A177-3AD203B41FA5}">
                      <a16:colId xmlns:a16="http://schemas.microsoft.com/office/drawing/2014/main" val="3529218619"/>
                    </a:ext>
                  </a:extLst>
                </a:gridCol>
                <a:gridCol w="916659">
                  <a:extLst>
                    <a:ext uri="{9D8B030D-6E8A-4147-A177-3AD203B41FA5}">
                      <a16:colId xmlns:a16="http://schemas.microsoft.com/office/drawing/2014/main" val="2682710169"/>
                    </a:ext>
                  </a:extLst>
                </a:gridCol>
                <a:gridCol w="876218">
                  <a:extLst>
                    <a:ext uri="{9D8B030D-6E8A-4147-A177-3AD203B41FA5}">
                      <a16:colId xmlns:a16="http://schemas.microsoft.com/office/drawing/2014/main" val="2850691303"/>
                    </a:ext>
                  </a:extLst>
                </a:gridCol>
                <a:gridCol w="1496310">
                  <a:extLst>
                    <a:ext uri="{9D8B030D-6E8A-4147-A177-3AD203B41FA5}">
                      <a16:colId xmlns:a16="http://schemas.microsoft.com/office/drawing/2014/main" val="565388779"/>
                    </a:ext>
                  </a:extLst>
                </a:gridCol>
                <a:gridCol w="1226704">
                  <a:extLst>
                    <a:ext uri="{9D8B030D-6E8A-4147-A177-3AD203B41FA5}">
                      <a16:colId xmlns:a16="http://schemas.microsoft.com/office/drawing/2014/main" val="4031417193"/>
                    </a:ext>
                  </a:extLst>
                </a:gridCol>
              </a:tblGrid>
              <a:tr h="420970">
                <a:tc>
                  <a:txBody>
                    <a:bodyPr/>
                    <a:lstStyle/>
                    <a:p>
                      <a:pPr algn="l" fontAlgn="b"/>
                      <a:r>
                        <a:rPr lang="en-ZA" sz="2000" b="1" i="0" u="none" strike="noStrike" dirty="0">
                          <a:solidFill>
                            <a:srgbClr val="000000"/>
                          </a:solidFill>
                          <a:effectLst/>
                          <a:latin typeface="Arial Narrow" panose="020B0606020202030204" pitchFamily="34" charset="0"/>
                        </a:rPr>
                        <a:t> </a:t>
                      </a:r>
                    </a:p>
                  </a:txBody>
                  <a:tcPr marL="6263" marR="6263" marT="62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gridSpan="2">
                  <a:txBody>
                    <a:bodyPr/>
                    <a:lstStyle/>
                    <a:p>
                      <a:pPr algn="ctr" fontAlgn="b"/>
                      <a:r>
                        <a:rPr lang="en-ZA" sz="2000" b="1" i="0" u="none" strike="noStrike" dirty="0">
                          <a:solidFill>
                            <a:srgbClr val="000000"/>
                          </a:solidFill>
                          <a:effectLst/>
                          <a:latin typeface="Arial Narrow" panose="020B0606020202030204" pitchFamily="34" charset="0"/>
                        </a:rPr>
                        <a:t>2019</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hMerge="1">
                  <a:txBody>
                    <a:bodyPr/>
                    <a:lstStyle/>
                    <a:p>
                      <a:endParaRPr lang="en-ZA"/>
                    </a:p>
                  </a:txBody>
                  <a:tcPr/>
                </a:tc>
                <a:tc gridSpan="2">
                  <a:txBody>
                    <a:bodyPr/>
                    <a:lstStyle/>
                    <a:p>
                      <a:pPr algn="ctr" fontAlgn="b"/>
                      <a:r>
                        <a:rPr lang="en-ZA" sz="2000" b="1" i="0" u="none" strike="noStrike" dirty="0">
                          <a:solidFill>
                            <a:srgbClr val="000000"/>
                          </a:solidFill>
                          <a:effectLst/>
                          <a:latin typeface="Arial Narrow" panose="020B0606020202030204" pitchFamily="34" charset="0"/>
                        </a:rPr>
                        <a:t>2020</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hMerge="1">
                  <a:txBody>
                    <a:bodyPr/>
                    <a:lstStyle/>
                    <a:p>
                      <a:endParaRPr lang="en-ZA"/>
                    </a:p>
                  </a:txBody>
                  <a:tcPr/>
                </a:tc>
                <a:tc>
                  <a:txBody>
                    <a:bodyPr/>
                    <a:lstStyle/>
                    <a:p>
                      <a:pPr algn="ctr" fontAlgn="b"/>
                      <a:r>
                        <a:rPr lang="en-ZA" sz="2000" b="1" i="0" u="none" strike="noStrike" dirty="0" smtClean="0">
                          <a:solidFill>
                            <a:srgbClr val="000000"/>
                          </a:solidFill>
                          <a:effectLst/>
                          <a:latin typeface="Arial Narrow" panose="020B0606020202030204" pitchFamily="34" charset="0"/>
                        </a:rPr>
                        <a:t>2019</a:t>
                      </a:r>
                      <a:endParaRPr lang="en-ZA" sz="2000" b="1" i="0" u="none" strike="noStrike" dirty="0">
                        <a:solidFill>
                          <a:srgbClr val="000000"/>
                        </a:solidFill>
                        <a:effectLst/>
                        <a:latin typeface="Arial Narrow" panose="020B0606020202030204" pitchFamily="34" charset="0"/>
                      </a:endParaRPr>
                    </a:p>
                  </a:txBody>
                  <a:tcPr marL="6263" marR="6263" marT="6263"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2000" b="1" i="0" u="none" strike="noStrike" dirty="0" smtClean="0">
                          <a:solidFill>
                            <a:srgbClr val="000000"/>
                          </a:solidFill>
                          <a:effectLst/>
                          <a:latin typeface="Arial Narrow" panose="020B0606020202030204" pitchFamily="34" charset="0"/>
                        </a:rPr>
                        <a:t>2020</a:t>
                      </a:r>
                      <a:endParaRPr lang="en-ZA" sz="2000" b="1" i="0" u="none" strike="noStrike" dirty="0">
                        <a:solidFill>
                          <a:srgbClr val="000000"/>
                        </a:solidFill>
                        <a:effectLst/>
                        <a:latin typeface="Arial Narrow" panose="020B0606020202030204" pitchFamily="34" charset="0"/>
                      </a:endParaRPr>
                    </a:p>
                  </a:txBody>
                  <a:tcPr marL="6263" marR="6263" marT="6263"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980161438"/>
                  </a:ext>
                </a:extLst>
              </a:tr>
              <a:tr h="841938">
                <a:tc>
                  <a:txBody>
                    <a:bodyPr/>
                    <a:lstStyle/>
                    <a:p>
                      <a:pPr algn="ctr" rtl="0" fontAlgn="b"/>
                      <a:r>
                        <a:rPr lang="en-ZA" sz="2000" b="1" i="0" u="none" strike="noStrike" dirty="0">
                          <a:solidFill>
                            <a:srgbClr val="000000"/>
                          </a:solidFill>
                          <a:effectLst/>
                          <a:latin typeface="Arial Narrow" panose="020B0606020202030204" pitchFamily="34" charset="0"/>
                        </a:rPr>
                        <a:t>Provinces</a:t>
                      </a:r>
                    </a:p>
                  </a:txBody>
                  <a:tcPr marL="6263" marR="6263" marT="62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ADA"/>
                    </a:solidFill>
                  </a:tcPr>
                </a:tc>
                <a:tc>
                  <a:txBody>
                    <a:bodyPr/>
                    <a:lstStyle/>
                    <a:p>
                      <a:pPr algn="ctr" rtl="0" fontAlgn="b"/>
                      <a:r>
                        <a:rPr lang="en-ZA" sz="2000" b="1" i="0" u="none" strike="noStrike" dirty="0">
                          <a:solidFill>
                            <a:srgbClr val="000000"/>
                          </a:solidFill>
                          <a:effectLst/>
                          <a:latin typeface="Arial Narrow" panose="020B0606020202030204" pitchFamily="34" charset="0"/>
                        </a:rPr>
                        <a:t>Entered</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rtl="0" fontAlgn="b"/>
                      <a:r>
                        <a:rPr lang="en-ZA" sz="2000" b="1" i="0" u="none" strike="noStrike" dirty="0">
                          <a:solidFill>
                            <a:srgbClr val="000000"/>
                          </a:solidFill>
                          <a:effectLst/>
                          <a:latin typeface="Arial Narrow" panose="020B0606020202030204" pitchFamily="34" charset="0"/>
                        </a:rPr>
                        <a:t>Wrote</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b"/>
                      <a:r>
                        <a:rPr lang="en-ZA" sz="2000" b="1" i="0" u="none" strike="noStrike" dirty="0">
                          <a:solidFill>
                            <a:srgbClr val="000000"/>
                          </a:solidFill>
                          <a:effectLst/>
                          <a:latin typeface="Arial Narrow" panose="020B0606020202030204" pitchFamily="34" charset="0"/>
                        </a:rPr>
                        <a:t>Entered</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rtl="0" fontAlgn="b"/>
                      <a:r>
                        <a:rPr lang="en-ZA" sz="2000" b="1" i="0" u="none" strike="noStrike" dirty="0">
                          <a:solidFill>
                            <a:srgbClr val="000000"/>
                          </a:solidFill>
                          <a:effectLst/>
                          <a:latin typeface="Arial Narrow" panose="020B0606020202030204" pitchFamily="34" charset="0"/>
                        </a:rPr>
                        <a:t>Wrote</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b"/>
                      <a:r>
                        <a:rPr lang="en-ZA" sz="2000" b="1" i="0" u="none" strike="noStrike" dirty="0">
                          <a:solidFill>
                            <a:srgbClr val="000000"/>
                          </a:solidFill>
                          <a:effectLst/>
                          <a:latin typeface="Arial Narrow" panose="020B0606020202030204" pitchFamily="34" charset="0"/>
                        </a:rPr>
                        <a:t>Difference </a:t>
                      </a:r>
                      <a:r>
                        <a:rPr lang="en-ZA" sz="2000" b="1" i="0" u="none" strike="noStrike" dirty="0" smtClean="0">
                          <a:solidFill>
                            <a:srgbClr val="000000"/>
                          </a:solidFill>
                          <a:effectLst/>
                          <a:latin typeface="Arial Narrow" panose="020B0606020202030204" pitchFamily="34" charset="0"/>
                        </a:rPr>
                        <a:t>Entered</a:t>
                      </a:r>
                      <a:endParaRPr lang="en-ZA" sz="2000" b="1" i="0" u="none" strike="noStrike" dirty="0">
                        <a:solidFill>
                          <a:srgbClr val="000000"/>
                        </a:solidFill>
                        <a:effectLst/>
                        <a:latin typeface="Arial Narrow" panose="020B0606020202030204" pitchFamily="34" charset="0"/>
                      </a:endParaRP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b"/>
                      <a:r>
                        <a:rPr lang="en-ZA" sz="2000" b="1" i="0" u="none" strike="noStrike" dirty="0" smtClean="0">
                          <a:solidFill>
                            <a:srgbClr val="000000"/>
                          </a:solidFill>
                          <a:effectLst/>
                          <a:latin typeface="Arial Narrow" panose="020B0606020202030204" pitchFamily="34" charset="0"/>
                        </a:rPr>
                        <a:t>Difference Wrote </a:t>
                      </a:r>
                      <a:endParaRPr lang="en-ZA" sz="2000" b="1" i="0" u="none" strike="noStrike" dirty="0">
                        <a:solidFill>
                          <a:srgbClr val="000000"/>
                        </a:solidFill>
                        <a:effectLst/>
                        <a:latin typeface="Arial Narrow" panose="020B0606020202030204" pitchFamily="34" charset="0"/>
                      </a:endParaRP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482658996"/>
                  </a:ext>
                </a:extLst>
              </a:tr>
              <a:tr h="420970">
                <a:tc>
                  <a:txBody>
                    <a:bodyPr/>
                    <a:lstStyle/>
                    <a:p>
                      <a:pPr algn="l" rtl="0" fontAlgn="b"/>
                      <a:r>
                        <a:rPr lang="en-ZA" sz="2000" b="1" i="0" u="none" strike="noStrike" dirty="0">
                          <a:solidFill>
                            <a:srgbClr val="000000"/>
                          </a:solidFill>
                          <a:effectLst/>
                          <a:latin typeface="Arial Narrow" panose="020B0606020202030204" pitchFamily="34" charset="0"/>
                        </a:rPr>
                        <a:t>Eastern Cape</a:t>
                      </a:r>
                    </a:p>
                  </a:txBody>
                  <a:tcPr marL="6263" marR="6263" marT="62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ADA"/>
                    </a:solidFill>
                  </a:tcPr>
                </a:tc>
                <a:tc>
                  <a:txBody>
                    <a:bodyPr/>
                    <a:lstStyle/>
                    <a:p>
                      <a:pPr algn="ctr" rtl="0" fontAlgn="b"/>
                      <a:r>
                        <a:rPr lang="en-ZA" sz="2000" b="0" i="0" u="none" strike="noStrike" dirty="0">
                          <a:solidFill>
                            <a:srgbClr val="000000"/>
                          </a:solidFill>
                          <a:effectLst/>
                          <a:latin typeface="Arial Narrow" panose="020B0606020202030204" pitchFamily="34" charset="0"/>
                        </a:rPr>
                        <a:t>79 297</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rtl="0" fontAlgn="b"/>
                      <a:r>
                        <a:rPr lang="en-ZA" sz="2000" b="0" i="0" u="none" strike="noStrike" dirty="0">
                          <a:solidFill>
                            <a:srgbClr val="000000"/>
                          </a:solidFill>
                          <a:effectLst/>
                          <a:latin typeface="Arial Narrow" panose="020B0606020202030204" pitchFamily="34" charset="0"/>
                        </a:rPr>
                        <a:t>63 198</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b"/>
                      <a:r>
                        <a:rPr lang="en-ZA" sz="2000" b="0" i="0" u="none" strike="noStrike" dirty="0">
                          <a:solidFill>
                            <a:srgbClr val="000000"/>
                          </a:solidFill>
                          <a:effectLst/>
                          <a:latin typeface="Arial Narrow" panose="020B0606020202030204" pitchFamily="34" charset="0"/>
                        </a:rPr>
                        <a:t>77 620</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rtl="0" fontAlgn="b"/>
                      <a:r>
                        <a:rPr lang="en-ZA" sz="2000" b="0" i="0" u="none" strike="noStrike" dirty="0">
                          <a:solidFill>
                            <a:srgbClr val="000000"/>
                          </a:solidFill>
                          <a:effectLst/>
                          <a:latin typeface="Arial Narrow" panose="020B0606020202030204" pitchFamily="34" charset="0"/>
                        </a:rPr>
                        <a:t>72 926</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b"/>
                      <a:r>
                        <a:rPr lang="en-ZA" sz="2000" b="0" i="0" u="none" strike="noStrike" dirty="0">
                          <a:solidFill>
                            <a:srgbClr val="FF0000"/>
                          </a:solidFill>
                          <a:effectLst/>
                          <a:latin typeface="Arial Narrow" panose="020B0606020202030204" pitchFamily="34" charset="0"/>
                        </a:rPr>
                        <a:t>-1 677</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b"/>
                      <a:r>
                        <a:rPr lang="en-ZA" sz="2000" b="0" i="0" u="none" strike="noStrike" dirty="0">
                          <a:solidFill>
                            <a:srgbClr val="000000"/>
                          </a:solidFill>
                          <a:effectLst/>
                          <a:latin typeface="Arial Narrow" panose="020B0606020202030204" pitchFamily="34" charset="0"/>
                        </a:rPr>
                        <a:t>9 728</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184831503"/>
                  </a:ext>
                </a:extLst>
              </a:tr>
              <a:tr h="420970">
                <a:tc>
                  <a:txBody>
                    <a:bodyPr/>
                    <a:lstStyle/>
                    <a:p>
                      <a:pPr algn="l" rtl="0" fontAlgn="b"/>
                      <a:r>
                        <a:rPr lang="en-ZA" sz="2000" b="1" i="0" u="none" strike="noStrike" dirty="0">
                          <a:solidFill>
                            <a:srgbClr val="000000"/>
                          </a:solidFill>
                          <a:effectLst/>
                          <a:latin typeface="Arial Narrow" panose="020B0606020202030204" pitchFamily="34" charset="0"/>
                        </a:rPr>
                        <a:t>Free State</a:t>
                      </a:r>
                    </a:p>
                  </a:txBody>
                  <a:tcPr marL="6263" marR="6263" marT="62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ADA"/>
                    </a:solidFill>
                  </a:tcPr>
                </a:tc>
                <a:tc>
                  <a:txBody>
                    <a:bodyPr/>
                    <a:lstStyle/>
                    <a:p>
                      <a:pPr algn="ctr" rtl="0" fontAlgn="b"/>
                      <a:r>
                        <a:rPr lang="en-ZA" sz="2000" b="0" i="0" u="none" strike="noStrike" dirty="0">
                          <a:solidFill>
                            <a:srgbClr val="000000"/>
                          </a:solidFill>
                          <a:effectLst/>
                          <a:latin typeface="Arial Narrow" panose="020B0606020202030204" pitchFamily="34" charset="0"/>
                        </a:rPr>
                        <a:t>30 041</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rtl="0" fontAlgn="b"/>
                      <a:r>
                        <a:rPr lang="en-ZA" sz="2000" b="0" i="0" u="none" strike="noStrike" dirty="0">
                          <a:solidFill>
                            <a:srgbClr val="000000"/>
                          </a:solidFill>
                          <a:effectLst/>
                          <a:latin typeface="Arial Narrow" panose="020B0606020202030204" pitchFamily="34" charset="0"/>
                        </a:rPr>
                        <a:t>25 572</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b"/>
                      <a:r>
                        <a:rPr lang="en-ZA" sz="2000" b="0" i="0" u="none" strike="noStrike" dirty="0">
                          <a:solidFill>
                            <a:srgbClr val="000000"/>
                          </a:solidFill>
                          <a:effectLst/>
                          <a:latin typeface="Arial Narrow" panose="020B0606020202030204" pitchFamily="34" charset="0"/>
                        </a:rPr>
                        <a:t>29 289</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rtl="0" fontAlgn="b"/>
                      <a:r>
                        <a:rPr lang="en-ZA" sz="2000" b="0" i="0" u="none" strike="noStrike" dirty="0">
                          <a:solidFill>
                            <a:srgbClr val="000000"/>
                          </a:solidFill>
                          <a:effectLst/>
                          <a:latin typeface="Arial Narrow" panose="020B0606020202030204" pitchFamily="34" charset="0"/>
                        </a:rPr>
                        <a:t>27 928</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b"/>
                      <a:r>
                        <a:rPr lang="en-ZA" sz="2000" b="0" i="0" u="none" strike="noStrike" dirty="0">
                          <a:solidFill>
                            <a:srgbClr val="FF0000"/>
                          </a:solidFill>
                          <a:effectLst/>
                          <a:latin typeface="Arial Narrow" panose="020B0606020202030204" pitchFamily="34" charset="0"/>
                        </a:rPr>
                        <a:t>-752</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b"/>
                      <a:r>
                        <a:rPr lang="en-ZA" sz="2000" b="0" i="0" u="none" strike="noStrike" dirty="0">
                          <a:solidFill>
                            <a:srgbClr val="000000"/>
                          </a:solidFill>
                          <a:effectLst/>
                          <a:latin typeface="Arial Narrow" panose="020B0606020202030204" pitchFamily="34" charset="0"/>
                        </a:rPr>
                        <a:t>2 356</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3161987929"/>
                  </a:ext>
                </a:extLst>
              </a:tr>
              <a:tr h="420970">
                <a:tc>
                  <a:txBody>
                    <a:bodyPr/>
                    <a:lstStyle/>
                    <a:p>
                      <a:pPr algn="l" rtl="0" fontAlgn="b"/>
                      <a:r>
                        <a:rPr lang="en-ZA" sz="2000" b="1" i="0" u="none" strike="noStrike" dirty="0">
                          <a:solidFill>
                            <a:srgbClr val="000000"/>
                          </a:solidFill>
                          <a:effectLst/>
                          <a:latin typeface="Arial Narrow" panose="020B0606020202030204" pitchFamily="34" charset="0"/>
                        </a:rPr>
                        <a:t>Gauteng</a:t>
                      </a:r>
                    </a:p>
                  </a:txBody>
                  <a:tcPr marL="6263" marR="6263" marT="62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ADA"/>
                    </a:solidFill>
                  </a:tcPr>
                </a:tc>
                <a:tc>
                  <a:txBody>
                    <a:bodyPr/>
                    <a:lstStyle/>
                    <a:p>
                      <a:pPr algn="ctr" rtl="0" fontAlgn="b"/>
                      <a:r>
                        <a:rPr lang="en-ZA" sz="2000" b="0" i="0" u="none" strike="noStrike" dirty="0">
                          <a:solidFill>
                            <a:srgbClr val="000000"/>
                          </a:solidFill>
                          <a:effectLst/>
                          <a:latin typeface="Arial Narrow" panose="020B0606020202030204" pitchFamily="34" charset="0"/>
                        </a:rPr>
                        <a:t>111 188</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rtl="0" fontAlgn="b"/>
                      <a:r>
                        <a:rPr lang="en-ZA" sz="2000" b="0" i="0" u="none" strike="noStrike" dirty="0">
                          <a:solidFill>
                            <a:srgbClr val="000000"/>
                          </a:solidFill>
                          <a:effectLst/>
                          <a:latin typeface="Arial Narrow" panose="020B0606020202030204" pitchFamily="34" charset="0"/>
                        </a:rPr>
                        <a:t>97 829</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b"/>
                      <a:r>
                        <a:rPr lang="en-ZA" sz="2000" b="0" i="0" u="none" strike="noStrike" dirty="0">
                          <a:solidFill>
                            <a:srgbClr val="000000"/>
                          </a:solidFill>
                          <a:effectLst/>
                          <a:latin typeface="Arial Narrow" panose="020B0606020202030204" pitchFamily="34" charset="0"/>
                        </a:rPr>
                        <a:t>115 069</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rtl="0" fontAlgn="b"/>
                      <a:r>
                        <a:rPr lang="en-ZA" sz="2000" b="0" i="0" u="none" strike="noStrike" dirty="0">
                          <a:solidFill>
                            <a:srgbClr val="000000"/>
                          </a:solidFill>
                          <a:effectLst/>
                          <a:latin typeface="Arial Narrow" panose="020B0606020202030204" pitchFamily="34" charset="0"/>
                        </a:rPr>
                        <a:t>110 191</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b"/>
                      <a:r>
                        <a:rPr lang="en-ZA" sz="2000" b="0" i="0" u="none" strike="noStrike" dirty="0">
                          <a:solidFill>
                            <a:srgbClr val="000000"/>
                          </a:solidFill>
                          <a:effectLst/>
                          <a:latin typeface="Arial Narrow" panose="020B0606020202030204" pitchFamily="34" charset="0"/>
                        </a:rPr>
                        <a:t>3 881</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b"/>
                      <a:r>
                        <a:rPr lang="en-ZA" sz="2000" b="0" i="0" u="none" strike="noStrike" dirty="0">
                          <a:solidFill>
                            <a:srgbClr val="000000"/>
                          </a:solidFill>
                          <a:effectLst/>
                          <a:latin typeface="Arial Narrow" panose="020B0606020202030204" pitchFamily="34" charset="0"/>
                        </a:rPr>
                        <a:t>12 362</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2256913443"/>
                  </a:ext>
                </a:extLst>
              </a:tr>
              <a:tr h="420970">
                <a:tc>
                  <a:txBody>
                    <a:bodyPr/>
                    <a:lstStyle/>
                    <a:p>
                      <a:pPr algn="l" rtl="0" fontAlgn="b"/>
                      <a:r>
                        <a:rPr lang="en-ZA" sz="2000" b="1" i="0" u="none" strike="noStrike" dirty="0">
                          <a:solidFill>
                            <a:srgbClr val="000000"/>
                          </a:solidFill>
                          <a:effectLst/>
                          <a:latin typeface="Arial Narrow" panose="020B0606020202030204" pitchFamily="34" charset="0"/>
                        </a:rPr>
                        <a:t>KwaZulu-Natal</a:t>
                      </a:r>
                    </a:p>
                  </a:txBody>
                  <a:tcPr marL="6263" marR="6263" marT="62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ADA"/>
                    </a:solidFill>
                  </a:tcPr>
                </a:tc>
                <a:tc>
                  <a:txBody>
                    <a:bodyPr/>
                    <a:lstStyle/>
                    <a:p>
                      <a:pPr algn="ctr" rtl="0" fontAlgn="b"/>
                      <a:r>
                        <a:rPr lang="en-ZA" sz="2000" b="0" i="0" u="none" strike="noStrike" dirty="0">
                          <a:solidFill>
                            <a:srgbClr val="000000"/>
                          </a:solidFill>
                          <a:effectLst/>
                          <a:latin typeface="Arial Narrow" panose="020B0606020202030204" pitchFamily="34" charset="0"/>
                        </a:rPr>
                        <a:t>147 554</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rtl="0" fontAlgn="b"/>
                      <a:r>
                        <a:rPr lang="en-ZA" sz="2000" b="0" i="0" u="none" strike="noStrike" dirty="0">
                          <a:solidFill>
                            <a:srgbClr val="000000"/>
                          </a:solidFill>
                          <a:effectLst/>
                          <a:latin typeface="Arial Narrow" panose="020B0606020202030204" pitchFamily="34" charset="0"/>
                        </a:rPr>
                        <a:t>116 937</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b"/>
                      <a:r>
                        <a:rPr lang="en-ZA" sz="2000" b="0" i="0" u="none" strike="noStrike" dirty="0">
                          <a:solidFill>
                            <a:srgbClr val="000000"/>
                          </a:solidFill>
                          <a:effectLst/>
                          <a:latin typeface="Arial Narrow" panose="020B0606020202030204" pitchFamily="34" charset="0"/>
                        </a:rPr>
                        <a:t>144 307</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rtl="0" fontAlgn="b"/>
                      <a:r>
                        <a:rPr lang="en-ZA" sz="2000" b="0" i="0" u="none" strike="noStrike" dirty="0">
                          <a:solidFill>
                            <a:srgbClr val="000000"/>
                          </a:solidFill>
                          <a:effectLst/>
                          <a:latin typeface="Arial Narrow" panose="020B0606020202030204" pitchFamily="34" charset="0"/>
                        </a:rPr>
                        <a:t>135 225</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b"/>
                      <a:r>
                        <a:rPr lang="en-ZA" sz="2000" b="0" i="0" u="none" strike="noStrike" dirty="0">
                          <a:solidFill>
                            <a:srgbClr val="FF0000"/>
                          </a:solidFill>
                          <a:effectLst/>
                          <a:latin typeface="Arial Narrow" panose="020B0606020202030204" pitchFamily="34" charset="0"/>
                        </a:rPr>
                        <a:t>-3 247</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b"/>
                      <a:r>
                        <a:rPr lang="en-ZA" sz="2000" b="0" i="0" u="none" strike="noStrike" dirty="0">
                          <a:solidFill>
                            <a:srgbClr val="000000"/>
                          </a:solidFill>
                          <a:effectLst/>
                          <a:latin typeface="Arial Narrow" panose="020B0606020202030204" pitchFamily="34" charset="0"/>
                        </a:rPr>
                        <a:t>18 288</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4348185"/>
                  </a:ext>
                </a:extLst>
              </a:tr>
              <a:tr h="420970">
                <a:tc>
                  <a:txBody>
                    <a:bodyPr/>
                    <a:lstStyle/>
                    <a:p>
                      <a:pPr algn="l" rtl="0" fontAlgn="b"/>
                      <a:r>
                        <a:rPr lang="en-ZA" sz="2000" b="1" i="0" u="none" strike="noStrike" dirty="0">
                          <a:solidFill>
                            <a:srgbClr val="000000"/>
                          </a:solidFill>
                          <a:effectLst/>
                          <a:latin typeface="Arial Narrow" panose="020B0606020202030204" pitchFamily="34" charset="0"/>
                        </a:rPr>
                        <a:t>Limpopo</a:t>
                      </a:r>
                    </a:p>
                  </a:txBody>
                  <a:tcPr marL="6263" marR="6263" marT="62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ADA"/>
                    </a:solidFill>
                  </a:tcPr>
                </a:tc>
                <a:tc>
                  <a:txBody>
                    <a:bodyPr/>
                    <a:lstStyle/>
                    <a:p>
                      <a:pPr algn="ctr" rtl="0" fontAlgn="b"/>
                      <a:r>
                        <a:rPr lang="en-ZA" sz="2000" b="0" i="0" u="none" strike="noStrike" dirty="0">
                          <a:solidFill>
                            <a:srgbClr val="000000"/>
                          </a:solidFill>
                          <a:effectLst/>
                          <a:latin typeface="Arial Narrow" panose="020B0606020202030204" pitchFamily="34" charset="0"/>
                        </a:rPr>
                        <a:t>93 932</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rtl="0" fontAlgn="b"/>
                      <a:r>
                        <a:rPr lang="en-ZA" sz="2000" b="0" i="0" u="none" strike="noStrike" dirty="0">
                          <a:solidFill>
                            <a:srgbClr val="000000"/>
                          </a:solidFill>
                          <a:effectLst/>
                          <a:latin typeface="Arial Narrow" panose="020B0606020202030204" pitchFamily="34" charset="0"/>
                        </a:rPr>
                        <a:t>70 847</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b"/>
                      <a:r>
                        <a:rPr lang="en-ZA" sz="2000" b="0" i="0" u="none" strike="noStrike" dirty="0">
                          <a:solidFill>
                            <a:srgbClr val="000000"/>
                          </a:solidFill>
                          <a:effectLst/>
                          <a:latin typeface="Arial Narrow" panose="020B0606020202030204" pitchFamily="34" charset="0"/>
                        </a:rPr>
                        <a:t>79 813</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rtl="0" fontAlgn="b"/>
                      <a:r>
                        <a:rPr lang="en-ZA" sz="2000" b="0" i="0" u="none" strike="noStrike" dirty="0">
                          <a:solidFill>
                            <a:srgbClr val="000000"/>
                          </a:solidFill>
                          <a:effectLst/>
                          <a:latin typeface="Arial Narrow" panose="020B0606020202030204" pitchFamily="34" charset="0"/>
                        </a:rPr>
                        <a:t>78 695</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b"/>
                      <a:r>
                        <a:rPr lang="en-ZA" sz="2000" b="0" i="0" u="none" strike="noStrike" dirty="0">
                          <a:solidFill>
                            <a:srgbClr val="FF0000"/>
                          </a:solidFill>
                          <a:effectLst/>
                          <a:latin typeface="Arial Narrow" panose="020B0606020202030204" pitchFamily="34" charset="0"/>
                        </a:rPr>
                        <a:t>-14 119</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b"/>
                      <a:r>
                        <a:rPr lang="en-ZA" sz="2000" b="0" i="0" u="none" strike="noStrike" dirty="0">
                          <a:solidFill>
                            <a:srgbClr val="000000"/>
                          </a:solidFill>
                          <a:effectLst/>
                          <a:latin typeface="Arial Narrow" panose="020B0606020202030204" pitchFamily="34" charset="0"/>
                        </a:rPr>
                        <a:t>7 848</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3272346098"/>
                  </a:ext>
                </a:extLst>
              </a:tr>
              <a:tr h="420970">
                <a:tc>
                  <a:txBody>
                    <a:bodyPr/>
                    <a:lstStyle/>
                    <a:p>
                      <a:pPr algn="l" rtl="0" fontAlgn="b"/>
                      <a:r>
                        <a:rPr lang="en-ZA" sz="2000" b="1" i="0" u="none" strike="noStrike" dirty="0">
                          <a:solidFill>
                            <a:srgbClr val="000000"/>
                          </a:solidFill>
                          <a:effectLst/>
                          <a:latin typeface="Arial Narrow" panose="020B0606020202030204" pitchFamily="34" charset="0"/>
                        </a:rPr>
                        <a:t>Mpumalanga</a:t>
                      </a:r>
                    </a:p>
                  </a:txBody>
                  <a:tcPr marL="6263" marR="6263" marT="62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ADA"/>
                    </a:solidFill>
                  </a:tcPr>
                </a:tc>
                <a:tc>
                  <a:txBody>
                    <a:bodyPr/>
                    <a:lstStyle/>
                    <a:p>
                      <a:pPr algn="ctr" rtl="0" fontAlgn="b"/>
                      <a:r>
                        <a:rPr lang="en-ZA" sz="2000" b="0" i="0" u="none" strike="noStrike" dirty="0">
                          <a:solidFill>
                            <a:srgbClr val="000000"/>
                          </a:solidFill>
                          <a:effectLst/>
                          <a:latin typeface="Arial Narrow" panose="020B0606020202030204" pitchFamily="34" charset="0"/>
                        </a:rPr>
                        <a:t>56 833</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rtl="0" fontAlgn="b"/>
                      <a:r>
                        <a:rPr lang="en-ZA" sz="2000" b="0" i="0" u="none" strike="noStrike" dirty="0">
                          <a:solidFill>
                            <a:srgbClr val="000000"/>
                          </a:solidFill>
                          <a:effectLst/>
                          <a:latin typeface="Arial Narrow" panose="020B0606020202030204" pitchFamily="34" charset="0"/>
                        </a:rPr>
                        <a:t>43 559</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b"/>
                      <a:r>
                        <a:rPr lang="en-ZA" sz="2000" b="0" i="0" u="none" strike="noStrike" dirty="0">
                          <a:solidFill>
                            <a:srgbClr val="000000"/>
                          </a:solidFill>
                          <a:effectLst/>
                          <a:latin typeface="Arial Narrow" panose="020B0606020202030204" pitchFamily="34" charset="0"/>
                        </a:rPr>
                        <a:t>56 030</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rtl="0" fontAlgn="b"/>
                      <a:r>
                        <a:rPr lang="en-ZA" sz="2000" b="0" i="0" u="none" strike="noStrike" dirty="0">
                          <a:solidFill>
                            <a:srgbClr val="000000"/>
                          </a:solidFill>
                          <a:effectLst/>
                          <a:latin typeface="Arial Narrow" panose="020B0606020202030204" pitchFamily="34" charset="0"/>
                        </a:rPr>
                        <a:t>53 391</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b"/>
                      <a:r>
                        <a:rPr lang="en-ZA" sz="2000" b="0" i="0" u="none" strike="noStrike" dirty="0">
                          <a:solidFill>
                            <a:srgbClr val="FF0000"/>
                          </a:solidFill>
                          <a:effectLst/>
                          <a:latin typeface="Arial Narrow" panose="020B0606020202030204" pitchFamily="34" charset="0"/>
                        </a:rPr>
                        <a:t>-803</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b"/>
                      <a:r>
                        <a:rPr lang="en-ZA" sz="2000" b="0" i="0" u="none" strike="noStrike" dirty="0">
                          <a:solidFill>
                            <a:srgbClr val="000000"/>
                          </a:solidFill>
                          <a:effectLst/>
                          <a:latin typeface="Arial Narrow" panose="020B0606020202030204" pitchFamily="34" charset="0"/>
                        </a:rPr>
                        <a:t>9 832</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3574511488"/>
                  </a:ext>
                </a:extLst>
              </a:tr>
              <a:tr h="420970">
                <a:tc>
                  <a:txBody>
                    <a:bodyPr/>
                    <a:lstStyle/>
                    <a:p>
                      <a:pPr algn="l" rtl="0" fontAlgn="b"/>
                      <a:r>
                        <a:rPr lang="en-ZA" sz="2000" b="1" i="0" u="none" strike="noStrike" dirty="0">
                          <a:solidFill>
                            <a:srgbClr val="000000"/>
                          </a:solidFill>
                          <a:effectLst/>
                          <a:latin typeface="Arial Narrow" panose="020B0606020202030204" pitchFamily="34" charset="0"/>
                        </a:rPr>
                        <a:t>North West</a:t>
                      </a:r>
                    </a:p>
                  </a:txBody>
                  <a:tcPr marL="6263" marR="6263" marT="62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ADA"/>
                    </a:solidFill>
                  </a:tcPr>
                </a:tc>
                <a:tc>
                  <a:txBody>
                    <a:bodyPr/>
                    <a:lstStyle/>
                    <a:p>
                      <a:pPr algn="ctr" rtl="0" fontAlgn="b"/>
                      <a:r>
                        <a:rPr lang="en-ZA" sz="2000" b="0" i="0" u="none" strike="noStrike" dirty="0">
                          <a:solidFill>
                            <a:srgbClr val="000000"/>
                          </a:solidFill>
                          <a:effectLst/>
                          <a:latin typeface="Arial Narrow" panose="020B0606020202030204" pitchFamily="34" charset="0"/>
                        </a:rPr>
                        <a:t>33 057</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rtl="0" fontAlgn="b"/>
                      <a:r>
                        <a:rPr lang="en-ZA" sz="2000" b="0" i="0" u="none" strike="noStrike" dirty="0">
                          <a:solidFill>
                            <a:srgbClr val="000000"/>
                          </a:solidFill>
                          <a:effectLst/>
                          <a:latin typeface="Arial Narrow" panose="020B0606020202030204" pitchFamily="34" charset="0"/>
                        </a:rPr>
                        <a:t>26 819</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b"/>
                      <a:r>
                        <a:rPr lang="en-ZA" sz="2000" b="0" i="0" u="none" strike="noStrike" dirty="0">
                          <a:solidFill>
                            <a:srgbClr val="000000"/>
                          </a:solidFill>
                          <a:effectLst/>
                          <a:latin typeface="Arial Narrow" panose="020B0606020202030204" pitchFamily="34" charset="0"/>
                        </a:rPr>
                        <a:t>38 292</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rtl="0" fontAlgn="b"/>
                      <a:r>
                        <a:rPr lang="en-ZA" sz="2000" b="0" i="0" u="none" strike="noStrike" dirty="0">
                          <a:solidFill>
                            <a:srgbClr val="000000"/>
                          </a:solidFill>
                          <a:effectLst/>
                          <a:latin typeface="Arial Narrow" panose="020B0606020202030204" pitchFamily="34" charset="0"/>
                        </a:rPr>
                        <a:t>36 871</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b"/>
                      <a:r>
                        <a:rPr lang="en-ZA" sz="2000" b="0" i="0" u="none" strike="noStrike" dirty="0">
                          <a:solidFill>
                            <a:srgbClr val="000000"/>
                          </a:solidFill>
                          <a:effectLst/>
                          <a:latin typeface="Arial Narrow" panose="020B0606020202030204" pitchFamily="34" charset="0"/>
                        </a:rPr>
                        <a:t>5 235</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b"/>
                      <a:r>
                        <a:rPr lang="en-ZA" sz="2000" b="0" i="0" u="none" strike="noStrike" dirty="0">
                          <a:solidFill>
                            <a:srgbClr val="000000"/>
                          </a:solidFill>
                          <a:effectLst/>
                          <a:latin typeface="Arial Narrow" panose="020B0606020202030204" pitchFamily="34" charset="0"/>
                        </a:rPr>
                        <a:t>10 052</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792857515"/>
                  </a:ext>
                </a:extLst>
              </a:tr>
              <a:tr h="420970">
                <a:tc>
                  <a:txBody>
                    <a:bodyPr/>
                    <a:lstStyle/>
                    <a:p>
                      <a:pPr algn="l" rtl="0" fontAlgn="b"/>
                      <a:r>
                        <a:rPr lang="en-ZA" sz="2000" b="1" i="0" u="none" strike="noStrike" dirty="0">
                          <a:solidFill>
                            <a:srgbClr val="000000"/>
                          </a:solidFill>
                          <a:effectLst/>
                          <a:latin typeface="Arial Narrow" panose="020B0606020202030204" pitchFamily="34" charset="0"/>
                        </a:rPr>
                        <a:t>Northern Cape</a:t>
                      </a:r>
                    </a:p>
                  </a:txBody>
                  <a:tcPr marL="6263" marR="6263" marT="62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ADA"/>
                    </a:solidFill>
                  </a:tcPr>
                </a:tc>
                <a:tc>
                  <a:txBody>
                    <a:bodyPr/>
                    <a:lstStyle/>
                    <a:p>
                      <a:pPr algn="ctr" rtl="0" fontAlgn="b"/>
                      <a:r>
                        <a:rPr lang="en-ZA" sz="2000" b="0" i="0" u="none" strike="noStrike" dirty="0">
                          <a:solidFill>
                            <a:srgbClr val="000000"/>
                          </a:solidFill>
                          <a:effectLst/>
                          <a:latin typeface="Arial Narrow" panose="020B0606020202030204" pitchFamily="34" charset="0"/>
                        </a:rPr>
                        <a:t>11 459</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rtl="0" fontAlgn="b"/>
                      <a:r>
                        <a:rPr lang="en-ZA" sz="2000" b="0" i="0" u="none" strike="noStrike" dirty="0">
                          <a:solidFill>
                            <a:srgbClr val="000000"/>
                          </a:solidFill>
                          <a:effectLst/>
                          <a:latin typeface="Arial Narrow" panose="020B0606020202030204" pitchFamily="34" charset="0"/>
                        </a:rPr>
                        <a:t>9 138</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b"/>
                      <a:r>
                        <a:rPr lang="en-ZA" sz="2000" b="0" i="0" u="none" strike="noStrike" dirty="0">
                          <a:solidFill>
                            <a:srgbClr val="000000"/>
                          </a:solidFill>
                          <a:effectLst/>
                          <a:latin typeface="Arial Narrow" panose="020B0606020202030204" pitchFamily="34" charset="0"/>
                        </a:rPr>
                        <a:t>12 021</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rtl="0" fontAlgn="b"/>
                      <a:r>
                        <a:rPr lang="en-ZA" sz="2000" b="0" i="0" u="none" strike="noStrike" dirty="0">
                          <a:solidFill>
                            <a:srgbClr val="000000"/>
                          </a:solidFill>
                          <a:effectLst/>
                          <a:latin typeface="Arial Narrow" panose="020B0606020202030204" pitchFamily="34" charset="0"/>
                        </a:rPr>
                        <a:t>11 608</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b"/>
                      <a:r>
                        <a:rPr lang="en-ZA" sz="2000" b="0" i="0" u="none" strike="noStrike" dirty="0">
                          <a:solidFill>
                            <a:srgbClr val="000000"/>
                          </a:solidFill>
                          <a:effectLst/>
                          <a:latin typeface="Arial Narrow" panose="020B0606020202030204" pitchFamily="34" charset="0"/>
                        </a:rPr>
                        <a:t>562</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b"/>
                      <a:r>
                        <a:rPr lang="en-ZA" sz="2000" b="0" i="0" u="none" strike="noStrike" dirty="0">
                          <a:solidFill>
                            <a:srgbClr val="000000"/>
                          </a:solidFill>
                          <a:effectLst/>
                          <a:latin typeface="Arial Narrow" panose="020B0606020202030204" pitchFamily="34" charset="0"/>
                        </a:rPr>
                        <a:t>2 470</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886637423"/>
                  </a:ext>
                </a:extLst>
              </a:tr>
              <a:tr h="420970">
                <a:tc>
                  <a:txBody>
                    <a:bodyPr/>
                    <a:lstStyle/>
                    <a:p>
                      <a:pPr algn="l" rtl="0" fontAlgn="b"/>
                      <a:r>
                        <a:rPr lang="en-ZA" sz="2000" b="1" i="0" u="none" strike="noStrike" dirty="0">
                          <a:solidFill>
                            <a:srgbClr val="000000"/>
                          </a:solidFill>
                          <a:effectLst/>
                          <a:latin typeface="Arial Narrow" panose="020B0606020202030204" pitchFamily="34" charset="0"/>
                        </a:rPr>
                        <a:t>Western Cape</a:t>
                      </a:r>
                    </a:p>
                  </a:txBody>
                  <a:tcPr marL="6263" marR="6263" marT="62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ADA"/>
                    </a:solidFill>
                  </a:tcPr>
                </a:tc>
                <a:tc>
                  <a:txBody>
                    <a:bodyPr/>
                    <a:lstStyle/>
                    <a:p>
                      <a:pPr algn="ctr" rtl="0" fontAlgn="b"/>
                      <a:r>
                        <a:rPr lang="en-ZA" sz="2000" b="0" i="0" u="none" strike="noStrike" dirty="0">
                          <a:solidFill>
                            <a:srgbClr val="000000"/>
                          </a:solidFill>
                          <a:effectLst/>
                          <a:latin typeface="Arial Narrow" panose="020B0606020202030204" pitchFamily="34" charset="0"/>
                        </a:rPr>
                        <a:t>53 393</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rtl="0" fontAlgn="b"/>
                      <a:r>
                        <a:rPr lang="en-ZA" sz="2000" b="0" i="0" u="none" strike="noStrike" dirty="0">
                          <a:solidFill>
                            <a:srgbClr val="000000"/>
                          </a:solidFill>
                          <a:effectLst/>
                          <a:latin typeface="Arial Narrow" panose="020B0606020202030204" pitchFamily="34" charset="0"/>
                        </a:rPr>
                        <a:t>50 404</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b"/>
                      <a:r>
                        <a:rPr lang="en-ZA" sz="2000" b="0" i="0" u="none" strike="noStrike" dirty="0">
                          <a:solidFill>
                            <a:srgbClr val="000000"/>
                          </a:solidFill>
                          <a:effectLst/>
                          <a:latin typeface="Arial Narrow" panose="020B0606020202030204" pitchFamily="34" charset="0"/>
                        </a:rPr>
                        <a:t>54 785</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rtl="0" fontAlgn="b"/>
                      <a:r>
                        <a:rPr lang="en-ZA" sz="2000" b="0" i="0" u="none" strike="noStrike" dirty="0">
                          <a:solidFill>
                            <a:srgbClr val="000000"/>
                          </a:solidFill>
                          <a:effectLst/>
                          <a:latin typeface="Arial Narrow" panose="020B0606020202030204" pitchFamily="34" charset="0"/>
                        </a:rPr>
                        <a:t>51 633</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b"/>
                      <a:r>
                        <a:rPr lang="en-ZA" sz="2000" b="0" i="0" u="none" strike="noStrike" dirty="0">
                          <a:solidFill>
                            <a:srgbClr val="000000"/>
                          </a:solidFill>
                          <a:effectLst/>
                          <a:latin typeface="Arial Narrow" panose="020B0606020202030204" pitchFamily="34" charset="0"/>
                        </a:rPr>
                        <a:t>1 392</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b"/>
                      <a:r>
                        <a:rPr lang="en-ZA" sz="2000" b="0" i="0" u="none" strike="noStrike" dirty="0">
                          <a:solidFill>
                            <a:srgbClr val="000000"/>
                          </a:solidFill>
                          <a:effectLst/>
                          <a:latin typeface="Arial Narrow" panose="020B0606020202030204" pitchFamily="34" charset="0"/>
                        </a:rPr>
                        <a:t>1 229</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3709350903"/>
                  </a:ext>
                </a:extLst>
              </a:tr>
              <a:tr h="420970">
                <a:tc>
                  <a:txBody>
                    <a:bodyPr/>
                    <a:lstStyle/>
                    <a:p>
                      <a:pPr algn="l" rtl="0" fontAlgn="b"/>
                      <a:r>
                        <a:rPr lang="en-ZA" sz="2000" b="1" i="0" u="none" strike="noStrike" dirty="0">
                          <a:solidFill>
                            <a:srgbClr val="000000"/>
                          </a:solidFill>
                          <a:effectLst/>
                          <a:latin typeface="Arial Narrow" panose="020B0606020202030204" pitchFamily="34" charset="0"/>
                        </a:rPr>
                        <a:t>NATIONAL</a:t>
                      </a:r>
                    </a:p>
                  </a:txBody>
                  <a:tcPr marL="6263" marR="6263" marT="62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ADA"/>
                    </a:solidFill>
                  </a:tcPr>
                </a:tc>
                <a:tc>
                  <a:txBody>
                    <a:bodyPr/>
                    <a:lstStyle/>
                    <a:p>
                      <a:pPr algn="ctr" rtl="0" fontAlgn="b"/>
                      <a:r>
                        <a:rPr lang="en-ZA" sz="2000" b="1" i="0" u="none" strike="noStrike" dirty="0">
                          <a:solidFill>
                            <a:srgbClr val="000000"/>
                          </a:solidFill>
                          <a:effectLst/>
                          <a:latin typeface="Arial Narrow" panose="020B0606020202030204" pitchFamily="34" charset="0"/>
                        </a:rPr>
                        <a:t>616 754</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rtl="0" fontAlgn="b"/>
                      <a:r>
                        <a:rPr lang="en-ZA" sz="2000" b="1" i="0" u="none" strike="noStrike" dirty="0">
                          <a:solidFill>
                            <a:srgbClr val="000000"/>
                          </a:solidFill>
                          <a:effectLst/>
                          <a:latin typeface="Arial Narrow" panose="020B0606020202030204" pitchFamily="34" charset="0"/>
                        </a:rPr>
                        <a:t>504 303</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b"/>
                      <a:r>
                        <a:rPr lang="en-ZA" sz="2000" b="1" i="0" u="none" strike="noStrike" dirty="0">
                          <a:solidFill>
                            <a:srgbClr val="000000"/>
                          </a:solidFill>
                          <a:effectLst/>
                          <a:latin typeface="Arial Narrow" panose="020B0606020202030204" pitchFamily="34" charset="0"/>
                        </a:rPr>
                        <a:t>607 226</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rtl="0" fontAlgn="b"/>
                      <a:r>
                        <a:rPr lang="en-ZA" sz="2000" b="1" i="0" u="none" strike="noStrike" dirty="0">
                          <a:solidFill>
                            <a:srgbClr val="000000"/>
                          </a:solidFill>
                          <a:effectLst/>
                          <a:latin typeface="Arial Narrow" panose="020B0606020202030204" pitchFamily="34" charset="0"/>
                        </a:rPr>
                        <a:t>578 468</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b"/>
                      <a:r>
                        <a:rPr lang="en-ZA" sz="2000" b="0" i="0" u="none" strike="noStrike" dirty="0">
                          <a:solidFill>
                            <a:srgbClr val="FF0000"/>
                          </a:solidFill>
                          <a:effectLst/>
                          <a:latin typeface="Arial Narrow" panose="020B0606020202030204" pitchFamily="34" charset="0"/>
                        </a:rPr>
                        <a:t>-9 528</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b"/>
                      <a:r>
                        <a:rPr lang="en-ZA" sz="2000" b="0" i="0" u="none" strike="noStrike" dirty="0">
                          <a:solidFill>
                            <a:srgbClr val="000000"/>
                          </a:solidFill>
                          <a:effectLst/>
                          <a:latin typeface="Arial Narrow" panose="020B0606020202030204" pitchFamily="34" charset="0"/>
                        </a:rPr>
                        <a:t>74 165</a:t>
                      </a:r>
                    </a:p>
                  </a:txBody>
                  <a:tcPr marL="6263" marR="6263" marT="6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4139821184"/>
                  </a:ext>
                </a:extLst>
              </a:tr>
            </a:tbl>
          </a:graphicData>
        </a:graphic>
      </p:graphicFrame>
      <p:sp>
        <p:nvSpPr>
          <p:cNvPr id="2" name="Slide Number Placeholder 1"/>
          <p:cNvSpPr>
            <a:spLocks noGrp="1"/>
          </p:cNvSpPr>
          <p:nvPr>
            <p:ph type="sldNum" sz="quarter" idx="4"/>
          </p:nvPr>
        </p:nvSpPr>
        <p:spPr/>
        <p:txBody>
          <a:bodyPr/>
          <a:lstStyle/>
          <a:p>
            <a:pPr>
              <a:defRPr/>
            </a:pPr>
            <a:fld id="{9281EBB6-D164-4A7A-83B0-06A5CFC35E17}" type="slidenum">
              <a:rPr lang="en-ZA" altLang="en-US" smtClean="0"/>
              <a:pPr>
                <a:defRPr/>
              </a:pPr>
              <a:t>53</a:t>
            </a:fld>
            <a:endParaRPr lang="en-ZA" altLang="en-US"/>
          </a:p>
        </p:txBody>
      </p:sp>
    </p:spTree>
    <p:extLst>
      <p:ext uri="{BB962C8B-B14F-4D97-AF65-F5344CB8AC3E}">
        <p14:creationId xmlns:p14="http://schemas.microsoft.com/office/powerpoint/2010/main" val="309986872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16632"/>
            <a:ext cx="7848872" cy="792088"/>
          </a:xfrm>
        </p:spPr>
        <p:txBody>
          <a:bodyPr/>
          <a:lstStyle/>
          <a:p>
            <a:pPr>
              <a:defRPr/>
            </a:pPr>
            <a:r>
              <a:rPr lang="en-US" altLang="en-US" sz="4000" b="1" cap="small" dirty="0">
                <a:solidFill>
                  <a:srgbClr val="953735"/>
                </a:solidFill>
                <a:latin typeface="Arial Narrow" pitchFamily="34" charset="0"/>
                <a:cs typeface="Arial" panose="020B0604020202020204" pitchFamily="34" charset="0"/>
              </a:rPr>
              <a:t>NSC Part-Time Enrolment </a:t>
            </a:r>
            <a:r>
              <a:rPr lang="en-US" altLang="en-US" sz="4000" b="1" cap="small" dirty="0" smtClean="0">
                <a:solidFill>
                  <a:srgbClr val="953735"/>
                </a:solidFill>
                <a:latin typeface="Arial Narrow" pitchFamily="34" charset="0"/>
                <a:cs typeface="Arial" panose="020B0604020202020204" pitchFamily="34" charset="0"/>
              </a:rPr>
              <a:t>2014 </a:t>
            </a:r>
            <a:r>
              <a:rPr lang="en-US" altLang="en-US" sz="4000" b="1" cap="small" dirty="0">
                <a:solidFill>
                  <a:srgbClr val="953735"/>
                </a:solidFill>
                <a:latin typeface="Arial Narrow" pitchFamily="34" charset="0"/>
                <a:cs typeface="Arial" panose="020B0604020202020204" pitchFamily="34" charset="0"/>
              </a:rPr>
              <a:t>– </a:t>
            </a:r>
            <a:r>
              <a:rPr lang="en-US" altLang="en-US" sz="4000" b="1" cap="small" dirty="0" smtClean="0">
                <a:solidFill>
                  <a:srgbClr val="953735"/>
                </a:solidFill>
                <a:latin typeface="Arial Narrow" pitchFamily="34" charset="0"/>
                <a:cs typeface="Arial" panose="020B0604020202020204" pitchFamily="34" charset="0"/>
              </a:rPr>
              <a:t>2020</a:t>
            </a:r>
            <a:endParaRPr lang="en-ZA" sz="4000" b="1" cap="small" dirty="0">
              <a:solidFill>
                <a:srgbClr val="953735"/>
              </a:solidFill>
              <a:latin typeface="Arial Narrow" pitchFamily="34" charset="0"/>
              <a:cs typeface="Arial" panose="020B0604020202020204" pitchFamily="34" charset="0"/>
            </a:endParaRPr>
          </a:p>
        </p:txBody>
      </p:sp>
      <p:graphicFrame>
        <p:nvGraphicFramePr>
          <p:cNvPr id="7" name="Chart 6"/>
          <p:cNvGraphicFramePr>
            <a:graphicFrameLocks/>
          </p:cNvGraphicFramePr>
          <p:nvPr>
            <p:extLst/>
          </p:nvPr>
        </p:nvGraphicFramePr>
        <p:xfrm>
          <a:off x="251520" y="1052736"/>
          <a:ext cx="8424936" cy="4896544"/>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p:cNvSpPr>
            <a:spLocks noGrp="1"/>
          </p:cNvSpPr>
          <p:nvPr>
            <p:ph type="sldNum" sz="quarter" idx="4"/>
          </p:nvPr>
        </p:nvSpPr>
        <p:spPr/>
        <p:txBody>
          <a:bodyPr/>
          <a:lstStyle/>
          <a:p>
            <a:pPr>
              <a:defRPr/>
            </a:pPr>
            <a:fld id="{9281EBB6-D164-4A7A-83B0-06A5CFC35E17}" type="slidenum">
              <a:rPr lang="en-ZA" altLang="en-US" smtClean="0"/>
              <a:pPr>
                <a:defRPr/>
              </a:pPr>
              <a:t>54</a:t>
            </a:fld>
            <a:endParaRPr lang="en-ZA" altLang="en-US"/>
          </a:p>
        </p:txBody>
      </p:sp>
    </p:spTree>
    <p:extLst>
      <p:ext uri="{BB962C8B-B14F-4D97-AF65-F5344CB8AC3E}">
        <p14:creationId xmlns:p14="http://schemas.microsoft.com/office/powerpoint/2010/main" val="14793400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215355" y="0"/>
            <a:ext cx="7344816" cy="792163"/>
          </a:xfrm>
        </p:spPr>
        <p:txBody>
          <a:bodyPr/>
          <a:lstStyle/>
          <a:p>
            <a:r>
              <a:rPr lang="en-ZA" altLang="en-US" sz="2400" b="1" dirty="0">
                <a:solidFill>
                  <a:schemeClr val="accent2">
                    <a:lumMod val="50000"/>
                  </a:schemeClr>
                </a:solidFill>
                <a:latin typeface="Arial Narrow" pitchFamily="34" charset="0"/>
                <a:cs typeface="Tahoma" pitchFamily="34" charset="0"/>
              </a:rPr>
              <a:t>CANDIDATES ENROLLED/WROTE (PART TIME): </a:t>
            </a:r>
            <a:r>
              <a:rPr lang="en-ZA" altLang="en-US" sz="2400" b="1" dirty="0" smtClean="0">
                <a:solidFill>
                  <a:schemeClr val="accent2">
                    <a:lumMod val="50000"/>
                  </a:schemeClr>
                </a:solidFill>
                <a:latin typeface="Arial Narrow" pitchFamily="34" charset="0"/>
                <a:cs typeface="Tahoma" pitchFamily="34" charset="0"/>
              </a:rPr>
              <a:t>2017 </a:t>
            </a:r>
            <a:r>
              <a:rPr lang="en-ZA" altLang="en-US" sz="2400" b="1" dirty="0">
                <a:solidFill>
                  <a:schemeClr val="accent2">
                    <a:lumMod val="50000"/>
                  </a:schemeClr>
                </a:solidFill>
                <a:latin typeface="Arial Narrow" pitchFamily="34" charset="0"/>
                <a:cs typeface="Tahoma" pitchFamily="34" charset="0"/>
              </a:rPr>
              <a:t>- </a:t>
            </a:r>
            <a:r>
              <a:rPr lang="en-ZA" altLang="en-US" sz="2400" b="1" dirty="0" smtClean="0">
                <a:solidFill>
                  <a:schemeClr val="accent2">
                    <a:lumMod val="50000"/>
                  </a:schemeClr>
                </a:solidFill>
                <a:latin typeface="Arial Narrow" pitchFamily="34" charset="0"/>
                <a:cs typeface="Tahoma" pitchFamily="34" charset="0"/>
              </a:rPr>
              <a:t>2020</a:t>
            </a:r>
            <a:endParaRPr lang="en-ZA" altLang="en-US" sz="2400" b="1" dirty="0">
              <a:solidFill>
                <a:schemeClr val="accent2">
                  <a:lumMod val="50000"/>
                </a:schemeClr>
              </a:solidFill>
              <a:latin typeface="Arial Narrow" pitchFamily="34" charset="0"/>
              <a:cs typeface="Arial" charset="0"/>
            </a:endParaRPr>
          </a:p>
        </p:txBody>
      </p:sp>
      <p:graphicFrame>
        <p:nvGraphicFramePr>
          <p:cNvPr id="3" name="Content Placeholder 2"/>
          <p:cNvGraphicFramePr>
            <a:graphicFrameLocks noGrp="1"/>
          </p:cNvGraphicFramePr>
          <p:nvPr>
            <p:ph idx="1"/>
            <p:extLst/>
          </p:nvPr>
        </p:nvGraphicFramePr>
        <p:xfrm>
          <a:off x="323528" y="764603"/>
          <a:ext cx="8604955" cy="5328693"/>
        </p:xfrm>
        <a:graphic>
          <a:graphicData uri="http://schemas.openxmlformats.org/drawingml/2006/table">
            <a:tbl>
              <a:tblPr/>
              <a:tblGrid>
                <a:gridCol w="1438317">
                  <a:extLst>
                    <a:ext uri="{9D8B030D-6E8A-4147-A177-3AD203B41FA5}">
                      <a16:colId xmlns:a16="http://schemas.microsoft.com/office/drawing/2014/main" val="20000"/>
                    </a:ext>
                  </a:extLst>
                </a:gridCol>
                <a:gridCol w="906981">
                  <a:extLst>
                    <a:ext uri="{9D8B030D-6E8A-4147-A177-3AD203B41FA5}">
                      <a16:colId xmlns:a16="http://schemas.microsoft.com/office/drawing/2014/main" val="20001"/>
                    </a:ext>
                  </a:extLst>
                </a:gridCol>
                <a:gridCol w="921850">
                  <a:extLst>
                    <a:ext uri="{9D8B030D-6E8A-4147-A177-3AD203B41FA5}">
                      <a16:colId xmlns:a16="http://schemas.microsoft.com/office/drawing/2014/main" val="20002"/>
                    </a:ext>
                  </a:extLst>
                </a:gridCol>
                <a:gridCol w="906981">
                  <a:extLst>
                    <a:ext uri="{9D8B030D-6E8A-4147-A177-3AD203B41FA5}">
                      <a16:colId xmlns:a16="http://schemas.microsoft.com/office/drawing/2014/main" val="20003"/>
                    </a:ext>
                  </a:extLst>
                </a:gridCol>
                <a:gridCol w="817770">
                  <a:extLst>
                    <a:ext uri="{9D8B030D-6E8A-4147-A177-3AD203B41FA5}">
                      <a16:colId xmlns:a16="http://schemas.microsoft.com/office/drawing/2014/main" val="20004"/>
                    </a:ext>
                  </a:extLst>
                </a:gridCol>
                <a:gridCol w="906981">
                  <a:extLst>
                    <a:ext uri="{9D8B030D-6E8A-4147-A177-3AD203B41FA5}">
                      <a16:colId xmlns:a16="http://schemas.microsoft.com/office/drawing/2014/main" val="20005"/>
                    </a:ext>
                  </a:extLst>
                </a:gridCol>
                <a:gridCol w="817770">
                  <a:extLst>
                    <a:ext uri="{9D8B030D-6E8A-4147-A177-3AD203B41FA5}">
                      <a16:colId xmlns:a16="http://schemas.microsoft.com/office/drawing/2014/main" val="20006"/>
                    </a:ext>
                  </a:extLst>
                </a:gridCol>
                <a:gridCol w="981324">
                  <a:extLst>
                    <a:ext uri="{9D8B030D-6E8A-4147-A177-3AD203B41FA5}">
                      <a16:colId xmlns:a16="http://schemas.microsoft.com/office/drawing/2014/main" val="20007"/>
                    </a:ext>
                  </a:extLst>
                </a:gridCol>
                <a:gridCol w="906981">
                  <a:extLst>
                    <a:ext uri="{9D8B030D-6E8A-4147-A177-3AD203B41FA5}">
                      <a16:colId xmlns:a16="http://schemas.microsoft.com/office/drawing/2014/main" val="20008"/>
                    </a:ext>
                  </a:extLst>
                </a:gridCol>
              </a:tblGrid>
              <a:tr h="432149">
                <a:tc>
                  <a:txBody>
                    <a:bodyPr/>
                    <a:lstStyle/>
                    <a:p>
                      <a:pPr algn="l" rtl="0" fontAlgn="ctr"/>
                      <a:r>
                        <a:rPr lang="en-ZA" sz="1600" b="0" i="0" u="none" strike="noStrike" dirty="0">
                          <a:solidFill>
                            <a:srgbClr val="000000"/>
                          </a:solidFill>
                          <a:effectLst/>
                          <a:latin typeface="Calibri" panose="020F0502020204030204" pitchFamily="34" charset="0"/>
                        </a:rPr>
                        <a:t> </a:t>
                      </a:r>
                    </a:p>
                  </a:txBody>
                  <a:tcPr marL="9525" marR="9525" marT="9525"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ABF8F"/>
                    </a:solidFill>
                  </a:tcPr>
                </a:tc>
                <a:tc gridSpan="2">
                  <a:txBody>
                    <a:bodyPr/>
                    <a:lstStyle/>
                    <a:p>
                      <a:pPr algn="ctr" rtl="0" fontAlgn="ctr"/>
                      <a:r>
                        <a:rPr lang="en-ZA" sz="2000" b="1" i="0" u="none" strike="noStrike" dirty="0">
                          <a:solidFill>
                            <a:srgbClr val="000000"/>
                          </a:solidFill>
                          <a:effectLst/>
                          <a:latin typeface="Arial Narrow" panose="020B0606020202030204" pitchFamily="34" charset="0"/>
                        </a:rPr>
                        <a:t>2017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hMerge="1">
                  <a:txBody>
                    <a:bodyPr/>
                    <a:lstStyle/>
                    <a:p>
                      <a:endParaRPr lang="en-ZA"/>
                    </a:p>
                  </a:txBody>
                  <a:tcPr/>
                </a:tc>
                <a:tc gridSpan="2">
                  <a:txBody>
                    <a:bodyPr/>
                    <a:lstStyle/>
                    <a:p>
                      <a:pPr algn="ctr" rtl="0" fontAlgn="ctr"/>
                      <a:r>
                        <a:rPr lang="en-ZA" sz="2000" b="1" i="0" u="none" strike="noStrike" dirty="0">
                          <a:solidFill>
                            <a:srgbClr val="000000"/>
                          </a:solidFill>
                          <a:effectLst/>
                          <a:latin typeface="Arial Narrow" panose="020B0606020202030204" pitchFamily="34" charset="0"/>
                        </a:rPr>
                        <a:t>2018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hMerge="1">
                  <a:txBody>
                    <a:bodyPr/>
                    <a:lstStyle/>
                    <a:p>
                      <a:endParaRPr lang="en-ZA"/>
                    </a:p>
                  </a:txBody>
                  <a:tcPr/>
                </a:tc>
                <a:tc gridSpan="2">
                  <a:txBody>
                    <a:bodyPr/>
                    <a:lstStyle/>
                    <a:p>
                      <a:pPr algn="ctr" rtl="0" fontAlgn="ctr"/>
                      <a:r>
                        <a:rPr lang="en-ZA" sz="2000" b="1" i="0" u="none" strike="noStrike" dirty="0">
                          <a:solidFill>
                            <a:srgbClr val="000000"/>
                          </a:solidFill>
                          <a:effectLst/>
                          <a:latin typeface="Arial Narrow" panose="020B0606020202030204" pitchFamily="34" charset="0"/>
                        </a:rPr>
                        <a:t>2019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hMerge="1">
                  <a:txBody>
                    <a:bodyPr/>
                    <a:lstStyle/>
                    <a:p>
                      <a:endParaRPr lang="en-ZA"/>
                    </a:p>
                  </a:txBody>
                  <a:tcPr/>
                </a:tc>
                <a:tc gridSpan="2">
                  <a:txBody>
                    <a:bodyPr/>
                    <a:lstStyle/>
                    <a:p>
                      <a:pPr algn="ctr" rtl="0" fontAlgn="ctr"/>
                      <a:r>
                        <a:rPr lang="en-ZA" sz="2000" b="1" i="0" u="none" strike="noStrike" dirty="0" smtClean="0">
                          <a:solidFill>
                            <a:srgbClr val="000000"/>
                          </a:solidFill>
                          <a:effectLst/>
                          <a:latin typeface="Arial Narrow" panose="020B0606020202030204" pitchFamily="34" charset="0"/>
                        </a:rPr>
                        <a:t>2020</a:t>
                      </a:r>
                      <a:endParaRPr lang="en-ZA" sz="2000" b="1" i="0" u="none" strike="noStrike" dirty="0">
                        <a:solidFill>
                          <a:srgbClr val="000000"/>
                        </a:solidFill>
                        <a:effectLst/>
                        <a:latin typeface="Arial Narrow" panose="020B060602020203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hMerge="1">
                  <a:txBody>
                    <a:bodyPr/>
                    <a:lstStyle/>
                    <a:p>
                      <a:endParaRPr lang="en-ZA"/>
                    </a:p>
                  </a:txBody>
                  <a:tcPr/>
                </a:tc>
                <a:extLst>
                  <a:ext uri="{0D108BD9-81ED-4DB2-BD59-A6C34878D82A}">
                    <a16:rowId xmlns:a16="http://schemas.microsoft.com/office/drawing/2014/main" val="10000"/>
                  </a:ext>
                </a:extLst>
              </a:tr>
              <a:tr h="641717">
                <a:tc>
                  <a:txBody>
                    <a:bodyPr/>
                    <a:lstStyle/>
                    <a:p>
                      <a:pPr algn="l" rtl="0" fontAlgn="ctr"/>
                      <a:r>
                        <a:rPr lang="en-ZA" sz="1800" b="1" i="0" u="none" strike="noStrike" dirty="0">
                          <a:solidFill>
                            <a:srgbClr val="000000"/>
                          </a:solidFill>
                          <a:effectLst/>
                          <a:latin typeface="Arial Narrow" pitchFamily="34" charset="0"/>
                        </a:rPr>
                        <a:t>Province Name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ABF8F"/>
                    </a:solidFill>
                  </a:tcPr>
                </a:tc>
                <a:tc>
                  <a:txBody>
                    <a:bodyPr/>
                    <a:lstStyle/>
                    <a:p>
                      <a:pPr algn="ctr" rtl="0" fontAlgn="ctr"/>
                      <a:r>
                        <a:rPr lang="en-ZA" sz="2000" b="1" i="0" u="none" strike="noStrike" dirty="0">
                          <a:solidFill>
                            <a:srgbClr val="000000"/>
                          </a:solidFill>
                          <a:effectLst/>
                          <a:latin typeface="Arial Narrow" pitchFamily="34" charset="0"/>
                        </a:rPr>
                        <a:t>Total Entered</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gn="ctr" rtl="0" fontAlgn="ctr"/>
                      <a:r>
                        <a:rPr lang="en-ZA" sz="2000" b="1" i="0" u="none" strike="noStrike" dirty="0">
                          <a:solidFill>
                            <a:srgbClr val="000000"/>
                          </a:solidFill>
                          <a:effectLst/>
                          <a:latin typeface="Arial Narrow" pitchFamily="34" charset="0"/>
                        </a:rPr>
                        <a:t>Total Wrote</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gn="ctr" rtl="0" fontAlgn="ctr"/>
                      <a:r>
                        <a:rPr lang="en-ZA" sz="2000" b="1" i="0" u="none" strike="noStrike" dirty="0">
                          <a:solidFill>
                            <a:srgbClr val="000000"/>
                          </a:solidFill>
                          <a:effectLst/>
                          <a:latin typeface="Arial Narrow" pitchFamily="34" charset="0"/>
                        </a:rPr>
                        <a:t>Total Entered</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gn="ctr" rtl="0" fontAlgn="ctr"/>
                      <a:r>
                        <a:rPr lang="en-ZA" sz="2000" b="1" i="0" u="none" strike="noStrike" dirty="0">
                          <a:solidFill>
                            <a:srgbClr val="000000"/>
                          </a:solidFill>
                          <a:effectLst/>
                          <a:latin typeface="Arial Narrow" pitchFamily="34" charset="0"/>
                        </a:rPr>
                        <a:t>Total Wrote</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gn="ctr" rtl="0" fontAlgn="ctr"/>
                      <a:r>
                        <a:rPr lang="en-ZA" sz="2000" b="1" i="0" u="none" strike="noStrike" dirty="0">
                          <a:solidFill>
                            <a:srgbClr val="000000"/>
                          </a:solidFill>
                          <a:effectLst/>
                          <a:latin typeface="Arial Narrow" pitchFamily="34" charset="0"/>
                        </a:rPr>
                        <a:t>Total Entered</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gn="ctr" rtl="0" fontAlgn="ctr"/>
                      <a:r>
                        <a:rPr lang="en-ZA" sz="2000" b="1" i="0" u="none" strike="noStrike" dirty="0">
                          <a:solidFill>
                            <a:srgbClr val="000000"/>
                          </a:solidFill>
                          <a:effectLst/>
                          <a:latin typeface="Arial Narrow" pitchFamily="34" charset="0"/>
                        </a:rPr>
                        <a:t>Total Wrote</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gn="ctr" rtl="0" fontAlgn="ctr"/>
                      <a:r>
                        <a:rPr lang="en-ZA" sz="2000" b="1" i="0" u="none" strike="noStrike" dirty="0">
                          <a:solidFill>
                            <a:srgbClr val="000000"/>
                          </a:solidFill>
                          <a:effectLst/>
                          <a:latin typeface="Arial Narrow" pitchFamily="34" charset="0"/>
                        </a:rPr>
                        <a:t>Total Entered</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gn="ctr" rtl="0" fontAlgn="ctr"/>
                      <a:r>
                        <a:rPr lang="en-ZA" sz="2000" b="1" i="0" u="none" strike="noStrike" dirty="0">
                          <a:solidFill>
                            <a:srgbClr val="000000"/>
                          </a:solidFill>
                          <a:effectLst/>
                          <a:latin typeface="Arial Narrow" pitchFamily="34" charset="0"/>
                        </a:rPr>
                        <a:t>Total Wrote</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extLst>
                  <a:ext uri="{0D108BD9-81ED-4DB2-BD59-A6C34878D82A}">
                    <a16:rowId xmlns:a16="http://schemas.microsoft.com/office/drawing/2014/main" val="10001"/>
                  </a:ext>
                </a:extLst>
              </a:tr>
              <a:tr h="458018">
                <a:tc>
                  <a:txBody>
                    <a:bodyPr/>
                    <a:lstStyle/>
                    <a:p>
                      <a:pPr algn="l" rtl="0" fontAlgn="ctr"/>
                      <a:r>
                        <a:rPr lang="en-ZA" sz="1800" b="0" i="0" u="none" strike="noStrike" dirty="0">
                          <a:solidFill>
                            <a:srgbClr val="000000"/>
                          </a:solidFill>
                          <a:effectLst/>
                          <a:latin typeface="Arial Narrow" pitchFamily="34" charset="0"/>
                        </a:rPr>
                        <a:t>Eastern Cape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800" b="0" i="0" u="none" strike="noStrike" dirty="0">
                          <a:solidFill>
                            <a:srgbClr val="000000"/>
                          </a:solidFill>
                          <a:effectLst/>
                          <a:latin typeface="Arial Narrow" panose="020B0606020202030204" pitchFamily="34" charset="0"/>
                        </a:rPr>
                        <a:t>22 754</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n-ZA" sz="1800" b="0" i="0" u="none" strike="noStrike" dirty="0">
                          <a:solidFill>
                            <a:srgbClr val="000000"/>
                          </a:solidFill>
                          <a:effectLst/>
                          <a:latin typeface="Arial Narrow" panose="020B0606020202030204" pitchFamily="34" charset="0"/>
                        </a:rPr>
                        <a:t>14 335</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n-ZA" sz="1800" b="0" i="0" u="none" strike="noStrike" dirty="0">
                          <a:solidFill>
                            <a:srgbClr val="000000"/>
                          </a:solidFill>
                          <a:effectLst/>
                          <a:latin typeface="Arial Narrow" panose="020B0606020202030204" pitchFamily="34" charset="0"/>
                        </a:rPr>
                        <a:t>22 263</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800" b="0" i="0" u="none" strike="noStrike" dirty="0">
                          <a:solidFill>
                            <a:srgbClr val="000000"/>
                          </a:solidFill>
                          <a:effectLst/>
                          <a:latin typeface="Arial Narrow" panose="020B0606020202030204" pitchFamily="34" charset="0"/>
                        </a:rPr>
                        <a:t>13 314</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800" b="0" i="0" u="none" strike="noStrike" dirty="0">
                          <a:solidFill>
                            <a:srgbClr val="000000"/>
                          </a:solidFill>
                          <a:effectLst/>
                          <a:latin typeface="Arial Narrow" panose="020B0606020202030204" pitchFamily="34" charset="0"/>
                        </a:rPr>
                        <a:t>21 166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rtl="0" fontAlgn="b"/>
                      <a:r>
                        <a:rPr lang="en-ZA" sz="1800" b="0" i="0" u="none" strike="noStrike" dirty="0">
                          <a:solidFill>
                            <a:srgbClr val="000000"/>
                          </a:solidFill>
                          <a:effectLst/>
                          <a:latin typeface="Arial Narrow" panose="020B0606020202030204" pitchFamily="34" charset="0"/>
                        </a:rPr>
                        <a:t>11 839</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n-ZA" sz="1800" b="0" i="0" u="none" strike="noStrike" dirty="0">
                          <a:solidFill>
                            <a:srgbClr val="000000"/>
                          </a:solidFill>
                          <a:effectLst/>
                          <a:latin typeface="Arial Narrow" panose="020B0606020202030204" pitchFamily="34" charset="0"/>
                        </a:rPr>
                        <a:t>14 854</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800" b="0" i="0" u="none" strike="noStrike" dirty="0">
                          <a:solidFill>
                            <a:srgbClr val="000000"/>
                          </a:solidFill>
                          <a:effectLst/>
                          <a:latin typeface="Arial Narrow" panose="020B0606020202030204" pitchFamily="34" charset="0"/>
                        </a:rPr>
                        <a:t>6 535</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12433">
                <a:tc>
                  <a:txBody>
                    <a:bodyPr/>
                    <a:lstStyle/>
                    <a:p>
                      <a:pPr algn="l" rtl="0" fontAlgn="ctr"/>
                      <a:r>
                        <a:rPr lang="en-ZA" sz="1800" b="0" i="0" u="none" strike="noStrike" dirty="0">
                          <a:solidFill>
                            <a:srgbClr val="000000"/>
                          </a:solidFill>
                          <a:effectLst/>
                          <a:latin typeface="Arial Narrow" pitchFamily="34" charset="0"/>
                        </a:rPr>
                        <a:t>Free State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800" b="0" i="0" u="none" strike="noStrike" dirty="0">
                          <a:solidFill>
                            <a:srgbClr val="000000"/>
                          </a:solidFill>
                          <a:effectLst/>
                          <a:latin typeface="Arial Narrow" panose="020B0606020202030204" pitchFamily="34" charset="0"/>
                        </a:rPr>
                        <a:t>4 653</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n-ZA" sz="1800" b="0" i="0" u="none" strike="noStrike" dirty="0">
                          <a:solidFill>
                            <a:srgbClr val="000000"/>
                          </a:solidFill>
                          <a:effectLst/>
                          <a:latin typeface="Arial Narrow" panose="020B0606020202030204" pitchFamily="34" charset="0"/>
                        </a:rPr>
                        <a:t>3 150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n-ZA" sz="1800" b="0" i="0" u="none" strike="noStrike" dirty="0">
                          <a:solidFill>
                            <a:srgbClr val="000000"/>
                          </a:solidFill>
                          <a:effectLst/>
                          <a:latin typeface="Arial Narrow" panose="020B0606020202030204" pitchFamily="34" charset="0"/>
                        </a:rPr>
                        <a:t>5 792</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800" b="0" i="0" u="none" strike="noStrike" dirty="0">
                          <a:solidFill>
                            <a:srgbClr val="000000"/>
                          </a:solidFill>
                          <a:effectLst/>
                          <a:latin typeface="Arial Narrow" panose="020B0606020202030204" pitchFamily="34" charset="0"/>
                        </a:rPr>
                        <a:t>3 558</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800" b="0" i="0" u="none" strike="noStrike" dirty="0">
                          <a:solidFill>
                            <a:srgbClr val="000000"/>
                          </a:solidFill>
                          <a:effectLst/>
                          <a:latin typeface="Arial Narrow" panose="020B0606020202030204" pitchFamily="34" charset="0"/>
                        </a:rPr>
                        <a:t>6 404</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rtl="0" fontAlgn="b"/>
                      <a:r>
                        <a:rPr lang="en-ZA" sz="1800" b="0" i="0" u="none" strike="noStrike" dirty="0">
                          <a:solidFill>
                            <a:srgbClr val="000000"/>
                          </a:solidFill>
                          <a:effectLst/>
                          <a:latin typeface="Arial Narrow" panose="020B0606020202030204" pitchFamily="34" charset="0"/>
                        </a:rPr>
                        <a:t>3 772</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n-ZA" sz="1800" b="0" i="0" u="none" strike="noStrike" dirty="0">
                          <a:solidFill>
                            <a:srgbClr val="000000"/>
                          </a:solidFill>
                          <a:effectLst/>
                          <a:latin typeface="Arial Narrow" panose="020B0606020202030204" pitchFamily="34" charset="0"/>
                        </a:rPr>
                        <a:t>7 215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800" b="0" i="0" u="none" strike="noStrike" dirty="0">
                          <a:solidFill>
                            <a:srgbClr val="000000"/>
                          </a:solidFill>
                          <a:effectLst/>
                          <a:latin typeface="Arial Narrow" panose="020B0606020202030204" pitchFamily="34" charset="0"/>
                        </a:rPr>
                        <a:t>3 507</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32048">
                <a:tc>
                  <a:txBody>
                    <a:bodyPr/>
                    <a:lstStyle/>
                    <a:p>
                      <a:pPr algn="l" rtl="0" fontAlgn="ctr"/>
                      <a:r>
                        <a:rPr lang="en-ZA" sz="1800" b="0" i="0" u="none" strike="noStrike" dirty="0">
                          <a:solidFill>
                            <a:srgbClr val="000000"/>
                          </a:solidFill>
                          <a:effectLst/>
                          <a:latin typeface="Arial Narrow" pitchFamily="34" charset="0"/>
                        </a:rPr>
                        <a:t>Gauteng</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800" b="0" i="0" u="none" strike="noStrike" dirty="0">
                          <a:solidFill>
                            <a:srgbClr val="000000"/>
                          </a:solidFill>
                          <a:effectLst/>
                          <a:latin typeface="Arial Narrow" panose="020B0606020202030204" pitchFamily="34" charset="0"/>
                        </a:rPr>
                        <a:t>42 066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n-ZA" sz="1800" b="0" i="0" u="none" strike="noStrike" dirty="0">
                          <a:solidFill>
                            <a:srgbClr val="000000"/>
                          </a:solidFill>
                          <a:effectLst/>
                          <a:latin typeface="Arial Narrow" panose="020B0606020202030204" pitchFamily="34" charset="0"/>
                        </a:rPr>
                        <a:t>32 060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n-ZA" sz="1800" b="0" i="0" u="none" strike="noStrike" dirty="0">
                          <a:solidFill>
                            <a:srgbClr val="000000"/>
                          </a:solidFill>
                          <a:effectLst/>
                          <a:latin typeface="Arial Narrow" panose="020B0606020202030204" pitchFamily="34" charset="0"/>
                        </a:rPr>
                        <a:t>44 057</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800" b="0" i="0" u="none" strike="noStrike" dirty="0">
                          <a:solidFill>
                            <a:srgbClr val="000000"/>
                          </a:solidFill>
                          <a:effectLst/>
                          <a:latin typeface="Arial Narrow" panose="020B0606020202030204" pitchFamily="34" charset="0"/>
                        </a:rPr>
                        <a:t>33 191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800" b="0" i="0" u="none" strike="noStrike" dirty="0">
                          <a:solidFill>
                            <a:srgbClr val="000000"/>
                          </a:solidFill>
                          <a:effectLst/>
                          <a:latin typeface="Arial Narrow" panose="020B0606020202030204" pitchFamily="34" charset="0"/>
                        </a:rPr>
                        <a:t>42 787</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rtl="0" fontAlgn="b"/>
                      <a:r>
                        <a:rPr lang="en-ZA" sz="1800" b="0" i="0" u="none" strike="noStrike" dirty="0">
                          <a:solidFill>
                            <a:srgbClr val="000000"/>
                          </a:solidFill>
                          <a:effectLst/>
                          <a:latin typeface="Arial Narrow" panose="020B0606020202030204" pitchFamily="34" charset="0"/>
                        </a:rPr>
                        <a:t>30 248</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n-ZA" sz="1800" b="0" i="0" u="none" strike="noStrike" dirty="0">
                          <a:solidFill>
                            <a:srgbClr val="000000"/>
                          </a:solidFill>
                          <a:effectLst/>
                          <a:latin typeface="Arial Narrow" panose="020B0606020202030204" pitchFamily="34" charset="0"/>
                        </a:rPr>
                        <a:t>34 316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800" b="0" i="0" u="none" strike="noStrike" dirty="0">
                          <a:solidFill>
                            <a:srgbClr val="000000"/>
                          </a:solidFill>
                          <a:effectLst/>
                          <a:latin typeface="Arial Narrow" panose="020B0606020202030204" pitchFamily="34" charset="0"/>
                        </a:rPr>
                        <a:t>23 371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32048">
                <a:tc>
                  <a:txBody>
                    <a:bodyPr/>
                    <a:lstStyle/>
                    <a:p>
                      <a:pPr algn="l" rtl="0" fontAlgn="ctr"/>
                      <a:r>
                        <a:rPr lang="en-ZA" sz="1800" b="0" i="0" u="none" strike="noStrike" dirty="0">
                          <a:solidFill>
                            <a:srgbClr val="000000"/>
                          </a:solidFill>
                          <a:effectLst/>
                          <a:latin typeface="Arial Narrow" pitchFamily="34" charset="0"/>
                        </a:rPr>
                        <a:t>KwaZulu-Natal</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800" b="0" i="0" u="none" strike="noStrike" dirty="0">
                          <a:solidFill>
                            <a:srgbClr val="000000"/>
                          </a:solidFill>
                          <a:effectLst/>
                          <a:latin typeface="Arial Narrow" panose="020B0606020202030204" pitchFamily="34" charset="0"/>
                        </a:rPr>
                        <a:t>44 198</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n-ZA" sz="1800" b="0" i="0" u="none" strike="noStrike" dirty="0">
                          <a:solidFill>
                            <a:srgbClr val="000000"/>
                          </a:solidFill>
                          <a:effectLst/>
                          <a:latin typeface="Arial Narrow" panose="020B0606020202030204" pitchFamily="34" charset="0"/>
                        </a:rPr>
                        <a:t>27 677</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n-ZA" sz="1800" b="0" i="0" u="none" strike="noStrike" dirty="0">
                          <a:solidFill>
                            <a:srgbClr val="000000"/>
                          </a:solidFill>
                          <a:effectLst/>
                          <a:latin typeface="Arial Narrow" panose="020B0606020202030204" pitchFamily="34" charset="0"/>
                        </a:rPr>
                        <a:t>40 992</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800" b="0" i="0" u="none" strike="noStrike" dirty="0">
                          <a:solidFill>
                            <a:srgbClr val="000000"/>
                          </a:solidFill>
                          <a:effectLst/>
                          <a:latin typeface="Arial Narrow" panose="020B0606020202030204" pitchFamily="34" charset="0"/>
                        </a:rPr>
                        <a:t>25 343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800" b="0" i="0" u="none" strike="noStrike" dirty="0">
                          <a:solidFill>
                            <a:srgbClr val="000000"/>
                          </a:solidFill>
                          <a:effectLst/>
                          <a:latin typeface="Arial Narrow" panose="020B0606020202030204" pitchFamily="34" charset="0"/>
                        </a:rPr>
                        <a:t>37 016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rtl="0" fontAlgn="b"/>
                      <a:r>
                        <a:rPr lang="en-ZA" sz="1800" b="0" i="0" u="none" strike="noStrike" dirty="0">
                          <a:solidFill>
                            <a:srgbClr val="000000"/>
                          </a:solidFill>
                          <a:effectLst/>
                          <a:latin typeface="Arial Narrow" panose="020B0606020202030204" pitchFamily="34" charset="0"/>
                        </a:rPr>
                        <a:t>20 564</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n-ZA" sz="1800" b="0" i="0" u="none" strike="noStrike" dirty="0">
                          <a:solidFill>
                            <a:srgbClr val="000000"/>
                          </a:solidFill>
                          <a:effectLst/>
                          <a:latin typeface="Arial Narrow" panose="020B0606020202030204" pitchFamily="34" charset="0"/>
                        </a:rPr>
                        <a:t>22 060</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800" b="0" i="0" u="none" strike="noStrike" dirty="0">
                          <a:solidFill>
                            <a:srgbClr val="000000"/>
                          </a:solidFill>
                          <a:effectLst/>
                          <a:latin typeface="Arial Narrow" panose="020B0606020202030204" pitchFamily="34" charset="0"/>
                        </a:rPr>
                        <a:t>12 460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32048">
                <a:tc>
                  <a:txBody>
                    <a:bodyPr/>
                    <a:lstStyle/>
                    <a:p>
                      <a:pPr algn="l" rtl="0" fontAlgn="ctr"/>
                      <a:r>
                        <a:rPr lang="en-ZA" sz="1800" b="0" i="0" u="none" strike="noStrike" dirty="0">
                          <a:solidFill>
                            <a:srgbClr val="000000"/>
                          </a:solidFill>
                          <a:effectLst/>
                          <a:latin typeface="Arial Narrow" pitchFamily="34" charset="0"/>
                        </a:rPr>
                        <a:t>Limpopo</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800" b="0" i="0" u="none" strike="noStrike" dirty="0">
                          <a:solidFill>
                            <a:srgbClr val="000000"/>
                          </a:solidFill>
                          <a:effectLst/>
                          <a:latin typeface="Arial Narrow" panose="020B0606020202030204" pitchFamily="34" charset="0"/>
                        </a:rPr>
                        <a:t>27 853</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n-ZA" sz="1800" b="0" i="0" u="none" strike="noStrike" dirty="0">
                          <a:solidFill>
                            <a:srgbClr val="000000"/>
                          </a:solidFill>
                          <a:effectLst/>
                          <a:latin typeface="Arial Narrow" panose="020B0606020202030204" pitchFamily="34" charset="0"/>
                        </a:rPr>
                        <a:t>20 251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n-ZA" sz="1800" b="0" i="0" u="none" strike="noStrike" dirty="0">
                          <a:solidFill>
                            <a:srgbClr val="000000"/>
                          </a:solidFill>
                          <a:effectLst/>
                          <a:latin typeface="Arial Narrow" panose="020B0606020202030204" pitchFamily="34" charset="0"/>
                        </a:rPr>
                        <a:t>29 483</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800" b="0" i="0" u="none" strike="noStrike" dirty="0">
                          <a:solidFill>
                            <a:srgbClr val="000000"/>
                          </a:solidFill>
                          <a:effectLst/>
                          <a:latin typeface="Arial Narrow" panose="020B0606020202030204" pitchFamily="34" charset="0"/>
                        </a:rPr>
                        <a:t>21 118</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800" b="0" i="0" u="none" strike="noStrike" dirty="0">
                          <a:solidFill>
                            <a:srgbClr val="000000"/>
                          </a:solidFill>
                          <a:effectLst/>
                          <a:latin typeface="Arial Narrow" panose="020B0606020202030204" pitchFamily="34" charset="0"/>
                        </a:rPr>
                        <a:t>31 998</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rtl="0" fontAlgn="b"/>
                      <a:r>
                        <a:rPr lang="en-ZA" sz="1800" b="0" i="0" u="none" strike="noStrike" dirty="0">
                          <a:solidFill>
                            <a:srgbClr val="000000"/>
                          </a:solidFill>
                          <a:effectLst/>
                          <a:latin typeface="Arial Narrow" panose="020B0606020202030204" pitchFamily="34" charset="0"/>
                        </a:rPr>
                        <a:t>20 114</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n-ZA" sz="1800" b="0" i="0" u="none" strike="noStrike" dirty="0">
                          <a:solidFill>
                            <a:srgbClr val="000000"/>
                          </a:solidFill>
                          <a:effectLst/>
                          <a:latin typeface="Arial Narrow" panose="020B0606020202030204" pitchFamily="34" charset="0"/>
                        </a:rPr>
                        <a:t>16 119</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800" b="0" i="0" u="none" strike="noStrike" dirty="0">
                          <a:solidFill>
                            <a:srgbClr val="000000"/>
                          </a:solidFill>
                          <a:effectLst/>
                          <a:latin typeface="Arial Narrow" panose="020B0606020202030204" pitchFamily="34" charset="0"/>
                        </a:rPr>
                        <a:t>11 023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432048">
                <a:tc>
                  <a:txBody>
                    <a:bodyPr/>
                    <a:lstStyle/>
                    <a:p>
                      <a:pPr algn="l" rtl="0" fontAlgn="ctr"/>
                      <a:r>
                        <a:rPr lang="en-ZA" sz="1800" b="0" i="0" u="none" strike="noStrike" dirty="0">
                          <a:solidFill>
                            <a:srgbClr val="000000"/>
                          </a:solidFill>
                          <a:effectLst/>
                          <a:latin typeface="Arial Narrow" pitchFamily="34" charset="0"/>
                        </a:rPr>
                        <a:t>Mpumalanga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800" b="0" i="0" u="none" strike="noStrike" dirty="0">
                          <a:solidFill>
                            <a:srgbClr val="000000"/>
                          </a:solidFill>
                          <a:effectLst/>
                          <a:latin typeface="Arial Narrow" panose="020B0606020202030204" pitchFamily="34" charset="0"/>
                        </a:rPr>
                        <a:t>9 462</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n-ZA" sz="1800" b="0" i="0" u="none" strike="noStrike" dirty="0">
                          <a:solidFill>
                            <a:srgbClr val="000000"/>
                          </a:solidFill>
                          <a:effectLst/>
                          <a:latin typeface="Arial Narrow" panose="020B0606020202030204" pitchFamily="34" charset="0"/>
                        </a:rPr>
                        <a:t>6 363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n-ZA" sz="1800" b="0" i="0" u="none" strike="noStrike" dirty="0">
                          <a:solidFill>
                            <a:srgbClr val="000000"/>
                          </a:solidFill>
                          <a:effectLst/>
                          <a:latin typeface="Arial Narrow" panose="020B0606020202030204" pitchFamily="34" charset="0"/>
                        </a:rPr>
                        <a:t>13 177</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800" b="0" i="0" u="none" strike="noStrike" dirty="0">
                          <a:solidFill>
                            <a:srgbClr val="000000"/>
                          </a:solidFill>
                          <a:effectLst/>
                          <a:latin typeface="Arial Narrow" panose="020B0606020202030204" pitchFamily="34" charset="0"/>
                        </a:rPr>
                        <a:t>8 451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800" b="0" i="0" u="none" strike="noStrike" dirty="0">
                          <a:solidFill>
                            <a:srgbClr val="000000"/>
                          </a:solidFill>
                          <a:effectLst/>
                          <a:latin typeface="Arial Narrow" panose="020B0606020202030204" pitchFamily="34" charset="0"/>
                        </a:rPr>
                        <a:t>14 068</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rtl="0" fontAlgn="b"/>
                      <a:r>
                        <a:rPr lang="en-ZA" sz="1800" b="0" i="0" u="none" strike="noStrike" dirty="0">
                          <a:solidFill>
                            <a:srgbClr val="000000"/>
                          </a:solidFill>
                          <a:effectLst/>
                          <a:latin typeface="Arial Narrow" panose="020B0606020202030204" pitchFamily="34" charset="0"/>
                        </a:rPr>
                        <a:t>8 606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n-ZA" sz="1800" b="0" i="0" u="none" strike="noStrike" dirty="0">
                          <a:solidFill>
                            <a:srgbClr val="000000"/>
                          </a:solidFill>
                          <a:effectLst/>
                          <a:latin typeface="Arial Narrow" panose="020B0606020202030204" pitchFamily="34" charset="0"/>
                        </a:rPr>
                        <a:t>7 141</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800" b="0" i="0" u="none" strike="noStrike" dirty="0">
                          <a:solidFill>
                            <a:srgbClr val="000000"/>
                          </a:solidFill>
                          <a:effectLst/>
                          <a:latin typeface="Arial Narrow" panose="020B0606020202030204" pitchFamily="34" charset="0"/>
                        </a:rPr>
                        <a:t>3 778</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432048">
                <a:tc>
                  <a:txBody>
                    <a:bodyPr/>
                    <a:lstStyle/>
                    <a:p>
                      <a:pPr algn="l" rtl="0" fontAlgn="ctr"/>
                      <a:r>
                        <a:rPr lang="en-ZA" sz="1800" b="0" i="0" u="none" strike="noStrike" dirty="0">
                          <a:solidFill>
                            <a:srgbClr val="000000"/>
                          </a:solidFill>
                          <a:effectLst/>
                          <a:latin typeface="Arial Narrow" pitchFamily="34" charset="0"/>
                        </a:rPr>
                        <a:t>North West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800" b="0" i="0" u="none" strike="noStrike" dirty="0">
                          <a:solidFill>
                            <a:srgbClr val="000000"/>
                          </a:solidFill>
                          <a:effectLst/>
                          <a:latin typeface="Arial Narrow" panose="020B0606020202030204" pitchFamily="34" charset="0"/>
                        </a:rPr>
                        <a:t>4 597</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n-ZA" sz="1800" b="0" i="0" u="none" strike="noStrike" dirty="0">
                          <a:solidFill>
                            <a:srgbClr val="000000"/>
                          </a:solidFill>
                          <a:effectLst/>
                          <a:latin typeface="Arial Narrow" panose="020B0606020202030204" pitchFamily="34" charset="0"/>
                        </a:rPr>
                        <a:t>3 655</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n-ZA" sz="1800" b="0" i="0" u="none" strike="noStrike" dirty="0">
                          <a:solidFill>
                            <a:srgbClr val="000000"/>
                          </a:solidFill>
                          <a:effectLst/>
                          <a:latin typeface="Arial Narrow" panose="020B0606020202030204" pitchFamily="34" charset="0"/>
                        </a:rPr>
                        <a:t>5 651</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800" b="0" i="0" u="none" strike="noStrike" dirty="0">
                          <a:solidFill>
                            <a:srgbClr val="000000"/>
                          </a:solidFill>
                          <a:effectLst/>
                          <a:latin typeface="Arial Narrow" panose="020B0606020202030204" pitchFamily="34" charset="0"/>
                        </a:rPr>
                        <a:t>4 232</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800" b="0" i="0" u="none" strike="noStrike" dirty="0">
                          <a:solidFill>
                            <a:srgbClr val="000000"/>
                          </a:solidFill>
                          <a:effectLst/>
                          <a:latin typeface="Arial Narrow" panose="020B0606020202030204" pitchFamily="34" charset="0"/>
                        </a:rPr>
                        <a:t>6 281</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rtl="0" fontAlgn="b"/>
                      <a:r>
                        <a:rPr lang="en-ZA" sz="1800" b="0" i="0" u="none" strike="noStrike" dirty="0">
                          <a:solidFill>
                            <a:srgbClr val="000000"/>
                          </a:solidFill>
                          <a:effectLst/>
                          <a:latin typeface="Arial Narrow" panose="020B0606020202030204" pitchFamily="34" charset="0"/>
                        </a:rPr>
                        <a:t>4 370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n-ZA" sz="1800" b="0" i="0" u="none" strike="noStrike" dirty="0">
                          <a:solidFill>
                            <a:srgbClr val="000000"/>
                          </a:solidFill>
                          <a:effectLst/>
                          <a:latin typeface="Arial Narrow" panose="020B0606020202030204" pitchFamily="34" charset="0"/>
                        </a:rPr>
                        <a:t>3 429</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800" b="0" i="0" u="none" strike="noStrike" dirty="0">
                          <a:solidFill>
                            <a:srgbClr val="000000"/>
                          </a:solidFill>
                          <a:effectLst/>
                          <a:latin typeface="Arial Narrow" panose="020B0606020202030204" pitchFamily="34" charset="0"/>
                        </a:rPr>
                        <a:t>2 443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432048">
                <a:tc>
                  <a:txBody>
                    <a:bodyPr/>
                    <a:lstStyle/>
                    <a:p>
                      <a:pPr algn="l" rtl="0" fontAlgn="ctr"/>
                      <a:r>
                        <a:rPr lang="en-ZA" sz="1800" b="0" i="0" u="none" strike="noStrike" dirty="0">
                          <a:solidFill>
                            <a:srgbClr val="000000"/>
                          </a:solidFill>
                          <a:effectLst/>
                          <a:latin typeface="Arial Narrow" pitchFamily="34" charset="0"/>
                        </a:rPr>
                        <a:t>Northern Cape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800" b="0" i="0" u="none" strike="noStrike" dirty="0">
                          <a:solidFill>
                            <a:srgbClr val="000000"/>
                          </a:solidFill>
                          <a:effectLst/>
                          <a:latin typeface="Arial Narrow" panose="020B0606020202030204" pitchFamily="34" charset="0"/>
                        </a:rPr>
                        <a:t>3 678</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n-ZA" sz="1800" b="0" i="0" u="none" strike="noStrike" dirty="0">
                          <a:solidFill>
                            <a:srgbClr val="000000"/>
                          </a:solidFill>
                          <a:effectLst/>
                          <a:latin typeface="Arial Narrow" panose="020B0606020202030204" pitchFamily="34" charset="0"/>
                        </a:rPr>
                        <a:t>1 912</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n-ZA" sz="1800" b="0" i="0" u="none" strike="noStrike" dirty="0">
                          <a:solidFill>
                            <a:srgbClr val="000000"/>
                          </a:solidFill>
                          <a:effectLst/>
                          <a:latin typeface="Arial Narrow" panose="020B0606020202030204" pitchFamily="34" charset="0"/>
                        </a:rPr>
                        <a:t>2 203</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800" b="0" i="0" u="none" strike="noStrike" dirty="0">
                          <a:solidFill>
                            <a:srgbClr val="000000"/>
                          </a:solidFill>
                          <a:effectLst/>
                          <a:latin typeface="Arial Narrow" panose="020B0606020202030204" pitchFamily="34" charset="0"/>
                        </a:rPr>
                        <a:t>1 448</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800" b="0" i="0" u="none" strike="noStrike" dirty="0">
                          <a:solidFill>
                            <a:srgbClr val="000000"/>
                          </a:solidFill>
                          <a:effectLst/>
                          <a:latin typeface="Arial Narrow" panose="020B0606020202030204" pitchFamily="34" charset="0"/>
                        </a:rPr>
                        <a:t>2 079</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rtl="0" fontAlgn="b"/>
                      <a:r>
                        <a:rPr lang="en-ZA" sz="1800" b="0" i="0" u="none" strike="noStrike" dirty="0">
                          <a:solidFill>
                            <a:srgbClr val="000000"/>
                          </a:solidFill>
                          <a:effectLst/>
                          <a:latin typeface="Arial Narrow" panose="020B0606020202030204" pitchFamily="34" charset="0"/>
                        </a:rPr>
                        <a:t>1 288</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n-ZA" sz="1800" b="0" i="0" u="none" strike="noStrike" dirty="0">
                          <a:solidFill>
                            <a:srgbClr val="000000"/>
                          </a:solidFill>
                          <a:effectLst/>
                          <a:latin typeface="Arial Narrow" panose="020B0606020202030204" pitchFamily="34" charset="0"/>
                        </a:rPr>
                        <a:t>1 709</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800" b="0" i="0" u="none" strike="noStrike" dirty="0">
                          <a:solidFill>
                            <a:srgbClr val="000000"/>
                          </a:solidFill>
                          <a:effectLst/>
                          <a:latin typeface="Arial Narrow" panose="020B0606020202030204" pitchFamily="34" charset="0"/>
                        </a:rPr>
                        <a:t>875</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432048">
                <a:tc>
                  <a:txBody>
                    <a:bodyPr/>
                    <a:lstStyle/>
                    <a:p>
                      <a:pPr algn="l" rtl="0" fontAlgn="ctr"/>
                      <a:r>
                        <a:rPr lang="en-ZA" sz="1800" b="0" i="0" u="none" strike="noStrike" dirty="0">
                          <a:solidFill>
                            <a:srgbClr val="000000"/>
                          </a:solidFill>
                          <a:effectLst/>
                          <a:latin typeface="Arial Narrow" pitchFamily="34" charset="0"/>
                        </a:rPr>
                        <a:t>Western Cape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ZA" sz="1800" b="0" i="0" u="none" strike="noStrike" dirty="0">
                          <a:solidFill>
                            <a:srgbClr val="000000"/>
                          </a:solidFill>
                          <a:effectLst/>
                          <a:latin typeface="Arial Narrow" panose="020B0606020202030204" pitchFamily="34" charset="0"/>
                        </a:rPr>
                        <a:t>14 015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fontAlgn="b"/>
                      <a:r>
                        <a:rPr lang="en-ZA" sz="1800" b="0" i="0" u="none" strike="noStrike" dirty="0">
                          <a:solidFill>
                            <a:srgbClr val="000000"/>
                          </a:solidFill>
                          <a:effectLst/>
                          <a:latin typeface="Arial Narrow" panose="020B0606020202030204" pitchFamily="34" charset="0"/>
                        </a:rPr>
                        <a:t>7 820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fontAlgn="b"/>
                      <a:r>
                        <a:rPr lang="en-ZA" sz="1800" b="0" i="0" u="none" strike="noStrike" dirty="0">
                          <a:solidFill>
                            <a:srgbClr val="000000"/>
                          </a:solidFill>
                          <a:effectLst/>
                          <a:latin typeface="Arial Narrow" panose="020B0606020202030204" pitchFamily="34" charset="0"/>
                        </a:rPr>
                        <a:t>12 492</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ZA" sz="1800" b="0" i="0" u="none" strike="noStrike" dirty="0">
                          <a:solidFill>
                            <a:srgbClr val="000000"/>
                          </a:solidFill>
                          <a:effectLst/>
                          <a:latin typeface="Arial Narrow" panose="020B0606020202030204" pitchFamily="34" charset="0"/>
                        </a:rPr>
                        <a:t>7 006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ZA" sz="1800" b="0" i="0" u="none" strike="noStrike" dirty="0">
                          <a:solidFill>
                            <a:srgbClr val="000000"/>
                          </a:solidFill>
                          <a:effectLst/>
                          <a:latin typeface="Arial Narrow" panose="020B0606020202030204" pitchFamily="34" charset="0"/>
                        </a:rPr>
                        <a:t>9 164</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rtl="0" fontAlgn="b"/>
                      <a:r>
                        <a:rPr lang="en-ZA" sz="1800" b="0" i="0" u="none" strike="noStrike" dirty="0">
                          <a:solidFill>
                            <a:srgbClr val="000000"/>
                          </a:solidFill>
                          <a:effectLst/>
                          <a:latin typeface="Arial Narrow" panose="020B0606020202030204" pitchFamily="34" charset="0"/>
                        </a:rPr>
                        <a:t>5 584</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fontAlgn="b"/>
                      <a:r>
                        <a:rPr lang="en-ZA" sz="1800" b="0" i="0" u="none" strike="noStrike" dirty="0">
                          <a:solidFill>
                            <a:srgbClr val="000000"/>
                          </a:solidFill>
                          <a:effectLst/>
                          <a:latin typeface="Arial Narrow" panose="020B0606020202030204" pitchFamily="34" charset="0"/>
                        </a:rPr>
                        <a:t>10 965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ZA" sz="1800" b="0" i="0" u="none" strike="noStrike" dirty="0">
                          <a:solidFill>
                            <a:srgbClr val="000000"/>
                          </a:solidFill>
                          <a:effectLst/>
                          <a:latin typeface="Arial Narrow" panose="020B0606020202030204" pitchFamily="34" charset="0"/>
                        </a:rPr>
                        <a:t>5 322</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360040">
                <a:tc>
                  <a:txBody>
                    <a:bodyPr/>
                    <a:lstStyle/>
                    <a:p>
                      <a:pPr algn="l" rtl="0" fontAlgn="ctr"/>
                      <a:r>
                        <a:rPr lang="en-ZA" sz="1800" b="1" i="0" u="none" strike="noStrike" dirty="0">
                          <a:solidFill>
                            <a:srgbClr val="000000"/>
                          </a:solidFill>
                          <a:effectLst/>
                          <a:latin typeface="Arial Narrow" pitchFamily="34" charset="0"/>
                        </a:rPr>
                        <a:t>National</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ZA" sz="1800" b="1" i="0" u="none" strike="noStrike" dirty="0">
                          <a:solidFill>
                            <a:srgbClr val="000000"/>
                          </a:solidFill>
                          <a:effectLst/>
                          <a:latin typeface="Arial Narrow" panose="020B0606020202030204" pitchFamily="34" charset="0"/>
                        </a:rPr>
                        <a:t>173 276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rtl="0" fontAlgn="ctr"/>
                      <a:r>
                        <a:rPr lang="en-ZA" sz="1800" b="1" i="0" u="none" strike="noStrike" dirty="0">
                          <a:solidFill>
                            <a:srgbClr val="000000"/>
                          </a:solidFill>
                          <a:effectLst/>
                          <a:latin typeface="Arial Narrow" panose="020B0606020202030204" pitchFamily="34" charset="0"/>
                        </a:rPr>
                        <a:t>117 223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rtl="0" fontAlgn="ctr"/>
                      <a:r>
                        <a:rPr lang="en-ZA" sz="1800" b="1" i="0" u="none" strike="noStrike" dirty="0">
                          <a:solidFill>
                            <a:srgbClr val="000000"/>
                          </a:solidFill>
                          <a:effectLst/>
                          <a:latin typeface="Arial Narrow" panose="020B0606020202030204" pitchFamily="34" charset="0"/>
                        </a:rPr>
                        <a:t>176 110</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ZA" sz="1800" b="1" i="0" u="none" strike="noStrike" dirty="0">
                          <a:solidFill>
                            <a:srgbClr val="000000"/>
                          </a:solidFill>
                          <a:effectLst/>
                          <a:latin typeface="Arial Narrow" panose="020B0606020202030204" pitchFamily="34" charset="0"/>
                        </a:rPr>
                        <a:t>117 661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ZA" sz="1800" b="1" i="0" u="none" strike="noStrike" dirty="0">
                          <a:solidFill>
                            <a:srgbClr val="000000"/>
                          </a:solidFill>
                          <a:effectLst/>
                          <a:latin typeface="Arial Narrow" panose="020B0606020202030204" pitchFamily="34" charset="0"/>
                        </a:rPr>
                        <a:t>170 963</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rtl="0" fontAlgn="ctr"/>
                      <a:r>
                        <a:rPr lang="en-ZA" sz="1800" b="1" i="0" u="none" strike="noStrike" dirty="0">
                          <a:solidFill>
                            <a:srgbClr val="000000"/>
                          </a:solidFill>
                          <a:effectLst/>
                          <a:latin typeface="Arial Narrow" panose="020B0606020202030204" pitchFamily="34" charset="0"/>
                        </a:rPr>
                        <a:t>106 385</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rtl="0" fontAlgn="ctr"/>
                      <a:r>
                        <a:rPr lang="en-ZA" sz="1800" b="1" i="0" u="none" strike="noStrike" dirty="0">
                          <a:solidFill>
                            <a:srgbClr val="000000"/>
                          </a:solidFill>
                          <a:effectLst/>
                          <a:latin typeface="Arial Narrow" panose="020B0606020202030204" pitchFamily="34" charset="0"/>
                        </a:rPr>
                        <a:t>117 808</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rtl="0" fontAlgn="ctr"/>
                      <a:r>
                        <a:rPr lang="en-ZA" sz="1800" b="1" i="0" u="none" strike="noStrike" dirty="0">
                          <a:solidFill>
                            <a:srgbClr val="000000"/>
                          </a:solidFill>
                          <a:effectLst/>
                          <a:latin typeface="Arial Narrow" panose="020B0606020202030204" pitchFamily="34" charset="0"/>
                        </a:rPr>
                        <a:t>69 314</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val="10011"/>
                  </a:ext>
                </a:extLst>
              </a:tr>
            </a:tbl>
          </a:graphicData>
        </a:graphic>
      </p:graphicFrame>
      <p:sp>
        <p:nvSpPr>
          <p:cNvPr id="2" name="Slide Number Placeholder 1"/>
          <p:cNvSpPr>
            <a:spLocks noGrp="1"/>
          </p:cNvSpPr>
          <p:nvPr>
            <p:ph type="sldNum" sz="quarter" idx="4"/>
          </p:nvPr>
        </p:nvSpPr>
        <p:spPr/>
        <p:txBody>
          <a:bodyPr/>
          <a:lstStyle/>
          <a:p>
            <a:pPr>
              <a:defRPr/>
            </a:pPr>
            <a:fld id="{9281EBB6-D164-4A7A-83B0-06A5CFC35E17}" type="slidenum">
              <a:rPr lang="en-ZA" altLang="en-US" smtClean="0"/>
              <a:pPr>
                <a:defRPr/>
              </a:pPr>
              <a:t>55</a:t>
            </a:fld>
            <a:endParaRPr lang="en-ZA" altLang="en-US"/>
          </a:p>
        </p:txBody>
      </p:sp>
    </p:spTree>
    <p:extLst>
      <p:ext uri="{BB962C8B-B14F-4D97-AF65-F5344CB8AC3E}">
        <p14:creationId xmlns:p14="http://schemas.microsoft.com/office/powerpoint/2010/main" val="181510300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44624"/>
            <a:ext cx="8928992" cy="648072"/>
          </a:xfrm>
        </p:spPr>
        <p:txBody>
          <a:bodyPr/>
          <a:lstStyle/>
          <a:p>
            <a:r>
              <a:rPr lang="en-US" altLang="en-US" b="1" cap="small" dirty="0">
                <a:solidFill>
                  <a:srgbClr val="953735"/>
                </a:solidFill>
                <a:latin typeface="Arial Narrow" pitchFamily="34" charset="0"/>
                <a:cs typeface="Arial" panose="020B0604020202020204" pitchFamily="34" charset="0"/>
              </a:rPr>
              <a:t>Enrolment in terms of Gender</a:t>
            </a:r>
            <a:endParaRPr lang="en-ZA" dirty="0">
              <a:latin typeface="Arial Narrow" pitchFamily="34"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840402946"/>
              </p:ext>
            </p:extLst>
          </p:nvPr>
        </p:nvGraphicFramePr>
        <p:xfrm>
          <a:off x="107505" y="692697"/>
          <a:ext cx="8928990" cy="5400604"/>
        </p:xfrm>
        <a:graphic>
          <a:graphicData uri="http://schemas.openxmlformats.org/drawingml/2006/table">
            <a:tbl>
              <a:tblPr/>
              <a:tblGrid>
                <a:gridCol w="1756523">
                  <a:extLst>
                    <a:ext uri="{9D8B030D-6E8A-4147-A177-3AD203B41FA5}">
                      <a16:colId xmlns:a16="http://schemas.microsoft.com/office/drawing/2014/main" val="20000"/>
                    </a:ext>
                  </a:extLst>
                </a:gridCol>
                <a:gridCol w="1818938">
                  <a:extLst>
                    <a:ext uri="{9D8B030D-6E8A-4147-A177-3AD203B41FA5}">
                      <a16:colId xmlns:a16="http://schemas.microsoft.com/office/drawing/2014/main" val="20001"/>
                    </a:ext>
                  </a:extLst>
                </a:gridCol>
                <a:gridCol w="1913357">
                  <a:extLst>
                    <a:ext uri="{9D8B030D-6E8A-4147-A177-3AD203B41FA5}">
                      <a16:colId xmlns:a16="http://schemas.microsoft.com/office/drawing/2014/main" val="20002"/>
                    </a:ext>
                  </a:extLst>
                </a:gridCol>
                <a:gridCol w="1720086">
                  <a:extLst>
                    <a:ext uri="{9D8B030D-6E8A-4147-A177-3AD203B41FA5}">
                      <a16:colId xmlns:a16="http://schemas.microsoft.com/office/drawing/2014/main" val="20003"/>
                    </a:ext>
                  </a:extLst>
                </a:gridCol>
                <a:gridCol w="1720086">
                  <a:extLst>
                    <a:ext uri="{9D8B030D-6E8A-4147-A177-3AD203B41FA5}">
                      <a16:colId xmlns:a16="http://schemas.microsoft.com/office/drawing/2014/main" val="20004"/>
                    </a:ext>
                  </a:extLst>
                </a:gridCol>
              </a:tblGrid>
              <a:tr h="490964">
                <a:tc>
                  <a:txBody>
                    <a:bodyPr/>
                    <a:lstStyle/>
                    <a:p>
                      <a:pPr algn="l" fontAlgn="b"/>
                      <a:r>
                        <a:rPr lang="en-ZA" sz="2000" b="1" i="0" u="none" strike="noStrike" dirty="0">
                          <a:solidFill>
                            <a:srgbClr val="000000"/>
                          </a:solidFill>
                          <a:effectLst/>
                          <a:latin typeface="Arial Narrow" panose="020B0606020202030204" pitchFamily="34" charset="0"/>
                        </a:rPr>
                        <a:t>Provinces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gn="ctr" rtl="0" fontAlgn="b"/>
                      <a:r>
                        <a:rPr lang="en-ZA" sz="2000" b="1" i="0" u="none" strike="noStrike" dirty="0">
                          <a:solidFill>
                            <a:srgbClr val="000000"/>
                          </a:solidFill>
                          <a:effectLst/>
                          <a:latin typeface="Arial Narrow" panose="020B0606020202030204" pitchFamily="34" charset="0"/>
                        </a:rPr>
                        <a:t>Male</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rtl="0" fontAlgn="b"/>
                      <a:r>
                        <a:rPr lang="en-ZA" sz="2000" b="1" i="0" u="none" strike="noStrike" dirty="0">
                          <a:solidFill>
                            <a:srgbClr val="000000"/>
                          </a:solidFill>
                          <a:effectLst/>
                          <a:latin typeface="Arial Narrow" panose="020B0606020202030204" pitchFamily="34" charset="0"/>
                        </a:rPr>
                        <a:t>Female</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rtl="0" fontAlgn="ctr"/>
                      <a:r>
                        <a:rPr lang="en-ZA" sz="2000" b="1" i="0" u="none" strike="noStrike" dirty="0">
                          <a:solidFill>
                            <a:srgbClr val="000000"/>
                          </a:solidFill>
                          <a:effectLst/>
                          <a:latin typeface="Arial Narrow" panose="020B0606020202030204" pitchFamily="34" charset="0"/>
                        </a:rPr>
                        <a:t>Male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gn="ctr" rtl="0" fontAlgn="ctr"/>
                      <a:r>
                        <a:rPr lang="en-ZA" sz="2000" b="1" i="0" u="none" strike="noStrike" dirty="0">
                          <a:solidFill>
                            <a:srgbClr val="000000"/>
                          </a:solidFill>
                          <a:effectLst/>
                          <a:latin typeface="Arial Narrow" panose="020B0606020202030204" pitchFamily="34" charset="0"/>
                        </a:rPr>
                        <a:t>Female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extLst>
                  <a:ext uri="{0D108BD9-81ED-4DB2-BD59-A6C34878D82A}">
                    <a16:rowId xmlns:a16="http://schemas.microsoft.com/office/drawing/2014/main" val="10000"/>
                  </a:ext>
                </a:extLst>
              </a:tr>
              <a:tr h="490964">
                <a:tc>
                  <a:txBody>
                    <a:bodyPr/>
                    <a:lstStyle/>
                    <a:p>
                      <a:pPr algn="l" fontAlgn="b"/>
                      <a:r>
                        <a:rPr lang="en-ZA" sz="2000" b="0" i="0" u="none" strike="noStrike" dirty="0">
                          <a:solidFill>
                            <a:srgbClr val="000000"/>
                          </a:solidFill>
                          <a:effectLst/>
                          <a:latin typeface="Arial Narrow" panose="020B0606020202030204" pitchFamily="34" charset="0"/>
                        </a:rPr>
                        <a:t>Eastern Cape</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34 082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43 538</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43.9</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56.1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1"/>
                  </a:ext>
                </a:extLst>
              </a:tr>
              <a:tr h="490964">
                <a:tc>
                  <a:txBody>
                    <a:bodyPr/>
                    <a:lstStyle/>
                    <a:p>
                      <a:pPr algn="l" fontAlgn="b"/>
                      <a:r>
                        <a:rPr lang="en-ZA" sz="2000" b="0" i="0" u="none" strike="noStrike" dirty="0">
                          <a:solidFill>
                            <a:srgbClr val="000000"/>
                          </a:solidFill>
                          <a:effectLst/>
                          <a:latin typeface="Arial Narrow" panose="020B0606020202030204" pitchFamily="34" charset="0"/>
                        </a:rPr>
                        <a:t>Free State</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13 142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16 147</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44.9</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55.1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r h="490964">
                <a:tc>
                  <a:txBody>
                    <a:bodyPr/>
                    <a:lstStyle/>
                    <a:p>
                      <a:pPr algn="l" fontAlgn="b"/>
                      <a:r>
                        <a:rPr lang="en-ZA" sz="2000" b="0" i="0" u="none" strike="noStrike" dirty="0">
                          <a:solidFill>
                            <a:srgbClr val="000000"/>
                          </a:solidFill>
                          <a:effectLst/>
                          <a:latin typeface="Arial Narrow" panose="020B0606020202030204" pitchFamily="34" charset="0"/>
                        </a:rPr>
                        <a:t>Gauteng</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50 810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64 259</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44.2</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55.8</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3"/>
                  </a:ext>
                </a:extLst>
              </a:tr>
              <a:tr h="490964">
                <a:tc>
                  <a:txBody>
                    <a:bodyPr/>
                    <a:lstStyle/>
                    <a:p>
                      <a:pPr algn="l" fontAlgn="b"/>
                      <a:r>
                        <a:rPr lang="en-ZA" sz="2000" b="0" i="0" u="none" strike="noStrike" dirty="0">
                          <a:solidFill>
                            <a:srgbClr val="000000"/>
                          </a:solidFill>
                          <a:effectLst/>
                          <a:latin typeface="Arial Narrow" panose="020B0606020202030204" pitchFamily="34" charset="0"/>
                        </a:rPr>
                        <a:t>Kwazulu-Natal</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62 964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81 343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43.6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56.4</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4"/>
                  </a:ext>
                </a:extLst>
              </a:tr>
              <a:tr h="490964">
                <a:tc>
                  <a:txBody>
                    <a:bodyPr/>
                    <a:lstStyle/>
                    <a:p>
                      <a:pPr algn="l" fontAlgn="b"/>
                      <a:r>
                        <a:rPr lang="en-ZA" sz="2000" b="0" i="0" u="none" strike="noStrike" dirty="0">
                          <a:solidFill>
                            <a:srgbClr val="000000"/>
                          </a:solidFill>
                          <a:effectLst/>
                          <a:latin typeface="Arial Narrow" panose="020B0606020202030204" pitchFamily="34" charset="0"/>
                        </a:rPr>
                        <a:t>Limpopo</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35 657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44 156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44.7</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55.3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5"/>
                  </a:ext>
                </a:extLst>
              </a:tr>
              <a:tr h="490964">
                <a:tc>
                  <a:txBody>
                    <a:bodyPr/>
                    <a:lstStyle/>
                    <a:p>
                      <a:pPr algn="l" fontAlgn="b"/>
                      <a:r>
                        <a:rPr lang="en-ZA" sz="2000" b="0" i="0" u="none" strike="noStrike" dirty="0">
                          <a:solidFill>
                            <a:srgbClr val="000000"/>
                          </a:solidFill>
                          <a:effectLst/>
                          <a:latin typeface="Arial Narrow" panose="020B0606020202030204" pitchFamily="34" charset="0"/>
                        </a:rPr>
                        <a:t>Mpumalanga</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24 699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31 331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44.1</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55.9</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6"/>
                  </a:ext>
                </a:extLst>
              </a:tr>
              <a:tr h="490964">
                <a:tc>
                  <a:txBody>
                    <a:bodyPr/>
                    <a:lstStyle/>
                    <a:p>
                      <a:pPr algn="l" fontAlgn="b"/>
                      <a:r>
                        <a:rPr lang="en-ZA" sz="2000" b="0" i="0" u="none" strike="noStrike" dirty="0" smtClean="0">
                          <a:solidFill>
                            <a:srgbClr val="000000"/>
                          </a:solidFill>
                          <a:effectLst/>
                          <a:latin typeface="Arial Narrow" panose="020B0606020202030204" pitchFamily="34" charset="0"/>
                        </a:rPr>
                        <a:t>North </a:t>
                      </a:r>
                      <a:r>
                        <a:rPr lang="en-ZA" sz="2000" b="0" i="0" u="none" strike="noStrike" dirty="0">
                          <a:solidFill>
                            <a:srgbClr val="000000"/>
                          </a:solidFill>
                          <a:effectLst/>
                          <a:latin typeface="Arial Narrow" panose="020B0606020202030204" pitchFamily="34" charset="0"/>
                        </a:rPr>
                        <a:t>West</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ZA" sz="1800" b="0" i="0" u="none" strike="noStrike">
                          <a:solidFill>
                            <a:srgbClr val="000000"/>
                          </a:solidFill>
                          <a:effectLst/>
                          <a:latin typeface="Arial Narrow" panose="020B0606020202030204" pitchFamily="34" charset="0"/>
                        </a:rPr>
                        <a:t>17 191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en-ZA" sz="1800" b="0" i="0" u="none" strike="noStrike">
                          <a:solidFill>
                            <a:srgbClr val="000000"/>
                          </a:solidFill>
                          <a:effectLst/>
                          <a:latin typeface="Arial Narrow" panose="020B0606020202030204" pitchFamily="34" charset="0"/>
                        </a:rPr>
                        <a:t>21 101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en-ZA" sz="1800" b="0" i="0" u="none" strike="noStrike">
                          <a:solidFill>
                            <a:srgbClr val="000000"/>
                          </a:solidFill>
                          <a:effectLst/>
                          <a:latin typeface="Arial Narrow" panose="020B0606020202030204" pitchFamily="34" charset="0"/>
                        </a:rPr>
                        <a:t>44.9</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55.1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7"/>
                  </a:ext>
                </a:extLst>
              </a:tr>
              <a:tr h="490964">
                <a:tc>
                  <a:txBody>
                    <a:bodyPr/>
                    <a:lstStyle/>
                    <a:p>
                      <a:pPr algn="l" fontAlgn="b"/>
                      <a:r>
                        <a:rPr lang="en-ZA" sz="2000" b="0" i="0" u="none" strike="noStrike" dirty="0">
                          <a:solidFill>
                            <a:srgbClr val="000000"/>
                          </a:solidFill>
                          <a:effectLst/>
                          <a:latin typeface="Arial Narrow" panose="020B0606020202030204" pitchFamily="34" charset="0"/>
                        </a:rPr>
                        <a:t>Northern Cape</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ZA" sz="1800" b="0" i="0" u="none" strike="noStrike">
                          <a:solidFill>
                            <a:srgbClr val="000000"/>
                          </a:solidFill>
                          <a:effectLst/>
                          <a:latin typeface="Arial Narrow" panose="020B0606020202030204" pitchFamily="34" charset="0"/>
                        </a:rPr>
                        <a:t>5 308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en-ZA" sz="1800" b="0" i="0" u="none" strike="noStrike">
                          <a:solidFill>
                            <a:srgbClr val="000000"/>
                          </a:solidFill>
                          <a:effectLst/>
                          <a:latin typeface="Arial Narrow" panose="020B0606020202030204" pitchFamily="34" charset="0"/>
                        </a:rPr>
                        <a:t>6 713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en-ZA" sz="1800" b="0" i="0" u="none" strike="noStrike">
                          <a:solidFill>
                            <a:srgbClr val="000000"/>
                          </a:solidFill>
                          <a:effectLst/>
                          <a:latin typeface="Arial Narrow" panose="020B0606020202030204" pitchFamily="34" charset="0"/>
                        </a:rPr>
                        <a:t>44.2</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en-ZA" sz="1800" b="0" i="0" u="none" strike="noStrike">
                          <a:solidFill>
                            <a:srgbClr val="000000"/>
                          </a:solidFill>
                          <a:effectLst/>
                          <a:latin typeface="Arial Narrow" panose="020B0606020202030204" pitchFamily="34" charset="0"/>
                        </a:rPr>
                        <a:t>55.8</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8"/>
                  </a:ext>
                </a:extLst>
              </a:tr>
              <a:tr h="490964">
                <a:tc>
                  <a:txBody>
                    <a:bodyPr/>
                    <a:lstStyle/>
                    <a:p>
                      <a:pPr algn="l" fontAlgn="b"/>
                      <a:r>
                        <a:rPr lang="en-ZA" sz="2000" b="0" i="0" u="none" strike="noStrike" dirty="0">
                          <a:solidFill>
                            <a:srgbClr val="000000"/>
                          </a:solidFill>
                          <a:effectLst/>
                          <a:latin typeface="Arial Narrow" panose="020B0606020202030204" pitchFamily="34" charset="0"/>
                        </a:rPr>
                        <a:t>Western Cape</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ZA" sz="1800" b="0" i="0" u="none" strike="noStrike">
                          <a:solidFill>
                            <a:srgbClr val="000000"/>
                          </a:solidFill>
                          <a:effectLst/>
                          <a:latin typeface="Arial Narrow" panose="020B0606020202030204" pitchFamily="34" charset="0"/>
                        </a:rPr>
                        <a:t>23 745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en-ZA" sz="1800" b="0" i="0" u="none" strike="noStrike">
                          <a:solidFill>
                            <a:srgbClr val="000000"/>
                          </a:solidFill>
                          <a:effectLst/>
                          <a:latin typeface="Arial Narrow" panose="020B0606020202030204" pitchFamily="34" charset="0"/>
                        </a:rPr>
                        <a:t>31 040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en-ZA" sz="1800" b="0" i="0" u="none" strike="noStrike">
                          <a:solidFill>
                            <a:srgbClr val="000000"/>
                          </a:solidFill>
                          <a:effectLst/>
                          <a:latin typeface="Arial Narrow" panose="020B0606020202030204" pitchFamily="34" charset="0"/>
                        </a:rPr>
                        <a:t>43.3</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en-ZA" sz="1800" b="0" i="0" u="none" strike="noStrike">
                          <a:solidFill>
                            <a:srgbClr val="000000"/>
                          </a:solidFill>
                          <a:effectLst/>
                          <a:latin typeface="Arial Narrow" panose="020B0606020202030204" pitchFamily="34" charset="0"/>
                        </a:rPr>
                        <a:t>56.7</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9"/>
                  </a:ext>
                </a:extLst>
              </a:tr>
              <a:tr h="490964">
                <a:tc>
                  <a:txBody>
                    <a:bodyPr/>
                    <a:lstStyle/>
                    <a:p>
                      <a:pPr algn="l" fontAlgn="b"/>
                      <a:r>
                        <a:rPr lang="en-ZA" sz="2000" b="1" i="0" u="none" strike="noStrike" dirty="0">
                          <a:solidFill>
                            <a:srgbClr val="000000"/>
                          </a:solidFill>
                          <a:effectLst/>
                          <a:latin typeface="Arial Narrow" panose="020B0606020202030204" pitchFamily="34" charset="0"/>
                        </a:rPr>
                        <a:t>National</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ZA" sz="1800" b="1" i="0" u="none" strike="noStrike">
                          <a:solidFill>
                            <a:srgbClr val="000000"/>
                          </a:solidFill>
                          <a:effectLst/>
                          <a:latin typeface="Arial Narrow" panose="020B0606020202030204" pitchFamily="34" charset="0"/>
                        </a:rPr>
                        <a:t>267 598</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en-ZA" sz="1800" b="1" i="0" u="none" strike="noStrike" dirty="0">
                          <a:solidFill>
                            <a:srgbClr val="000000"/>
                          </a:solidFill>
                          <a:effectLst/>
                          <a:latin typeface="Arial Narrow" panose="020B0606020202030204" pitchFamily="34" charset="0"/>
                        </a:rPr>
                        <a:t>339 628</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en-ZA" sz="1800" b="1" i="0" u="none" strike="noStrike" dirty="0">
                          <a:solidFill>
                            <a:srgbClr val="000000"/>
                          </a:solidFill>
                          <a:effectLst/>
                          <a:latin typeface="Arial Narrow" panose="020B0606020202030204" pitchFamily="34" charset="0"/>
                        </a:rPr>
                        <a:t>44.1</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en-ZA" sz="1800" b="1" i="0" u="none" strike="noStrike" dirty="0">
                          <a:solidFill>
                            <a:srgbClr val="000000"/>
                          </a:solidFill>
                          <a:effectLst/>
                          <a:latin typeface="Arial Narrow" panose="020B0606020202030204" pitchFamily="34" charset="0"/>
                        </a:rPr>
                        <a:t>55.9</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10"/>
                  </a:ext>
                </a:extLst>
              </a:tr>
            </a:tbl>
          </a:graphicData>
        </a:graphic>
      </p:graphicFrame>
      <p:sp>
        <p:nvSpPr>
          <p:cNvPr id="3" name="Slide Number Placeholder 2"/>
          <p:cNvSpPr>
            <a:spLocks noGrp="1"/>
          </p:cNvSpPr>
          <p:nvPr>
            <p:ph type="sldNum" sz="quarter" idx="4"/>
          </p:nvPr>
        </p:nvSpPr>
        <p:spPr/>
        <p:txBody>
          <a:bodyPr/>
          <a:lstStyle/>
          <a:p>
            <a:pPr>
              <a:defRPr/>
            </a:pPr>
            <a:fld id="{9281EBB6-D164-4A7A-83B0-06A5CFC35E17}" type="slidenum">
              <a:rPr lang="en-ZA" altLang="en-US" smtClean="0"/>
              <a:pPr>
                <a:defRPr/>
              </a:pPr>
              <a:t>56</a:t>
            </a:fld>
            <a:endParaRPr lang="en-ZA" altLang="en-US"/>
          </a:p>
        </p:txBody>
      </p:sp>
    </p:spTree>
    <p:extLst>
      <p:ext uri="{BB962C8B-B14F-4D97-AF65-F5344CB8AC3E}">
        <p14:creationId xmlns:p14="http://schemas.microsoft.com/office/powerpoint/2010/main" val="41781572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36513" y="115889"/>
            <a:ext cx="8208913" cy="648816"/>
          </a:xfrm>
        </p:spPr>
        <p:txBody>
          <a:bodyPr/>
          <a:lstStyle/>
          <a:p>
            <a:pPr>
              <a:defRPr/>
            </a:pPr>
            <a:r>
              <a:rPr lang="en-US" altLang="en-US" sz="3600" b="1" cap="small" dirty="0">
                <a:solidFill>
                  <a:srgbClr val="953735"/>
                </a:solidFill>
                <a:latin typeface="Arial Narrow" pitchFamily="34" charset="0"/>
                <a:cs typeface="Arial" panose="020B0604020202020204" pitchFamily="34" charset="0"/>
              </a:rPr>
              <a:t>NSC Subject Enrolment </a:t>
            </a:r>
            <a:r>
              <a:rPr lang="en-US" altLang="en-US" sz="3600" b="1" cap="small" dirty="0" smtClean="0">
                <a:solidFill>
                  <a:srgbClr val="953735"/>
                </a:solidFill>
                <a:latin typeface="Arial Narrow" pitchFamily="34" charset="0"/>
                <a:cs typeface="Arial" panose="020B0604020202020204" pitchFamily="34" charset="0"/>
              </a:rPr>
              <a:t>2016 </a:t>
            </a:r>
            <a:r>
              <a:rPr lang="en-US" altLang="en-US" sz="3600" b="1" cap="small" dirty="0">
                <a:solidFill>
                  <a:srgbClr val="953735"/>
                </a:solidFill>
                <a:latin typeface="Arial Narrow" pitchFamily="34" charset="0"/>
                <a:cs typeface="Arial" panose="020B0604020202020204" pitchFamily="34" charset="0"/>
              </a:rPr>
              <a:t>– </a:t>
            </a:r>
            <a:r>
              <a:rPr lang="en-US" altLang="en-US" sz="3600" b="1" cap="small" dirty="0" smtClean="0">
                <a:solidFill>
                  <a:srgbClr val="953735"/>
                </a:solidFill>
                <a:latin typeface="Arial Narrow" pitchFamily="34" charset="0"/>
                <a:cs typeface="Arial" panose="020B0604020202020204" pitchFamily="34" charset="0"/>
              </a:rPr>
              <a:t>2020</a:t>
            </a:r>
            <a:endParaRPr lang="en-ZA" altLang="en-US" sz="3600" b="1" cap="small" dirty="0">
              <a:solidFill>
                <a:srgbClr val="953735"/>
              </a:solidFill>
              <a:latin typeface="Arial Narrow" pitchFamily="34" charset="0"/>
              <a:cs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920479596"/>
              </p:ext>
            </p:extLst>
          </p:nvPr>
        </p:nvGraphicFramePr>
        <p:xfrm>
          <a:off x="179512" y="836613"/>
          <a:ext cx="8856984" cy="5256684"/>
        </p:xfrm>
        <a:graphic>
          <a:graphicData uri="http://schemas.openxmlformats.org/drawingml/2006/table">
            <a:tbl>
              <a:tblPr/>
              <a:tblGrid>
                <a:gridCol w="2522559">
                  <a:extLst>
                    <a:ext uri="{9D8B030D-6E8A-4147-A177-3AD203B41FA5}">
                      <a16:colId xmlns:a16="http://schemas.microsoft.com/office/drawing/2014/main" val="20000"/>
                    </a:ext>
                  </a:extLst>
                </a:gridCol>
                <a:gridCol w="1046395">
                  <a:extLst>
                    <a:ext uri="{9D8B030D-6E8A-4147-A177-3AD203B41FA5}">
                      <a16:colId xmlns:a16="http://schemas.microsoft.com/office/drawing/2014/main" val="20001"/>
                    </a:ext>
                  </a:extLst>
                </a:gridCol>
                <a:gridCol w="1046395">
                  <a:extLst>
                    <a:ext uri="{9D8B030D-6E8A-4147-A177-3AD203B41FA5}">
                      <a16:colId xmlns:a16="http://schemas.microsoft.com/office/drawing/2014/main" val="20002"/>
                    </a:ext>
                  </a:extLst>
                </a:gridCol>
                <a:gridCol w="1046395">
                  <a:extLst>
                    <a:ext uri="{9D8B030D-6E8A-4147-A177-3AD203B41FA5}">
                      <a16:colId xmlns:a16="http://schemas.microsoft.com/office/drawing/2014/main" val="20003"/>
                    </a:ext>
                  </a:extLst>
                </a:gridCol>
                <a:gridCol w="1046395">
                  <a:extLst>
                    <a:ext uri="{9D8B030D-6E8A-4147-A177-3AD203B41FA5}">
                      <a16:colId xmlns:a16="http://schemas.microsoft.com/office/drawing/2014/main" val="20004"/>
                    </a:ext>
                  </a:extLst>
                </a:gridCol>
                <a:gridCol w="1046395">
                  <a:extLst>
                    <a:ext uri="{9D8B030D-6E8A-4147-A177-3AD203B41FA5}">
                      <a16:colId xmlns:a16="http://schemas.microsoft.com/office/drawing/2014/main" val="20005"/>
                    </a:ext>
                  </a:extLst>
                </a:gridCol>
                <a:gridCol w="1102450">
                  <a:extLst>
                    <a:ext uri="{9D8B030D-6E8A-4147-A177-3AD203B41FA5}">
                      <a16:colId xmlns:a16="http://schemas.microsoft.com/office/drawing/2014/main" val="20006"/>
                    </a:ext>
                  </a:extLst>
                </a:gridCol>
              </a:tblGrid>
              <a:tr h="721505">
                <a:tc>
                  <a:txBody>
                    <a:bodyPr/>
                    <a:lstStyle/>
                    <a:p>
                      <a:pPr algn="l" fontAlgn="ctr"/>
                      <a:r>
                        <a:rPr lang="en-ZA" sz="1800" b="1" i="0" u="none" strike="noStrike" dirty="0">
                          <a:solidFill>
                            <a:srgbClr val="000000"/>
                          </a:solidFill>
                          <a:effectLst/>
                          <a:latin typeface="Arial Narrow" pitchFamily="34" charset="0"/>
                        </a:rPr>
                        <a:t>Subjects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gn="ctr" fontAlgn="ctr"/>
                      <a:r>
                        <a:rPr lang="en-ZA" sz="1400" b="1" i="0" u="none" strike="noStrike" dirty="0">
                          <a:solidFill>
                            <a:srgbClr val="000000"/>
                          </a:solidFill>
                          <a:effectLst/>
                          <a:latin typeface="Arial Narrow" panose="020B0606020202030204" pitchFamily="34" charset="0"/>
                        </a:rPr>
                        <a:t>Entered 2016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gn="ctr" fontAlgn="ctr"/>
                      <a:r>
                        <a:rPr lang="en-ZA" sz="1400" b="1" i="0" u="none" strike="noStrike" dirty="0">
                          <a:solidFill>
                            <a:srgbClr val="000000"/>
                          </a:solidFill>
                          <a:effectLst/>
                          <a:latin typeface="Arial Narrow" panose="020B0606020202030204" pitchFamily="34" charset="0"/>
                        </a:rPr>
                        <a:t>Entered 2017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gn="ctr" fontAlgn="ctr"/>
                      <a:r>
                        <a:rPr lang="en-ZA" sz="1400" b="1" i="0" u="none" strike="noStrike" dirty="0">
                          <a:solidFill>
                            <a:srgbClr val="000000"/>
                          </a:solidFill>
                          <a:effectLst/>
                          <a:latin typeface="Arial Narrow" panose="020B0606020202030204" pitchFamily="34" charset="0"/>
                        </a:rPr>
                        <a:t>Entered 2018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gn="ctr" fontAlgn="ctr"/>
                      <a:r>
                        <a:rPr lang="en-ZA" sz="1400" b="1" i="0" u="none" strike="noStrike" dirty="0">
                          <a:solidFill>
                            <a:srgbClr val="000000"/>
                          </a:solidFill>
                          <a:effectLst/>
                          <a:latin typeface="Arial Narrow" panose="020B0606020202030204" pitchFamily="34" charset="0"/>
                        </a:rPr>
                        <a:t>Entered 2019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gn="ctr" fontAlgn="ctr"/>
                      <a:r>
                        <a:rPr lang="en-ZA" sz="1400" b="1" i="0" u="none" strike="noStrike" dirty="0">
                          <a:solidFill>
                            <a:srgbClr val="000000"/>
                          </a:solidFill>
                          <a:effectLst/>
                          <a:latin typeface="Arial Narrow" panose="020B0606020202030204" pitchFamily="34" charset="0"/>
                        </a:rPr>
                        <a:t>Entered </a:t>
                      </a:r>
                      <a:r>
                        <a:rPr lang="en-ZA" sz="1400" b="1" i="0" u="none" strike="noStrike" dirty="0" smtClean="0">
                          <a:solidFill>
                            <a:srgbClr val="000000"/>
                          </a:solidFill>
                          <a:effectLst/>
                          <a:latin typeface="Arial Narrow" panose="020B0606020202030204" pitchFamily="34" charset="0"/>
                        </a:rPr>
                        <a:t>2020</a:t>
                      </a:r>
                      <a:endParaRPr lang="en-ZA" sz="1400" b="1" i="0" u="none" strike="noStrike" dirty="0">
                        <a:solidFill>
                          <a:srgbClr val="000000"/>
                        </a:solidFill>
                        <a:effectLst/>
                        <a:latin typeface="Arial Narrow" panose="020B0606020202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gn="ctr" fontAlgn="ctr"/>
                      <a:r>
                        <a:rPr lang="en-ZA" sz="1400" b="1" i="0" u="none" strike="noStrike" dirty="0">
                          <a:solidFill>
                            <a:srgbClr val="000000"/>
                          </a:solidFill>
                          <a:effectLst/>
                          <a:latin typeface="Arial Narrow" panose="020B0606020202030204" pitchFamily="34" charset="0"/>
                        </a:rPr>
                        <a:t>Difference </a:t>
                      </a:r>
                      <a:br>
                        <a:rPr lang="en-ZA" sz="1400" b="1" i="0" u="none" strike="noStrike" dirty="0">
                          <a:solidFill>
                            <a:srgbClr val="000000"/>
                          </a:solidFill>
                          <a:effectLst/>
                          <a:latin typeface="Arial Narrow" panose="020B0606020202030204" pitchFamily="34" charset="0"/>
                        </a:rPr>
                      </a:br>
                      <a:r>
                        <a:rPr lang="en-ZA" sz="1400" b="1" i="0" u="none" strike="noStrike" dirty="0" smtClean="0">
                          <a:solidFill>
                            <a:srgbClr val="000000"/>
                          </a:solidFill>
                          <a:effectLst/>
                          <a:latin typeface="Arial Narrow" panose="020B0606020202030204" pitchFamily="34" charset="0"/>
                        </a:rPr>
                        <a:t>2020</a:t>
                      </a:r>
                      <a:r>
                        <a:rPr lang="en-ZA" sz="1400" b="1" i="0" u="none" strike="noStrike" baseline="0" dirty="0" smtClean="0">
                          <a:solidFill>
                            <a:srgbClr val="000000"/>
                          </a:solidFill>
                          <a:effectLst/>
                          <a:latin typeface="Arial Narrow" panose="020B0606020202030204" pitchFamily="34" charset="0"/>
                        </a:rPr>
                        <a:t> </a:t>
                      </a:r>
                      <a:r>
                        <a:rPr lang="en-ZA" sz="1400" b="1" i="0" u="none" strike="noStrike" dirty="0">
                          <a:solidFill>
                            <a:srgbClr val="000000"/>
                          </a:solidFill>
                          <a:effectLst/>
                          <a:latin typeface="Arial Narrow" panose="020B0606020202030204" pitchFamily="34" charset="0"/>
                        </a:rPr>
                        <a:t>- </a:t>
                      </a:r>
                      <a:r>
                        <a:rPr lang="en-ZA" sz="1400" b="1" i="0" u="none" strike="noStrike" dirty="0" smtClean="0">
                          <a:solidFill>
                            <a:srgbClr val="000000"/>
                          </a:solidFill>
                          <a:effectLst/>
                          <a:latin typeface="Arial Narrow" panose="020B0606020202030204" pitchFamily="34" charset="0"/>
                        </a:rPr>
                        <a:t>2019</a:t>
                      </a:r>
                      <a:endParaRPr lang="en-ZA" sz="1400" b="1" i="0" u="none" strike="noStrike" dirty="0">
                        <a:solidFill>
                          <a:srgbClr val="000000"/>
                        </a:solidFill>
                        <a:effectLst/>
                        <a:latin typeface="Arial Narrow" panose="020B0606020202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extLst>
                  <a:ext uri="{0D108BD9-81ED-4DB2-BD59-A6C34878D82A}">
                    <a16:rowId xmlns:a16="http://schemas.microsoft.com/office/drawing/2014/main" val="10000"/>
                  </a:ext>
                </a:extLst>
              </a:tr>
              <a:tr h="412289">
                <a:tc>
                  <a:txBody>
                    <a:bodyPr/>
                    <a:lstStyle/>
                    <a:p>
                      <a:pPr algn="l" fontAlgn="b"/>
                      <a:r>
                        <a:rPr lang="en-ZA" sz="1600" b="1" i="0" u="none" strike="noStrike" dirty="0">
                          <a:solidFill>
                            <a:srgbClr val="000000"/>
                          </a:solidFill>
                          <a:effectLst/>
                          <a:latin typeface="Arial Narrow" pitchFamily="34" charset="0"/>
                        </a:rPr>
                        <a:t>Accounting</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137 808</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116 949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ctr"/>
                      <a:r>
                        <a:rPr lang="en-ZA" sz="1800" b="0" i="0" u="none" strike="noStrike" dirty="0">
                          <a:solidFill>
                            <a:srgbClr val="000000"/>
                          </a:solidFill>
                          <a:effectLst/>
                          <a:latin typeface="Arial Narrow" panose="020B0606020202030204" pitchFamily="34" charset="0"/>
                        </a:rPr>
                        <a:t>104 553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ctr"/>
                      <a:r>
                        <a:rPr lang="en-ZA" sz="1800" b="0" i="0" u="none" strike="noStrike" dirty="0">
                          <a:solidFill>
                            <a:srgbClr val="000000"/>
                          </a:solidFill>
                          <a:effectLst/>
                          <a:latin typeface="Arial Narrow" panose="020B0606020202030204" pitchFamily="34" charset="0"/>
                        </a:rPr>
                        <a:t>91 581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ctr"/>
                      <a:r>
                        <a:rPr lang="en-ZA" sz="1800" b="0" i="0" u="none" strike="noStrike" dirty="0">
                          <a:solidFill>
                            <a:srgbClr val="000000"/>
                          </a:solidFill>
                          <a:effectLst/>
                          <a:latin typeface="Arial Narrow" panose="020B0606020202030204" pitchFamily="34" charset="0"/>
                        </a:rPr>
                        <a:t>95 864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4 283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1"/>
                  </a:ext>
                </a:extLst>
              </a:tr>
              <a:tr h="412289">
                <a:tc>
                  <a:txBody>
                    <a:bodyPr/>
                    <a:lstStyle/>
                    <a:p>
                      <a:pPr algn="l" fontAlgn="b"/>
                      <a:r>
                        <a:rPr lang="en-ZA" sz="1600" b="1" i="0" u="none" strike="noStrike" dirty="0">
                          <a:solidFill>
                            <a:srgbClr val="000000"/>
                          </a:solidFill>
                          <a:effectLst/>
                          <a:latin typeface="Arial Narrow" pitchFamily="34" charset="0"/>
                        </a:rPr>
                        <a:t>Agricultural Sciences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113 119</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109 713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ctr"/>
                      <a:r>
                        <a:rPr lang="en-ZA" sz="1800" b="0" i="0" u="none" strike="noStrike" dirty="0">
                          <a:solidFill>
                            <a:srgbClr val="000000"/>
                          </a:solidFill>
                          <a:effectLst/>
                          <a:latin typeface="Arial Narrow" panose="020B0606020202030204" pitchFamily="34" charset="0"/>
                        </a:rPr>
                        <a:t>108 794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ctr"/>
                      <a:r>
                        <a:rPr lang="en-ZA" sz="1800" b="0" i="0" u="none" strike="noStrike" dirty="0">
                          <a:solidFill>
                            <a:srgbClr val="000000"/>
                          </a:solidFill>
                          <a:effectLst/>
                          <a:latin typeface="Arial Narrow" panose="020B0606020202030204" pitchFamily="34" charset="0"/>
                        </a:rPr>
                        <a:t>107 068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ctr"/>
                      <a:r>
                        <a:rPr lang="en-ZA" sz="1800" b="0" i="0" u="none" strike="noStrike">
                          <a:solidFill>
                            <a:srgbClr val="000000"/>
                          </a:solidFill>
                          <a:effectLst/>
                          <a:latin typeface="Arial Narrow" panose="020B0606020202030204" pitchFamily="34" charset="0"/>
                        </a:rPr>
                        <a:t>99 942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b"/>
                      <a:r>
                        <a:rPr lang="en-ZA" sz="1800" b="0" i="0" u="none" strike="noStrike" dirty="0">
                          <a:solidFill>
                            <a:srgbClr val="FF0000"/>
                          </a:solidFill>
                          <a:effectLst/>
                          <a:latin typeface="Arial Narrow" panose="020B0606020202030204" pitchFamily="34" charset="0"/>
                        </a:rPr>
                        <a:t>-7 126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2"/>
                  </a:ext>
                </a:extLst>
              </a:tr>
              <a:tr h="412289">
                <a:tc>
                  <a:txBody>
                    <a:bodyPr/>
                    <a:lstStyle/>
                    <a:p>
                      <a:pPr algn="l" fontAlgn="b"/>
                      <a:r>
                        <a:rPr lang="en-ZA" sz="1600" b="1" i="0" u="none" strike="noStrike" dirty="0">
                          <a:solidFill>
                            <a:srgbClr val="000000"/>
                          </a:solidFill>
                          <a:effectLst/>
                          <a:latin typeface="Arial Narrow" pitchFamily="34" charset="0"/>
                        </a:rPr>
                        <a:t>Business Studies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b"/>
                      <a:r>
                        <a:rPr lang="en-ZA" sz="1800" b="0" i="0" u="none" strike="noStrike">
                          <a:solidFill>
                            <a:srgbClr val="000000"/>
                          </a:solidFill>
                          <a:effectLst/>
                          <a:latin typeface="Arial Narrow" panose="020B0606020202030204" pitchFamily="34" charset="0"/>
                        </a:rPr>
                        <a:t>248 730</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226 506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ctr"/>
                      <a:r>
                        <a:rPr lang="en-ZA" sz="1800" b="0" i="0" u="none" strike="noStrike" dirty="0">
                          <a:solidFill>
                            <a:srgbClr val="000000"/>
                          </a:solidFill>
                          <a:effectLst/>
                          <a:latin typeface="Arial Narrow" panose="020B0606020202030204" pitchFamily="34" charset="0"/>
                        </a:rPr>
                        <a:t>216 217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ctr"/>
                      <a:r>
                        <a:rPr lang="en-ZA" sz="1800" b="0" i="0" u="none" strike="noStrike" dirty="0">
                          <a:solidFill>
                            <a:srgbClr val="000000"/>
                          </a:solidFill>
                          <a:effectLst/>
                          <a:latin typeface="Arial Narrow" panose="020B0606020202030204" pitchFamily="34" charset="0"/>
                        </a:rPr>
                        <a:t>211 134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ctr"/>
                      <a:r>
                        <a:rPr lang="en-ZA" sz="1800" b="0" i="0" u="none" strike="noStrike">
                          <a:solidFill>
                            <a:srgbClr val="000000"/>
                          </a:solidFill>
                          <a:effectLst/>
                          <a:latin typeface="Arial Narrow" panose="020B0606020202030204" pitchFamily="34" charset="0"/>
                        </a:rPr>
                        <a:t>215 002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3 868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3"/>
                  </a:ext>
                </a:extLst>
              </a:tr>
              <a:tr h="412289">
                <a:tc>
                  <a:txBody>
                    <a:bodyPr/>
                    <a:lstStyle/>
                    <a:p>
                      <a:pPr algn="l" fontAlgn="b"/>
                      <a:r>
                        <a:rPr lang="en-ZA" sz="1600" b="1" i="0" u="none" strike="noStrike" dirty="0">
                          <a:solidFill>
                            <a:srgbClr val="000000"/>
                          </a:solidFill>
                          <a:effectLst/>
                          <a:latin typeface="Arial Narrow" pitchFamily="34" charset="0"/>
                        </a:rPr>
                        <a:t>Economics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b"/>
                      <a:r>
                        <a:rPr lang="en-ZA" sz="1800" b="0" i="0" u="none" strike="noStrike">
                          <a:solidFill>
                            <a:srgbClr val="000000"/>
                          </a:solidFill>
                          <a:effectLst/>
                          <a:latin typeface="Arial Narrow" panose="020B0606020202030204" pitchFamily="34" charset="0"/>
                        </a:rPr>
                        <a:t>165 782</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b"/>
                      <a:r>
                        <a:rPr lang="en-ZA" sz="1800" b="0" i="0" u="none" strike="noStrike">
                          <a:solidFill>
                            <a:srgbClr val="000000"/>
                          </a:solidFill>
                          <a:effectLst/>
                          <a:latin typeface="Arial Narrow" panose="020B0606020202030204" pitchFamily="34" charset="0"/>
                        </a:rPr>
                        <a:t>145 876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ctr"/>
                      <a:r>
                        <a:rPr lang="en-ZA" sz="1800" b="0" i="0" u="none" strike="noStrike" dirty="0">
                          <a:solidFill>
                            <a:srgbClr val="000000"/>
                          </a:solidFill>
                          <a:effectLst/>
                          <a:latin typeface="Arial Narrow" panose="020B0606020202030204" pitchFamily="34" charset="0"/>
                        </a:rPr>
                        <a:t>133 198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ctr"/>
                      <a:r>
                        <a:rPr lang="en-ZA" sz="1800" b="0" i="0" u="none" strike="noStrike" dirty="0">
                          <a:solidFill>
                            <a:srgbClr val="000000"/>
                          </a:solidFill>
                          <a:effectLst/>
                          <a:latin typeface="Arial Narrow" panose="020B0606020202030204" pitchFamily="34" charset="0"/>
                        </a:rPr>
                        <a:t>125 536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ctr"/>
                      <a:r>
                        <a:rPr lang="en-ZA" sz="1800" b="0" i="0" u="none" strike="noStrike">
                          <a:solidFill>
                            <a:srgbClr val="000000"/>
                          </a:solidFill>
                          <a:effectLst/>
                          <a:latin typeface="Arial Narrow" panose="020B0606020202030204" pitchFamily="34" charset="0"/>
                        </a:rPr>
                        <a:t>123 471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b"/>
                      <a:r>
                        <a:rPr lang="en-ZA" sz="1800" b="0" i="0" u="none" strike="noStrike" dirty="0">
                          <a:solidFill>
                            <a:srgbClr val="FF0000"/>
                          </a:solidFill>
                          <a:effectLst/>
                          <a:latin typeface="Arial Narrow" panose="020B0606020202030204" pitchFamily="34" charset="0"/>
                        </a:rPr>
                        <a:t>-2 065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4"/>
                  </a:ext>
                </a:extLst>
              </a:tr>
              <a:tr h="412289">
                <a:tc>
                  <a:txBody>
                    <a:bodyPr/>
                    <a:lstStyle/>
                    <a:p>
                      <a:pPr algn="l" fontAlgn="b"/>
                      <a:r>
                        <a:rPr lang="en-ZA" sz="1600" b="1" i="0" u="none" strike="noStrike" dirty="0">
                          <a:solidFill>
                            <a:srgbClr val="000000"/>
                          </a:solidFill>
                          <a:effectLst/>
                          <a:latin typeface="Arial Narrow" pitchFamily="34" charset="0"/>
                        </a:rPr>
                        <a:t>English FAL</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b"/>
                      <a:r>
                        <a:rPr lang="en-ZA" sz="1800" b="0" i="0" u="none" strike="noStrike">
                          <a:solidFill>
                            <a:srgbClr val="000000"/>
                          </a:solidFill>
                          <a:effectLst/>
                          <a:latin typeface="Arial Narrow" panose="020B0606020202030204" pitchFamily="34" charset="0"/>
                        </a:rPr>
                        <a:t>564 814</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b"/>
                      <a:r>
                        <a:rPr lang="en-ZA" sz="1800" b="0" i="0" u="none" strike="noStrike">
                          <a:solidFill>
                            <a:srgbClr val="000000"/>
                          </a:solidFill>
                          <a:effectLst/>
                          <a:latin typeface="Arial Narrow" panose="020B0606020202030204" pitchFamily="34" charset="0"/>
                        </a:rPr>
                        <a:t>525 061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ctr"/>
                      <a:r>
                        <a:rPr lang="en-ZA" sz="1800" b="0" i="0" u="none" strike="noStrike" dirty="0">
                          <a:solidFill>
                            <a:srgbClr val="000000"/>
                          </a:solidFill>
                          <a:effectLst/>
                          <a:latin typeface="Arial Narrow" panose="020B0606020202030204" pitchFamily="34" charset="0"/>
                        </a:rPr>
                        <a:t>515 937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ctr"/>
                      <a:r>
                        <a:rPr lang="en-ZA" sz="1800" b="0" i="0" u="none" strike="noStrike" dirty="0">
                          <a:solidFill>
                            <a:srgbClr val="000000"/>
                          </a:solidFill>
                          <a:effectLst/>
                          <a:latin typeface="Arial Narrow" panose="020B0606020202030204" pitchFamily="34" charset="0"/>
                        </a:rPr>
                        <a:t>506 050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ctr"/>
                      <a:r>
                        <a:rPr lang="en-ZA" sz="1800" b="0" i="0" u="none" strike="noStrike">
                          <a:solidFill>
                            <a:srgbClr val="000000"/>
                          </a:solidFill>
                          <a:effectLst/>
                          <a:latin typeface="Arial Narrow" panose="020B0606020202030204" pitchFamily="34" charset="0"/>
                        </a:rPr>
                        <a:t>493 829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b"/>
                      <a:r>
                        <a:rPr lang="en-ZA" sz="1800" b="0" i="0" u="none" strike="noStrike" dirty="0">
                          <a:solidFill>
                            <a:srgbClr val="FF0000"/>
                          </a:solidFill>
                          <a:effectLst/>
                          <a:latin typeface="Arial Narrow" panose="020B0606020202030204" pitchFamily="34" charset="0"/>
                        </a:rPr>
                        <a:t>-12 221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5"/>
                  </a:ext>
                </a:extLst>
              </a:tr>
              <a:tr h="412289">
                <a:tc>
                  <a:txBody>
                    <a:bodyPr/>
                    <a:lstStyle/>
                    <a:p>
                      <a:pPr algn="l" fontAlgn="b"/>
                      <a:r>
                        <a:rPr lang="en-ZA" sz="1600" b="1" i="0" u="none" strike="noStrike" dirty="0">
                          <a:solidFill>
                            <a:srgbClr val="000000"/>
                          </a:solidFill>
                          <a:effectLst/>
                          <a:latin typeface="Arial Narrow" pitchFamily="34" charset="0"/>
                        </a:rPr>
                        <a:t>Geography</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b"/>
                      <a:r>
                        <a:rPr lang="en-ZA" sz="1800" b="0" i="0" u="none" strike="noStrike">
                          <a:solidFill>
                            <a:srgbClr val="000000"/>
                          </a:solidFill>
                          <a:effectLst/>
                          <a:latin typeface="Arial Narrow" panose="020B0606020202030204" pitchFamily="34" charset="0"/>
                        </a:rPr>
                        <a:t>321 829</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b"/>
                      <a:r>
                        <a:rPr lang="en-ZA" sz="1800" b="0" i="0" u="none" strike="noStrike">
                          <a:solidFill>
                            <a:srgbClr val="000000"/>
                          </a:solidFill>
                          <a:effectLst/>
                          <a:latin typeface="Arial Narrow" panose="020B0606020202030204" pitchFamily="34" charset="0"/>
                        </a:rPr>
                        <a:t>308 347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ctr"/>
                      <a:r>
                        <a:rPr lang="en-ZA" sz="1800" b="0" i="0" u="none" strike="noStrike" dirty="0">
                          <a:solidFill>
                            <a:srgbClr val="000000"/>
                          </a:solidFill>
                          <a:effectLst/>
                          <a:latin typeface="Arial Narrow" panose="020B0606020202030204" pitchFamily="34" charset="0"/>
                        </a:rPr>
                        <a:t>308 014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ctr"/>
                      <a:r>
                        <a:rPr lang="en-ZA" sz="1800" b="0" i="0" u="none" strike="noStrike" dirty="0">
                          <a:solidFill>
                            <a:srgbClr val="000000"/>
                          </a:solidFill>
                          <a:effectLst/>
                          <a:latin typeface="Arial Narrow" panose="020B0606020202030204" pitchFamily="34" charset="0"/>
                        </a:rPr>
                        <a:t>310 705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ctr"/>
                      <a:r>
                        <a:rPr lang="en-ZA" sz="1800" b="0" i="0" u="none" strike="noStrike">
                          <a:solidFill>
                            <a:srgbClr val="000000"/>
                          </a:solidFill>
                          <a:effectLst/>
                          <a:latin typeface="Arial Narrow" panose="020B0606020202030204" pitchFamily="34" charset="0"/>
                        </a:rPr>
                        <a:t>298 020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b"/>
                      <a:r>
                        <a:rPr lang="en-ZA" sz="1800" b="0" i="0" u="none" strike="noStrike" dirty="0">
                          <a:solidFill>
                            <a:srgbClr val="FF0000"/>
                          </a:solidFill>
                          <a:effectLst/>
                          <a:latin typeface="Arial Narrow" panose="020B0606020202030204" pitchFamily="34" charset="0"/>
                        </a:rPr>
                        <a:t>-12 685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6"/>
                  </a:ext>
                </a:extLst>
              </a:tr>
              <a:tr h="412289">
                <a:tc>
                  <a:txBody>
                    <a:bodyPr/>
                    <a:lstStyle/>
                    <a:p>
                      <a:pPr algn="l" fontAlgn="b"/>
                      <a:r>
                        <a:rPr lang="en-ZA" sz="1600" b="1" i="0" u="none" strike="noStrike" dirty="0">
                          <a:solidFill>
                            <a:srgbClr val="000000"/>
                          </a:solidFill>
                          <a:effectLst/>
                          <a:latin typeface="Arial Narrow" pitchFamily="34" charset="0"/>
                        </a:rPr>
                        <a:t>History</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b"/>
                      <a:r>
                        <a:rPr lang="en-ZA" sz="1800" b="0" i="0" u="none" strike="noStrike">
                          <a:solidFill>
                            <a:srgbClr val="000000"/>
                          </a:solidFill>
                          <a:effectLst/>
                          <a:latin typeface="Arial Narrow" panose="020B0606020202030204" pitchFamily="34" charset="0"/>
                        </a:rPr>
                        <a:t>165 294</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b"/>
                      <a:r>
                        <a:rPr lang="en-ZA" sz="1800" b="0" i="0" u="none" strike="noStrike">
                          <a:solidFill>
                            <a:srgbClr val="000000"/>
                          </a:solidFill>
                          <a:effectLst/>
                          <a:latin typeface="Arial Narrow" panose="020B0606020202030204" pitchFamily="34" charset="0"/>
                        </a:rPr>
                        <a:t>160 133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ctr"/>
                      <a:r>
                        <a:rPr lang="en-ZA" sz="1800" b="0" i="0" u="none" strike="noStrike" dirty="0">
                          <a:solidFill>
                            <a:srgbClr val="000000"/>
                          </a:solidFill>
                          <a:effectLst/>
                          <a:latin typeface="Arial Narrow" panose="020B0606020202030204" pitchFamily="34" charset="0"/>
                        </a:rPr>
                        <a:t>167 289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ctr"/>
                      <a:r>
                        <a:rPr lang="en-ZA" sz="1800" b="0" i="0" u="none" strike="noStrike" dirty="0">
                          <a:solidFill>
                            <a:srgbClr val="000000"/>
                          </a:solidFill>
                          <a:effectLst/>
                          <a:latin typeface="Arial Narrow" panose="020B0606020202030204" pitchFamily="34" charset="0"/>
                        </a:rPr>
                        <a:t>178 963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ctr"/>
                      <a:r>
                        <a:rPr lang="en-ZA" sz="1800" b="0" i="0" u="none" strike="noStrike">
                          <a:solidFill>
                            <a:srgbClr val="000000"/>
                          </a:solidFill>
                          <a:effectLst/>
                          <a:latin typeface="Arial Narrow" panose="020B0606020202030204" pitchFamily="34" charset="0"/>
                        </a:rPr>
                        <a:t>181 220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2 257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7"/>
                  </a:ext>
                </a:extLst>
              </a:tr>
              <a:tr h="412289">
                <a:tc>
                  <a:txBody>
                    <a:bodyPr/>
                    <a:lstStyle/>
                    <a:p>
                      <a:pPr algn="l" fontAlgn="b"/>
                      <a:r>
                        <a:rPr lang="en-ZA" sz="1600" b="1" i="0" u="none" strike="noStrike" dirty="0">
                          <a:solidFill>
                            <a:srgbClr val="000000"/>
                          </a:solidFill>
                          <a:effectLst/>
                          <a:latin typeface="Arial Narrow" pitchFamily="34" charset="0"/>
                        </a:rPr>
                        <a:t>Life Sciences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b"/>
                      <a:r>
                        <a:rPr lang="en-ZA" sz="1800" b="0" i="0" u="none" strike="noStrike">
                          <a:solidFill>
                            <a:srgbClr val="000000"/>
                          </a:solidFill>
                          <a:effectLst/>
                          <a:latin typeface="Arial Narrow" panose="020B0606020202030204" pitchFamily="34" charset="0"/>
                        </a:rPr>
                        <a:t>368 191</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b"/>
                      <a:r>
                        <a:rPr lang="en-ZA" sz="1800" b="0" i="0" u="none" strike="noStrike">
                          <a:solidFill>
                            <a:srgbClr val="000000"/>
                          </a:solidFill>
                          <a:effectLst/>
                          <a:latin typeface="Arial Narrow" panose="020B0606020202030204" pitchFamily="34" charset="0"/>
                        </a:rPr>
                        <a:t>354 936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ctr"/>
                      <a:r>
                        <a:rPr lang="en-ZA" sz="1800" b="0" i="0" u="none" strike="noStrike" dirty="0">
                          <a:solidFill>
                            <a:srgbClr val="000000"/>
                          </a:solidFill>
                          <a:effectLst/>
                          <a:latin typeface="Arial Narrow" panose="020B0606020202030204" pitchFamily="34" charset="0"/>
                        </a:rPr>
                        <a:t>351 377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ctr"/>
                      <a:r>
                        <a:rPr lang="en-ZA" sz="1800" b="0" i="0" u="none" strike="noStrike" dirty="0">
                          <a:solidFill>
                            <a:srgbClr val="000000"/>
                          </a:solidFill>
                          <a:effectLst/>
                          <a:latin typeface="Arial Narrow" panose="020B0606020202030204" pitchFamily="34" charset="0"/>
                        </a:rPr>
                        <a:t>345 209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ctr"/>
                      <a:r>
                        <a:rPr lang="en-ZA" sz="1800" b="0" i="0" u="none" strike="noStrike">
                          <a:solidFill>
                            <a:srgbClr val="000000"/>
                          </a:solidFill>
                          <a:effectLst/>
                          <a:latin typeface="Arial Narrow" panose="020B0606020202030204" pitchFamily="34" charset="0"/>
                        </a:rPr>
                        <a:t>330 293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b"/>
                      <a:r>
                        <a:rPr lang="en-ZA" sz="1800" b="0" i="0" u="none" strike="noStrike" dirty="0">
                          <a:solidFill>
                            <a:srgbClr val="FF0000"/>
                          </a:solidFill>
                          <a:effectLst/>
                          <a:latin typeface="Arial Narrow" panose="020B0606020202030204" pitchFamily="34" charset="0"/>
                        </a:rPr>
                        <a:t>-14 916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8"/>
                  </a:ext>
                </a:extLst>
              </a:tr>
              <a:tr h="412289">
                <a:tc>
                  <a:txBody>
                    <a:bodyPr/>
                    <a:lstStyle/>
                    <a:p>
                      <a:pPr algn="l" fontAlgn="b"/>
                      <a:r>
                        <a:rPr lang="en-ZA" sz="1600" b="1" i="0" u="none" strike="noStrike" dirty="0">
                          <a:solidFill>
                            <a:srgbClr val="000000"/>
                          </a:solidFill>
                          <a:effectLst/>
                          <a:latin typeface="Arial Narrow" pitchFamily="34" charset="0"/>
                        </a:rPr>
                        <a:t>Mathematical Literacy</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b"/>
                      <a:r>
                        <a:rPr lang="en-ZA" sz="1800" b="0" i="0" u="none" strike="noStrike">
                          <a:solidFill>
                            <a:srgbClr val="000000"/>
                          </a:solidFill>
                          <a:effectLst/>
                          <a:latin typeface="Arial Narrow" panose="020B0606020202030204" pitchFamily="34" charset="0"/>
                        </a:rPr>
                        <a:t>389 163</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b"/>
                      <a:r>
                        <a:rPr lang="en-ZA" sz="1800" b="0" i="0" u="none" strike="noStrike">
                          <a:solidFill>
                            <a:srgbClr val="000000"/>
                          </a:solidFill>
                          <a:effectLst/>
                          <a:latin typeface="Arial Narrow" panose="020B0606020202030204" pitchFamily="34" charset="0"/>
                        </a:rPr>
                        <a:t>355 004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ctr"/>
                      <a:r>
                        <a:rPr lang="en-ZA" sz="1800" b="0" i="0" u="none" strike="noStrike" dirty="0">
                          <a:solidFill>
                            <a:srgbClr val="000000"/>
                          </a:solidFill>
                          <a:effectLst/>
                          <a:latin typeface="Arial Narrow" panose="020B0606020202030204" pitchFamily="34" charset="0"/>
                        </a:rPr>
                        <a:t>342 976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ctr"/>
                      <a:r>
                        <a:rPr lang="en-ZA" sz="1800" b="0" i="0" u="none" strike="noStrike" dirty="0">
                          <a:solidFill>
                            <a:srgbClr val="000000"/>
                          </a:solidFill>
                          <a:effectLst/>
                          <a:latin typeface="Arial Narrow" panose="020B0606020202030204" pitchFamily="34" charset="0"/>
                        </a:rPr>
                        <a:t>349 338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ctr"/>
                      <a:r>
                        <a:rPr lang="en-ZA" sz="1800" b="0" i="0" u="none" strike="noStrike">
                          <a:solidFill>
                            <a:srgbClr val="000000"/>
                          </a:solidFill>
                          <a:effectLst/>
                          <a:latin typeface="Arial Narrow" panose="020B0606020202030204" pitchFamily="34" charset="0"/>
                        </a:rPr>
                        <a:t>354 966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5 628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9"/>
                  </a:ext>
                </a:extLst>
              </a:tr>
              <a:tr h="412289">
                <a:tc>
                  <a:txBody>
                    <a:bodyPr/>
                    <a:lstStyle/>
                    <a:p>
                      <a:pPr algn="l" fontAlgn="b"/>
                      <a:r>
                        <a:rPr lang="en-ZA" sz="1600" b="1" i="0" u="none" strike="noStrike" dirty="0">
                          <a:solidFill>
                            <a:srgbClr val="000000"/>
                          </a:solidFill>
                          <a:effectLst/>
                          <a:latin typeface="Arial Narrow" pitchFamily="34" charset="0"/>
                        </a:rPr>
                        <a:t>Mathematics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b"/>
                      <a:r>
                        <a:rPr lang="en-ZA" sz="1800" b="0" i="0" u="none" strike="noStrike">
                          <a:solidFill>
                            <a:srgbClr val="000000"/>
                          </a:solidFill>
                          <a:effectLst/>
                          <a:latin typeface="Arial Narrow" panose="020B0606020202030204" pitchFamily="34" charset="0"/>
                        </a:rPr>
                        <a:t>285 406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b"/>
                      <a:r>
                        <a:rPr lang="en-ZA" sz="1800" b="0" i="0" u="none" strike="noStrike">
                          <a:solidFill>
                            <a:srgbClr val="000000"/>
                          </a:solidFill>
                          <a:effectLst/>
                          <a:latin typeface="Arial Narrow" panose="020B0606020202030204" pitchFamily="34" charset="0"/>
                        </a:rPr>
                        <a:t>278 224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ctr"/>
                      <a:r>
                        <a:rPr lang="en-ZA" sz="1800" b="0" i="0" u="none" strike="noStrike" dirty="0">
                          <a:solidFill>
                            <a:srgbClr val="000000"/>
                          </a:solidFill>
                          <a:effectLst/>
                          <a:latin typeface="Arial Narrow" panose="020B0606020202030204" pitchFamily="34" charset="0"/>
                        </a:rPr>
                        <a:t>270 516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ctr"/>
                      <a:r>
                        <a:rPr lang="en-ZA" sz="1800" b="0" i="0" u="none" strike="noStrike" dirty="0">
                          <a:solidFill>
                            <a:srgbClr val="000000"/>
                          </a:solidFill>
                          <a:effectLst/>
                          <a:latin typeface="Arial Narrow" panose="020B0606020202030204" pitchFamily="34" charset="0"/>
                        </a:rPr>
                        <a:t>256 338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ctr"/>
                      <a:r>
                        <a:rPr lang="en-ZA" sz="1800" b="0" i="0" u="none" strike="noStrike">
                          <a:solidFill>
                            <a:srgbClr val="000000"/>
                          </a:solidFill>
                          <a:effectLst/>
                          <a:latin typeface="Arial Narrow" panose="020B0606020202030204" pitchFamily="34" charset="0"/>
                        </a:rPr>
                        <a:t>241 013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b"/>
                      <a:r>
                        <a:rPr lang="en-ZA" sz="1800" b="0" i="0" u="none" strike="noStrike" dirty="0">
                          <a:solidFill>
                            <a:srgbClr val="FF0000"/>
                          </a:solidFill>
                          <a:effectLst/>
                          <a:latin typeface="Arial Narrow" panose="020B0606020202030204" pitchFamily="34" charset="0"/>
                        </a:rPr>
                        <a:t>-15 325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10"/>
                  </a:ext>
                </a:extLst>
              </a:tr>
              <a:tr h="412289">
                <a:tc>
                  <a:txBody>
                    <a:bodyPr/>
                    <a:lstStyle/>
                    <a:p>
                      <a:pPr algn="l" fontAlgn="b"/>
                      <a:r>
                        <a:rPr lang="en-ZA" sz="1600" b="1" i="0" u="none" strike="noStrike" dirty="0">
                          <a:solidFill>
                            <a:srgbClr val="000000"/>
                          </a:solidFill>
                          <a:effectLst/>
                          <a:latin typeface="Arial Narrow" pitchFamily="34" charset="0"/>
                        </a:rPr>
                        <a:t>Physical Sciences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b"/>
                      <a:r>
                        <a:rPr lang="en-ZA" sz="1800" b="0" i="0" u="none" strike="noStrike">
                          <a:solidFill>
                            <a:srgbClr val="000000"/>
                          </a:solidFill>
                          <a:effectLst/>
                          <a:latin typeface="Arial Narrow" panose="020B0606020202030204" pitchFamily="34" charset="0"/>
                        </a:rPr>
                        <a:t>204 695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b"/>
                      <a:r>
                        <a:rPr lang="en-ZA" sz="1800" b="0" i="0" u="none" strike="noStrike">
                          <a:solidFill>
                            <a:srgbClr val="000000"/>
                          </a:solidFill>
                          <a:effectLst/>
                          <a:latin typeface="Arial Narrow" panose="020B0606020202030204" pitchFamily="34" charset="0"/>
                        </a:rPr>
                        <a:t>199 276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ctr"/>
                      <a:r>
                        <a:rPr lang="en-ZA" sz="1800" b="0" i="0" u="none" strike="noStrike" dirty="0">
                          <a:solidFill>
                            <a:srgbClr val="000000"/>
                          </a:solidFill>
                          <a:effectLst/>
                          <a:latin typeface="Arial Narrow" panose="020B0606020202030204" pitchFamily="34" charset="0"/>
                        </a:rPr>
                        <a:t>193 869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ctr"/>
                      <a:r>
                        <a:rPr lang="en-ZA" sz="1800" b="0" i="0" u="none" strike="noStrike" dirty="0">
                          <a:solidFill>
                            <a:srgbClr val="000000"/>
                          </a:solidFill>
                          <a:effectLst/>
                          <a:latin typeface="Arial Narrow" panose="020B0606020202030204" pitchFamily="34" charset="0"/>
                        </a:rPr>
                        <a:t>186 366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ctr"/>
                      <a:r>
                        <a:rPr lang="en-ZA" sz="1800" b="0" i="0" u="none" strike="noStrike">
                          <a:solidFill>
                            <a:srgbClr val="000000"/>
                          </a:solidFill>
                          <a:effectLst/>
                          <a:latin typeface="Arial Narrow" panose="020B0606020202030204" pitchFamily="34" charset="0"/>
                        </a:rPr>
                        <a:t>179 415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b"/>
                      <a:r>
                        <a:rPr lang="en-ZA" sz="1800" b="0" i="0" u="none" strike="noStrike" dirty="0">
                          <a:solidFill>
                            <a:srgbClr val="FF0000"/>
                          </a:solidFill>
                          <a:effectLst/>
                          <a:latin typeface="Arial Narrow" panose="020B0606020202030204" pitchFamily="34" charset="0"/>
                        </a:rPr>
                        <a:t>-6 951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11"/>
                  </a:ext>
                </a:extLst>
              </a:tr>
            </a:tbl>
          </a:graphicData>
        </a:graphic>
      </p:graphicFrame>
      <p:sp>
        <p:nvSpPr>
          <p:cNvPr id="2" name="Slide Number Placeholder 1"/>
          <p:cNvSpPr>
            <a:spLocks noGrp="1"/>
          </p:cNvSpPr>
          <p:nvPr>
            <p:ph type="sldNum" sz="quarter" idx="4"/>
          </p:nvPr>
        </p:nvSpPr>
        <p:spPr/>
        <p:txBody>
          <a:bodyPr/>
          <a:lstStyle/>
          <a:p>
            <a:pPr>
              <a:defRPr/>
            </a:pPr>
            <a:fld id="{9281EBB6-D164-4A7A-83B0-06A5CFC35E17}" type="slidenum">
              <a:rPr lang="en-ZA" altLang="en-US" smtClean="0"/>
              <a:pPr>
                <a:defRPr/>
              </a:pPr>
              <a:t>57</a:t>
            </a:fld>
            <a:endParaRPr lang="en-ZA" altLang="en-US"/>
          </a:p>
        </p:txBody>
      </p:sp>
    </p:spTree>
    <p:extLst>
      <p:ext uri="{BB962C8B-B14F-4D97-AF65-F5344CB8AC3E}">
        <p14:creationId xmlns:p14="http://schemas.microsoft.com/office/powerpoint/2010/main" val="99366359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88640"/>
            <a:ext cx="8582891" cy="543575"/>
          </a:xfrm>
        </p:spPr>
        <p:txBody>
          <a:bodyPr>
            <a:normAutofit fontScale="90000"/>
          </a:bodyPr>
          <a:lstStyle/>
          <a:p>
            <a:pPr algn="ctr"/>
            <a:r>
              <a:rPr lang="en-US" sz="3000" dirty="0">
                <a:solidFill>
                  <a:schemeClr val="accent2">
                    <a:lumMod val="50000"/>
                  </a:schemeClr>
                </a:solidFill>
                <a:latin typeface="Arial Black" panose="020B0A04020102020204" pitchFamily="34" charset="0"/>
              </a:rPr>
              <a:t>ABSENTEEISM IN GATEWAY SUBJECTS</a:t>
            </a:r>
            <a:endParaRPr lang="en-ZA" sz="3000" dirty="0">
              <a:solidFill>
                <a:schemeClr val="accent2">
                  <a:lumMod val="50000"/>
                </a:schemeClr>
              </a:solidFill>
              <a:latin typeface="Arial Black" panose="020B0A040201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99225479"/>
              </p:ext>
            </p:extLst>
          </p:nvPr>
        </p:nvGraphicFramePr>
        <p:xfrm>
          <a:off x="1" y="732213"/>
          <a:ext cx="9143998" cy="5721118"/>
        </p:xfrm>
        <a:graphic>
          <a:graphicData uri="http://schemas.openxmlformats.org/drawingml/2006/table">
            <a:tbl>
              <a:tblPr/>
              <a:tblGrid>
                <a:gridCol w="3097503">
                  <a:extLst>
                    <a:ext uri="{9D8B030D-6E8A-4147-A177-3AD203B41FA5}">
                      <a16:colId xmlns:a16="http://schemas.microsoft.com/office/drawing/2014/main" val="1166600359"/>
                    </a:ext>
                  </a:extLst>
                </a:gridCol>
                <a:gridCol w="657690">
                  <a:extLst>
                    <a:ext uri="{9D8B030D-6E8A-4147-A177-3AD203B41FA5}">
                      <a16:colId xmlns:a16="http://schemas.microsoft.com/office/drawing/2014/main" val="230463985"/>
                    </a:ext>
                  </a:extLst>
                </a:gridCol>
                <a:gridCol w="763767">
                  <a:extLst>
                    <a:ext uri="{9D8B030D-6E8A-4147-A177-3AD203B41FA5}">
                      <a16:colId xmlns:a16="http://schemas.microsoft.com/office/drawing/2014/main" val="3352410800"/>
                    </a:ext>
                  </a:extLst>
                </a:gridCol>
                <a:gridCol w="763767">
                  <a:extLst>
                    <a:ext uri="{9D8B030D-6E8A-4147-A177-3AD203B41FA5}">
                      <a16:colId xmlns:a16="http://schemas.microsoft.com/office/drawing/2014/main" val="2699079334"/>
                    </a:ext>
                  </a:extLst>
                </a:gridCol>
                <a:gridCol w="912280">
                  <a:extLst>
                    <a:ext uri="{9D8B030D-6E8A-4147-A177-3AD203B41FA5}">
                      <a16:colId xmlns:a16="http://schemas.microsoft.com/office/drawing/2014/main" val="1192196774"/>
                    </a:ext>
                  </a:extLst>
                </a:gridCol>
                <a:gridCol w="657690">
                  <a:extLst>
                    <a:ext uri="{9D8B030D-6E8A-4147-A177-3AD203B41FA5}">
                      <a16:colId xmlns:a16="http://schemas.microsoft.com/office/drawing/2014/main" val="3424448672"/>
                    </a:ext>
                  </a:extLst>
                </a:gridCol>
                <a:gridCol w="763767">
                  <a:extLst>
                    <a:ext uri="{9D8B030D-6E8A-4147-A177-3AD203B41FA5}">
                      <a16:colId xmlns:a16="http://schemas.microsoft.com/office/drawing/2014/main" val="3721985909"/>
                    </a:ext>
                  </a:extLst>
                </a:gridCol>
                <a:gridCol w="763767">
                  <a:extLst>
                    <a:ext uri="{9D8B030D-6E8A-4147-A177-3AD203B41FA5}">
                      <a16:colId xmlns:a16="http://schemas.microsoft.com/office/drawing/2014/main" val="245013755"/>
                    </a:ext>
                  </a:extLst>
                </a:gridCol>
                <a:gridCol w="763767">
                  <a:extLst>
                    <a:ext uri="{9D8B030D-6E8A-4147-A177-3AD203B41FA5}">
                      <a16:colId xmlns:a16="http://schemas.microsoft.com/office/drawing/2014/main" val="1303634178"/>
                    </a:ext>
                  </a:extLst>
                </a:gridCol>
              </a:tblGrid>
              <a:tr h="464599">
                <a:tc>
                  <a:txBody>
                    <a:bodyPr/>
                    <a:lstStyle/>
                    <a:p>
                      <a:pPr algn="l" fontAlgn="b"/>
                      <a:r>
                        <a:rPr lang="en-ZA" sz="1400" b="1" i="0" u="none" strike="noStrike" dirty="0">
                          <a:solidFill>
                            <a:srgbClr val="000000"/>
                          </a:solidFill>
                          <a:effectLst/>
                          <a:latin typeface="Arial Narrow" panose="020B0606020202030204" pitchFamily="34" charset="0"/>
                        </a:rPr>
                        <a:t> </a:t>
                      </a:r>
                    </a:p>
                  </a:txBody>
                  <a:tcPr marL="3014" marR="3014" marT="30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gridSpan="3">
                  <a:txBody>
                    <a:bodyPr/>
                    <a:lstStyle/>
                    <a:p>
                      <a:pPr algn="ctr" fontAlgn="b"/>
                      <a:r>
                        <a:rPr lang="en-ZA" sz="1400" b="1" i="0" u="none" strike="noStrike" dirty="0">
                          <a:solidFill>
                            <a:srgbClr val="000000"/>
                          </a:solidFill>
                          <a:effectLst/>
                          <a:latin typeface="Arial Narrow" panose="020B0606020202030204" pitchFamily="34" charset="0"/>
                        </a:rPr>
                        <a:t>2019</a:t>
                      </a:r>
                    </a:p>
                  </a:txBody>
                  <a:tcPr marL="3014" marR="3014" marT="30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hMerge="1">
                  <a:txBody>
                    <a:bodyPr/>
                    <a:lstStyle/>
                    <a:p>
                      <a:endParaRPr lang="en-ZA"/>
                    </a:p>
                  </a:txBody>
                  <a:tcPr/>
                </a:tc>
                <a:tc hMerge="1">
                  <a:txBody>
                    <a:bodyPr/>
                    <a:lstStyle/>
                    <a:p>
                      <a:endParaRPr lang="en-ZA"/>
                    </a:p>
                  </a:txBody>
                  <a:tcPr/>
                </a:tc>
                <a:tc>
                  <a:txBody>
                    <a:bodyPr/>
                    <a:lstStyle/>
                    <a:p>
                      <a:pPr algn="l" fontAlgn="b"/>
                      <a:r>
                        <a:rPr lang="en-ZA" sz="1400" b="1" i="0" u="none" strike="noStrike">
                          <a:solidFill>
                            <a:srgbClr val="000000"/>
                          </a:solidFill>
                          <a:effectLst/>
                          <a:latin typeface="Arial Narrow" panose="020B0606020202030204" pitchFamily="34" charset="0"/>
                        </a:rPr>
                        <a:t> </a:t>
                      </a:r>
                    </a:p>
                  </a:txBody>
                  <a:tcPr marL="3014" marR="3014" marT="30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gridSpan="3">
                  <a:txBody>
                    <a:bodyPr/>
                    <a:lstStyle/>
                    <a:p>
                      <a:pPr algn="ctr" fontAlgn="b"/>
                      <a:r>
                        <a:rPr lang="en-ZA" sz="1400" b="1" i="0" u="none" strike="noStrike">
                          <a:solidFill>
                            <a:srgbClr val="000000"/>
                          </a:solidFill>
                          <a:effectLst/>
                          <a:latin typeface="Arial Narrow" panose="020B0606020202030204" pitchFamily="34" charset="0"/>
                        </a:rPr>
                        <a:t>2020</a:t>
                      </a:r>
                    </a:p>
                  </a:txBody>
                  <a:tcPr marL="3014" marR="3014" marT="30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hMerge="1">
                  <a:txBody>
                    <a:bodyPr/>
                    <a:lstStyle/>
                    <a:p>
                      <a:endParaRPr lang="en-ZA"/>
                    </a:p>
                  </a:txBody>
                  <a:tcPr/>
                </a:tc>
                <a:tc hMerge="1">
                  <a:txBody>
                    <a:bodyPr/>
                    <a:lstStyle/>
                    <a:p>
                      <a:endParaRPr lang="en-ZA"/>
                    </a:p>
                  </a:txBody>
                  <a:tcPr/>
                </a:tc>
                <a:tc>
                  <a:txBody>
                    <a:bodyPr/>
                    <a:lstStyle/>
                    <a:p>
                      <a:pPr algn="l" fontAlgn="b"/>
                      <a:r>
                        <a:rPr lang="en-ZA" sz="1400" b="1" i="0" u="none" strike="noStrike">
                          <a:solidFill>
                            <a:srgbClr val="000000"/>
                          </a:solidFill>
                          <a:effectLst/>
                          <a:latin typeface="Arial Narrow" panose="020B0606020202030204" pitchFamily="34" charset="0"/>
                        </a:rPr>
                        <a:t> </a:t>
                      </a:r>
                    </a:p>
                  </a:txBody>
                  <a:tcPr marL="3014" marR="3014" marT="30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val="3701788516"/>
                  </a:ext>
                </a:extLst>
              </a:tr>
              <a:tr h="1253553">
                <a:tc>
                  <a:txBody>
                    <a:bodyPr/>
                    <a:lstStyle/>
                    <a:p>
                      <a:pPr algn="l" fontAlgn="b"/>
                      <a:r>
                        <a:rPr lang="en-ZA" sz="1400" b="1" i="0" u="none" strike="noStrike" dirty="0">
                          <a:solidFill>
                            <a:srgbClr val="000000"/>
                          </a:solidFill>
                          <a:effectLst/>
                          <a:latin typeface="Arial Narrow" panose="020B0606020202030204" pitchFamily="34" charset="0"/>
                        </a:rPr>
                        <a:t>Subject Description</a:t>
                      </a:r>
                    </a:p>
                  </a:txBody>
                  <a:tcPr marL="3014" marR="3014" marT="30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ZA" sz="1400" b="1" i="0" u="none" strike="noStrike" dirty="0">
                          <a:solidFill>
                            <a:srgbClr val="000000"/>
                          </a:solidFill>
                          <a:effectLst/>
                          <a:latin typeface="Arial Narrow" panose="020B0606020202030204" pitchFamily="34" charset="0"/>
                        </a:rPr>
                        <a:t>Absent</a:t>
                      </a:r>
                    </a:p>
                  </a:txBody>
                  <a:tcPr marL="3014" marR="3014" marT="3014"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ZA" sz="1400" b="1" i="0" u="none" strike="noStrike" dirty="0">
                          <a:solidFill>
                            <a:srgbClr val="000000"/>
                          </a:solidFill>
                          <a:effectLst/>
                          <a:latin typeface="Arial Narrow" panose="020B0606020202030204" pitchFamily="34" charset="0"/>
                        </a:rPr>
                        <a:t>Total Wrote</a:t>
                      </a:r>
                    </a:p>
                  </a:txBody>
                  <a:tcPr marL="3014" marR="3014" marT="3014"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ZA" sz="1400" b="1" i="0" u="none" strike="noStrike" dirty="0">
                          <a:solidFill>
                            <a:srgbClr val="000000"/>
                          </a:solidFill>
                          <a:effectLst/>
                          <a:latin typeface="Arial Narrow" panose="020B0606020202030204" pitchFamily="34" charset="0"/>
                        </a:rPr>
                        <a:t>Total Enrolled</a:t>
                      </a:r>
                    </a:p>
                  </a:txBody>
                  <a:tcPr marL="3014" marR="3014" marT="3014"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ZA" sz="1400" b="1" i="0" u="none" strike="noStrike" dirty="0">
                          <a:solidFill>
                            <a:srgbClr val="000000"/>
                          </a:solidFill>
                          <a:effectLst/>
                          <a:latin typeface="Arial Narrow" panose="020B0606020202030204" pitchFamily="34" charset="0"/>
                        </a:rPr>
                        <a:t>% Absent</a:t>
                      </a:r>
                    </a:p>
                  </a:txBody>
                  <a:tcPr marL="3014" marR="3014" marT="3014"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ZA" sz="1400" b="1" i="0" u="none" strike="noStrike" dirty="0">
                          <a:solidFill>
                            <a:srgbClr val="000000"/>
                          </a:solidFill>
                          <a:effectLst/>
                          <a:latin typeface="Arial Narrow" panose="020B0606020202030204" pitchFamily="34" charset="0"/>
                        </a:rPr>
                        <a:t>Absent</a:t>
                      </a:r>
                    </a:p>
                  </a:txBody>
                  <a:tcPr marL="3014" marR="3014" marT="3014"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ZA" sz="1400" b="1" i="0" u="none" strike="noStrike">
                          <a:solidFill>
                            <a:srgbClr val="000000"/>
                          </a:solidFill>
                          <a:effectLst/>
                          <a:latin typeface="Arial Narrow" panose="020B0606020202030204" pitchFamily="34" charset="0"/>
                        </a:rPr>
                        <a:t>Total Wrote</a:t>
                      </a:r>
                    </a:p>
                  </a:txBody>
                  <a:tcPr marL="3014" marR="3014" marT="3014"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ZA" sz="1400" b="1" i="0" u="none" strike="noStrike">
                          <a:solidFill>
                            <a:srgbClr val="000000"/>
                          </a:solidFill>
                          <a:effectLst/>
                          <a:latin typeface="Arial Narrow" panose="020B0606020202030204" pitchFamily="34" charset="0"/>
                        </a:rPr>
                        <a:t>Total Enrolled</a:t>
                      </a:r>
                    </a:p>
                  </a:txBody>
                  <a:tcPr marL="3014" marR="3014" marT="3014"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ZA" sz="1400" b="1" i="0" u="none" strike="noStrike" dirty="0">
                          <a:solidFill>
                            <a:srgbClr val="000000"/>
                          </a:solidFill>
                          <a:effectLst/>
                          <a:latin typeface="Arial Narrow" panose="020B0606020202030204" pitchFamily="34" charset="0"/>
                        </a:rPr>
                        <a:t>% Absent</a:t>
                      </a:r>
                    </a:p>
                  </a:txBody>
                  <a:tcPr marL="3014" marR="3014" marT="3014"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2934234973"/>
                  </a:ext>
                </a:extLst>
              </a:tr>
              <a:tr h="363906">
                <a:tc>
                  <a:txBody>
                    <a:bodyPr/>
                    <a:lstStyle/>
                    <a:p>
                      <a:pPr algn="l" fontAlgn="t"/>
                      <a:r>
                        <a:rPr lang="en-ZA" sz="1400" b="1" i="0" u="none" strike="noStrike">
                          <a:solidFill>
                            <a:srgbClr val="000000"/>
                          </a:solidFill>
                          <a:effectLst/>
                          <a:latin typeface="Arial Narrow" panose="020B0606020202030204" pitchFamily="34" charset="0"/>
                        </a:rPr>
                        <a:t>Accounting</a:t>
                      </a:r>
                    </a:p>
                  </a:txBody>
                  <a:tcPr marL="3014" marR="3014" marT="301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ZA" sz="1400" b="0" i="0" u="none" strike="noStrike">
                          <a:solidFill>
                            <a:srgbClr val="000000"/>
                          </a:solidFill>
                          <a:effectLst/>
                          <a:latin typeface="Arial Narrow" panose="020B0606020202030204" pitchFamily="34" charset="0"/>
                        </a:rPr>
                        <a:t>11 719</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dirty="0">
                          <a:solidFill>
                            <a:srgbClr val="000000"/>
                          </a:solidFill>
                          <a:effectLst/>
                          <a:latin typeface="Arial Narrow" panose="020B0606020202030204" pitchFamily="34" charset="0"/>
                        </a:rPr>
                        <a:t>76 692</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a:solidFill>
                            <a:srgbClr val="000000"/>
                          </a:solidFill>
                          <a:effectLst/>
                          <a:latin typeface="Arial Narrow" panose="020B0606020202030204" pitchFamily="34" charset="0"/>
                        </a:rPr>
                        <a:t>91 547</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1" i="0" u="none" strike="noStrike" dirty="0">
                          <a:solidFill>
                            <a:srgbClr val="000000"/>
                          </a:solidFill>
                          <a:effectLst/>
                          <a:latin typeface="Arial Narrow" panose="020B0606020202030204" pitchFamily="34" charset="0"/>
                        </a:rPr>
                        <a:t>12.8%</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ZA" sz="1400" b="0" i="0" u="none" strike="noStrike" dirty="0">
                          <a:solidFill>
                            <a:srgbClr val="000000"/>
                          </a:solidFill>
                          <a:effectLst/>
                          <a:latin typeface="Arial Narrow" panose="020B0606020202030204" pitchFamily="34" charset="0"/>
                        </a:rPr>
                        <a:t>3 769</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dirty="0">
                          <a:solidFill>
                            <a:srgbClr val="000000"/>
                          </a:solidFill>
                          <a:effectLst/>
                          <a:latin typeface="Arial Narrow" panose="020B0606020202030204" pitchFamily="34" charset="0"/>
                        </a:rPr>
                        <a:t>92 066</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a:solidFill>
                            <a:srgbClr val="000000"/>
                          </a:solidFill>
                          <a:effectLst/>
                          <a:latin typeface="Arial Narrow" panose="020B0606020202030204" pitchFamily="34" charset="0"/>
                        </a:rPr>
                        <a:t>95 864</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1" i="0" u="none" strike="noStrike" dirty="0">
                          <a:solidFill>
                            <a:srgbClr val="000000"/>
                          </a:solidFill>
                          <a:effectLst/>
                          <a:latin typeface="Arial Narrow" panose="020B0606020202030204" pitchFamily="34" charset="0"/>
                        </a:rPr>
                        <a:t>3.9%</a:t>
                      </a:r>
                    </a:p>
                  </a:txBody>
                  <a:tcPr marL="3014" marR="3014" marT="30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411189715"/>
                  </a:ext>
                </a:extLst>
              </a:tr>
              <a:tr h="363906">
                <a:tc>
                  <a:txBody>
                    <a:bodyPr/>
                    <a:lstStyle/>
                    <a:p>
                      <a:pPr algn="l" fontAlgn="t"/>
                      <a:r>
                        <a:rPr lang="en-ZA" sz="1400" b="1" i="0" u="none" strike="noStrike">
                          <a:solidFill>
                            <a:srgbClr val="000000"/>
                          </a:solidFill>
                          <a:effectLst/>
                          <a:latin typeface="Arial Narrow" panose="020B0606020202030204" pitchFamily="34" charset="0"/>
                        </a:rPr>
                        <a:t>Agricultural Sciences</a:t>
                      </a:r>
                    </a:p>
                  </a:txBody>
                  <a:tcPr marL="3014" marR="3014" marT="301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ZA" sz="1400" b="0" i="0" u="none" strike="noStrike">
                          <a:solidFill>
                            <a:srgbClr val="000000"/>
                          </a:solidFill>
                          <a:effectLst/>
                          <a:latin typeface="Arial Narrow" panose="020B0606020202030204" pitchFamily="34" charset="0"/>
                        </a:rPr>
                        <a:t>14 577</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a:solidFill>
                            <a:srgbClr val="000000"/>
                          </a:solidFill>
                          <a:effectLst/>
                          <a:latin typeface="Arial Narrow" panose="020B0606020202030204" pitchFamily="34" charset="0"/>
                        </a:rPr>
                        <a:t>81 392</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dirty="0">
                          <a:solidFill>
                            <a:srgbClr val="000000"/>
                          </a:solidFill>
                          <a:effectLst/>
                          <a:latin typeface="Arial Narrow" panose="020B0606020202030204" pitchFamily="34" charset="0"/>
                        </a:rPr>
                        <a:t>107 029</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1" i="0" u="none" strike="noStrike" dirty="0">
                          <a:solidFill>
                            <a:srgbClr val="000000"/>
                          </a:solidFill>
                          <a:effectLst/>
                          <a:latin typeface="Arial Narrow" panose="020B0606020202030204" pitchFamily="34" charset="0"/>
                        </a:rPr>
                        <a:t>13.6%</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ZA" sz="1400" b="0" i="0" u="none" strike="noStrike">
                          <a:solidFill>
                            <a:srgbClr val="000000"/>
                          </a:solidFill>
                          <a:effectLst/>
                          <a:latin typeface="Arial Narrow" panose="020B0606020202030204" pitchFamily="34" charset="0"/>
                        </a:rPr>
                        <a:t>4 567</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dirty="0">
                          <a:solidFill>
                            <a:srgbClr val="000000"/>
                          </a:solidFill>
                          <a:effectLst/>
                          <a:latin typeface="Arial Narrow" panose="020B0606020202030204" pitchFamily="34" charset="0"/>
                        </a:rPr>
                        <a:t>95 148</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a:solidFill>
                            <a:srgbClr val="000000"/>
                          </a:solidFill>
                          <a:effectLst/>
                          <a:latin typeface="Arial Narrow" panose="020B0606020202030204" pitchFamily="34" charset="0"/>
                        </a:rPr>
                        <a:t>99 942</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1" i="0" u="none" strike="noStrike" dirty="0">
                          <a:solidFill>
                            <a:srgbClr val="000000"/>
                          </a:solidFill>
                          <a:effectLst/>
                          <a:latin typeface="Arial Narrow" panose="020B0606020202030204" pitchFamily="34" charset="0"/>
                        </a:rPr>
                        <a:t>4.6%</a:t>
                      </a:r>
                    </a:p>
                  </a:txBody>
                  <a:tcPr marL="3014" marR="3014" marT="30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3087058553"/>
                  </a:ext>
                </a:extLst>
              </a:tr>
              <a:tr h="363906">
                <a:tc>
                  <a:txBody>
                    <a:bodyPr/>
                    <a:lstStyle/>
                    <a:p>
                      <a:pPr algn="l" fontAlgn="t"/>
                      <a:r>
                        <a:rPr lang="en-ZA" sz="1400" b="1" i="0" u="none" strike="noStrike">
                          <a:solidFill>
                            <a:srgbClr val="000000"/>
                          </a:solidFill>
                          <a:effectLst/>
                          <a:latin typeface="Arial Narrow" panose="020B0606020202030204" pitchFamily="34" charset="0"/>
                        </a:rPr>
                        <a:t>Business Studies</a:t>
                      </a:r>
                    </a:p>
                  </a:txBody>
                  <a:tcPr marL="3014" marR="3014" marT="301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ZA" sz="1400" b="0" i="0" u="none" strike="noStrike">
                          <a:solidFill>
                            <a:srgbClr val="000000"/>
                          </a:solidFill>
                          <a:effectLst/>
                          <a:latin typeface="Arial Narrow" panose="020B0606020202030204" pitchFamily="34" charset="0"/>
                        </a:rPr>
                        <a:t>25 167</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a:solidFill>
                            <a:srgbClr val="000000"/>
                          </a:solidFill>
                          <a:effectLst/>
                          <a:latin typeface="Arial Narrow" panose="020B0606020202030204" pitchFamily="34" charset="0"/>
                        </a:rPr>
                        <a:t>173 651</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a:solidFill>
                            <a:srgbClr val="000000"/>
                          </a:solidFill>
                          <a:effectLst/>
                          <a:latin typeface="Arial Narrow" panose="020B0606020202030204" pitchFamily="34" charset="0"/>
                        </a:rPr>
                        <a:t>211 095</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1" i="0" u="none" strike="noStrike" dirty="0">
                          <a:solidFill>
                            <a:srgbClr val="000000"/>
                          </a:solidFill>
                          <a:effectLst/>
                          <a:latin typeface="Arial Narrow" panose="020B0606020202030204" pitchFamily="34" charset="0"/>
                        </a:rPr>
                        <a:t>11.9%</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ZA" sz="1400" b="0" i="0" u="none" strike="noStrike" dirty="0">
                          <a:solidFill>
                            <a:srgbClr val="000000"/>
                          </a:solidFill>
                          <a:effectLst/>
                          <a:latin typeface="Arial Narrow" panose="020B0606020202030204" pitchFamily="34" charset="0"/>
                        </a:rPr>
                        <a:t>9 890</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dirty="0">
                          <a:solidFill>
                            <a:srgbClr val="000000"/>
                          </a:solidFill>
                          <a:effectLst/>
                          <a:latin typeface="Arial Narrow" panose="020B0606020202030204" pitchFamily="34" charset="0"/>
                        </a:rPr>
                        <a:t>204 173</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dirty="0">
                          <a:solidFill>
                            <a:srgbClr val="000000"/>
                          </a:solidFill>
                          <a:effectLst/>
                          <a:latin typeface="Arial Narrow" panose="020B0606020202030204" pitchFamily="34" charset="0"/>
                        </a:rPr>
                        <a:t>215 001</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1" i="0" u="none" strike="noStrike" dirty="0">
                          <a:solidFill>
                            <a:srgbClr val="000000"/>
                          </a:solidFill>
                          <a:effectLst/>
                          <a:latin typeface="Arial Narrow" panose="020B0606020202030204" pitchFamily="34" charset="0"/>
                        </a:rPr>
                        <a:t>4.6%</a:t>
                      </a:r>
                    </a:p>
                  </a:txBody>
                  <a:tcPr marL="3014" marR="3014" marT="30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3929907127"/>
                  </a:ext>
                </a:extLst>
              </a:tr>
              <a:tr h="363906">
                <a:tc>
                  <a:txBody>
                    <a:bodyPr/>
                    <a:lstStyle/>
                    <a:p>
                      <a:pPr algn="l" fontAlgn="t"/>
                      <a:r>
                        <a:rPr lang="en-ZA" sz="1400" b="1" i="0" u="none" strike="noStrike">
                          <a:solidFill>
                            <a:srgbClr val="000000"/>
                          </a:solidFill>
                          <a:effectLst/>
                          <a:latin typeface="Arial Narrow" panose="020B0606020202030204" pitchFamily="34" charset="0"/>
                        </a:rPr>
                        <a:t>Economics</a:t>
                      </a:r>
                    </a:p>
                  </a:txBody>
                  <a:tcPr marL="3014" marR="3014" marT="301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ZA" sz="1400" b="0" i="0" u="none" strike="noStrike">
                          <a:solidFill>
                            <a:srgbClr val="000000"/>
                          </a:solidFill>
                          <a:effectLst/>
                          <a:latin typeface="Arial Narrow" panose="020B0606020202030204" pitchFamily="34" charset="0"/>
                        </a:rPr>
                        <a:t>18 131</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a:solidFill>
                            <a:srgbClr val="000000"/>
                          </a:solidFill>
                          <a:effectLst/>
                          <a:latin typeface="Arial Narrow" panose="020B0606020202030204" pitchFamily="34" charset="0"/>
                        </a:rPr>
                        <a:t>99 579</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a:solidFill>
                            <a:srgbClr val="000000"/>
                          </a:solidFill>
                          <a:effectLst/>
                          <a:latin typeface="Arial Narrow" panose="020B0606020202030204" pitchFamily="34" charset="0"/>
                        </a:rPr>
                        <a:t>125 497</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1" i="0" u="none" strike="noStrike" dirty="0">
                          <a:solidFill>
                            <a:srgbClr val="000000"/>
                          </a:solidFill>
                          <a:effectLst/>
                          <a:latin typeface="Arial Narrow" panose="020B0606020202030204" pitchFamily="34" charset="0"/>
                        </a:rPr>
                        <a:t>14.4%</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ZA" sz="1400" b="0" i="0" u="none" strike="noStrike" dirty="0">
                          <a:solidFill>
                            <a:srgbClr val="000000"/>
                          </a:solidFill>
                          <a:effectLst/>
                          <a:latin typeface="Arial Narrow" panose="020B0606020202030204" pitchFamily="34" charset="0"/>
                        </a:rPr>
                        <a:t>6 087</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dirty="0">
                          <a:solidFill>
                            <a:srgbClr val="000000"/>
                          </a:solidFill>
                          <a:effectLst/>
                          <a:latin typeface="Arial Narrow" panose="020B0606020202030204" pitchFamily="34" charset="0"/>
                        </a:rPr>
                        <a:t>117 076</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dirty="0">
                          <a:solidFill>
                            <a:srgbClr val="000000"/>
                          </a:solidFill>
                          <a:effectLst/>
                          <a:latin typeface="Arial Narrow" panose="020B0606020202030204" pitchFamily="34" charset="0"/>
                        </a:rPr>
                        <a:t>123 471</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1" i="0" u="none" strike="noStrike" dirty="0">
                          <a:solidFill>
                            <a:srgbClr val="000000"/>
                          </a:solidFill>
                          <a:effectLst/>
                          <a:latin typeface="Arial Narrow" panose="020B0606020202030204" pitchFamily="34" charset="0"/>
                        </a:rPr>
                        <a:t>4.9%</a:t>
                      </a:r>
                    </a:p>
                  </a:txBody>
                  <a:tcPr marL="3014" marR="3014" marT="30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829979878"/>
                  </a:ext>
                </a:extLst>
              </a:tr>
              <a:tr h="363906">
                <a:tc>
                  <a:txBody>
                    <a:bodyPr/>
                    <a:lstStyle/>
                    <a:p>
                      <a:pPr algn="l" fontAlgn="t"/>
                      <a:r>
                        <a:rPr lang="en-ZA" sz="1400" b="1" i="0" u="none" strike="noStrike">
                          <a:solidFill>
                            <a:srgbClr val="000000"/>
                          </a:solidFill>
                          <a:effectLst/>
                          <a:latin typeface="Arial Narrow" panose="020B0606020202030204" pitchFamily="34" charset="0"/>
                        </a:rPr>
                        <a:t>Geography</a:t>
                      </a:r>
                    </a:p>
                  </a:txBody>
                  <a:tcPr marL="3014" marR="3014" marT="301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ZA" sz="1400" b="0" i="0" u="none" strike="noStrike">
                          <a:solidFill>
                            <a:srgbClr val="000000"/>
                          </a:solidFill>
                          <a:effectLst/>
                          <a:latin typeface="Arial Narrow" panose="020B0606020202030204" pitchFamily="34" charset="0"/>
                        </a:rPr>
                        <a:t>39 913</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dirty="0">
                          <a:solidFill>
                            <a:srgbClr val="000000"/>
                          </a:solidFill>
                          <a:effectLst/>
                          <a:latin typeface="Arial Narrow" panose="020B0606020202030204" pitchFamily="34" charset="0"/>
                        </a:rPr>
                        <a:t>248 018</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a:solidFill>
                            <a:srgbClr val="000000"/>
                          </a:solidFill>
                          <a:effectLst/>
                          <a:latin typeface="Arial Narrow" panose="020B0606020202030204" pitchFamily="34" charset="0"/>
                        </a:rPr>
                        <a:t>310 671</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1" i="0" u="none" strike="noStrike" dirty="0">
                          <a:solidFill>
                            <a:srgbClr val="000000"/>
                          </a:solidFill>
                          <a:effectLst/>
                          <a:latin typeface="Arial Narrow" panose="020B0606020202030204" pitchFamily="34" charset="0"/>
                        </a:rPr>
                        <a:t>12.8%</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ZA" sz="1400" b="0" i="0" u="none" strike="noStrike">
                          <a:solidFill>
                            <a:srgbClr val="000000"/>
                          </a:solidFill>
                          <a:effectLst/>
                          <a:latin typeface="Arial Narrow" panose="020B0606020202030204" pitchFamily="34" charset="0"/>
                        </a:rPr>
                        <a:t>12 768</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dirty="0">
                          <a:solidFill>
                            <a:srgbClr val="000000"/>
                          </a:solidFill>
                          <a:effectLst/>
                          <a:latin typeface="Arial Narrow" panose="020B0606020202030204" pitchFamily="34" charset="0"/>
                        </a:rPr>
                        <a:t>284 217</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dirty="0">
                          <a:solidFill>
                            <a:srgbClr val="000000"/>
                          </a:solidFill>
                          <a:effectLst/>
                          <a:latin typeface="Arial Narrow" panose="020B0606020202030204" pitchFamily="34" charset="0"/>
                        </a:rPr>
                        <a:t>298 020</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1" i="0" u="none" strike="noStrike" dirty="0">
                          <a:solidFill>
                            <a:srgbClr val="000000"/>
                          </a:solidFill>
                          <a:effectLst/>
                          <a:latin typeface="Arial Narrow" panose="020B0606020202030204" pitchFamily="34" charset="0"/>
                        </a:rPr>
                        <a:t>4.3%</a:t>
                      </a:r>
                    </a:p>
                  </a:txBody>
                  <a:tcPr marL="3014" marR="3014" marT="30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726444190"/>
                  </a:ext>
                </a:extLst>
              </a:tr>
              <a:tr h="363906">
                <a:tc>
                  <a:txBody>
                    <a:bodyPr/>
                    <a:lstStyle/>
                    <a:p>
                      <a:pPr algn="l" fontAlgn="t"/>
                      <a:r>
                        <a:rPr lang="en-ZA" sz="1400" b="1" i="0" u="none" strike="noStrike">
                          <a:solidFill>
                            <a:srgbClr val="000000"/>
                          </a:solidFill>
                          <a:effectLst/>
                          <a:latin typeface="Arial Narrow" panose="020B0606020202030204" pitchFamily="34" charset="0"/>
                        </a:rPr>
                        <a:t>History</a:t>
                      </a:r>
                    </a:p>
                  </a:txBody>
                  <a:tcPr marL="3014" marR="3014" marT="301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ZA" sz="1400" b="0" i="0" u="none" strike="noStrike">
                          <a:solidFill>
                            <a:srgbClr val="000000"/>
                          </a:solidFill>
                          <a:effectLst/>
                          <a:latin typeface="Arial Narrow" panose="020B0606020202030204" pitchFamily="34" charset="0"/>
                        </a:rPr>
                        <a:t>15 282</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a:solidFill>
                            <a:srgbClr val="000000"/>
                          </a:solidFill>
                          <a:effectLst/>
                          <a:latin typeface="Arial Narrow" panose="020B0606020202030204" pitchFamily="34" charset="0"/>
                        </a:rPr>
                        <a:t>143 079</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a:solidFill>
                            <a:srgbClr val="000000"/>
                          </a:solidFill>
                          <a:effectLst/>
                          <a:latin typeface="Arial Narrow" panose="020B0606020202030204" pitchFamily="34" charset="0"/>
                        </a:rPr>
                        <a:t>178 963</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1" i="0" u="none" strike="noStrike" dirty="0">
                          <a:solidFill>
                            <a:srgbClr val="000000"/>
                          </a:solidFill>
                          <a:effectLst/>
                          <a:latin typeface="Arial Narrow" panose="020B0606020202030204" pitchFamily="34" charset="0"/>
                        </a:rPr>
                        <a:t>8.5%</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ZA" sz="1400" b="0" i="0" u="none" strike="noStrike">
                          <a:solidFill>
                            <a:srgbClr val="000000"/>
                          </a:solidFill>
                          <a:effectLst/>
                          <a:latin typeface="Arial Narrow" panose="020B0606020202030204" pitchFamily="34" charset="0"/>
                        </a:rPr>
                        <a:t>9 470</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dirty="0">
                          <a:solidFill>
                            <a:srgbClr val="000000"/>
                          </a:solidFill>
                          <a:effectLst/>
                          <a:latin typeface="Arial Narrow" panose="020B0606020202030204" pitchFamily="34" charset="0"/>
                        </a:rPr>
                        <a:t>170 816</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dirty="0">
                          <a:solidFill>
                            <a:srgbClr val="000000"/>
                          </a:solidFill>
                          <a:effectLst/>
                          <a:latin typeface="Arial Narrow" panose="020B0606020202030204" pitchFamily="34" charset="0"/>
                        </a:rPr>
                        <a:t>181 219</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1" i="0" u="none" strike="noStrike" dirty="0">
                          <a:solidFill>
                            <a:srgbClr val="000000"/>
                          </a:solidFill>
                          <a:effectLst/>
                          <a:latin typeface="Arial Narrow" panose="020B0606020202030204" pitchFamily="34" charset="0"/>
                        </a:rPr>
                        <a:t>5.2%</a:t>
                      </a:r>
                    </a:p>
                  </a:txBody>
                  <a:tcPr marL="3014" marR="3014" marT="30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2765729995"/>
                  </a:ext>
                </a:extLst>
              </a:tr>
              <a:tr h="363906">
                <a:tc>
                  <a:txBody>
                    <a:bodyPr/>
                    <a:lstStyle/>
                    <a:p>
                      <a:pPr algn="l" fontAlgn="t"/>
                      <a:r>
                        <a:rPr lang="en-ZA" sz="1400" b="1" i="0" u="none" strike="noStrike">
                          <a:solidFill>
                            <a:srgbClr val="000000"/>
                          </a:solidFill>
                          <a:effectLst/>
                          <a:latin typeface="Arial Narrow" panose="020B0606020202030204" pitchFamily="34" charset="0"/>
                        </a:rPr>
                        <a:t>Life Orientation</a:t>
                      </a:r>
                    </a:p>
                  </a:txBody>
                  <a:tcPr marL="3014" marR="3014" marT="301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ZA" sz="1400" b="0" i="0" u="none" strike="noStrike">
                          <a:solidFill>
                            <a:srgbClr val="000000"/>
                          </a:solidFill>
                          <a:effectLst/>
                          <a:latin typeface="Arial Narrow" panose="020B0606020202030204" pitchFamily="34" charset="0"/>
                        </a:rPr>
                        <a:t>7 291</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a:solidFill>
                            <a:srgbClr val="000000"/>
                          </a:solidFill>
                          <a:effectLst/>
                          <a:latin typeface="Arial Narrow" panose="020B0606020202030204" pitchFamily="34" charset="0"/>
                        </a:rPr>
                        <a:t>504 315</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a:solidFill>
                            <a:srgbClr val="000000"/>
                          </a:solidFill>
                          <a:effectLst/>
                          <a:latin typeface="Arial Narrow" panose="020B0606020202030204" pitchFamily="34" charset="0"/>
                        </a:rPr>
                        <a:t>616 752</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1" i="0" u="none" strike="noStrike" dirty="0">
                          <a:solidFill>
                            <a:srgbClr val="000000"/>
                          </a:solidFill>
                          <a:effectLst/>
                          <a:latin typeface="Arial Narrow" panose="020B0606020202030204" pitchFamily="34" charset="0"/>
                        </a:rPr>
                        <a:t>1.2%</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ZA" sz="1400" b="0" i="0" u="none" strike="noStrike">
                          <a:solidFill>
                            <a:srgbClr val="000000"/>
                          </a:solidFill>
                          <a:effectLst/>
                          <a:latin typeface="Arial Narrow" panose="020B0606020202030204" pitchFamily="34" charset="0"/>
                        </a:rPr>
                        <a:t>19 354</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dirty="0">
                          <a:solidFill>
                            <a:srgbClr val="000000"/>
                          </a:solidFill>
                          <a:effectLst/>
                          <a:latin typeface="Arial Narrow" panose="020B0606020202030204" pitchFamily="34" charset="0"/>
                        </a:rPr>
                        <a:t>578 468</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dirty="0">
                          <a:solidFill>
                            <a:srgbClr val="000000"/>
                          </a:solidFill>
                          <a:effectLst/>
                          <a:latin typeface="Arial Narrow" panose="020B0606020202030204" pitchFamily="34" charset="0"/>
                        </a:rPr>
                        <a:t>607 198</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1" i="0" u="none" strike="noStrike" dirty="0">
                          <a:solidFill>
                            <a:srgbClr val="000000"/>
                          </a:solidFill>
                          <a:effectLst/>
                          <a:latin typeface="Arial Narrow" panose="020B0606020202030204" pitchFamily="34" charset="0"/>
                        </a:rPr>
                        <a:t>3.2%</a:t>
                      </a:r>
                    </a:p>
                  </a:txBody>
                  <a:tcPr marL="3014" marR="3014" marT="30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4275354698"/>
                  </a:ext>
                </a:extLst>
              </a:tr>
              <a:tr h="363906">
                <a:tc>
                  <a:txBody>
                    <a:bodyPr/>
                    <a:lstStyle/>
                    <a:p>
                      <a:pPr algn="l" fontAlgn="t"/>
                      <a:r>
                        <a:rPr lang="en-ZA" sz="1400" b="1" i="0" u="none" strike="noStrike">
                          <a:solidFill>
                            <a:srgbClr val="000000"/>
                          </a:solidFill>
                          <a:effectLst/>
                          <a:latin typeface="Arial Narrow" panose="020B0606020202030204" pitchFamily="34" charset="0"/>
                        </a:rPr>
                        <a:t>Life Sciences</a:t>
                      </a:r>
                    </a:p>
                  </a:txBody>
                  <a:tcPr marL="3014" marR="3014" marT="301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ZA" sz="1400" b="0" i="0" u="none" strike="noStrike">
                          <a:solidFill>
                            <a:srgbClr val="000000"/>
                          </a:solidFill>
                          <a:effectLst/>
                          <a:latin typeface="Arial Narrow" panose="020B0606020202030204" pitchFamily="34" charset="0"/>
                        </a:rPr>
                        <a:t>45 061</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dirty="0">
                          <a:solidFill>
                            <a:srgbClr val="000000"/>
                          </a:solidFill>
                          <a:effectLst/>
                          <a:latin typeface="Arial Narrow" panose="020B0606020202030204" pitchFamily="34" charset="0"/>
                        </a:rPr>
                        <a:t>283 338</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a:solidFill>
                            <a:srgbClr val="000000"/>
                          </a:solidFill>
                          <a:effectLst/>
                          <a:latin typeface="Arial Narrow" panose="020B0606020202030204" pitchFamily="34" charset="0"/>
                        </a:rPr>
                        <a:t>345 175</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1" i="0" u="none" strike="noStrike" dirty="0">
                          <a:solidFill>
                            <a:srgbClr val="000000"/>
                          </a:solidFill>
                          <a:effectLst/>
                          <a:latin typeface="Arial Narrow" panose="020B0606020202030204" pitchFamily="34" charset="0"/>
                        </a:rPr>
                        <a:t>13.1%</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ZA" sz="1400" b="0" i="0" u="none" strike="noStrike">
                          <a:solidFill>
                            <a:srgbClr val="000000"/>
                          </a:solidFill>
                          <a:effectLst/>
                          <a:latin typeface="Arial Narrow" panose="020B0606020202030204" pitchFamily="34" charset="0"/>
                        </a:rPr>
                        <a:t>13 379</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a:solidFill>
                            <a:srgbClr val="000000"/>
                          </a:solidFill>
                          <a:effectLst/>
                          <a:latin typeface="Arial Narrow" panose="020B0606020202030204" pitchFamily="34" charset="0"/>
                        </a:rPr>
                        <a:t>315 945</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dirty="0">
                          <a:solidFill>
                            <a:srgbClr val="000000"/>
                          </a:solidFill>
                          <a:effectLst/>
                          <a:latin typeface="Arial Narrow" panose="020B0606020202030204" pitchFamily="34" charset="0"/>
                        </a:rPr>
                        <a:t>330 293</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1" i="0" u="none" strike="noStrike" dirty="0">
                          <a:solidFill>
                            <a:srgbClr val="000000"/>
                          </a:solidFill>
                          <a:effectLst/>
                          <a:latin typeface="Arial Narrow" panose="020B0606020202030204" pitchFamily="34" charset="0"/>
                        </a:rPr>
                        <a:t>4.1%</a:t>
                      </a:r>
                    </a:p>
                  </a:txBody>
                  <a:tcPr marL="3014" marR="3014" marT="30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2380376025"/>
                  </a:ext>
                </a:extLst>
              </a:tr>
              <a:tr h="363906">
                <a:tc>
                  <a:txBody>
                    <a:bodyPr/>
                    <a:lstStyle/>
                    <a:p>
                      <a:pPr algn="l" fontAlgn="t"/>
                      <a:r>
                        <a:rPr lang="en-ZA" sz="1400" b="1" i="0" u="none" strike="noStrike">
                          <a:solidFill>
                            <a:srgbClr val="000000"/>
                          </a:solidFill>
                          <a:effectLst/>
                          <a:latin typeface="Arial Narrow" panose="020B0606020202030204" pitchFamily="34" charset="0"/>
                        </a:rPr>
                        <a:t>Mathematical Literacy</a:t>
                      </a:r>
                    </a:p>
                  </a:txBody>
                  <a:tcPr marL="3014" marR="3014" marT="301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ZA" sz="1400" b="0" i="0" u="none" strike="noStrike">
                          <a:solidFill>
                            <a:srgbClr val="000000"/>
                          </a:solidFill>
                          <a:effectLst/>
                          <a:latin typeface="Arial Narrow" panose="020B0606020202030204" pitchFamily="34" charset="0"/>
                        </a:rPr>
                        <a:t>52 150</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a:solidFill>
                            <a:srgbClr val="000000"/>
                          </a:solidFill>
                          <a:effectLst/>
                          <a:latin typeface="Arial Narrow" panose="020B0606020202030204" pitchFamily="34" charset="0"/>
                        </a:rPr>
                        <a:t>276 717</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a:solidFill>
                            <a:srgbClr val="000000"/>
                          </a:solidFill>
                          <a:effectLst/>
                          <a:latin typeface="Arial Narrow" panose="020B0606020202030204" pitchFamily="34" charset="0"/>
                        </a:rPr>
                        <a:t>349 338</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1" i="0" u="none" strike="noStrike" dirty="0">
                          <a:solidFill>
                            <a:srgbClr val="000000"/>
                          </a:solidFill>
                          <a:effectLst/>
                          <a:latin typeface="Arial Narrow" panose="020B0606020202030204" pitchFamily="34" charset="0"/>
                        </a:rPr>
                        <a:t>14.9%</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ZA" sz="1400" b="0" i="0" u="none" strike="noStrike">
                          <a:solidFill>
                            <a:srgbClr val="000000"/>
                          </a:solidFill>
                          <a:effectLst/>
                          <a:latin typeface="Arial Narrow" panose="020B0606020202030204" pitchFamily="34" charset="0"/>
                        </a:rPr>
                        <a:t>16 115</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a:solidFill>
                            <a:srgbClr val="000000"/>
                          </a:solidFill>
                          <a:effectLst/>
                          <a:latin typeface="Arial Narrow" panose="020B0606020202030204" pitchFamily="34" charset="0"/>
                        </a:rPr>
                        <a:t>336 328</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dirty="0">
                          <a:solidFill>
                            <a:srgbClr val="000000"/>
                          </a:solidFill>
                          <a:effectLst/>
                          <a:latin typeface="Arial Narrow" panose="020B0606020202030204" pitchFamily="34" charset="0"/>
                        </a:rPr>
                        <a:t>354 966</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1" i="0" u="none" strike="noStrike" dirty="0">
                          <a:solidFill>
                            <a:srgbClr val="000000"/>
                          </a:solidFill>
                          <a:effectLst/>
                          <a:latin typeface="Arial Narrow" panose="020B0606020202030204" pitchFamily="34" charset="0"/>
                        </a:rPr>
                        <a:t>4.5%</a:t>
                      </a:r>
                    </a:p>
                  </a:txBody>
                  <a:tcPr marL="3014" marR="3014" marT="30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3198512583"/>
                  </a:ext>
                </a:extLst>
              </a:tr>
              <a:tr h="363906">
                <a:tc>
                  <a:txBody>
                    <a:bodyPr/>
                    <a:lstStyle/>
                    <a:p>
                      <a:pPr algn="l" fontAlgn="t"/>
                      <a:r>
                        <a:rPr lang="en-ZA" sz="1400" b="1" i="0" u="none" strike="noStrike">
                          <a:solidFill>
                            <a:srgbClr val="000000"/>
                          </a:solidFill>
                          <a:effectLst/>
                          <a:latin typeface="Arial Narrow" panose="020B0606020202030204" pitchFamily="34" charset="0"/>
                        </a:rPr>
                        <a:t>Mathematics</a:t>
                      </a:r>
                    </a:p>
                  </a:txBody>
                  <a:tcPr marL="3014" marR="3014" marT="301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ZA" sz="1400" b="0" i="0" u="none" strike="noStrike">
                          <a:solidFill>
                            <a:srgbClr val="000000"/>
                          </a:solidFill>
                          <a:effectLst/>
                          <a:latin typeface="Arial Narrow" panose="020B0606020202030204" pitchFamily="34" charset="0"/>
                        </a:rPr>
                        <a:t>34 972</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a:solidFill>
                            <a:srgbClr val="000000"/>
                          </a:solidFill>
                          <a:effectLst/>
                          <a:latin typeface="Arial Narrow" panose="020B0606020202030204" pitchFamily="34" charset="0"/>
                        </a:rPr>
                        <a:t>218 100</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a:solidFill>
                            <a:srgbClr val="000000"/>
                          </a:solidFill>
                          <a:effectLst/>
                          <a:latin typeface="Arial Narrow" panose="020B0606020202030204" pitchFamily="34" charset="0"/>
                        </a:rPr>
                        <a:t>256 265</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1" i="0" u="none" strike="noStrike" dirty="0">
                          <a:solidFill>
                            <a:srgbClr val="000000"/>
                          </a:solidFill>
                          <a:effectLst/>
                          <a:latin typeface="Arial Narrow" panose="020B0606020202030204" pitchFamily="34" charset="0"/>
                        </a:rPr>
                        <a:t>13.6%</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ZA" sz="1400" b="0" i="0" u="none" strike="noStrike">
                          <a:solidFill>
                            <a:srgbClr val="000000"/>
                          </a:solidFill>
                          <a:effectLst/>
                          <a:latin typeface="Arial Narrow" panose="020B0606020202030204" pitchFamily="34" charset="0"/>
                        </a:rPr>
                        <a:t>8 818</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a:solidFill>
                            <a:srgbClr val="000000"/>
                          </a:solidFill>
                          <a:effectLst/>
                          <a:latin typeface="Arial Narrow" panose="020B0606020202030204" pitchFamily="34" charset="0"/>
                        </a:rPr>
                        <a:t>231 539</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dirty="0">
                          <a:solidFill>
                            <a:srgbClr val="000000"/>
                          </a:solidFill>
                          <a:effectLst/>
                          <a:latin typeface="Arial Narrow" panose="020B0606020202030204" pitchFamily="34" charset="0"/>
                        </a:rPr>
                        <a:t>241 013</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1" i="0" u="none" strike="noStrike" dirty="0">
                          <a:solidFill>
                            <a:srgbClr val="000000"/>
                          </a:solidFill>
                          <a:effectLst/>
                          <a:latin typeface="Arial Narrow" panose="020B0606020202030204" pitchFamily="34" charset="0"/>
                        </a:rPr>
                        <a:t>3.7%</a:t>
                      </a:r>
                    </a:p>
                  </a:txBody>
                  <a:tcPr marL="3014" marR="3014" marT="30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3567746871"/>
                  </a:ext>
                </a:extLst>
              </a:tr>
              <a:tr h="363906">
                <a:tc>
                  <a:txBody>
                    <a:bodyPr/>
                    <a:lstStyle/>
                    <a:p>
                      <a:pPr algn="l" fontAlgn="t"/>
                      <a:r>
                        <a:rPr lang="en-ZA" sz="1400" b="1" i="0" u="none" strike="noStrike" dirty="0">
                          <a:solidFill>
                            <a:srgbClr val="000000"/>
                          </a:solidFill>
                          <a:effectLst/>
                          <a:latin typeface="Arial Narrow" panose="020B0606020202030204" pitchFamily="34" charset="0"/>
                        </a:rPr>
                        <a:t>Physical Sciences</a:t>
                      </a:r>
                    </a:p>
                  </a:txBody>
                  <a:tcPr marL="3014" marR="3014" marT="301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ZA" sz="1400" b="0" i="0" u="none" strike="noStrike">
                          <a:solidFill>
                            <a:srgbClr val="000000"/>
                          </a:solidFill>
                          <a:effectLst/>
                          <a:latin typeface="Arial Narrow" panose="020B0606020202030204" pitchFamily="34" charset="0"/>
                        </a:rPr>
                        <a:t>22 185</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a:solidFill>
                            <a:srgbClr val="000000"/>
                          </a:solidFill>
                          <a:effectLst/>
                          <a:latin typeface="Arial Narrow" panose="020B0606020202030204" pitchFamily="34" charset="0"/>
                        </a:rPr>
                        <a:t>159 626</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a:solidFill>
                            <a:srgbClr val="000000"/>
                          </a:solidFill>
                          <a:effectLst/>
                          <a:latin typeface="Arial Narrow" panose="020B0606020202030204" pitchFamily="34" charset="0"/>
                        </a:rPr>
                        <a:t>186 332</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1" i="0" u="none" strike="noStrike" dirty="0">
                          <a:solidFill>
                            <a:srgbClr val="000000"/>
                          </a:solidFill>
                          <a:effectLst/>
                          <a:latin typeface="Arial Narrow" panose="020B0606020202030204" pitchFamily="34" charset="0"/>
                        </a:rPr>
                        <a:t>11.9%</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ZA" sz="1400" b="0" i="0" u="none" strike="noStrike">
                          <a:solidFill>
                            <a:srgbClr val="000000"/>
                          </a:solidFill>
                          <a:effectLst/>
                          <a:latin typeface="Arial Narrow" panose="020B0606020202030204" pitchFamily="34" charset="0"/>
                        </a:rPr>
                        <a:t>6 177</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a:solidFill>
                            <a:srgbClr val="000000"/>
                          </a:solidFill>
                          <a:effectLst/>
                          <a:latin typeface="Arial Narrow" panose="020B0606020202030204" pitchFamily="34" charset="0"/>
                        </a:rPr>
                        <a:t>172 626</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dirty="0">
                          <a:solidFill>
                            <a:srgbClr val="000000"/>
                          </a:solidFill>
                          <a:effectLst/>
                          <a:latin typeface="Arial Narrow" panose="020B0606020202030204" pitchFamily="34" charset="0"/>
                        </a:rPr>
                        <a:t>179 415</a:t>
                      </a:r>
                    </a:p>
                  </a:txBody>
                  <a:tcPr marL="3014" marR="3014" marT="3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1" i="0" u="none" strike="noStrike" dirty="0">
                          <a:solidFill>
                            <a:srgbClr val="000000"/>
                          </a:solidFill>
                          <a:effectLst/>
                          <a:latin typeface="Arial Narrow" panose="020B0606020202030204" pitchFamily="34" charset="0"/>
                        </a:rPr>
                        <a:t>3.4%</a:t>
                      </a:r>
                    </a:p>
                  </a:txBody>
                  <a:tcPr marL="3014" marR="3014" marT="30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46241164"/>
                  </a:ext>
                </a:extLst>
              </a:tr>
            </a:tbl>
          </a:graphicData>
        </a:graphic>
      </p:graphicFrame>
      <p:sp>
        <p:nvSpPr>
          <p:cNvPr id="4" name="Slide Number Placeholder 3"/>
          <p:cNvSpPr>
            <a:spLocks noGrp="1"/>
          </p:cNvSpPr>
          <p:nvPr>
            <p:ph type="sldNum" sz="quarter" idx="12"/>
          </p:nvPr>
        </p:nvSpPr>
        <p:spPr/>
        <p:txBody>
          <a:bodyPr/>
          <a:lstStyle/>
          <a:p>
            <a:pPr>
              <a:defRPr/>
            </a:pPr>
            <a:fld id="{5D50A69F-0DB0-4229-A874-189A1B00A418}" type="slidenum">
              <a:rPr lang="en-ZA" altLang="en-US" smtClean="0"/>
              <a:pPr>
                <a:defRPr/>
              </a:pPr>
              <a:t>58</a:t>
            </a:fld>
            <a:endParaRPr lang="en-ZA" altLang="en-US"/>
          </a:p>
        </p:txBody>
      </p:sp>
    </p:spTree>
    <p:extLst>
      <p:ext uri="{BB962C8B-B14F-4D97-AF65-F5344CB8AC3E}">
        <p14:creationId xmlns:p14="http://schemas.microsoft.com/office/powerpoint/2010/main" val="294337957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447" y="22847"/>
            <a:ext cx="7667905" cy="765175"/>
          </a:xfrm>
        </p:spPr>
        <p:txBody>
          <a:bodyPr>
            <a:noAutofit/>
          </a:bodyPr>
          <a:lstStyle/>
          <a:p>
            <a:pPr>
              <a:defRPr/>
            </a:pPr>
            <a:r>
              <a:rPr lang="en-ZA" sz="3600" b="1" cap="small" dirty="0">
                <a:solidFill>
                  <a:srgbClr val="953735"/>
                </a:solidFill>
                <a:latin typeface="Arial Narrow" pitchFamily="34" charset="0"/>
                <a:cs typeface="Arial" panose="020B0604020202020204" pitchFamily="34" charset="0"/>
              </a:rPr>
              <a:t>NSC </a:t>
            </a:r>
            <a:r>
              <a:rPr lang="en-ZA" sz="3600" b="1" cap="small" dirty="0" smtClean="0">
                <a:solidFill>
                  <a:srgbClr val="953735"/>
                </a:solidFill>
                <a:latin typeface="Arial Narrow" pitchFamily="34" charset="0"/>
                <a:cs typeface="Arial" panose="020B0604020202020204" pitchFamily="34" charset="0"/>
              </a:rPr>
              <a:t>2019 / 2020 </a:t>
            </a:r>
            <a:r>
              <a:rPr lang="en-ZA" sz="3600" b="1" cap="small" dirty="0">
                <a:solidFill>
                  <a:srgbClr val="953735"/>
                </a:solidFill>
                <a:latin typeface="Arial Narrow" pitchFamily="34" charset="0"/>
                <a:cs typeface="Arial" panose="020B0604020202020204" pitchFamily="34" charset="0"/>
              </a:rPr>
              <a:t>Progressed Learners</a:t>
            </a:r>
          </a:p>
        </p:txBody>
      </p:sp>
      <p:graphicFrame>
        <p:nvGraphicFramePr>
          <p:cNvPr id="5" name="Table 4"/>
          <p:cNvGraphicFramePr>
            <a:graphicFrameLocks noGrp="1"/>
          </p:cNvGraphicFramePr>
          <p:nvPr>
            <p:extLst>
              <p:ext uri="{D42A27DB-BD31-4B8C-83A1-F6EECF244321}">
                <p14:modId xmlns:p14="http://schemas.microsoft.com/office/powerpoint/2010/main" val="2536369148"/>
              </p:ext>
            </p:extLst>
          </p:nvPr>
        </p:nvGraphicFramePr>
        <p:xfrm>
          <a:off x="72451" y="788026"/>
          <a:ext cx="8964045" cy="5377276"/>
        </p:xfrm>
        <a:graphic>
          <a:graphicData uri="http://schemas.openxmlformats.org/drawingml/2006/table">
            <a:tbl>
              <a:tblPr/>
              <a:tblGrid>
                <a:gridCol w="1561917">
                  <a:extLst>
                    <a:ext uri="{9D8B030D-6E8A-4147-A177-3AD203B41FA5}">
                      <a16:colId xmlns:a16="http://schemas.microsoft.com/office/drawing/2014/main" val="20000"/>
                    </a:ext>
                  </a:extLst>
                </a:gridCol>
                <a:gridCol w="882822">
                  <a:extLst>
                    <a:ext uri="{9D8B030D-6E8A-4147-A177-3AD203B41FA5}">
                      <a16:colId xmlns:a16="http://schemas.microsoft.com/office/drawing/2014/main" val="20001"/>
                    </a:ext>
                  </a:extLst>
                </a:gridCol>
                <a:gridCol w="1086551">
                  <a:extLst>
                    <a:ext uri="{9D8B030D-6E8A-4147-A177-3AD203B41FA5}">
                      <a16:colId xmlns:a16="http://schemas.microsoft.com/office/drawing/2014/main" val="20002"/>
                    </a:ext>
                  </a:extLst>
                </a:gridCol>
                <a:gridCol w="1086551">
                  <a:extLst>
                    <a:ext uri="{9D8B030D-6E8A-4147-A177-3AD203B41FA5}">
                      <a16:colId xmlns:a16="http://schemas.microsoft.com/office/drawing/2014/main" val="20003"/>
                    </a:ext>
                  </a:extLst>
                </a:gridCol>
                <a:gridCol w="1086551">
                  <a:extLst>
                    <a:ext uri="{9D8B030D-6E8A-4147-A177-3AD203B41FA5}">
                      <a16:colId xmlns:a16="http://schemas.microsoft.com/office/drawing/2014/main" val="20004"/>
                    </a:ext>
                  </a:extLst>
                </a:gridCol>
                <a:gridCol w="1086551">
                  <a:extLst>
                    <a:ext uri="{9D8B030D-6E8A-4147-A177-3AD203B41FA5}">
                      <a16:colId xmlns:a16="http://schemas.microsoft.com/office/drawing/2014/main" val="20005"/>
                    </a:ext>
                  </a:extLst>
                </a:gridCol>
                <a:gridCol w="1086551">
                  <a:extLst>
                    <a:ext uri="{9D8B030D-6E8A-4147-A177-3AD203B41FA5}">
                      <a16:colId xmlns:a16="http://schemas.microsoft.com/office/drawing/2014/main" val="20006"/>
                    </a:ext>
                  </a:extLst>
                </a:gridCol>
                <a:gridCol w="1086551">
                  <a:extLst>
                    <a:ext uri="{9D8B030D-6E8A-4147-A177-3AD203B41FA5}">
                      <a16:colId xmlns:a16="http://schemas.microsoft.com/office/drawing/2014/main" val="20007"/>
                    </a:ext>
                  </a:extLst>
                </a:gridCol>
              </a:tblGrid>
              <a:tr h="351766">
                <a:tc rowSpan="2">
                  <a:txBody>
                    <a:bodyPr/>
                    <a:lstStyle/>
                    <a:p>
                      <a:pPr algn="l" fontAlgn="b"/>
                      <a:r>
                        <a:rPr lang="en-ZA" sz="1800" b="1" i="0" u="none" strike="noStrike" dirty="0">
                          <a:solidFill>
                            <a:srgbClr val="000000"/>
                          </a:solidFill>
                          <a:effectLst/>
                          <a:latin typeface="Arial Narrow" pitchFamily="34" charset="0"/>
                        </a:rPr>
                        <a:t> </a:t>
                      </a:r>
                    </a:p>
                    <a:p>
                      <a:pPr algn="ctr" fontAlgn="b"/>
                      <a:r>
                        <a:rPr lang="en-ZA" sz="1800" b="1" i="0" u="none" strike="noStrike" dirty="0">
                          <a:solidFill>
                            <a:srgbClr val="000000"/>
                          </a:solidFill>
                          <a:effectLst/>
                          <a:latin typeface="Arial Narrow" pitchFamily="34" charset="0"/>
                        </a:rPr>
                        <a:t>Province</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gridSpan="3">
                  <a:txBody>
                    <a:bodyPr/>
                    <a:lstStyle/>
                    <a:p>
                      <a:pPr algn="ctr" fontAlgn="b"/>
                      <a:r>
                        <a:rPr lang="en-ZA" sz="1800" b="1" i="0" u="none" strike="noStrike" dirty="0" smtClean="0">
                          <a:solidFill>
                            <a:srgbClr val="000000"/>
                          </a:solidFill>
                          <a:effectLst/>
                          <a:latin typeface="Arial Narrow" pitchFamily="34" charset="0"/>
                        </a:rPr>
                        <a:t>2019</a:t>
                      </a:r>
                      <a:endParaRPr lang="en-ZA" sz="1800" b="1" i="0" u="none" strike="noStrike" dirty="0">
                        <a:solidFill>
                          <a:srgbClr val="000000"/>
                        </a:solidFill>
                        <a:effectLst/>
                        <a:latin typeface="Arial Narrow" pitchFamily="34" charset="0"/>
                      </a:endParaRP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hMerge="1">
                  <a:txBody>
                    <a:bodyPr/>
                    <a:lstStyle/>
                    <a:p>
                      <a:pPr algn="ctr" fontAlgn="b"/>
                      <a:endParaRPr lang="en-ZA" sz="1800" b="1" i="0" u="none" strike="noStrike" dirty="0">
                        <a:solidFill>
                          <a:srgbClr val="000000"/>
                        </a:solidFill>
                        <a:effectLst/>
                        <a:latin typeface="Arial Narrow" pitchFamily="34" charset="0"/>
                      </a:endParaRPr>
                    </a:p>
                  </a:txBody>
                  <a:tcPr marL="9525" marR="9525" marT="9525" marB="0" anchor="b"/>
                </a:tc>
                <a:tc hMerge="1">
                  <a:txBody>
                    <a:bodyPr/>
                    <a:lstStyle/>
                    <a:p>
                      <a:pPr algn="ctr" fontAlgn="b"/>
                      <a:endParaRPr lang="en-ZA" sz="1800" b="1" i="0" u="none" strike="noStrike" dirty="0">
                        <a:solidFill>
                          <a:srgbClr val="000000"/>
                        </a:solidFill>
                        <a:effectLst/>
                        <a:latin typeface="Arial Narrow" pitchFamily="34" charset="0"/>
                      </a:endParaRPr>
                    </a:p>
                  </a:txBody>
                  <a:tcPr marL="9525" marR="9525" marT="9525" marB="0" anchor="b"/>
                </a:tc>
                <a:tc gridSpan="3">
                  <a:txBody>
                    <a:bodyPr/>
                    <a:lstStyle/>
                    <a:p>
                      <a:pPr algn="ctr" fontAlgn="b"/>
                      <a:r>
                        <a:rPr lang="en-ZA" sz="1800" b="1" i="0" u="none" strike="noStrike" dirty="0" smtClean="0">
                          <a:solidFill>
                            <a:srgbClr val="000000"/>
                          </a:solidFill>
                          <a:effectLst/>
                          <a:latin typeface="Arial Narrow" pitchFamily="34" charset="0"/>
                        </a:rPr>
                        <a:t>2020</a:t>
                      </a:r>
                      <a:endParaRPr lang="en-ZA" sz="1800" b="1" i="0" u="none" strike="noStrike" dirty="0">
                        <a:solidFill>
                          <a:srgbClr val="000000"/>
                        </a:solidFill>
                        <a:effectLst/>
                        <a:latin typeface="Arial Narrow"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pPr algn="ctr" fontAlgn="b"/>
                      <a:endParaRPr lang="en-ZA" sz="1800" b="1" i="0" u="none" strike="noStrike" dirty="0">
                        <a:solidFill>
                          <a:srgbClr val="000000"/>
                        </a:solidFill>
                        <a:effectLst/>
                        <a:latin typeface="Arial Narrow"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pPr algn="ctr" fontAlgn="b"/>
                      <a:endParaRPr lang="en-ZA" sz="1800" b="1" i="0" u="none" strike="noStrike" dirty="0">
                        <a:solidFill>
                          <a:srgbClr val="000000"/>
                        </a:solidFill>
                        <a:effectLst/>
                        <a:latin typeface="Arial Narrow"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rowSpan="2">
                  <a:txBody>
                    <a:bodyPr/>
                    <a:lstStyle/>
                    <a:p>
                      <a:pPr algn="l" fontAlgn="b"/>
                      <a:r>
                        <a:rPr lang="en-ZA" sz="1800" b="1" i="0" u="none" strike="noStrike" dirty="0">
                          <a:solidFill>
                            <a:srgbClr val="000000"/>
                          </a:solidFill>
                          <a:effectLst/>
                          <a:latin typeface="Arial Narrow" pitchFamily="34" charset="0"/>
                        </a:rPr>
                        <a:t>Difference</a:t>
                      </a:r>
                    </a:p>
                  </a:txBody>
                  <a:tcPr marL="9525" marR="9525" marT="9525"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1598857">
                <a:tc vMerge="1">
                  <a:txBody>
                    <a:bodyPr/>
                    <a:lstStyle/>
                    <a:p>
                      <a:pPr algn="l" fontAlgn="b"/>
                      <a:endParaRPr lang="en-ZA" sz="1800" b="1" i="0" u="none" strike="noStrike" dirty="0">
                        <a:solidFill>
                          <a:srgbClr val="000000"/>
                        </a:solidFill>
                        <a:effectLst/>
                        <a:latin typeface="Arial Narrow" pitchFamily="34" charset="0"/>
                      </a:endParaRP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l" fontAlgn="b"/>
                      <a:r>
                        <a:rPr lang="en-ZA" sz="1800" b="1" i="0" u="none" strike="noStrike" dirty="0">
                          <a:solidFill>
                            <a:srgbClr val="000000"/>
                          </a:solidFill>
                          <a:effectLst/>
                          <a:latin typeface="Arial Narrow" pitchFamily="34" charset="0"/>
                        </a:rPr>
                        <a:t>No Progressed</a:t>
                      </a: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l" fontAlgn="b"/>
                      <a:r>
                        <a:rPr lang="en-ZA" sz="1800" b="1" i="0" u="none" strike="noStrike" dirty="0">
                          <a:solidFill>
                            <a:srgbClr val="000000"/>
                          </a:solidFill>
                          <a:effectLst/>
                          <a:latin typeface="Arial Narrow" pitchFamily="34" charset="0"/>
                        </a:rPr>
                        <a:t>Total Entered</a:t>
                      </a: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l" fontAlgn="b"/>
                      <a:r>
                        <a:rPr lang="en-ZA" sz="1800" b="1" i="0" u="none" strike="noStrike" dirty="0">
                          <a:solidFill>
                            <a:srgbClr val="000000"/>
                          </a:solidFill>
                          <a:effectLst/>
                          <a:latin typeface="Arial Narrow" pitchFamily="34" charset="0"/>
                        </a:rPr>
                        <a:t>% Progressed</a:t>
                      </a:r>
                    </a:p>
                  </a:txBody>
                  <a:tcPr marL="9525" marR="9525" marT="9525" marB="0" vert="vert27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l" fontAlgn="b"/>
                      <a:r>
                        <a:rPr lang="en-ZA" sz="1800" b="1" i="0" u="none" strike="noStrike" dirty="0">
                          <a:solidFill>
                            <a:srgbClr val="000000"/>
                          </a:solidFill>
                          <a:effectLst/>
                          <a:latin typeface="Arial Narrow" pitchFamily="34" charset="0"/>
                        </a:rPr>
                        <a:t>No Progressed</a:t>
                      </a:r>
                    </a:p>
                  </a:txBody>
                  <a:tcPr marL="9525" marR="9525" marT="9525" marB="0" vert="vert27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l" fontAlgn="b"/>
                      <a:r>
                        <a:rPr lang="en-ZA" sz="1800" b="1" i="0" u="none" strike="noStrike" dirty="0">
                          <a:solidFill>
                            <a:srgbClr val="000000"/>
                          </a:solidFill>
                          <a:effectLst/>
                          <a:latin typeface="Arial Narrow" pitchFamily="34" charset="0"/>
                        </a:rPr>
                        <a:t>Total Entered</a:t>
                      </a: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l" fontAlgn="b"/>
                      <a:r>
                        <a:rPr lang="en-ZA" sz="1800" b="1" i="0" u="none" strike="noStrike" dirty="0">
                          <a:solidFill>
                            <a:srgbClr val="000000"/>
                          </a:solidFill>
                          <a:effectLst/>
                          <a:latin typeface="Arial Narrow" pitchFamily="34" charset="0"/>
                        </a:rPr>
                        <a:t>% Progressed</a:t>
                      </a: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vMerge="1">
                  <a:txBody>
                    <a:bodyPr/>
                    <a:lstStyle/>
                    <a:p>
                      <a:pPr algn="l" fontAlgn="b"/>
                      <a:endParaRPr lang="en-ZA" sz="1800" b="1" i="0" u="none" strike="noStrike" dirty="0">
                        <a:solidFill>
                          <a:srgbClr val="000000"/>
                        </a:solidFill>
                        <a:effectLst/>
                        <a:latin typeface="Arial Narrow" pitchFamily="34" charset="0"/>
                      </a:endParaRPr>
                    </a:p>
                  </a:txBody>
                  <a:tcPr marL="9525" marR="9525" marT="9525" marB="0" vert="vert27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1"/>
                  </a:ext>
                </a:extLst>
              </a:tr>
              <a:tr h="351766">
                <a:tc>
                  <a:txBody>
                    <a:bodyPr/>
                    <a:lstStyle/>
                    <a:p>
                      <a:pPr algn="l" fontAlgn="b"/>
                      <a:r>
                        <a:rPr lang="en-ZA" sz="1800" b="1" i="0" u="none" strike="noStrike">
                          <a:solidFill>
                            <a:srgbClr val="000000"/>
                          </a:solidFill>
                          <a:effectLst/>
                          <a:latin typeface="Arial Narrow" pitchFamily="34" charset="0"/>
                        </a:rPr>
                        <a:t>Eastern Cape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800" b="0" i="0" u="none" strike="noStrike">
                          <a:solidFill>
                            <a:srgbClr val="000000"/>
                          </a:solidFill>
                          <a:effectLst/>
                          <a:latin typeface="Arial Narrow" panose="020B0606020202030204" pitchFamily="34" charset="0"/>
                        </a:rPr>
                        <a:t>17 007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b"/>
                      <a:r>
                        <a:rPr lang="en-ZA" sz="1800" b="0" i="0" u="none" strike="noStrike">
                          <a:solidFill>
                            <a:srgbClr val="000000"/>
                          </a:solidFill>
                          <a:effectLst/>
                          <a:latin typeface="Arial Narrow" panose="020B0606020202030204" pitchFamily="34" charset="0"/>
                        </a:rPr>
                        <a:t>79 297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b"/>
                      <a:r>
                        <a:rPr lang="en-ZA" sz="1800" b="0" i="0" u="none" strike="noStrike">
                          <a:solidFill>
                            <a:srgbClr val="000000"/>
                          </a:solidFill>
                          <a:effectLst/>
                          <a:latin typeface="Arial Narrow" panose="020B0606020202030204" pitchFamily="34" charset="0"/>
                        </a:rPr>
                        <a:t>21.4</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b"/>
                      <a:r>
                        <a:rPr lang="en-ZA" sz="1800" b="0" i="0" u="none" strike="noStrike">
                          <a:solidFill>
                            <a:srgbClr val="000000"/>
                          </a:solidFill>
                          <a:effectLst/>
                          <a:latin typeface="Arial Narrow" panose="020B0606020202030204" pitchFamily="34" charset="0"/>
                        </a:rPr>
                        <a:t>9 759</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en-ZA" sz="1800" b="0" i="0" u="none" strike="noStrike">
                          <a:solidFill>
                            <a:srgbClr val="000000"/>
                          </a:solidFill>
                          <a:effectLst/>
                          <a:latin typeface="Arial Narrow" panose="020B0606020202030204" pitchFamily="34" charset="0"/>
                        </a:rPr>
                        <a:t>77 620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en-ZA" sz="1800" b="0" i="0" u="none" strike="noStrike">
                          <a:solidFill>
                            <a:srgbClr val="000000"/>
                          </a:solidFill>
                          <a:effectLst/>
                          <a:latin typeface="Arial Narrow" panose="020B0606020202030204" pitchFamily="34" charset="0"/>
                        </a:rPr>
                        <a:t>12.6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r>
                        <a:rPr lang="en-ZA" sz="1800" b="0" i="0" u="none" strike="noStrike" dirty="0">
                          <a:solidFill>
                            <a:srgbClr val="FF0000"/>
                          </a:solidFill>
                          <a:effectLst/>
                          <a:latin typeface="Arial Narrow" panose="020B0606020202030204" pitchFamily="34" charset="0"/>
                        </a:rPr>
                        <a:t>-7 248</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2"/>
                  </a:ext>
                </a:extLst>
              </a:tr>
              <a:tr h="338765">
                <a:tc>
                  <a:txBody>
                    <a:bodyPr/>
                    <a:lstStyle/>
                    <a:p>
                      <a:pPr algn="l" fontAlgn="b"/>
                      <a:r>
                        <a:rPr lang="en-ZA" sz="1800" b="1" i="0" u="none" strike="noStrike">
                          <a:solidFill>
                            <a:srgbClr val="000000"/>
                          </a:solidFill>
                          <a:effectLst/>
                          <a:latin typeface="Arial Narrow" pitchFamily="34" charset="0"/>
                        </a:rPr>
                        <a:t>Free State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800" b="0" i="0" u="none" strike="noStrike">
                          <a:solidFill>
                            <a:srgbClr val="000000"/>
                          </a:solidFill>
                          <a:effectLst/>
                          <a:latin typeface="Arial Narrow" panose="020B0606020202030204" pitchFamily="34" charset="0"/>
                        </a:rPr>
                        <a:t>6 765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b"/>
                      <a:r>
                        <a:rPr lang="en-ZA" sz="1800" b="0" i="0" u="none" strike="noStrike">
                          <a:solidFill>
                            <a:srgbClr val="000000"/>
                          </a:solidFill>
                          <a:effectLst/>
                          <a:latin typeface="Arial Narrow" panose="020B0606020202030204" pitchFamily="34" charset="0"/>
                        </a:rPr>
                        <a:t>30 041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b"/>
                      <a:r>
                        <a:rPr lang="en-ZA" sz="1800" b="0" i="0" u="none" strike="noStrike">
                          <a:solidFill>
                            <a:srgbClr val="000000"/>
                          </a:solidFill>
                          <a:effectLst/>
                          <a:latin typeface="Arial Narrow" panose="020B0606020202030204" pitchFamily="34" charset="0"/>
                        </a:rPr>
                        <a:t>22.5</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b"/>
                      <a:r>
                        <a:rPr lang="en-ZA" sz="1800" b="0" i="0" u="none" strike="noStrike">
                          <a:solidFill>
                            <a:srgbClr val="000000"/>
                          </a:solidFill>
                          <a:effectLst/>
                          <a:latin typeface="Arial Narrow" panose="020B0606020202030204" pitchFamily="34" charset="0"/>
                        </a:rPr>
                        <a:t>5 258</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en-ZA" sz="1800" b="0" i="0" u="none" strike="noStrike">
                          <a:solidFill>
                            <a:srgbClr val="000000"/>
                          </a:solidFill>
                          <a:effectLst/>
                          <a:latin typeface="Arial Narrow" panose="020B0606020202030204" pitchFamily="34" charset="0"/>
                        </a:rPr>
                        <a:t>29 289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en-ZA" sz="1800" b="0" i="0" u="none" strike="noStrike">
                          <a:solidFill>
                            <a:srgbClr val="000000"/>
                          </a:solidFill>
                          <a:effectLst/>
                          <a:latin typeface="Arial Narrow" panose="020B0606020202030204" pitchFamily="34" charset="0"/>
                        </a:rPr>
                        <a:t>18.0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r>
                        <a:rPr lang="en-ZA" sz="1800" b="0" i="0" u="none" strike="noStrike" dirty="0">
                          <a:solidFill>
                            <a:srgbClr val="FF0000"/>
                          </a:solidFill>
                          <a:effectLst/>
                          <a:latin typeface="Arial Narrow" panose="020B0606020202030204" pitchFamily="34" charset="0"/>
                        </a:rPr>
                        <a:t>-1 507</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3"/>
                  </a:ext>
                </a:extLst>
              </a:tr>
              <a:tr h="338765">
                <a:tc>
                  <a:txBody>
                    <a:bodyPr/>
                    <a:lstStyle/>
                    <a:p>
                      <a:pPr algn="l" fontAlgn="b"/>
                      <a:r>
                        <a:rPr lang="en-ZA" sz="1800" b="1" i="0" u="none" strike="noStrike" dirty="0">
                          <a:solidFill>
                            <a:srgbClr val="000000"/>
                          </a:solidFill>
                          <a:effectLst/>
                          <a:latin typeface="Arial Narrow" pitchFamily="34" charset="0"/>
                        </a:rPr>
                        <a:t>Gauteng</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800" b="0" i="0" u="none" strike="noStrike">
                          <a:solidFill>
                            <a:srgbClr val="000000"/>
                          </a:solidFill>
                          <a:effectLst/>
                          <a:latin typeface="Arial Narrow" panose="020B0606020202030204" pitchFamily="34" charset="0"/>
                        </a:rPr>
                        <a:t>17 038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b"/>
                      <a:r>
                        <a:rPr lang="en-ZA" sz="1800" b="0" i="0" u="none" strike="noStrike">
                          <a:solidFill>
                            <a:srgbClr val="000000"/>
                          </a:solidFill>
                          <a:effectLst/>
                          <a:latin typeface="Arial Narrow" panose="020B0606020202030204" pitchFamily="34" charset="0"/>
                        </a:rPr>
                        <a:t>111 188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b"/>
                      <a:r>
                        <a:rPr lang="en-ZA" sz="1800" b="0" i="0" u="none" strike="noStrike">
                          <a:solidFill>
                            <a:srgbClr val="000000"/>
                          </a:solidFill>
                          <a:effectLst/>
                          <a:latin typeface="Arial Narrow" panose="020B0606020202030204" pitchFamily="34" charset="0"/>
                        </a:rPr>
                        <a:t>15.3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b"/>
                      <a:r>
                        <a:rPr lang="en-ZA" sz="1800" b="0" i="0" u="none" strike="noStrike">
                          <a:solidFill>
                            <a:srgbClr val="000000"/>
                          </a:solidFill>
                          <a:effectLst/>
                          <a:latin typeface="Arial Narrow" panose="020B0606020202030204" pitchFamily="34" charset="0"/>
                        </a:rPr>
                        <a:t>11 655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en-ZA" sz="1800" b="0" i="0" u="none" strike="noStrike">
                          <a:solidFill>
                            <a:srgbClr val="000000"/>
                          </a:solidFill>
                          <a:effectLst/>
                          <a:latin typeface="Arial Narrow" panose="020B0606020202030204" pitchFamily="34" charset="0"/>
                        </a:rPr>
                        <a:t>115 069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en-ZA" sz="1800" b="0" i="0" u="none" strike="noStrike">
                          <a:solidFill>
                            <a:srgbClr val="000000"/>
                          </a:solidFill>
                          <a:effectLst/>
                          <a:latin typeface="Arial Narrow" panose="020B0606020202030204" pitchFamily="34" charset="0"/>
                        </a:rPr>
                        <a:t>10.1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r>
                        <a:rPr lang="en-ZA" sz="1800" b="0" i="0" u="none" strike="noStrike" dirty="0">
                          <a:solidFill>
                            <a:srgbClr val="FF0000"/>
                          </a:solidFill>
                          <a:effectLst/>
                          <a:latin typeface="Arial Narrow" panose="020B0606020202030204" pitchFamily="34" charset="0"/>
                        </a:rPr>
                        <a:t>-5 383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4"/>
                  </a:ext>
                </a:extLst>
              </a:tr>
              <a:tr h="338765">
                <a:tc>
                  <a:txBody>
                    <a:bodyPr/>
                    <a:lstStyle/>
                    <a:p>
                      <a:pPr algn="l" fontAlgn="b"/>
                      <a:r>
                        <a:rPr lang="en-ZA" sz="1800" b="1" i="0" u="none" strike="noStrike" dirty="0">
                          <a:solidFill>
                            <a:srgbClr val="000000"/>
                          </a:solidFill>
                          <a:effectLst/>
                          <a:latin typeface="Arial Narrow" pitchFamily="34" charset="0"/>
                        </a:rPr>
                        <a:t>KwaZulu-Natal</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800" b="0" i="0" u="none" strike="noStrike">
                          <a:solidFill>
                            <a:srgbClr val="000000"/>
                          </a:solidFill>
                          <a:effectLst/>
                          <a:latin typeface="Arial Narrow" panose="020B0606020202030204" pitchFamily="34" charset="0"/>
                        </a:rPr>
                        <a:t>33 069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b"/>
                      <a:r>
                        <a:rPr lang="en-ZA" sz="1800" b="0" i="0" u="none" strike="noStrike">
                          <a:solidFill>
                            <a:srgbClr val="000000"/>
                          </a:solidFill>
                          <a:effectLst/>
                          <a:latin typeface="Arial Narrow" panose="020B0606020202030204" pitchFamily="34" charset="0"/>
                        </a:rPr>
                        <a:t>147 554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b"/>
                      <a:r>
                        <a:rPr lang="en-ZA" sz="1800" b="0" i="0" u="none" strike="noStrike">
                          <a:solidFill>
                            <a:srgbClr val="000000"/>
                          </a:solidFill>
                          <a:effectLst/>
                          <a:latin typeface="Arial Narrow" panose="020B0606020202030204" pitchFamily="34" charset="0"/>
                        </a:rPr>
                        <a:t>22.4</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b"/>
                      <a:r>
                        <a:rPr lang="en-ZA" sz="1800" b="0" i="0" u="none" strike="noStrike">
                          <a:solidFill>
                            <a:srgbClr val="000000"/>
                          </a:solidFill>
                          <a:effectLst/>
                          <a:latin typeface="Arial Narrow" panose="020B0606020202030204" pitchFamily="34" charset="0"/>
                        </a:rPr>
                        <a:t>15 447</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en-ZA" sz="1800" b="0" i="0" u="none" strike="noStrike">
                          <a:solidFill>
                            <a:srgbClr val="000000"/>
                          </a:solidFill>
                          <a:effectLst/>
                          <a:latin typeface="Arial Narrow" panose="020B0606020202030204" pitchFamily="34" charset="0"/>
                        </a:rPr>
                        <a:t>144 307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en-ZA" sz="1800" b="0" i="0" u="none" strike="noStrike">
                          <a:solidFill>
                            <a:srgbClr val="000000"/>
                          </a:solidFill>
                          <a:effectLst/>
                          <a:latin typeface="Arial Narrow" panose="020B0606020202030204" pitchFamily="34" charset="0"/>
                        </a:rPr>
                        <a:t>10.7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r>
                        <a:rPr lang="en-ZA" sz="1800" b="0" i="0" u="none" strike="noStrike" dirty="0">
                          <a:solidFill>
                            <a:srgbClr val="FF0000"/>
                          </a:solidFill>
                          <a:effectLst/>
                          <a:latin typeface="Arial Narrow" panose="020B0606020202030204" pitchFamily="34" charset="0"/>
                        </a:rPr>
                        <a:t>-17 622</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5"/>
                  </a:ext>
                </a:extLst>
              </a:tr>
              <a:tr h="338765">
                <a:tc>
                  <a:txBody>
                    <a:bodyPr/>
                    <a:lstStyle/>
                    <a:p>
                      <a:pPr algn="l" fontAlgn="b"/>
                      <a:r>
                        <a:rPr lang="en-ZA" sz="1800" b="1" i="0" u="none" strike="noStrike">
                          <a:solidFill>
                            <a:srgbClr val="000000"/>
                          </a:solidFill>
                          <a:effectLst/>
                          <a:latin typeface="Arial Narrow" pitchFamily="34" charset="0"/>
                        </a:rPr>
                        <a:t>Limpopo</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800" b="0" i="0" u="none" strike="noStrike">
                          <a:solidFill>
                            <a:srgbClr val="000000"/>
                          </a:solidFill>
                          <a:effectLst/>
                          <a:latin typeface="Arial Narrow" panose="020B0606020202030204" pitchFamily="34" charset="0"/>
                        </a:rPr>
                        <a:t>20 961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b"/>
                      <a:r>
                        <a:rPr lang="en-ZA" sz="1800" b="0" i="0" u="none" strike="noStrike">
                          <a:solidFill>
                            <a:srgbClr val="000000"/>
                          </a:solidFill>
                          <a:effectLst/>
                          <a:latin typeface="Arial Narrow" panose="020B0606020202030204" pitchFamily="34" charset="0"/>
                        </a:rPr>
                        <a:t>93 932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b"/>
                      <a:r>
                        <a:rPr lang="en-ZA" sz="1800" b="0" i="0" u="none" strike="noStrike">
                          <a:solidFill>
                            <a:srgbClr val="000000"/>
                          </a:solidFill>
                          <a:effectLst/>
                          <a:latin typeface="Arial Narrow" panose="020B0606020202030204" pitchFamily="34" charset="0"/>
                        </a:rPr>
                        <a:t>22.3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b"/>
                      <a:r>
                        <a:rPr lang="en-ZA" sz="1800" b="0" i="0" u="none" strike="noStrike">
                          <a:solidFill>
                            <a:srgbClr val="000000"/>
                          </a:solidFill>
                          <a:effectLst/>
                          <a:latin typeface="Arial Narrow" panose="020B0606020202030204" pitchFamily="34" charset="0"/>
                        </a:rPr>
                        <a:t>12 050</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en-ZA" sz="1800" b="0" i="0" u="none" strike="noStrike">
                          <a:solidFill>
                            <a:srgbClr val="000000"/>
                          </a:solidFill>
                          <a:effectLst/>
                          <a:latin typeface="Arial Narrow" panose="020B0606020202030204" pitchFamily="34" charset="0"/>
                        </a:rPr>
                        <a:t>79 813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en-ZA" sz="1800" b="0" i="0" u="none" strike="noStrike">
                          <a:solidFill>
                            <a:srgbClr val="000000"/>
                          </a:solidFill>
                          <a:effectLst/>
                          <a:latin typeface="Arial Narrow" panose="020B0606020202030204" pitchFamily="34" charset="0"/>
                        </a:rPr>
                        <a:t>15.1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r>
                        <a:rPr lang="en-ZA" sz="1800" b="0" i="0" u="none" strike="noStrike" dirty="0">
                          <a:solidFill>
                            <a:srgbClr val="FF0000"/>
                          </a:solidFill>
                          <a:effectLst/>
                          <a:latin typeface="Arial Narrow" panose="020B0606020202030204" pitchFamily="34" charset="0"/>
                        </a:rPr>
                        <a:t>-8 911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6"/>
                  </a:ext>
                </a:extLst>
              </a:tr>
              <a:tr h="338765">
                <a:tc>
                  <a:txBody>
                    <a:bodyPr/>
                    <a:lstStyle/>
                    <a:p>
                      <a:pPr algn="l" fontAlgn="b"/>
                      <a:r>
                        <a:rPr lang="en-ZA" sz="1800" b="1" i="0" u="none" strike="noStrike">
                          <a:solidFill>
                            <a:srgbClr val="000000"/>
                          </a:solidFill>
                          <a:effectLst/>
                          <a:latin typeface="Arial Narrow" pitchFamily="34" charset="0"/>
                        </a:rPr>
                        <a:t>Mpumalanga</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800" b="0" i="0" u="none" strike="noStrike">
                          <a:solidFill>
                            <a:srgbClr val="000000"/>
                          </a:solidFill>
                          <a:effectLst/>
                          <a:latin typeface="Arial Narrow" panose="020B0606020202030204" pitchFamily="34" charset="0"/>
                        </a:rPr>
                        <a:t>15 853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b"/>
                      <a:r>
                        <a:rPr lang="en-ZA" sz="1800" b="0" i="0" u="none" strike="noStrike">
                          <a:solidFill>
                            <a:srgbClr val="000000"/>
                          </a:solidFill>
                          <a:effectLst/>
                          <a:latin typeface="Arial Narrow" panose="020B0606020202030204" pitchFamily="34" charset="0"/>
                        </a:rPr>
                        <a:t>56 833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b"/>
                      <a:r>
                        <a:rPr lang="en-ZA" sz="1800" b="0" i="0" u="none" strike="noStrike">
                          <a:solidFill>
                            <a:srgbClr val="000000"/>
                          </a:solidFill>
                          <a:effectLst/>
                          <a:latin typeface="Arial Narrow" panose="020B0606020202030204" pitchFamily="34" charset="0"/>
                        </a:rPr>
                        <a:t>27.9</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b"/>
                      <a:r>
                        <a:rPr lang="en-ZA" sz="1800" b="0" i="0" u="none" strike="noStrike">
                          <a:solidFill>
                            <a:srgbClr val="000000"/>
                          </a:solidFill>
                          <a:effectLst/>
                          <a:latin typeface="Arial Narrow" panose="020B0606020202030204" pitchFamily="34" charset="0"/>
                        </a:rPr>
                        <a:t>6 564</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en-ZA" sz="1800" b="0" i="0" u="none" strike="noStrike">
                          <a:solidFill>
                            <a:srgbClr val="000000"/>
                          </a:solidFill>
                          <a:effectLst/>
                          <a:latin typeface="Arial Narrow" panose="020B0606020202030204" pitchFamily="34" charset="0"/>
                        </a:rPr>
                        <a:t>56 030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en-ZA" sz="1800" b="0" i="0" u="none" strike="noStrike">
                          <a:solidFill>
                            <a:srgbClr val="000000"/>
                          </a:solidFill>
                          <a:effectLst/>
                          <a:latin typeface="Arial Narrow" panose="020B0606020202030204" pitchFamily="34" charset="0"/>
                        </a:rPr>
                        <a:t>11.7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r>
                        <a:rPr lang="en-ZA" sz="1800" b="0" i="0" u="none" strike="noStrike" dirty="0">
                          <a:solidFill>
                            <a:srgbClr val="FF0000"/>
                          </a:solidFill>
                          <a:effectLst/>
                          <a:latin typeface="Arial Narrow" panose="020B0606020202030204" pitchFamily="34" charset="0"/>
                        </a:rPr>
                        <a:t>-9 289</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7"/>
                  </a:ext>
                </a:extLst>
              </a:tr>
              <a:tr h="338765">
                <a:tc>
                  <a:txBody>
                    <a:bodyPr/>
                    <a:lstStyle/>
                    <a:p>
                      <a:pPr algn="l" fontAlgn="b"/>
                      <a:r>
                        <a:rPr lang="en-ZA" sz="1800" b="1" i="0" u="none" strike="noStrike">
                          <a:solidFill>
                            <a:srgbClr val="000000"/>
                          </a:solidFill>
                          <a:effectLst/>
                          <a:latin typeface="Arial Narrow" pitchFamily="34" charset="0"/>
                        </a:rPr>
                        <a:t>North West</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800" b="0" i="0" u="none" strike="noStrike">
                          <a:solidFill>
                            <a:srgbClr val="000000"/>
                          </a:solidFill>
                          <a:effectLst/>
                          <a:latin typeface="Arial Narrow" panose="020B0606020202030204" pitchFamily="34" charset="0"/>
                        </a:rPr>
                        <a:t>8 549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b"/>
                      <a:r>
                        <a:rPr lang="en-ZA" sz="1800" b="0" i="0" u="none" strike="noStrike">
                          <a:solidFill>
                            <a:srgbClr val="000000"/>
                          </a:solidFill>
                          <a:effectLst/>
                          <a:latin typeface="Arial Narrow" panose="020B0606020202030204" pitchFamily="34" charset="0"/>
                        </a:rPr>
                        <a:t>33 057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b"/>
                      <a:r>
                        <a:rPr lang="en-ZA" sz="1800" b="0" i="0" u="none" strike="noStrike">
                          <a:solidFill>
                            <a:srgbClr val="000000"/>
                          </a:solidFill>
                          <a:effectLst/>
                          <a:latin typeface="Arial Narrow" panose="020B0606020202030204" pitchFamily="34" charset="0"/>
                        </a:rPr>
                        <a:t>25.9</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4 189</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en-ZA" sz="1800" b="0" i="0" u="none" strike="noStrike">
                          <a:solidFill>
                            <a:srgbClr val="000000"/>
                          </a:solidFill>
                          <a:effectLst/>
                          <a:latin typeface="Arial Narrow" panose="020B0606020202030204" pitchFamily="34" charset="0"/>
                        </a:rPr>
                        <a:t>38 292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en-ZA" sz="1800" b="0" i="0" u="none" strike="noStrike">
                          <a:solidFill>
                            <a:srgbClr val="000000"/>
                          </a:solidFill>
                          <a:effectLst/>
                          <a:latin typeface="Arial Narrow" panose="020B0606020202030204" pitchFamily="34" charset="0"/>
                        </a:rPr>
                        <a:t>10.9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r>
                        <a:rPr lang="en-ZA" sz="1800" b="0" i="0" u="none" strike="noStrike" dirty="0">
                          <a:solidFill>
                            <a:srgbClr val="FF0000"/>
                          </a:solidFill>
                          <a:effectLst/>
                          <a:latin typeface="Arial Narrow" panose="020B0606020202030204" pitchFamily="34" charset="0"/>
                        </a:rPr>
                        <a:t>-4 360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8"/>
                  </a:ext>
                </a:extLst>
              </a:tr>
              <a:tr h="338765">
                <a:tc>
                  <a:txBody>
                    <a:bodyPr/>
                    <a:lstStyle/>
                    <a:p>
                      <a:pPr algn="l" fontAlgn="b"/>
                      <a:r>
                        <a:rPr lang="en-ZA" sz="1800" b="1" i="0" u="none" strike="noStrike">
                          <a:solidFill>
                            <a:srgbClr val="000000"/>
                          </a:solidFill>
                          <a:effectLst/>
                          <a:latin typeface="Arial Narrow" pitchFamily="34" charset="0"/>
                        </a:rPr>
                        <a:t>Northern Cape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800" b="0" i="0" u="none" strike="noStrike">
                          <a:solidFill>
                            <a:srgbClr val="000000"/>
                          </a:solidFill>
                          <a:effectLst/>
                          <a:latin typeface="Arial Narrow" panose="020B0606020202030204" pitchFamily="34" charset="0"/>
                        </a:rPr>
                        <a:t>2 778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b"/>
                      <a:r>
                        <a:rPr lang="en-ZA" sz="1800" b="0" i="0" u="none" strike="noStrike">
                          <a:solidFill>
                            <a:srgbClr val="000000"/>
                          </a:solidFill>
                          <a:effectLst/>
                          <a:latin typeface="Arial Narrow" panose="020B0606020202030204" pitchFamily="34" charset="0"/>
                        </a:rPr>
                        <a:t>11 459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b"/>
                      <a:r>
                        <a:rPr lang="en-ZA" sz="1800" b="0" i="0" u="none" strike="noStrike">
                          <a:solidFill>
                            <a:srgbClr val="000000"/>
                          </a:solidFill>
                          <a:effectLst/>
                          <a:latin typeface="Arial Narrow" panose="020B0606020202030204" pitchFamily="34" charset="0"/>
                        </a:rPr>
                        <a:t>24.2</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b"/>
                      <a:r>
                        <a:rPr lang="en-ZA" sz="1800" b="0" i="0" u="none" strike="noStrike">
                          <a:solidFill>
                            <a:srgbClr val="000000"/>
                          </a:solidFill>
                          <a:effectLst/>
                          <a:latin typeface="Arial Narrow" panose="020B0606020202030204" pitchFamily="34" charset="0"/>
                        </a:rPr>
                        <a:t>2 427</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en-ZA" sz="1800" b="0" i="0" u="none" strike="noStrike">
                          <a:solidFill>
                            <a:srgbClr val="000000"/>
                          </a:solidFill>
                          <a:effectLst/>
                          <a:latin typeface="Arial Narrow" panose="020B0606020202030204" pitchFamily="34" charset="0"/>
                        </a:rPr>
                        <a:t>12 021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en-ZA" sz="1800" b="0" i="0" u="none" strike="noStrike">
                          <a:solidFill>
                            <a:srgbClr val="000000"/>
                          </a:solidFill>
                          <a:effectLst/>
                          <a:latin typeface="Arial Narrow" panose="020B0606020202030204" pitchFamily="34" charset="0"/>
                        </a:rPr>
                        <a:t>20.2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r>
                        <a:rPr lang="en-ZA" sz="1800" b="0" i="0" u="none" strike="noStrike" dirty="0">
                          <a:solidFill>
                            <a:srgbClr val="FF0000"/>
                          </a:solidFill>
                          <a:effectLst/>
                          <a:latin typeface="Arial Narrow" panose="020B0606020202030204" pitchFamily="34" charset="0"/>
                        </a:rPr>
                        <a:t>-351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9"/>
                  </a:ext>
                </a:extLst>
              </a:tr>
              <a:tr h="351766">
                <a:tc>
                  <a:txBody>
                    <a:bodyPr/>
                    <a:lstStyle/>
                    <a:p>
                      <a:pPr algn="l" fontAlgn="b"/>
                      <a:r>
                        <a:rPr lang="en-ZA" sz="1800" b="1" i="0" u="none" strike="noStrike">
                          <a:solidFill>
                            <a:srgbClr val="000000"/>
                          </a:solidFill>
                          <a:effectLst/>
                          <a:latin typeface="Arial Narrow" pitchFamily="34" charset="0"/>
                        </a:rPr>
                        <a:t>Western Cape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ZA" sz="1800" b="0" i="0" u="none" strike="noStrike">
                          <a:solidFill>
                            <a:srgbClr val="000000"/>
                          </a:solidFill>
                          <a:effectLst/>
                          <a:latin typeface="Arial Narrow" panose="020B0606020202030204" pitchFamily="34" charset="0"/>
                        </a:rPr>
                        <a:t>3 671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b"/>
                      <a:r>
                        <a:rPr lang="en-ZA" sz="1800" b="0" i="0" u="none" strike="noStrike">
                          <a:solidFill>
                            <a:srgbClr val="000000"/>
                          </a:solidFill>
                          <a:effectLst/>
                          <a:latin typeface="Arial Narrow" panose="020B0606020202030204" pitchFamily="34" charset="0"/>
                        </a:rPr>
                        <a:t>53 393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b"/>
                      <a:r>
                        <a:rPr lang="en-ZA" sz="1800" b="0" i="0" u="none" strike="noStrike">
                          <a:solidFill>
                            <a:srgbClr val="000000"/>
                          </a:solidFill>
                          <a:effectLst/>
                          <a:latin typeface="Arial Narrow" panose="020B0606020202030204" pitchFamily="34" charset="0"/>
                        </a:rPr>
                        <a:t>6.9</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b"/>
                      <a:r>
                        <a:rPr lang="en-ZA" sz="1800" b="0" i="0" u="none" strike="noStrike">
                          <a:solidFill>
                            <a:srgbClr val="000000"/>
                          </a:solidFill>
                          <a:effectLst/>
                          <a:latin typeface="Arial Narrow" panose="020B0606020202030204" pitchFamily="34" charset="0"/>
                        </a:rPr>
                        <a:t>3 216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en-ZA" sz="1800" b="0" i="0" u="none" strike="noStrike">
                          <a:solidFill>
                            <a:srgbClr val="000000"/>
                          </a:solidFill>
                          <a:effectLst/>
                          <a:latin typeface="Arial Narrow" panose="020B0606020202030204" pitchFamily="34" charset="0"/>
                        </a:rPr>
                        <a:t>54 785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en-ZA" sz="1800" b="0" i="0" u="none" strike="noStrike">
                          <a:solidFill>
                            <a:srgbClr val="000000"/>
                          </a:solidFill>
                          <a:effectLst/>
                          <a:latin typeface="Arial Narrow" panose="020B0606020202030204" pitchFamily="34" charset="0"/>
                        </a:rPr>
                        <a:t>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r>
                        <a:rPr lang="en-ZA" sz="1800" b="0" i="0" u="none" strike="noStrike" dirty="0">
                          <a:solidFill>
                            <a:srgbClr val="FF0000"/>
                          </a:solidFill>
                          <a:effectLst/>
                          <a:latin typeface="Arial Narrow" panose="020B0606020202030204" pitchFamily="34" charset="0"/>
                        </a:rPr>
                        <a:t>-455</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10"/>
                  </a:ext>
                </a:extLst>
              </a:tr>
              <a:tr h="351766">
                <a:tc>
                  <a:txBody>
                    <a:bodyPr/>
                    <a:lstStyle/>
                    <a:p>
                      <a:pPr algn="l" fontAlgn="b"/>
                      <a:r>
                        <a:rPr lang="en-ZA" sz="1800" b="1" i="0" u="none" strike="noStrike">
                          <a:solidFill>
                            <a:srgbClr val="000000"/>
                          </a:solidFill>
                          <a:effectLst/>
                          <a:latin typeface="Arial Narrow" pitchFamily="34" charset="0"/>
                        </a:rPr>
                        <a:t>National</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ZA" sz="1800" b="1" i="0" u="none" strike="noStrike">
                          <a:solidFill>
                            <a:srgbClr val="000000"/>
                          </a:solidFill>
                          <a:effectLst/>
                          <a:latin typeface="Arial Narrow" panose="020B0606020202030204" pitchFamily="34" charset="0"/>
                        </a:rPr>
                        <a:t>125 691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b"/>
                      <a:r>
                        <a:rPr lang="en-ZA" sz="1800" b="1" i="0" u="none" strike="noStrike">
                          <a:solidFill>
                            <a:srgbClr val="000000"/>
                          </a:solidFill>
                          <a:effectLst/>
                          <a:latin typeface="Arial Narrow" panose="020B0606020202030204" pitchFamily="34" charset="0"/>
                        </a:rPr>
                        <a:t>616 754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b"/>
                      <a:r>
                        <a:rPr lang="en-ZA" sz="1800" b="1" i="0" u="none" strike="noStrike">
                          <a:solidFill>
                            <a:srgbClr val="000000"/>
                          </a:solidFill>
                          <a:effectLst/>
                          <a:latin typeface="Arial Narrow" panose="020B0606020202030204" pitchFamily="34" charset="0"/>
                        </a:rPr>
                        <a:t>20.4</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rtl="0" fontAlgn="b"/>
                      <a:r>
                        <a:rPr lang="en-ZA" sz="1800" b="1" i="0" u="none" strike="noStrike">
                          <a:solidFill>
                            <a:srgbClr val="000000"/>
                          </a:solidFill>
                          <a:effectLst/>
                          <a:latin typeface="Arial Narrow" panose="020B0606020202030204" pitchFamily="34" charset="0"/>
                        </a:rPr>
                        <a:t>70 565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r>
                        <a:rPr lang="en-ZA" sz="1800" b="1" i="0" u="none" strike="noStrike">
                          <a:solidFill>
                            <a:srgbClr val="000000"/>
                          </a:solidFill>
                          <a:effectLst/>
                          <a:latin typeface="Arial Narrow" panose="020B0606020202030204" pitchFamily="34" charset="0"/>
                        </a:rPr>
                        <a:t>607 226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en-ZA" sz="1800" b="1" i="0" u="none" strike="noStrike">
                          <a:solidFill>
                            <a:srgbClr val="000000"/>
                          </a:solidFill>
                          <a:effectLst/>
                          <a:latin typeface="Arial Narrow" panose="020B0606020202030204" pitchFamily="34" charset="0"/>
                        </a:rPr>
                        <a:t>11.6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r>
                        <a:rPr lang="en-ZA" sz="1800" b="1" i="0" u="none" strike="noStrike" dirty="0">
                          <a:solidFill>
                            <a:srgbClr val="FF0000"/>
                          </a:solidFill>
                          <a:effectLst/>
                          <a:latin typeface="Arial Narrow" panose="020B0606020202030204" pitchFamily="34" charset="0"/>
                        </a:rPr>
                        <a:t>-55 126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11"/>
                  </a:ext>
                </a:extLst>
              </a:tr>
            </a:tbl>
          </a:graphicData>
        </a:graphic>
      </p:graphicFrame>
      <p:sp>
        <p:nvSpPr>
          <p:cNvPr id="3" name="Slide Number Placeholder 2"/>
          <p:cNvSpPr>
            <a:spLocks noGrp="1"/>
          </p:cNvSpPr>
          <p:nvPr>
            <p:ph type="sldNum" sz="quarter" idx="4"/>
          </p:nvPr>
        </p:nvSpPr>
        <p:spPr/>
        <p:txBody>
          <a:bodyPr/>
          <a:lstStyle/>
          <a:p>
            <a:pPr>
              <a:defRPr/>
            </a:pPr>
            <a:fld id="{9281EBB6-D164-4A7A-83B0-06A5CFC35E17}" type="slidenum">
              <a:rPr lang="en-ZA" altLang="en-US" smtClean="0"/>
              <a:pPr>
                <a:defRPr/>
              </a:pPr>
              <a:t>59</a:t>
            </a:fld>
            <a:endParaRPr lang="en-ZA" altLang="en-US"/>
          </a:p>
        </p:txBody>
      </p:sp>
    </p:spTree>
    <p:extLst>
      <p:ext uri="{BB962C8B-B14F-4D97-AF65-F5344CB8AC3E}">
        <p14:creationId xmlns:p14="http://schemas.microsoft.com/office/powerpoint/2010/main" val="27480286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Canvas 5"/>
          <p:cNvGrpSpPr/>
          <p:nvPr/>
        </p:nvGrpSpPr>
        <p:grpSpPr>
          <a:xfrm>
            <a:off x="224918" y="735747"/>
            <a:ext cx="8568951" cy="5374010"/>
            <a:chOff x="0" y="0"/>
            <a:chExt cx="5504547" cy="5734050"/>
          </a:xfrm>
        </p:grpSpPr>
        <p:sp>
          <p:nvSpPr>
            <p:cNvPr id="47" name="Rectangle 46"/>
            <p:cNvSpPr/>
            <p:nvPr/>
          </p:nvSpPr>
          <p:spPr>
            <a:xfrm>
              <a:off x="0" y="0"/>
              <a:ext cx="5504547" cy="5734050"/>
            </a:xfrm>
            <a:prstGeom prst="rect">
              <a:avLst/>
            </a:prstGeom>
            <a:ln>
              <a:solidFill>
                <a:schemeClr val="tx1"/>
              </a:solidFill>
            </a:ln>
          </p:spPr>
        </p:sp>
        <p:sp>
          <p:nvSpPr>
            <p:cNvPr id="48" name="Rounded Rectangle 47"/>
            <p:cNvSpPr/>
            <p:nvPr/>
          </p:nvSpPr>
          <p:spPr>
            <a:xfrm>
              <a:off x="1636073" y="933977"/>
              <a:ext cx="1719713" cy="523875"/>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ZA" sz="1400" dirty="0">
                  <a:solidFill>
                    <a:prstClr val="black"/>
                  </a:solidFill>
                  <a:latin typeface="Arial" panose="020B0604020202020204" pitchFamily="34" charset="0"/>
                  <a:ea typeface="Calibri"/>
                  <a:cs typeface="Arial" panose="020B0604020202020204" pitchFamily="34" charset="0"/>
                </a:rPr>
                <a:t>Provincial Education Departments </a:t>
              </a:r>
              <a:r>
                <a:rPr lang="en-ZA" sz="1400" b="1" dirty="0">
                  <a:solidFill>
                    <a:srgbClr val="FF0000"/>
                  </a:solidFill>
                  <a:latin typeface="Arial" panose="020B0604020202020204" pitchFamily="34" charset="0"/>
                  <a:ea typeface="Calibri"/>
                  <a:cs typeface="Arial" panose="020B0604020202020204" pitchFamily="34" charset="0"/>
                </a:rPr>
                <a:t>(9)</a:t>
              </a:r>
            </a:p>
          </p:txBody>
        </p:sp>
        <p:sp>
          <p:nvSpPr>
            <p:cNvPr id="49" name="Rounded Rectangle 48"/>
            <p:cNvSpPr/>
            <p:nvPr/>
          </p:nvSpPr>
          <p:spPr>
            <a:xfrm>
              <a:off x="1451046" y="1666875"/>
              <a:ext cx="1847591" cy="51435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ZA" sz="1400" dirty="0">
                  <a:solidFill>
                    <a:prstClr val="black"/>
                  </a:solidFill>
                  <a:latin typeface="Arial" panose="020B0604020202020204" pitchFamily="34" charset="0"/>
                  <a:ea typeface="Calibri"/>
                  <a:cs typeface="Arial" panose="020B0604020202020204" pitchFamily="34" charset="0"/>
                </a:rPr>
                <a:t>Education Districts </a:t>
              </a:r>
              <a:r>
                <a:rPr lang="en-ZA" sz="1400" b="1" dirty="0">
                  <a:solidFill>
                    <a:srgbClr val="FF0000"/>
                  </a:solidFill>
                  <a:latin typeface="Arial" panose="020B0604020202020204" pitchFamily="34" charset="0"/>
                  <a:ea typeface="Calibri"/>
                  <a:cs typeface="Arial" panose="020B0604020202020204" pitchFamily="34" charset="0"/>
                </a:rPr>
                <a:t>(75)</a:t>
              </a:r>
              <a:endParaRPr lang="en-ZA" sz="1100" b="1" dirty="0">
                <a:solidFill>
                  <a:srgbClr val="FF0000"/>
                </a:solidFill>
                <a:latin typeface="Arial" panose="020B0604020202020204" pitchFamily="34" charset="0"/>
                <a:ea typeface="Calibri"/>
                <a:cs typeface="Arial" panose="020B0604020202020204" pitchFamily="34" charset="0"/>
              </a:endParaRPr>
            </a:p>
          </p:txBody>
        </p:sp>
        <p:sp>
          <p:nvSpPr>
            <p:cNvPr id="50" name="Rounded Rectangle 49"/>
            <p:cNvSpPr/>
            <p:nvPr/>
          </p:nvSpPr>
          <p:spPr>
            <a:xfrm>
              <a:off x="3669786" y="1857274"/>
              <a:ext cx="1250513" cy="38100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ZA" sz="1400" dirty="0">
                  <a:solidFill>
                    <a:prstClr val="black"/>
                  </a:solidFill>
                  <a:latin typeface="Arial" panose="020B0604020202020204" pitchFamily="34" charset="0"/>
                  <a:ea typeface="Calibri"/>
                  <a:cs typeface="Arial" panose="020B0604020202020204" pitchFamily="34" charset="0"/>
                </a:rPr>
                <a:t>Circuit Offices </a:t>
              </a:r>
              <a:r>
                <a:rPr lang="en-ZA" sz="1400" b="1" dirty="0">
                  <a:solidFill>
                    <a:srgbClr val="FF0000"/>
                  </a:solidFill>
                  <a:latin typeface="Arial" panose="020B0604020202020204" pitchFamily="34" charset="0"/>
                  <a:ea typeface="Calibri"/>
                  <a:cs typeface="Arial" panose="020B0604020202020204" pitchFamily="34" charset="0"/>
                </a:rPr>
                <a:t>(889)</a:t>
              </a:r>
              <a:endParaRPr lang="en-ZA" sz="1100" b="1" dirty="0">
                <a:solidFill>
                  <a:srgbClr val="FF0000"/>
                </a:solidFill>
                <a:latin typeface="Arial" panose="020B0604020202020204" pitchFamily="34" charset="0"/>
                <a:ea typeface="Calibri"/>
                <a:cs typeface="Arial" panose="020B0604020202020204" pitchFamily="34" charset="0"/>
              </a:endParaRPr>
            </a:p>
          </p:txBody>
        </p:sp>
        <p:sp>
          <p:nvSpPr>
            <p:cNvPr id="51" name="Rounded Rectangle 50"/>
            <p:cNvSpPr/>
            <p:nvPr/>
          </p:nvSpPr>
          <p:spPr>
            <a:xfrm>
              <a:off x="1736537" y="2450565"/>
              <a:ext cx="1619250" cy="38100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ZA" sz="1400" dirty="0">
                  <a:solidFill>
                    <a:prstClr val="black"/>
                  </a:solidFill>
                  <a:latin typeface="Arial" panose="020B0604020202020204" pitchFamily="34" charset="0"/>
                  <a:ea typeface="Calibri"/>
                  <a:cs typeface="Arial" panose="020B0604020202020204" pitchFamily="34" charset="0"/>
                </a:rPr>
                <a:t>Schools </a:t>
              </a:r>
              <a:r>
                <a:rPr lang="en-ZA" sz="1400" b="1" dirty="0">
                  <a:solidFill>
                    <a:srgbClr val="FF0000"/>
                  </a:solidFill>
                  <a:latin typeface="Arial" panose="020B0604020202020204" pitchFamily="34" charset="0"/>
                  <a:ea typeface="Calibri"/>
                  <a:cs typeface="Arial" panose="020B0604020202020204" pitchFamily="34" charset="0"/>
                </a:rPr>
                <a:t>(25 </a:t>
              </a:r>
              <a:r>
                <a:rPr lang="en-ZA" sz="1400" b="1" dirty="0" smtClean="0">
                  <a:solidFill>
                    <a:srgbClr val="FF0000"/>
                  </a:solidFill>
                  <a:latin typeface="Arial" panose="020B0604020202020204" pitchFamily="34" charset="0"/>
                  <a:ea typeface="Calibri"/>
                  <a:cs typeface="Arial" panose="020B0604020202020204" pitchFamily="34" charset="0"/>
                </a:rPr>
                <a:t>199)</a:t>
              </a:r>
              <a:endParaRPr lang="en-ZA" sz="1100" b="1" dirty="0">
                <a:solidFill>
                  <a:srgbClr val="FF0000"/>
                </a:solidFill>
                <a:latin typeface="Arial" panose="020B0604020202020204" pitchFamily="34" charset="0"/>
                <a:ea typeface="Calibri"/>
                <a:cs typeface="Arial" panose="020B0604020202020204" pitchFamily="34" charset="0"/>
              </a:endParaRPr>
            </a:p>
          </p:txBody>
        </p:sp>
        <p:sp>
          <p:nvSpPr>
            <p:cNvPr id="52" name="Rounded Rectangle 51"/>
            <p:cNvSpPr/>
            <p:nvPr/>
          </p:nvSpPr>
          <p:spPr>
            <a:xfrm>
              <a:off x="333374" y="3352800"/>
              <a:ext cx="1457326" cy="41910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ZA" sz="1400" dirty="0">
                  <a:solidFill>
                    <a:prstClr val="black"/>
                  </a:solidFill>
                  <a:latin typeface="Arial" panose="020B0604020202020204" pitchFamily="34" charset="0"/>
                  <a:ea typeface="Calibri"/>
                  <a:cs typeface="Arial" panose="020B0604020202020204" pitchFamily="34" charset="0"/>
                </a:rPr>
                <a:t>Public schools </a:t>
              </a:r>
              <a:r>
                <a:rPr lang="en-ZA" sz="1400" b="1" dirty="0">
                  <a:solidFill>
                    <a:srgbClr val="FF0000"/>
                  </a:solidFill>
                  <a:latin typeface="Arial" panose="020B0604020202020204" pitchFamily="34" charset="0"/>
                  <a:ea typeface="Calibri"/>
                  <a:cs typeface="Arial" panose="020B0604020202020204" pitchFamily="34" charset="0"/>
                </a:rPr>
                <a:t>(23 </a:t>
              </a:r>
              <a:r>
                <a:rPr lang="en-ZA" sz="1400" b="1" dirty="0" smtClean="0">
                  <a:solidFill>
                    <a:srgbClr val="FF0000"/>
                  </a:solidFill>
                  <a:latin typeface="Arial" panose="020B0604020202020204" pitchFamily="34" charset="0"/>
                  <a:ea typeface="Calibri"/>
                  <a:cs typeface="Arial" panose="020B0604020202020204" pitchFamily="34" charset="0"/>
                </a:rPr>
                <a:t>004)</a:t>
              </a:r>
              <a:endParaRPr lang="en-ZA" sz="1400" b="1" dirty="0">
                <a:solidFill>
                  <a:prstClr val="black"/>
                </a:solidFill>
                <a:latin typeface="Arial" panose="020B0604020202020204" pitchFamily="34" charset="0"/>
                <a:ea typeface="Calibri"/>
                <a:cs typeface="Arial" panose="020B0604020202020204" pitchFamily="34" charset="0"/>
              </a:endParaRPr>
            </a:p>
          </p:txBody>
        </p:sp>
        <p:sp>
          <p:nvSpPr>
            <p:cNvPr id="53" name="Rounded Rectangle 52"/>
            <p:cNvSpPr/>
            <p:nvPr/>
          </p:nvSpPr>
          <p:spPr>
            <a:xfrm>
              <a:off x="3221391" y="3304888"/>
              <a:ext cx="1543050" cy="51435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ZA" sz="1400" dirty="0">
                  <a:solidFill>
                    <a:prstClr val="black"/>
                  </a:solidFill>
                  <a:latin typeface="Arial" panose="020B0604020202020204" pitchFamily="34" charset="0"/>
                  <a:ea typeface="Calibri"/>
                  <a:cs typeface="Arial" panose="020B0604020202020204" pitchFamily="34" charset="0"/>
                </a:rPr>
                <a:t>Independent (Private) schools </a:t>
              </a:r>
              <a:r>
                <a:rPr lang="en-ZA" sz="1400" b="1" dirty="0" smtClean="0">
                  <a:solidFill>
                    <a:srgbClr val="FF0000"/>
                  </a:solidFill>
                  <a:latin typeface="Arial" panose="020B0604020202020204" pitchFamily="34" charset="0"/>
                  <a:ea typeface="Calibri"/>
                  <a:cs typeface="Arial" panose="020B0604020202020204" pitchFamily="34" charset="0"/>
                </a:rPr>
                <a:t>(2195)</a:t>
              </a:r>
              <a:endParaRPr lang="en-ZA" sz="1400" b="1" dirty="0">
                <a:solidFill>
                  <a:prstClr val="black"/>
                </a:solidFill>
                <a:latin typeface="Arial" panose="020B0604020202020204" pitchFamily="34" charset="0"/>
                <a:ea typeface="Calibri"/>
                <a:cs typeface="Arial" panose="020B0604020202020204" pitchFamily="34" charset="0"/>
              </a:endParaRPr>
            </a:p>
          </p:txBody>
        </p:sp>
        <p:sp>
          <p:nvSpPr>
            <p:cNvPr id="54" name="Rounded Rectangle 53"/>
            <p:cNvSpPr/>
            <p:nvPr/>
          </p:nvSpPr>
          <p:spPr>
            <a:xfrm>
              <a:off x="17089" y="4076702"/>
              <a:ext cx="971390" cy="638173"/>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ZA" sz="1400" dirty="0">
                  <a:solidFill>
                    <a:prstClr val="black"/>
                  </a:solidFill>
                  <a:latin typeface="Arial" panose="020B0604020202020204" pitchFamily="34" charset="0"/>
                  <a:ea typeface="Calibri"/>
                  <a:cs typeface="Arial" panose="020B0604020202020204" pitchFamily="34" charset="0"/>
                </a:rPr>
                <a:t>Section 20 Public schools</a:t>
              </a:r>
            </a:p>
          </p:txBody>
        </p:sp>
        <p:sp>
          <p:nvSpPr>
            <p:cNvPr id="55" name="Rounded Rectangle 54"/>
            <p:cNvSpPr/>
            <p:nvPr/>
          </p:nvSpPr>
          <p:spPr>
            <a:xfrm>
              <a:off x="1062037" y="4067178"/>
              <a:ext cx="1484126" cy="647697"/>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ZA" sz="1400" dirty="0">
                  <a:solidFill>
                    <a:prstClr val="black"/>
                  </a:solidFill>
                  <a:latin typeface="Arial" panose="020B0604020202020204" pitchFamily="34" charset="0"/>
                  <a:ea typeface="Calibri"/>
                  <a:cs typeface="Arial" panose="020B0604020202020204" pitchFamily="34" charset="0"/>
                </a:rPr>
                <a:t>Section 21 Public Schools (former Model C)</a:t>
              </a:r>
            </a:p>
          </p:txBody>
        </p:sp>
        <p:sp>
          <p:nvSpPr>
            <p:cNvPr id="56" name="Rounded Rectangle 55"/>
            <p:cNvSpPr/>
            <p:nvPr/>
          </p:nvSpPr>
          <p:spPr>
            <a:xfrm>
              <a:off x="2633663" y="4076702"/>
              <a:ext cx="1228724" cy="485776"/>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pPr>
              <a:r>
                <a:rPr lang="en-ZA" sz="1400" dirty="0">
                  <a:solidFill>
                    <a:prstClr val="black"/>
                  </a:solidFill>
                  <a:latin typeface="Arial" panose="020B0604020202020204" pitchFamily="34" charset="0"/>
                  <a:ea typeface="Calibri"/>
                  <a:cs typeface="Arial" panose="020B0604020202020204" pitchFamily="34" charset="0"/>
                </a:rPr>
                <a:t>Registered independent schools</a:t>
              </a:r>
            </a:p>
          </p:txBody>
        </p:sp>
        <p:sp>
          <p:nvSpPr>
            <p:cNvPr id="57" name="Rounded Rectangle 56"/>
            <p:cNvSpPr/>
            <p:nvPr/>
          </p:nvSpPr>
          <p:spPr>
            <a:xfrm>
              <a:off x="3902652" y="4076701"/>
              <a:ext cx="1529889" cy="561975"/>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ZA" sz="1400" dirty="0">
                  <a:solidFill>
                    <a:prstClr val="black"/>
                  </a:solidFill>
                  <a:latin typeface="Arial" panose="020B0604020202020204" pitchFamily="34" charset="0"/>
                  <a:ea typeface="Calibri"/>
                  <a:cs typeface="Arial" panose="020B0604020202020204" pitchFamily="34" charset="0"/>
                </a:rPr>
                <a:t>Unregistered independent schools (illegal)</a:t>
              </a:r>
            </a:p>
          </p:txBody>
        </p:sp>
        <p:sp>
          <p:nvSpPr>
            <p:cNvPr id="58" name="Rounded Rectangle 57"/>
            <p:cNvSpPr/>
            <p:nvPr/>
          </p:nvSpPr>
          <p:spPr>
            <a:xfrm>
              <a:off x="2098640" y="4886322"/>
              <a:ext cx="1208947" cy="714376"/>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ZA" sz="1400" dirty="0">
                  <a:solidFill>
                    <a:prstClr val="black"/>
                  </a:solidFill>
                  <a:latin typeface="Arial" panose="020B0604020202020204" pitchFamily="34" charset="0"/>
                  <a:ea typeface="Calibri"/>
                  <a:cs typeface="Arial" panose="020B0604020202020204" pitchFamily="34" charset="0"/>
                </a:rPr>
                <a:t>Non-subsidised independent schools</a:t>
              </a:r>
            </a:p>
          </p:txBody>
        </p:sp>
        <p:sp>
          <p:nvSpPr>
            <p:cNvPr id="59" name="Rounded Rectangle 58"/>
            <p:cNvSpPr/>
            <p:nvPr/>
          </p:nvSpPr>
          <p:spPr>
            <a:xfrm>
              <a:off x="3494410" y="4929026"/>
              <a:ext cx="1240863" cy="647702"/>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ZA" sz="1400" dirty="0">
                  <a:solidFill>
                    <a:prstClr val="black"/>
                  </a:solidFill>
                  <a:latin typeface="Arial" panose="020B0604020202020204" pitchFamily="34" charset="0"/>
                  <a:ea typeface="Calibri"/>
                  <a:cs typeface="Arial" panose="020B0604020202020204" pitchFamily="34" charset="0"/>
                </a:rPr>
                <a:t>Subsidised independent schools</a:t>
              </a:r>
            </a:p>
          </p:txBody>
        </p:sp>
        <p:sp>
          <p:nvSpPr>
            <p:cNvPr id="60" name="Line Callout 1 59"/>
            <p:cNvSpPr/>
            <p:nvPr/>
          </p:nvSpPr>
          <p:spPr>
            <a:xfrm>
              <a:off x="76199" y="4981571"/>
              <a:ext cx="1666875" cy="427586"/>
            </a:xfrm>
            <a:prstGeom prst="borderCallout1">
              <a:avLst>
                <a:gd name="adj1" fmla="val -60733"/>
                <a:gd name="adj2" fmla="val 104540"/>
                <a:gd name="adj3" fmla="val 1949"/>
                <a:gd name="adj4" fmla="val 67830"/>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ZA" sz="1400" dirty="0">
                  <a:solidFill>
                    <a:prstClr val="black"/>
                  </a:solidFill>
                  <a:latin typeface="Arial" panose="020B0604020202020204" pitchFamily="34" charset="0"/>
                  <a:ea typeface="Calibri"/>
                  <a:cs typeface="Arial" panose="020B0604020202020204" pitchFamily="34" charset="0"/>
                </a:rPr>
                <a:t>Greater financial autonomy</a:t>
              </a:r>
            </a:p>
          </p:txBody>
        </p:sp>
        <p:cxnSp>
          <p:nvCxnSpPr>
            <p:cNvPr id="61" name="Straight Connector 60"/>
            <p:cNvCxnSpPr/>
            <p:nvPr/>
          </p:nvCxnSpPr>
          <p:spPr>
            <a:xfrm>
              <a:off x="2546162" y="1457852"/>
              <a:ext cx="0" cy="228600"/>
            </a:xfrm>
            <a:prstGeom prst="line">
              <a:avLst/>
            </a:prstGeom>
          </p:spPr>
          <p:style>
            <a:lnRef idx="3">
              <a:schemeClr val="dk1"/>
            </a:lnRef>
            <a:fillRef idx="0">
              <a:schemeClr val="dk1"/>
            </a:fillRef>
            <a:effectRef idx="2">
              <a:schemeClr val="dk1"/>
            </a:effectRef>
            <a:fontRef idx="minor">
              <a:schemeClr val="tx1"/>
            </a:fontRef>
          </p:style>
        </p:cxnSp>
        <p:cxnSp>
          <p:nvCxnSpPr>
            <p:cNvPr id="62" name="Straight Connector 61"/>
            <p:cNvCxnSpPr/>
            <p:nvPr/>
          </p:nvCxnSpPr>
          <p:spPr>
            <a:xfrm>
              <a:off x="2527231" y="2202915"/>
              <a:ext cx="0" cy="247650"/>
            </a:xfrm>
            <a:prstGeom prst="line">
              <a:avLst/>
            </a:prstGeom>
          </p:spPr>
          <p:style>
            <a:lnRef idx="3">
              <a:schemeClr val="dk1"/>
            </a:lnRef>
            <a:fillRef idx="0">
              <a:schemeClr val="dk1"/>
            </a:fillRef>
            <a:effectRef idx="2">
              <a:schemeClr val="dk1"/>
            </a:effectRef>
            <a:fontRef idx="minor">
              <a:schemeClr val="tx1"/>
            </a:fontRef>
          </p:style>
        </p:cxnSp>
        <p:cxnSp>
          <p:nvCxnSpPr>
            <p:cNvPr id="63" name="Straight Connector 62"/>
            <p:cNvCxnSpPr/>
            <p:nvPr/>
          </p:nvCxnSpPr>
          <p:spPr>
            <a:xfrm>
              <a:off x="1085850" y="3124200"/>
              <a:ext cx="2882763" cy="0"/>
            </a:xfrm>
            <a:prstGeom prst="line">
              <a:avLst/>
            </a:prstGeom>
          </p:spPr>
          <p:style>
            <a:lnRef idx="3">
              <a:schemeClr val="dk1"/>
            </a:lnRef>
            <a:fillRef idx="0">
              <a:schemeClr val="dk1"/>
            </a:fillRef>
            <a:effectRef idx="2">
              <a:schemeClr val="dk1"/>
            </a:effectRef>
            <a:fontRef idx="minor">
              <a:schemeClr val="tx1"/>
            </a:fontRef>
          </p:style>
        </p:cxnSp>
        <p:cxnSp>
          <p:nvCxnSpPr>
            <p:cNvPr id="64" name="Straight Connector 63"/>
            <p:cNvCxnSpPr/>
            <p:nvPr/>
          </p:nvCxnSpPr>
          <p:spPr>
            <a:xfrm>
              <a:off x="1073555" y="3124200"/>
              <a:ext cx="0" cy="228600"/>
            </a:xfrm>
            <a:prstGeom prst="line">
              <a:avLst/>
            </a:prstGeom>
          </p:spPr>
          <p:style>
            <a:lnRef idx="3">
              <a:schemeClr val="dk1"/>
            </a:lnRef>
            <a:fillRef idx="0">
              <a:schemeClr val="dk1"/>
            </a:fillRef>
            <a:effectRef idx="2">
              <a:schemeClr val="dk1"/>
            </a:effectRef>
            <a:fontRef idx="minor">
              <a:schemeClr val="tx1"/>
            </a:fontRef>
          </p:style>
        </p:cxnSp>
        <p:cxnSp>
          <p:nvCxnSpPr>
            <p:cNvPr id="65" name="Straight Connector 64"/>
            <p:cNvCxnSpPr/>
            <p:nvPr/>
          </p:nvCxnSpPr>
          <p:spPr>
            <a:xfrm>
              <a:off x="3968613" y="3124200"/>
              <a:ext cx="0" cy="180975"/>
            </a:xfrm>
            <a:prstGeom prst="line">
              <a:avLst/>
            </a:prstGeom>
          </p:spPr>
          <p:style>
            <a:lnRef idx="3">
              <a:schemeClr val="dk1"/>
            </a:lnRef>
            <a:fillRef idx="0">
              <a:schemeClr val="dk1"/>
            </a:fillRef>
            <a:effectRef idx="2">
              <a:schemeClr val="dk1"/>
            </a:effectRef>
            <a:fontRef idx="minor">
              <a:schemeClr val="tx1"/>
            </a:fontRef>
          </p:style>
        </p:cxnSp>
        <p:cxnSp>
          <p:nvCxnSpPr>
            <p:cNvPr id="66" name="Straight Connector 65"/>
            <p:cNvCxnSpPr/>
            <p:nvPr/>
          </p:nvCxnSpPr>
          <p:spPr>
            <a:xfrm>
              <a:off x="2544443" y="2837144"/>
              <a:ext cx="0" cy="314325"/>
            </a:xfrm>
            <a:prstGeom prst="line">
              <a:avLst/>
            </a:prstGeom>
          </p:spPr>
          <p:style>
            <a:lnRef idx="3">
              <a:schemeClr val="dk1"/>
            </a:lnRef>
            <a:fillRef idx="0">
              <a:schemeClr val="dk1"/>
            </a:fillRef>
            <a:effectRef idx="2">
              <a:schemeClr val="dk1"/>
            </a:effectRef>
            <a:fontRef idx="minor">
              <a:schemeClr val="tx1"/>
            </a:fontRef>
          </p:style>
        </p:cxnSp>
        <p:cxnSp>
          <p:nvCxnSpPr>
            <p:cNvPr id="67" name="Straight Connector 66"/>
            <p:cNvCxnSpPr>
              <a:stCxn id="49" idx="3"/>
              <a:endCxn id="50" idx="1"/>
            </p:cNvCxnSpPr>
            <p:nvPr/>
          </p:nvCxnSpPr>
          <p:spPr>
            <a:xfrm>
              <a:off x="3298637" y="1924050"/>
              <a:ext cx="371149" cy="123725"/>
            </a:xfrm>
            <a:prstGeom prst="line">
              <a:avLst/>
            </a:prstGeom>
          </p:spPr>
          <p:style>
            <a:lnRef idx="2">
              <a:schemeClr val="dk1"/>
            </a:lnRef>
            <a:fillRef idx="0">
              <a:schemeClr val="dk1"/>
            </a:fillRef>
            <a:effectRef idx="1">
              <a:schemeClr val="dk1"/>
            </a:effectRef>
            <a:fontRef idx="minor">
              <a:schemeClr val="tx1"/>
            </a:fontRef>
          </p:style>
        </p:cxnSp>
        <p:cxnSp>
          <p:nvCxnSpPr>
            <p:cNvPr id="68" name="Straight Connector 67"/>
            <p:cNvCxnSpPr/>
            <p:nvPr/>
          </p:nvCxnSpPr>
          <p:spPr>
            <a:xfrm flipH="1">
              <a:off x="3136386" y="2054267"/>
              <a:ext cx="533400" cy="395389"/>
            </a:xfrm>
            <a:prstGeom prst="line">
              <a:avLst/>
            </a:prstGeom>
          </p:spPr>
          <p:style>
            <a:lnRef idx="2">
              <a:schemeClr val="dk1"/>
            </a:lnRef>
            <a:fillRef idx="0">
              <a:schemeClr val="dk1"/>
            </a:fillRef>
            <a:effectRef idx="1">
              <a:schemeClr val="dk1"/>
            </a:effectRef>
            <a:fontRef idx="minor">
              <a:schemeClr val="tx1"/>
            </a:fontRef>
          </p:style>
        </p:cxnSp>
        <p:cxnSp>
          <p:nvCxnSpPr>
            <p:cNvPr id="69" name="Straight Connector 68"/>
            <p:cNvCxnSpPr/>
            <p:nvPr/>
          </p:nvCxnSpPr>
          <p:spPr>
            <a:xfrm>
              <a:off x="3248025" y="3943350"/>
              <a:ext cx="1592319" cy="0"/>
            </a:xfrm>
            <a:prstGeom prst="line">
              <a:avLst/>
            </a:prstGeom>
          </p:spPr>
          <p:style>
            <a:lnRef idx="3">
              <a:schemeClr val="dk1"/>
            </a:lnRef>
            <a:fillRef idx="0">
              <a:schemeClr val="dk1"/>
            </a:fillRef>
            <a:effectRef idx="2">
              <a:schemeClr val="dk1"/>
            </a:effectRef>
            <a:fontRef idx="minor">
              <a:schemeClr val="tx1"/>
            </a:fontRef>
          </p:style>
        </p:cxnSp>
        <p:cxnSp>
          <p:nvCxnSpPr>
            <p:cNvPr id="70" name="Straight Connector 69"/>
            <p:cNvCxnSpPr/>
            <p:nvPr/>
          </p:nvCxnSpPr>
          <p:spPr>
            <a:xfrm>
              <a:off x="3248025" y="3943350"/>
              <a:ext cx="0" cy="133352"/>
            </a:xfrm>
            <a:prstGeom prst="line">
              <a:avLst/>
            </a:prstGeom>
          </p:spPr>
          <p:style>
            <a:lnRef idx="3">
              <a:schemeClr val="dk1"/>
            </a:lnRef>
            <a:fillRef idx="0">
              <a:schemeClr val="dk1"/>
            </a:fillRef>
            <a:effectRef idx="2">
              <a:schemeClr val="dk1"/>
            </a:effectRef>
            <a:fontRef idx="minor">
              <a:schemeClr val="tx1"/>
            </a:fontRef>
          </p:style>
        </p:cxnSp>
        <p:cxnSp>
          <p:nvCxnSpPr>
            <p:cNvPr id="72" name="Straight Connector 71"/>
            <p:cNvCxnSpPr>
              <a:stCxn id="53" idx="2"/>
            </p:cNvCxnSpPr>
            <p:nvPr/>
          </p:nvCxnSpPr>
          <p:spPr>
            <a:xfrm>
              <a:off x="3992915" y="3819238"/>
              <a:ext cx="0" cy="114300"/>
            </a:xfrm>
            <a:prstGeom prst="line">
              <a:avLst/>
            </a:prstGeom>
          </p:spPr>
          <p:style>
            <a:lnRef idx="3">
              <a:schemeClr val="dk1"/>
            </a:lnRef>
            <a:fillRef idx="0">
              <a:schemeClr val="dk1"/>
            </a:fillRef>
            <a:effectRef idx="2">
              <a:schemeClr val="dk1"/>
            </a:effectRef>
            <a:fontRef idx="minor">
              <a:schemeClr val="tx1"/>
            </a:fontRef>
          </p:style>
        </p:cxnSp>
        <p:cxnSp>
          <p:nvCxnSpPr>
            <p:cNvPr id="73" name="Straight Connector 72"/>
            <p:cNvCxnSpPr/>
            <p:nvPr/>
          </p:nvCxnSpPr>
          <p:spPr>
            <a:xfrm>
              <a:off x="2824161" y="4724396"/>
              <a:ext cx="1240631" cy="0"/>
            </a:xfrm>
            <a:prstGeom prst="line">
              <a:avLst/>
            </a:prstGeom>
          </p:spPr>
          <p:style>
            <a:lnRef idx="3">
              <a:schemeClr val="dk1"/>
            </a:lnRef>
            <a:fillRef idx="0">
              <a:schemeClr val="dk1"/>
            </a:fillRef>
            <a:effectRef idx="2">
              <a:schemeClr val="dk1"/>
            </a:effectRef>
            <a:fontRef idx="minor">
              <a:schemeClr val="tx1"/>
            </a:fontRef>
          </p:style>
        </p:cxnSp>
        <p:cxnSp>
          <p:nvCxnSpPr>
            <p:cNvPr id="76" name="Straight Connector 75"/>
            <p:cNvCxnSpPr>
              <a:stCxn id="56" idx="2"/>
            </p:cNvCxnSpPr>
            <p:nvPr/>
          </p:nvCxnSpPr>
          <p:spPr>
            <a:xfrm>
              <a:off x="3248025" y="4562478"/>
              <a:ext cx="0" cy="152397"/>
            </a:xfrm>
            <a:prstGeom prst="line">
              <a:avLst/>
            </a:prstGeom>
          </p:spPr>
          <p:style>
            <a:lnRef idx="3">
              <a:schemeClr val="dk1"/>
            </a:lnRef>
            <a:fillRef idx="0">
              <a:schemeClr val="dk1"/>
            </a:fillRef>
            <a:effectRef idx="2">
              <a:schemeClr val="dk1"/>
            </a:effectRef>
            <a:fontRef idx="minor">
              <a:schemeClr val="tx1"/>
            </a:fontRef>
          </p:style>
        </p:cxnSp>
        <p:cxnSp>
          <p:nvCxnSpPr>
            <p:cNvPr id="77" name="Straight Connector 76"/>
            <p:cNvCxnSpPr/>
            <p:nvPr/>
          </p:nvCxnSpPr>
          <p:spPr>
            <a:xfrm>
              <a:off x="555253" y="3943350"/>
              <a:ext cx="1387847" cy="0"/>
            </a:xfrm>
            <a:prstGeom prst="line">
              <a:avLst/>
            </a:prstGeom>
          </p:spPr>
          <p:style>
            <a:lnRef idx="3">
              <a:schemeClr val="dk1"/>
            </a:lnRef>
            <a:fillRef idx="0">
              <a:schemeClr val="dk1"/>
            </a:fillRef>
            <a:effectRef idx="2">
              <a:schemeClr val="dk1"/>
            </a:effectRef>
            <a:fontRef idx="minor">
              <a:schemeClr val="tx1"/>
            </a:fontRef>
          </p:style>
        </p:cxnSp>
        <p:cxnSp>
          <p:nvCxnSpPr>
            <p:cNvPr id="79" name="Straight Connector 78"/>
            <p:cNvCxnSpPr/>
            <p:nvPr/>
          </p:nvCxnSpPr>
          <p:spPr>
            <a:xfrm>
              <a:off x="1952625" y="3952875"/>
              <a:ext cx="0" cy="114303"/>
            </a:xfrm>
            <a:prstGeom prst="line">
              <a:avLst/>
            </a:prstGeom>
          </p:spPr>
          <p:style>
            <a:lnRef idx="3">
              <a:schemeClr val="dk1"/>
            </a:lnRef>
            <a:fillRef idx="0">
              <a:schemeClr val="dk1"/>
            </a:fillRef>
            <a:effectRef idx="2">
              <a:schemeClr val="dk1"/>
            </a:effectRef>
            <a:fontRef idx="minor">
              <a:schemeClr val="tx1"/>
            </a:fontRef>
          </p:style>
        </p:cxnSp>
        <p:cxnSp>
          <p:nvCxnSpPr>
            <p:cNvPr id="80" name="Straight Connector 79"/>
            <p:cNvCxnSpPr/>
            <p:nvPr/>
          </p:nvCxnSpPr>
          <p:spPr>
            <a:xfrm flipH="1">
              <a:off x="1073555" y="3771900"/>
              <a:ext cx="2770" cy="171450"/>
            </a:xfrm>
            <a:prstGeom prst="line">
              <a:avLst/>
            </a:prstGeom>
          </p:spPr>
          <p:style>
            <a:lnRef idx="3">
              <a:schemeClr val="dk1"/>
            </a:lnRef>
            <a:fillRef idx="0">
              <a:schemeClr val="dk1"/>
            </a:fillRef>
            <a:effectRef idx="2">
              <a:schemeClr val="dk1"/>
            </a:effectRef>
            <a:fontRef idx="minor">
              <a:schemeClr val="tx1"/>
            </a:fontRef>
          </p:style>
        </p:cxnSp>
      </p:grpSp>
      <p:sp>
        <p:nvSpPr>
          <p:cNvPr id="81" name="Rounded Rectangle 80"/>
          <p:cNvSpPr/>
          <p:nvPr/>
        </p:nvSpPr>
        <p:spPr>
          <a:xfrm>
            <a:off x="2938368" y="920325"/>
            <a:ext cx="2209696" cy="50405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ZA" sz="1400" dirty="0">
                <a:solidFill>
                  <a:prstClr val="black"/>
                </a:solidFill>
                <a:latin typeface="Arial" panose="020B0604020202020204" pitchFamily="34" charset="0"/>
                <a:cs typeface="Arial" panose="020B0604020202020204" pitchFamily="34" charset="0"/>
              </a:rPr>
              <a:t>Department of Basic Education (national)</a:t>
            </a:r>
          </a:p>
        </p:txBody>
      </p:sp>
      <p:cxnSp>
        <p:nvCxnSpPr>
          <p:cNvPr id="83" name="Straight Connector 82"/>
          <p:cNvCxnSpPr/>
          <p:nvPr/>
        </p:nvCxnSpPr>
        <p:spPr>
          <a:xfrm>
            <a:off x="4067944" y="1424381"/>
            <a:ext cx="0" cy="186699"/>
          </a:xfrm>
          <a:prstGeom prst="line">
            <a:avLst/>
          </a:prstGeom>
        </p:spPr>
        <p:style>
          <a:lnRef idx="3">
            <a:schemeClr val="dk1"/>
          </a:lnRef>
          <a:fillRef idx="0">
            <a:schemeClr val="dk1"/>
          </a:fillRef>
          <a:effectRef idx="2">
            <a:schemeClr val="dk1"/>
          </a:effectRef>
          <a:fontRef idx="minor">
            <a:schemeClr val="tx1"/>
          </a:fontRef>
        </p:style>
      </p:cxnSp>
      <p:sp>
        <p:nvSpPr>
          <p:cNvPr id="99" name="Title 98"/>
          <p:cNvSpPr>
            <a:spLocks noGrp="1"/>
          </p:cNvSpPr>
          <p:nvPr>
            <p:ph type="title"/>
          </p:nvPr>
        </p:nvSpPr>
        <p:spPr>
          <a:xfrm>
            <a:off x="224918" y="116632"/>
            <a:ext cx="8811578" cy="576064"/>
          </a:xfrm>
        </p:spPr>
        <p:txBody>
          <a:bodyPr>
            <a:noAutofit/>
          </a:bodyPr>
          <a:lstStyle/>
          <a:p>
            <a:r>
              <a:rPr lang="en-ZA" sz="4000" b="1" dirty="0">
                <a:solidFill>
                  <a:schemeClr val="accent2">
                    <a:lumMod val="75000"/>
                  </a:schemeClr>
                </a:solidFill>
                <a:latin typeface="Arial" panose="020B0604020202020204" pitchFamily="34" charset="0"/>
                <a:cs typeface="Arial" panose="020B0604020202020204" pitchFamily="34" charset="0"/>
              </a:rPr>
              <a:t>BASIC EDUCATION SECTOR</a:t>
            </a:r>
          </a:p>
        </p:txBody>
      </p:sp>
      <p:cxnSp>
        <p:nvCxnSpPr>
          <p:cNvPr id="82" name="Straight Connector 81"/>
          <p:cNvCxnSpPr/>
          <p:nvPr/>
        </p:nvCxnSpPr>
        <p:spPr>
          <a:xfrm flipH="1">
            <a:off x="4644008" y="5141256"/>
            <a:ext cx="7416" cy="196243"/>
          </a:xfrm>
          <a:prstGeom prst="line">
            <a:avLst/>
          </a:prstGeom>
        </p:spPr>
        <p:style>
          <a:lnRef idx="3">
            <a:schemeClr val="dk1"/>
          </a:lnRef>
          <a:fillRef idx="0">
            <a:schemeClr val="dk1"/>
          </a:fillRef>
          <a:effectRef idx="2">
            <a:schemeClr val="dk1"/>
          </a:effectRef>
          <a:fontRef idx="minor">
            <a:schemeClr val="tx1"/>
          </a:fontRef>
        </p:style>
      </p:cxnSp>
      <p:cxnSp>
        <p:nvCxnSpPr>
          <p:cNvPr id="84" name="Straight Connector 83"/>
          <p:cNvCxnSpPr/>
          <p:nvPr/>
        </p:nvCxnSpPr>
        <p:spPr>
          <a:xfrm>
            <a:off x="7763290" y="4440422"/>
            <a:ext cx="0" cy="124979"/>
          </a:xfrm>
          <a:prstGeom prst="line">
            <a:avLst/>
          </a:prstGeom>
        </p:spPr>
        <p:style>
          <a:lnRef idx="3">
            <a:schemeClr val="dk1"/>
          </a:lnRef>
          <a:fillRef idx="0">
            <a:schemeClr val="dk1"/>
          </a:fillRef>
          <a:effectRef idx="2">
            <a:schemeClr val="dk1"/>
          </a:effectRef>
          <a:fontRef idx="minor">
            <a:schemeClr val="tx1"/>
          </a:fontRef>
        </p:style>
      </p:cxnSp>
      <p:cxnSp>
        <p:nvCxnSpPr>
          <p:cNvPr id="119" name="Straight Connector 118"/>
          <p:cNvCxnSpPr/>
          <p:nvPr/>
        </p:nvCxnSpPr>
        <p:spPr>
          <a:xfrm>
            <a:off x="1107742" y="4447533"/>
            <a:ext cx="0" cy="107126"/>
          </a:xfrm>
          <a:prstGeom prst="line">
            <a:avLst/>
          </a:prstGeom>
        </p:spPr>
        <p:style>
          <a:lnRef idx="3">
            <a:schemeClr val="dk1"/>
          </a:lnRef>
          <a:fillRef idx="0">
            <a:schemeClr val="dk1"/>
          </a:fillRef>
          <a:effectRef idx="2">
            <a:schemeClr val="dk1"/>
          </a:effectRef>
          <a:fontRef idx="minor">
            <a:schemeClr val="tx1"/>
          </a:fontRef>
        </p:style>
      </p:cxnSp>
      <p:cxnSp>
        <p:nvCxnSpPr>
          <p:cNvPr id="120" name="Straight Connector 119"/>
          <p:cNvCxnSpPr/>
          <p:nvPr/>
        </p:nvCxnSpPr>
        <p:spPr>
          <a:xfrm flipH="1">
            <a:off x="6508800" y="5157457"/>
            <a:ext cx="7416" cy="196243"/>
          </a:xfrm>
          <a:prstGeom prst="line">
            <a:avLst/>
          </a:prstGeom>
        </p:spPr>
        <p:style>
          <a:lnRef idx="3">
            <a:schemeClr val="dk1"/>
          </a:lnRef>
          <a:fillRef idx="0">
            <a:schemeClr val="dk1"/>
          </a:fillRef>
          <a:effectRef idx="2">
            <a:schemeClr val="dk1"/>
          </a:effectRef>
          <a:fontRef idx="minor">
            <a:schemeClr val="tx1"/>
          </a:fontRef>
        </p:style>
      </p:cxnSp>
      <p:sp>
        <p:nvSpPr>
          <p:cNvPr id="2" name="Slide Number Placeholder 1"/>
          <p:cNvSpPr>
            <a:spLocks noGrp="1"/>
          </p:cNvSpPr>
          <p:nvPr>
            <p:ph type="sldNum" sz="quarter" idx="4"/>
          </p:nvPr>
        </p:nvSpPr>
        <p:spPr/>
        <p:txBody>
          <a:bodyPr/>
          <a:lstStyle/>
          <a:p>
            <a:pPr>
              <a:defRPr/>
            </a:pPr>
            <a:fld id="{9281EBB6-D164-4A7A-83B0-06A5CFC35E17}" type="slidenum">
              <a:rPr lang="en-ZA" altLang="en-US" smtClean="0"/>
              <a:pPr>
                <a:defRPr/>
              </a:pPr>
              <a:t>6</a:t>
            </a:fld>
            <a:endParaRPr lang="en-ZA" altLang="en-US"/>
          </a:p>
        </p:txBody>
      </p:sp>
    </p:spTree>
    <p:extLst>
      <p:ext uri="{BB962C8B-B14F-4D97-AF65-F5344CB8AC3E}">
        <p14:creationId xmlns:p14="http://schemas.microsoft.com/office/powerpoint/2010/main" val="64918256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899592" y="0"/>
            <a:ext cx="6858000" cy="980728"/>
          </a:xfrm>
        </p:spPr>
        <p:txBody>
          <a:bodyPr/>
          <a:lstStyle/>
          <a:p>
            <a:r>
              <a:rPr lang="en-ZA" altLang="en-US" sz="2800" b="1" dirty="0">
                <a:solidFill>
                  <a:schemeClr val="accent2">
                    <a:lumMod val="50000"/>
                  </a:schemeClr>
                </a:solidFill>
                <a:latin typeface="Arial Narrow" pitchFamily="34" charset="0"/>
                <a:cs typeface="Tahoma" pitchFamily="34" charset="0"/>
              </a:rPr>
              <a:t>SPECIAL NEEDS EDUCATION </a:t>
            </a:r>
            <a:endParaRPr lang="en-ZA" altLang="en-US" sz="2800" b="1" dirty="0">
              <a:solidFill>
                <a:schemeClr val="accent2">
                  <a:lumMod val="50000"/>
                </a:schemeClr>
              </a:solidFill>
              <a:latin typeface="Arial Narrow" pitchFamily="34" charset="0"/>
              <a:cs typeface="Arial" charset="0"/>
            </a:endParaRPr>
          </a:p>
        </p:txBody>
      </p:sp>
      <p:sp>
        <p:nvSpPr>
          <p:cNvPr id="5" name="Rectangle 4"/>
          <p:cNvSpPr/>
          <p:nvPr/>
        </p:nvSpPr>
        <p:spPr>
          <a:xfrm>
            <a:off x="5782252" y="5751259"/>
            <a:ext cx="255781" cy="11496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aphicFrame>
        <p:nvGraphicFramePr>
          <p:cNvPr id="2" name="Table 1"/>
          <p:cNvGraphicFramePr>
            <a:graphicFrameLocks noGrp="1"/>
          </p:cNvGraphicFramePr>
          <p:nvPr>
            <p:extLst>
              <p:ext uri="{D42A27DB-BD31-4B8C-83A1-F6EECF244321}">
                <p14:modId xmlns:p14="http://schemas.microsoft.com/office/powerpoint/2010/main" val="3076585857"/>
              </p:ext>
            </p:extLst>
          </p:nvPr>
        </p:nvGraphicFramePr>
        <p:xfrm>
          <a:off x="0" y="836717"/>
          <a:ext cx="9108503" cy="5256570"/>
        </p:xfrm>
        <a:graphic>
          <a:graphicData uri="http://schemas.openxmlformats.org/drawingml/2006/table">
            <a:tbl>
              <a:tblPr/>
              <a:tblGrid>
                <a:gridCol w="4528809">
                  <a:extLst>
                    <a:ext uri="{9D8B030D-6E8A-4147-A177-3AD203B41FA5}">
                      <a16:colId xmlns:a16="http://schemas.microsoft.com/office/drawing/2014/main" val="3518822076"/>
                    </a:ext>
                  </a:extLst>
                </a:gridCol>
                <a:gridCol w="2137191">
                  <a:extLst>
                    <a:ext uri="{9D8B030D-6E8A-4147-A177-3AD203B41FA5}">
                      <a16:colId xmlns:a16="http://schemas.microsoft.com/office/drawing/2014/main" val="2256348710"/>
                    </a:ext>
                  </a:extLst>
                </a:gridCol>
                <a:gridCol w="2442503">
                  <a:extLst>
                    <a:ext uri="{9D8B030D-6E8A-4147-A177-3AD203B41FA5}">
                      <a16:colId xmlns:a16="http://schemas.microsoft.com/office/drawing/2014/main" val="2723001546"/>
                    </a:ext>
                  </a:extLst>
                </a:gridCol>
              </a:tblGrid>
              <a:tr h="477870">
                <a:tc>
                  <a:txBody>
                    <a:bodyPr/>
                    <a:lstStyle/>
                    <a:p>
                      <a:pPr algn="l" fontAlgn="b"/>
                      <a:r>
                        <a:rPr lang="en-ZA" sz="2100" b="1" i="0" u="none" strike="noStrike" dirty="0">
                          <a:solidFill>
                            <a:srgbClr val="000000"/>
                          </a:solidFill>
                          <a:effectLst/>
                          <a:latin typeface="Arial Narrow" panose="020B0606020202030204" pitchFamily="34" charset="0"/>
                        </a:rPr>
                        <a:t>Province Name</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ZA" sz="2100" b="1" i="0" u="none" strike="noStrike">
                          <a:solidFill>
                            <a:srgbClr val="000000"/>
                          </a:solidFill>
                          <a:effectLst/>
                          <a:latin typeface="Arial Narrow" panose="020B0606020202030204" pitchFamily="34" charset="0"/>
                        </a:rPr>
                        <a:t>Entered</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en-ZA" sz="2100" b="1" i="0" u="none" strike="noStrike">
                          <a:solidFill>
                            <a:srgbClr val="000000"/>
                          </a:solidFill>
                          <a:effectLst/>
                          <a:latin typeface="Arial Narrow" panose="020B0606020202030204" pitchFamily="34" charset="0"/>
                        </a:rPr>
                        <a:t>Wrote</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52147709"/>
                  </a:ext>
                </a:extLst>
              </a:tr>
              <a:tr h="477870">
                <a:tc>
                  <a:txBody>
                    <a:bodyPr/>
                    <a:lstStyle/>
                    <a:p>
                      <a:pPr algn="l" fontAlgn="t"/>
                      <a:r>
                        <a:rPr lang="en-ZA" sz="2100" b="0" i="0" u="none" strike="noStrike" dirty="0" smtClean="0">
                          <a:solidFill>
                            <a:srgbClr val="000000"/>
                          </a:solidFill>
                          <a:effectLst/>
                          <a:latin typeface="Arial Narrow" panose="020B0606020202030204" pitchFamily="34" charset="0"/>
                        </a:rPr>
                        <a:t>Eastern Cape</a:t>
                      </a:r>
                      <a:endParaRPr lang="en-ZA" sz="2100" b="0" i="0" u="none" strike="noStrike" dirty="0">
                        <a:solidFill>
                          <a:srgbClr val="000000"/>
                        </a:solidFill>
                        <a:effectLst/>
                        <a:latin typeface="Arial Narrow" panose="020B0606020202030204" pitchFamily="34" charset="0"/>
                      </a:endParaRPr>
                    </a:p>
                  </a:txBody>
                  <a:tcPr marL="4763" marR="4763" marT="47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r>
                        <a:rPr lang="en-ZA" sz="2100" b="0" i="0" u="none" strike="noStrike" dirty="0">
                          <a:solidFill>
                            <a:srgbClr val="000000"/>
                          </a:solidFill>
                          <a:effectLst/>
                          <a:latin typeface="Arial Narrow" panose="020B0606020202030204" pitchFamily="34" charset="0"/>
                        </a:rPr>
                        <a:t>32</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r>
                        <a:rPr lang="en-ZA" sz="2100" b="0" i="0" u="none" strike="noStrike" dirty="0">
                          <a:solidFill>
                            <a:srgbClr val="000000"/>
                          </a:solidFill>
                          <a:effectLst/>
                          <a:latin typeface="Arial Narrow" panose="020B0606020202030204" pitchFamily="34" charset="0"/>
                        </a:rPr>
                        <a:t>32</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836873101"/>
                  </a:ext>
                </a:extLst>
              </a:tr>
              <a:tr h="477870">
                <a:tc>
                  <a:txBody>
                    <a:bodyPr/>
                    <a:lstStyle/>
                    <a:p>
                      <a:pPr algn="l" fontAlgn="t"/>
                      <a:r>
                        <a:rPr lang="en-ZA" sz="2100" b="0" i="0" u="none" strike="noStrike" dirty="0" smtClean="0">
                          <a:solidFill>
                            <a:srgbClr val="000000"/>
                          </a:solidFill>
                          <a:effectLst/>
                          <a:latin typeface="Arial Narrow" panose="020B0606020202030204" pitchFamily="34" charset="0"/>
                        </a:rPr>
                        <a:t>Free State</a:t>
                      </a:r>
                      <a:endParaRPr lang="en-ZA" sz="2100" b="0" i="0" u="none" strike="noStrike" dirty="0">
                        <a:solidFill>
                          <a:srgbClr val="000000"/>
                        </a:solidFill>
                        <a:effectLst/>
                        <a:latin typeface="Arial Narrow" panose="020B0606020202030204" pitchFamily="34" charset="0"/>
                      </a:endParaRPr>
                    </a:p>
                  </a:txBody>
                  <a:tcPr marL="4763" marR="4763" marT="47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r>
                        <a:rPr lang="en-ZA" sz="2100" b="0" i="0" u="none" strike="noStrike" dirty="0" smtClean="0">
                          <a:solidFill>
                            <a:srgbClr val="000000"/>
                          </a:solidFill>
                          <a:effectLst/>
                          <a:latin typeface="Arial Narrow" panose="020B0606020202030204" pitchFamily="34" charset="0"/>
                        </a:rPr>
                        <a:t>1 151</a:t>
                      </a:r>
                      <a:endParaRPr lang="en-ZA" sz="2100" b="0" i="0" u="none" strike="noStrike" dirty="0">
                        <a:solidFill>
                          <a:srgbClr val="000000"/>
                        </a:solidFill>
                        <a:effectLst/>
                        <a:latin typeface="Arial Narrow" panose="020B0606020202030204" pitchFamily="34" charset="0"/>
                      </a:endParaRP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r>
                        <a:rPr lang="en-ZA" sz="2100" b="0" i="0" u="none" strike="noStrike" dirty="0" smtClean="0">
                          <a:solidFill>
                            <a:srgbClr val="000000"/>
                          </a:solidFill>
                          <a:effectLst/>
                          <a:latin typeface="Arial Narrow" panose="020B0606020202030204" pitchFamily="34" charset="0"/>
                        </a:rPr>
                        <a:t>1 122</a:t>
                      </a:r>
                      <a:endParaRPr lang="en-ZA" sz="2100" b="0" i="0" u="none" strike="noStrike" dirty="0">
                        <a:solidFill>
                          <a:srgbClr val="000000"/>
                        </a:solidFill>
                        <a:effectLst/>
                        <a:latin typeface="Arial Narrow" panose="020B0606020202030204" pitchFamily="34" charset="0"/>
                      </a:endParaRP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775725387"/>
                  </a:ext>
                </a:extLst>
              </a:tr>
              <a:tr h="477870">
                <a:tc>
                  <a:txBody>
                    <a:bodyPr/>
                    <a:lstStyle/>
                    <a:p>
                      <a:pPr algn="l" fontAlgn="t"/>
                      <a:r>
                        <a:rPr lang="en-ZA" sz="2100" b="0" i="0" u="none" strike="noStrike" dirty="0" smtClean="0">
                          <a:solidFill>
                            <a:srgbClr val="000000"/>
                          </a:solidFill>
                          <a:effectLst/>
                          <a:latin typeface="Arial Narrow" panose="020B0606020202030204" pitchFamily="34" charset="0"/>
                        </a:rPr>
                        <a:t>Gauteng</a:t>
                      </a:r>
                      <a:endParaRPr lang="en-ZA" sz="2100" b="0" i="0" u="none" strike="noStrike" dirty="0">
                        <a:solidFill>
                          <a:srgbClr val="000000"/>
                        </a:solidFill>
                        <a:effectLst/>
                        <a:latin typeface="Arial Narrow" panose="020B0606020202030204" pitchFamily="34" charset="0"/>
                      </a:endParaRPr>
                    </a:p>
                  </a:txBody>
                  <a:tcPr marL="4763" marR="4763" marT="47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r>
                        <a:rPr lang="en-ZA" sz="2100" b="0" i="0" u="none" strike="noStrike" dirty="0">
                          <a:solidFill>
                            <a:srgbClr val="000000"/>
                          </a:solidFill>
                          <a:effectLst/>
                          <a:latin typeface="Arial Narrow" panose="020B0606020202030204" pitchFamily="34" charset="0"/>
                        </a:rPr>
                        <a:t>758</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r>
                        <a:rPr lang="en-ZA" sz="2100" b="0" i="0" u="none" strike="noStrike" dirty="0">
                          <a:solidFill>
                            <a:srgbClr val="000000"/>
                          </a:solidFill>
                          <a:effectLst/>
                          <a:latin typeface="Arial Narrow" panose="020B0606020202030204" pitchFamily="34" charset="0"/>
                        </a:rPr>
                        <a:t>687</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0829332"/>
                  </a:ext>
                </a:extLst>
              </a:tr>
              <a:tr h="477870">
                <a:tc>
                  <a:txBody>
                    <a:bodyPr/>
                    <a:lstStyle/>
                    <a:p>
                      <a:pPr algn="l" fontAlgn="t"/>
                      <a:r>
                        <a:rPr lang="en-ZA" sz="2100" b="0" i="0" u="none" strike="noStrike" dirty="0" smtClean="0">
                          <a:solidFill>
                            <a:srgbClr val="000000"/>
                          </a:solidFill>
                          <a:effectLst/>
                          <a:latin typeface="Arial Narrow" panose="020B0606020202030204" pitchFamily="34" charset="0"/>
                        </a:rPr>
                        <a:t>Kwazulu-Natal</a:t>
                      </a:r>
                      <a:endParaRPr lang="en-ZA" sz="2100" b="0" i="0" u="none" strike="noStrike" dirty="0">
                        <a:solidFill>
                          <a:srgbClr val="000000"/>
                        </a:solidFill>
                        <a:effectLst/>
                        <a:latin typeface="Arial Narrow" panose="020B0606020202030204" pitchFamily="34" charset="0"/>
                      </a:endParaRPr>
                    </a:p>
                  </a:txBody>
                  <a:tcPr marL="4763" marR="4763" marT="47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r>
                        <a:rPr lang="en-ZA" sz="2100" b="0" i="0" u="none" strike="noStrike" dirty="0">
                          <a:solidFill>
                            <a:srgbClr val="000000"/>
                          </a:solidFill>
                          <a:effectLst/>
                          <a:latin typeface="Arial Narrow" panose="020B0606020202030204" pitchFamily="34" charset="0"/>
                        </a:rPr>
                        <a:t>55</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r>
                        <a:rPr lang="en-ZA" sz="2100" b="0" i="0" u="none" strike="noStrike" dirty="0">
                          <a:solidFill>
                            <a:srgbClr val="000000"/>
                          </a:solidFill>
                          <a:effectLst/>
                          <a:latin typeface="Arial Narrow" panose="020B0606020202030204" pitchFamily="34" charset="0"/>
                        </a:rPr>
                        <a:t>53</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672136996"/>
                  </a:ext>
                </a:extLst>
              </a:tr>
              <a:tr h="477870">
                <a:tc>
                  <a:txBody>
                    <a:bodyPr/>
                    <a:lstStyle/>
                    <a:p>
                      <a:pPr algn="l" fontAlgn="t"/>
                      <a:r>
                        <a:rPr lang="en-ZA" sz="2100" b="0" i="0" u="none" strike="noStrike" dirty="0" smtClean="0">
                          <a:solidFill>
                            <a:srgbClr val="000000"/>
                          </a:solidFill>
                          <a:effectLst/>
                          <a:latin typeface="Arial Narrow" panose="020B0606020202030204" pitchFamily="34" charset="0"/>
                        </a:rPr>
                        <a:t>Limpopo</a:t>
                      </a:r>
                      <a:endParaRPr lang="en-ZA" sz="2100" b="0" i="0" u="none" strike="noStrike" dirty="0">
                        <a:solidFill>
                          <a:srgbClr val="000000"/>
                        </a:solidFill>
                        <a:effectLst/>
                        <a:latin typeface="Arial Narrow" panose="020B0606020202030204" pitchFamily="34" charset="0"/>
                      </a:endParaRPr>
                    </a:p>
                  </a:txBody>
                  <a:tcPr marL="4763" marR="4763" marT="47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r>
                        <a:rPr lang="en-ZA" sz="2100" b="0" i="0" u="none" strike="noStrike">
                          <a:solidFill>
                            <a:srgbClr val="000000"/>
                          </a:solidFill>
                          <a:effectLst/>
                          <a:latin typeface="Arial Narrow" panose="020B0606020202030204" pitchFamily="34" charset="0"/>
                        </a:rPr>
                        <a:t>31</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r>
                        <a:rPr lang="en-ZA" sz="2100" b="0" i="0" u="none" strike="noStrike" dirty="0">
                          <a:solidFill>
                            <a:srgbClr val="000000"/>
                          </a:solidFill>
                          <a:effectLst/>
                          <a:latin typeface="Arial Narrow" panose="020B0606020202030204" pitchFamily="34" charset="0"/>
                        </a:rPr>
                        <a:t>31</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69598437"/>
                  </a:ext>
                </a:extLst>
              </a:tr>
              <a:tr h="477870">
                <a:tc>
                  <a:txBody>
                    <a:bodyPr/>
                    <a:lstStyle/>
                    <a:p>
                      <a:pPr algn="l" fontAlgn="t"/>
                      <a:r>
                        <a:rPr lang="en-ZA" sz="2100" b="0" i="0" u="none" strike="noStrike" dirty="0" smtClean="0">
                          <a:solidFill>
                            <a:srgbClr val="000000"/>
                          </a:solidFill>
                          <a:effectLst/>
                          <a:latin typeface="Arial Narrow" panose="020B0606020202030204" pitchFamily="34" charset="0"/>
                        </a:rPr>
                        <a:t>Mpumalanga</a:t>
                      </a:r>
                      <a:endParaRPr lang="en-ZA" sz="2100" b="0" i="0" u="none" strike="noStrike" dirty="0">
                        <a:solidFill>
                          <a:srgbClr val="000000"/>
                        </a:solidFill>
                        <a:effectLst/>
                        <a:latin typeface="Arial Narrow" panose="020B0606020202030204" pitchFamily="34" charset="0"/>
                      </a:endParaRPr>
                    </a:p>
                  </a:txBody>
                  <a:tcPr marL="4763" marR="4763" marT="47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r>
                        <a:rPr lang="en-ZA" sz="2100" b="0" i="0" u="none" strike="noStrike">
                          <a:solidFill>
                            <a:srgbClr val="000000"/>
                          </a:solidFill>
                          <a:effectLst/>
                          <a:latin typeface="Arial Narrow" panose="020B0606020202030204" pitchFamily="34" charset="0"/>
                        </a:rPr>
                        <a:t>42</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r>
                        <a:rPr lang="en-ZA" sz="2100" b="0" i="0" u="none" strike="noStrike" dirty="0">
                          <a:solidFill>
                            <a:srgbClr val="000000"/>
                          </a:solidFill>
                          <a:effectLst/>
                          <a:latin typeface="Arial Narrow" panose="020B0606020202030204" pitchFamily="34" charset="0"/>
                        </a:rPr>
                        <a:t>42</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649900130"/>
                  </a:ext>
                </a:extLst>
              </a:tr>
              <a:tr h="477870">
                <a:tc>
                  <a:txBody>
                    <a:bodyPr/>
                    <a:lstStyle/>
                    <a:p>
                      <a:pPr algn="l" fontAlgn="t"/>
                      <a:r>
                        <a:rPr lang="en-ZA" sz="2100" b="0" i="0" u="none" strike="noStrike" dirty="0" smtClean="0">
                          <a:solidFill>
                            <a:srgbClr val="000000"/>
                          </a:solidFill>
                          <a:effectLst/>
                          <a:latin typeface="Arial Narrow" panose="020B0606020202030204" pitchFamily="34" charset="0"/>
                        </a:rPr>
                        <a:t>North West</a:t>
                      </a:r>
                      <a:endParaRPr lang="en-ZA" sz="2100" b="0" i="0" u="none" strike="noStrike" dirty="0">
                        <a:solidFill>
                          <a:srgbClr val="000000"/>
                        </a:solidFill>
                        <a:effectLst/>
                        <a:latin typeface="Arial Narrow" panose="020B0606020202030204" pitchFamily="34" charset="0"/>
                      </a:endParaRPr>
                    </a:p>
                  </a:txBody>
                  <a:tcPr marL="4763" marR="4763" marT="47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r>
                        <a:rPr lang="en-ZA" sz="2100" b="0" i="0" u="none" strike="noStrike">
                          <a:solidFill>
                            <a:srgbClr val="000000"/>
                          </a:solidFill>
                          <a:effectLst/>
                          <a:latin typeface="Arial Narrow" panose="020B0606020202030204" pitchFamily="34" charset="0"/>
                        </a:rPr>
                        <a:t>27</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r>
                        <a:rPr lang="en-ZA" sz="2100" b="0" i="0" u="none" strike="noStrike" dirty="0">
                          <a:solidFill>
                            <a:srgbClr val="000000"/>
                          </a:solidFill>
                          <a:effectLst/>
                          <a:latin typeface="Arial Narrow" panose="020B0606020202030204" pitchFamily="34" charset="0"/>
                        </a:rPr>
                        <a:t>27</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541325105"/>
                  </a:ext>
                </a:extLst>
              </a:tr>
              <a:tr h="477870">
                <a:tc>
                  <a:txBody>
                    <a:bodyPr/>
                    <a:lstStyle/>
                    <a:p>
                      <a:pPr algn="l" fontAlgn="t"/>
                      <a:r>
                        <a:rPr lang="en-ZA" sz="2100" b="0" i="0" u="none" strike="noStrike" dirty="0" smtClean="0">
                          <a:solidFill>
                            <a:srgbClr val="000000"/>
                          </a:solidFill>
                          <a:effectLst/>
                          <a:latin typeface="Arial Narrow" panose="020B0606020202030204" pitchFamily="34" charset="0"/>
                        </a:rPr>
                        <a:t>Northern Cape</a:t>
                      </a:r>
                      <a:endParaRPr lang="en-ZA" sz="2100" b="0" i="0" u="none" strike="noStrike" dirty="0">
                        <a:solidFill>
                          <a:srgbClr val="000000"/>
                        </a:solidFill>
                        <a:effectLst/>
                        <a:latin typeface="Arial Narrow" panose="020B0606020202030204" pitchFamily="34" charset="0"/>
                      </a:endParaRPr>
                    </a:p>
                  </a:txBody>
                  <a:tcPr marL="4763" marR="4763" marT="47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r>
                        <a:rPr lang="en-ZA" sz="2100" b="0" i="0" u="none" strike="noStrike">
                          <a:solidFill>
                            <a:srgbClr val="000000"/>
                          </a:solidFill>
                          <a:effectLst/>
                          <a:latin typeface="Arial Narrow" panose="020B0606020202030204" pitchFamily="34" charset="0"/>
                        </a:rPr>
                        <a:t>21</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r>
                        <a:rPr lang="en-ZA" sz="2100" b="0" i="0" u="none" strike="noStrike" dirty="0">
                          <a:solidFill>
                            <a:srgbClr val="000000"/>
                          </a:solidFill>
                          <a:effectLst/>
                          <a:latin typeface="Arial Narrow" panose="020B0606020202030204" pitchFamily="34" charset="0"/>
                        </a:rPr>
                        <a:t>21</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799034711"/>
                  </a:ext>
                </a:extLst>
              </a:tr>
              <a:tr h="477870">
                <a:tc>
                  <a:txBody>
                    <a:bodyPr/>
                    <a:lstStyle/>
                    <a:p>
                      <a:pPr algn="l" fontAlgn="t"/>
                      <a:r>
                        <a:rPr lang="en-ZA" sz="2100" b="0" i="0" u="none" strike="noStrike" dirty="0" smtClean="0">
                          <a:solidFill>
                            <a:srgbClr val="000000"/>
                          </a:solidFill>
                          <a:effectLst/>
                          <a:latin typeface="Arial Narrow" panose="020B0606020202030204" pitchFamily="34" charset="0"/>
                        </a:rPr>
                        <a:t>Western Cape</a:t>
                      </a:r>
                      <a:endParaRPr lang="en-ZA" sz="2100" b="0" i="0" u="none" strike="noStrike" dirty="0">
                        <a:solidFill>
                          <a:srgbClr val="000000"/>
                        </a:solidFill>
                        <a:effectLst/>
                        <a:latin typeface="Arial Narrow" panose="020B0606020202030204" pitchFamily="34" charset="0"/>
                      </a:endParaRPr>
                    </a:p>
                  </a:txBody>
                  <a:tcPr marL="4763" marR="4763" marT="47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r>
                        <a:rPr lang="en-ZA" sz="2100" b="0" i="0" u="none" strike="noStrike">
                          <a:solidFill>
                            <a:srgbClr val="000000"/>
                          </a:solidFill>
                          <a:effectLst/>
                          <a:latin typeface="Arial Narrow" panose="020B0606020202030204" pitchFamily="34" charset="0"/>
                        </a:rPr>
                        <a:t>44</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r>
                        <a:rPr lang="en-ZA" sz="2100" b="0" i="0" u="none" strike="noStrike" dirty="0">
                          <a:solidFill>
                            <a:srgbClr val="000000"/>
                          </a:solidFill>
                          <a:effectLst/>
                          <a:latin typeface="Arial Narrow" panose="020B0606020202030204" pitchFamily="34" charset="0"/>
                        </a:rPr>
                        <a:t>43</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796076929"/>
                  </a:ext>
                </a:extLst>
              </a:tr>
              <a:tr h="477870">
                <a:tc>
                  <a:txBody>
                    <a:bodyPr/>
                    <a:lstStyle/>
                    <a:p>
                      <a:pPr algn="l" fontAlgn="t"/>
                      <a:r>
                        <a:rPr lang="en-ZA" sz="2100" b="1" i="0" u="none" strike="noStrike">
                          <a:solidFill>
                            <a:srgbClr val="000000"/>
                          </a:solidFill>
                          <a:effectLst/>
                          <a:latin typeface="Arial Narrow" panose="020B0606020202030204" pitchFamily="34" charset="0"/>
                        </a:rPr>
                        <a:t>NATIONAL</a:t>
                      </a:r>
                    </a:p>
                  </a:txBody>
                  <a:tcPr marL="4763" marR="4763" marT="47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r>
                        <a:rPr lang="en-ZA" sz="2100" b="1" i="0" u="none" strike="noStrike" dirty="0" smtClean="0">
                          <a:solidFill>
                            <a:srgbClr val="000000"/>
                          </a:solidFill>
                          <a:effectLst/>
                          <a:latin typeface="Arial Narrow" panose="020B0606020202030204" pitchFamily="34" charset="0"/>
                        </a:rPr>
                        <a:t>2 161</a:t>
                      </a:r>
                      <a:endParaRPr lang="en-ZA" sz="2100" b="1" i="0" u="none" strike="noStrike" dirty="0">
                        <a:solidFill>
                          <a:srgbClr val="000000"/>
                        </a:solidFill>
                        <a:effectLst/>
                        <a:latin typeface="Arial Narrow" panose="020B0606020202030204" pitchFamily="34" charset="0"/>
                      </a:endParaRP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r>
                        <a:rPr lang="en-ZA" sz="2100" b="1" i="0" u="none" strike="noStrike" dirty="0" smtClean="0">
                          <a:solidFill>
                            <a:srgbClr val="000000"/>
                          </a:solidFill>
                          <a:effectLst/>
                          <a:latin typeface="Arial Narrow" panose="020B0606020202030204" pitchFamily="34" charset="0"/>
                        </a:rPr>
                        <a:t>2 058</a:t>
                      </a:r>
                      <a:endParaRPr lang="en-ZA" sz="2100" b="1" i="0" u="none" strike="noStrike" dirty="0">
                        <a:solidFill>
                          <a:srgbClr val="000000"/>
                        </a:solidFill>
                        <a:effectLst/>
                        <a:latin typeface="Arial Narrow" panose="020B0606020202030204" pitchFamily="34" charset="0"/>
                      </a:endParaRP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586476914"/>
                  </a:ext>
                </a:extLst>
              </a:tr>
            </a:tbl>
          </a:graphicData>
        </a:graphic>
      </p:graphicFrame>
      <p:sp>
        <p:nvSpPr>
          <p:cNvPr id="3" name="Slide Number Placeholder 2"/>
          <p:cNvSpPr>
            <a:spLocks noGrp="1"/>
          </p:cNvSpPr>
          <p:nvPr>
            <p:ph type="sldNum" sz="quarter" idx="4"/>
          </p:nvPr>
        </p:nvSpPr>
        <p:spPr/>
        <p:txBody>
          <a:bodyPr/>
          <a:lstStyle/>
          <a:p>
            <a:pPr>
              <a:defRPr/>
            </a:pPr>
            <a:fld id="{9281EBB6-D164-4A7A-83B0-06A5CFC35E17}" type="slidenum">
              <a:rPr lang="en-ZA" altLang="en-US" smtClean="0"/>
              <a:pPr>
                <a:defRPr/>
              </a:pPr>
              <a:t>60</a:t>
            </a:fld>
            <a:endParaRPr lang="en-ZA" altLang="en-US"/>
          </a:p>
        </p:txBody>
      </p:sp>
    </p:spTree>
    <p:extLst>
      <p:ext uri="{BB962C8B-B14F-4D97-AF65-F5344CB8AC3E}">
        <p14:creationId xmlns:p14="http://schemas.microsoft.com/office/powerpoint/2010/main" val="317765040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812" y="2994"/>
            <a:ext cx="8746668" cy="540060"/>
          </a:xfrm>
        </p:spPr>
        <p:txBody>
          <a:bodyPr/>
          <a:lstStyle/>
          <a:p>
            <a:r>
              <a:rPr lang="en-ZA" b="1" cap="small" dirty="0">
                <a:solidFill>
                  <a:schemeClr val="accent2">
                    <a:lumMod val="50000"/>
                  </a:schemeClr>
                </a:solidFill>
                <a:latin typeface="Arial Narrow" pitchFamily="34" charset="0"/>
                <a:cs typeface="Arial" panose="020B0604020202020204" pitchFamily="34" charset="0"/>
              </a:rPr>
              <a:t>Correctional Services – Full Time</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636285285"/>
              </p:ext>
            </p:extLst>
          </p:nvPr>
        </p:nvGraphicFramePr>
        <p:xfrm>
          <a:off x="107505" y="543052"/>
          <a:ext cx="8928991" cy="5584794"/>
        </p:xfrm>
        <a:graphic>
          <a:graphicData uri="http://schemas.openxmlformats.org/drawingml/2006/table">
            <a:tbl>
              <a:tblPr/>
              <a:tblGrid>
                <a:gridCol w="2286415">
                  <a:extLst>
                    <a:ext uri="{9D8B030D-6E8A-4147-A177-3AD203B41FA5}">
                      <a16:colId xmlns:a16="http://schemas.microsoft.com/office/drawing/2014/main" val="1600263804"/>
                    </a:ext>
                  </a:extLst>
                </a:gridCol>
                <a:gridCol w="1646807">
                  <a:extLst>
                    <a:ext uri="{9D8B030D-6E8A-4147-A177-3AD203B41FA5}">
                      <a16:colId xmlns:a16="http://schemas.microsoft.com/office/drawing/2014/main" val="1480651204"/>
                    </a:ext>
                  </a:extLst>
                </a:gridCol>
                <a:gridCol w="1545195">
                  <a:extLst>
                    <a:ext uri="{9D8B030D-6E8A-4147-A177-3AD203B41FA5}">
                      <a16:colId xmlns:a16="http://schemas.microsoft.com/office/drawing/2014/main" val="2181005635"/>
                    </a:ext>
                  </a:extLst>
                </a:gridCol>
                <a:gridCol w="1725287">
                  <a:extLst>
                    <a:ext uri="{9D8B030D-6E8A-4147-A177-3AD203B41FA5}">
                      <a16:colId xmlns:a16="http://schemas.microsoft.com/office/drawing/2014/main" val="20003"/>
                    </a:ext>
                  </a:extLst>
                </a:gridCol>
                <a:gridCol w="1725287">
                  <a:extLst>
                    <a:ext uri="{9D8B030D-6E8A-4147-A177-3AD203B41FA5}">
                      <a16:colId xmlns:a16="http://schemas.microsoft.com/office/drawing/2014/main" val="20004"/>
                    </a:ext>
                  </a:extLst>
                </a:gridCol>
              </a:tblGrid>
              <a:tr h="701888">
                <a:tc rowSpan="2">
                  <a:txBody>
                    <a:bodyPr/>
                    <a:lstStyle/>
                    <a:p>
                      <a:pPr algn="ctr" rtl="0" fontAlgn="b"/>
                      <a:r>
                        <a:rPr lang="en-US" sz="2400" b="1" i="0" u="none" strike="noStrike" dirty="0">
                          <a:solidFill>
                            <a:srgbClr val="000000"/>
                          </a:solidFill>
                          <a:effectLst/>
                          <a:latin typeface="Arial Narrow" panose="020B0606020202030204" pitchFamily="34" charset="0"/>
                        </a:rPr>
                        <a:t>Province Name</a:t>
                      </a:r>
                    </a:p>
                  </a:txBody>
                  <a:tcPr marL="5551" marR="5551" marT="5551" marB="2664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rtl="0" fontAlgn="b"/>
                      <a:r>
                        <a:rPr lang="en-US" sz="2400" b="1" i="0" u="none" strike="noStrike" dirty="0">
                          <a:solidFill>
                            <a:srgbClr val="000000"/>
                          </a:solidFill>
                          <a:effectLst/>
                          <a:latin typeface="Arial Narrow" panose="020B0606020202030204" pitchFamily="34" charset="0"/>
                        </a:rPr>
                        <a:t>Total Entered</a:t>
                      </a:r>
                    </a:p>
                  </a:txBody>
                  <a:tcPr marL="5551" marR="5551" marT="5551" marB="26642"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rtl="0" fontAlgn="b"/>
                      <a:r>
                        <a:rPr lang="en-US" sz="2400" b="1" i="0" u="none" strike="noStrike" dirty="0">
                          <a:solidFill>
                            <a:srgbClr val="000000"/>
                          </a:solidFill>
                          <a:effectLst/>
                          <a:latin typeface="Arial Narrow" panose="020B0606020202030204" pitchFamily="34" charset="0"/>
                        </a:rPr>
                        <a:t>Total Wrote</a:t>
                      </a:r>
                    </a:p>
                  </a:txBody>
                  <a:tcPr marL="5551" marR="5551" marT="5551" marB="26642"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rtl="0" fontAlgn="b"/>
                      <a:r>
                        <a:rPr lang="en-US" sz="2400" b="1" i="0" u="none" strike="noStrike" dirty="0">
                          <a:solidFill>
                            <a:srgbClr val="000000"/>
                          </a:solidFill>
                          <a:effectLst/>
                          <a:latin typeface="Arial Narrow" panose="020B0606020202030204" pitchFamily="34" charset="0"/>
                        </a:rPr>
                        <a:t>Total Entered</a:t>
                      </a:r>
                    </a:p>
                  </a:txBody>
                  <a:tcPr marL="5551" marR="5551" marT="5551" marB="26642"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rtl="0" fontAlgn="b"/>
                      <a:r>
                        <a:rPr lang="en-US" sz="2400" b="1" i="0" u="none" strike="noStrike" dirty="0">
                          <a:solidFill>
                            <a:srgbClr val="000000"/>
                          </a:solidFill>
                          <a:effectLst/>
                          <a:latin typeface="Arial Narrow" panose="020B0606020202030204" pitchFamily="34" charset="0"/>
                        </a:rPr>
                        <a:t>Total Wrote</a:t>
                      </a:r>
                    </a:p>
                  </a:txBody>
                  <a:tcPr marL="5551" marR="5551" marT="5551" marB="26642"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265568731"/>
                  </a:ext>
                </a:extLst>
              </a:tr>
              <a:tr h="599972">
                <a:tc vMerge="1">
                  <a:txBody>
                    <a:bodyPr/>
                    <a:lstStyle/>
                    <a:p>
                      <a:pPr algn="r" rtl="0" fontAlgn="b"/>
                      <a:endParaRPr lang="en-US" sz="1200" b="1" i="0" u="none" strike="noStrike" dirty="0">
                        <a:solidFill>
                          <a:srgbClr val="000000"/>
                        </a:solidFill>
                        <a:effectLst/>
                        <a:latin typeface="Arial Narrow" panose="020B0606020202030204" pitchFamily="34" charset="0"/>
                      </a:endParaRPr>
                    </a:p>
                  </a:txBody>
                  <a:tcPr marL="7401" marR="7401" marT="7401" marB="35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gridSpan="2">
                  <a:txBody>
                    <a:bodyPr/>
                    <a:lstStyle/>
                    <a:p>
                      <a:pPr algn="ctr" rtl="0" fontAlgn="b"/>
                      <a:r>
                        <a:rPr lang="en-US" sz="2400" b="1" i="0" u="none" strike="noStrike" dirty="0">
                          <a:solidFill>
                            <a:srgbClr val="000000"/>
                          </a:solidFill>
                          <a:effectLst/>
                          <a:latin typeface="Arial Narrow" panose="020B0606020202030204" pitchFamily="34" charset="0"/>
                        </a:rPr>
                        <a:t>FULL -TIME</a:t>
                      </a:r>
                    </a:p>
                  </a:txBody>
                  <a:tcPr marL="5551" marR="5551" marT="5551" marB="2664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hMerge="1">
                  <a:txBody>
                    <a:bodyPr/>
                    <a:lstStyle/>
                    <a:p>
                      <a:pPr algn="r" rtl="0" fontAlgn="b"/>
                      <a:endParaRPr lang="en-US" sz="1200" b="1" i="0" u="none" strike="noStrike" dirty="0">
                        <a:solidFill>
                          <a:srgbClr val="000000"/>
                        </a:solidFill>
                        <a:effectLst/>
                        <a:latin typeface="Arial Narrow" panose="020B0606020202030204" pitchFamily="34" charset="0"/>
                      </a:endParaRPr>
                    </a:p>
                  </a:txBody>
                  <a:tcPr marL="7401" marR="7401" marT="7401" marB="35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gridSpan="2">
                  <a:txBody>
                    <a:bodyPr/>
                    <a:lstStyle/>
                    <a:p>
                      <a:pPr algn="ctr" rtl="0" fontAlgn="b"/>
                      <a:r>
                        <a:rPr lang="en-US" sz="2400" b="1" i="0" u="none" strike="noStrike" dirty="0">
                          <a:solidFill>
                            <a:srgbClr val="000000"/>
                          </a:solidFill>
                          <a:effectLst/>
                          <a:latin typeface="Arial Narrow" panose="020B0606020202030204" pitchFamily="34" charset="0"/>
                        </a:rPr>
                        <a:t>PART-TIME</a:t>
                      </a:r>
                    </a:p>
                  </a:txBody>
                  <a:tcPr marL="5551" marR="5551" marT="5551" marB="2664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hMerge="1">
                  <a:txBody>
                    <a:bodyPr/>
                    <a:lstStyle/>
                    <a:p>
                      <a:pPr algn="r" rtl="0" fontAlgn="b"/>
                      <a:endParaRPr lang="en-US" sz="1200" b="1" i="0" u="none" strike="noStrike" dirty="0">
                        <a:solidFill>
                          <a:srgbClr val="000000"/>
                        </a:solidFill>
                        <a:effectLst/>
                        <a:latin typeface="Arial Narrow" panose="020B0606020202030204" pitchFamily="34" charset="0"/>
                      </a:endParaRPr>
                    </a:p>
                  </a:txBody>
                  <a:tcPr marL="7401" marR="7401" marT="7401" marB="35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1"/>
                  </a:ext>
                </a:extLst>
              </a:tr>
              <a:tr h="507440">
                <a:tc>
                  <a:txBody>
                    <a:bodyPr/>
                    <a:lstStyle/>
                    <a:p>
                      <a:pPr algn="l" rtl="0" fontAlgn="b"/>
                      <a:r>
                        <a:rPr lang="en-US" sz="2000" b="0" i="0" u="none" strike="noStrike" dirty="0" smtClean="0">
                          <a:solidFill>
                            <a:srgbClr val="000000"/>
                          </a:solidFill>
                          <a:effectLst/>
                          <a:latin typeface="Arial Narrow" panose="020B0606020202030204" pitchFamily="34" charset="0"/>
                        </a:rPr>
                        <a:t>Western Cape</a:t>
                      </a:r>
                      <a:endParaRPr lang="en-US" sz="2000" b="0" i="0" u="none" strike="noStrike" dirty="0">
                        <a:solidFill>
                          <a:srgbClr val="000000"/>
                        </a:solidFill>
                        <a:effectLst/>
                        <a:latin typeface="Arial Narrow" panose="020B0606020202030204" pitchFamily="34" charset="0"/>
                      </a:endParaRPr>
                    </a:p>
                  </a:txBody>
                  <a:tcPr marL="5551" marR="5551" marT="5551" marB="26642"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fontAlgn="b"/>
                      <a:r>
                        <a:rPr lang="en-US" sz="2000" b="0" i="0" u="none" strike="noStrike" dirty="0" smtClean="0">
                          <a:solidFill>
                            <a:srgbClr val="000000"/>
                          </a:solidFill>
                          <a:effectLst/>
                          <a:latin typeface="Arial Narrow" panose="020B0606020202030204" pitchFamily="34" charset="0"/>
                        </a:rPr>
                        <a:t>16</a:t>
                      </a:r>
                      <a:endParaRPr lang="en-US" sz="2000" b="0" i="0" u="none" strike="noStrike" dirty="0">
                        <a:solidFill>
                          <a:srgbClr val="000000"/>
                        </a:solidFill>
                        <a:effectLst/>
                        <a:latin typeface="Arial Narrow" panose="020B0606020202030204" pitchFamily="34" charset="0"/>
                      </a:endParaRPr>
                    </a:p>
                  </a:txBody>
                  <a:tcPr marL="5551" marR="5551" marT="5551" marB="26642"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fontAlgn="b"/>
                      <a:r>
                        <a:rPr lang="en-US" sz="2000" b="0" i="0" u="none" strike="noStrike" dirty="0" smtClean="0">
                          <a:solidFill>
                            <a:srgbClr val="000000"/>
                          </a:solidFill>
                          <a:effectLst/>
                          <a:latin typeface="Arial Narrow" panose="020B0606020202030204" pitchFamily="34" charset="0"/>
                        </a:rPr>
                        <a:t>16</a:t>
                      </a:r>
                      <a:endParaRPr lang="en-US" sz="2000" b="0" i="0" u="none" strike="noStrike" dirty="0">
                        <a:solidFill>
                          <a:srgbClr val="000000"/>
                        </a:solidFill>
                        <a:effectLst/>
                        <a:latin typeface="Arial Narrow" panose="020B0606020202030204" pitchFamily="34" charset="0"/>
                      </a:endParaRPr>
                    </a:p>
                  </a:txBody>
                  <a:tcPr marL="5551" marR="5551" marT="5551" marB="26642"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fontAlgn="b"/>
                      <a:r>
                        <a:rPr lang="en-US" sz="2000" b="0" i="0" u="none" strike="noStrike" dirty="0" smtClean="0">
                          <a:solidFill>
                            <a:srgbClr val="000000"/>
                          </a:solidFill>
                          <a:effectLst/>
                          <a:latin typeface="Arial Narrow" panose="020B0606020202030204" pitchFamily="34" charset="0"/>
                        </a:rPr>
                        <a:t>0</a:t>
                      </a:r>
                      <a:endParaRPr lang="en-US" sz="2000" b="0" i="0" u="none" strike="noStrike" dirty="0">
                        <a:solidFill>
                          <a:srgbClr val="000000"/>
                        </a:solidFill>
                        <a:effectLst/>
                        <a:latin typeface="Arial Narrow" panose="020B0606020202030204" pitchFamily="34" charset="0"/>
                      </a:endParaRPr>
                    </a:p>
                  </a:txBody>
                  <a:tcPr marL="5551" marR="5551" marT="5551" marB="26642"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fontAlgn="b"/>
                      <a:r>
                        <a:rPr lang="en-US" sz="2000" b="0" i="0" u="none" strike="noStrike" dirty="0" smtClean="0">
                          <a:solidFill>
                            <a:srgbClr val="000000"/>
                          </a:solidFill>
                          <a:effectLst/>
                          <a:latin typeface="Arial Narrow" panose="020B0606020202030204" pitchFamily="34" charset="0"/>
                        </a:rPr>
                        <a:t>0</a:t>
                      </a:r>
                      <a:endParaRPr lang="en-US" sz="2000" b="0" i="0" u="none" strike="noStrike" dirty="0">
                        <a:solidFill>
                          <a:srgbClr val="000000"/>
                        </a:solidFill>
                        <a:effectLst/>
                        <a:latin typeface="Arial Narrow" panose="020B0606020202030204" pitchFamily="34" charset="0"/>
                      </a:endParaRPr>
                    </a:p>
                  </a:txBody>
                  <a:tcPr marL="5551" marR="5551" marT="5551" marB="26642"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884813229"/>
                  </a:ext>
                </a:extLst>
              </a:tr>
              <a:tr h="507440">
                <a:tc>
                  <a:txBody>
                    <a:bodyPr/>
                    <a:lstStyle/>
                    <a:p>
                      <a:pPr algn="l" rtl="0" fontAlgn="b"/>
                      <a:r>
                        <a:rPr lang="en-US" sz="2000" b="0" i="0" u="none" strike="noStrike" dirty="0" smtClean="0">
                          <a:solidFill>
                            <a:srgbClr val="000000"/>
                          </a:solidFill>
                          <a:effectLst/>
                          <a:latin typeface="Arial Narrow" panose="020B0606020202030204" pitchFamily="34" charset="0"/>
                        </a:rPr>
                        <a:t>Eastern Cape</a:t>
                      </a:r>
                      <a:endParaRPr lang="en-US" sz="2000" b="0" i="0" u="none" strike="noStrike" dirty="0">
                        <a:solidFill>
                          <a:srgbClr val="000000"/>
                        </a:solidFill>
                        <a:effectLst/>
                        <a:latin typeface="Arial Narrow" panose="020B0606020202030204" pitchFamily="34" charset="0"/>
                      </a:endParaRPr>
                    </a:p>
                  </a:txBody>
                  <a:tcPr marL="5551" marR="5551" marT="5551" marB="26642"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fontAlgn="b"/>
                      <a:r>
                        <a:rPr lang="en-US" sz="2000" b="0" i="0" u="none" strike="noStrike" dirty="0" smtClean="0">
                          <a:solidFill>
                            <a:srgbClr val="000000"/>
                          </a:solidFill>
                          <a:effectLst/>
                          <a:latin typeface="Arial Narrow" panose="020B0606020202030204" pitchFamily="34" charset="0"/>
                        </a:rPr>
                        <a:t>35</a:t>
                      </a:r>
                      <a:endParaRPr lang="en-US" sz="2000" b="0" i="0" u="none" strike="noStrike" dirty="0">
                        <a:solidFill>
                          <a:srgbClr val="000000"/>
                        </a:solidFill>
                        <a:effectLst/>
                        <a:latin typeface="Arial Narrow" panose="020B0606020202030204" pitchFamily="34" charset="0"/>
                      </a:endParaRPr>
                    </a:p>
                  </a:txBody>
                  <a:tcPr marL="5551" marR="5551" marT="5551" marB="26642"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fontAlgn="b"/>
                      <a:r>
                        <a:rPr lang="en-US" sz="2000" b="0" i="0" u="none" strike="noStrike" dirty="0" smtClean="0">
                          <a:solidFill>
                            <a:srgbClr val="000000"/>
                          </a:solidFill>
                          <a:effectLst/>
                          <a:latin typeface="Arial Narrow" panose="020B0606020202030204" pitchFamily="34" charset="0"/>
                        </a:rPr>
                        <a:t>34</a:t>
                      </a:r>
                      <a:endParaRPr lang="en-US" sz="2000" b="0" i="0" u="none" strike="noStrike" dirty="0">
                        <a:solidFill>
                          <a:srgbClr val="000000"/>
                        </a:solidFill>
                        <a:effectLst/>
                        <a:latin typeface="Arial Narrow" panose="020B0606020202030204" pitchFamily="34" charset="0"/>
                      </a:endParaRPr>
                    </a:p>
                  </a:txBody>
                  <a:tcPr marL="5551" marR="5551" marT="5551" marB="26642"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fontAlgn="b"/>
                      <a:r>
                        <a:rPr lang="en-US" sz="2000" b="0" i="0" u="none" strike="noStrike" dirty="0" smtClean="0">
                          <a:solidFill>
                            <a:srgbClr val="000000"/>
                          </a:solidFill>
                          <a:effectLst/>
                          <a:latin typeface="Arial Narrow" panose="020B0606020202030204" pitchFamily="34" charset="0"/>
                        </a:rPr>
                        <a:t>0</a:t>
                      </a:r>
                      <a:endParaRPr lang="en-US" sz="2000" b="0" i="0" u="none" strike="noStrike" dirty="0">
                        <a:solidFill>
                          <a:srgbClr val="000000"/>
                        </a:solidFill>
                        <a:effectLst/>
                        <a:latin typeface="Arial Narrow" panose="020B0606020202030204" pitchFamily="34" charset="0"/>
                      </a:endParaRPr>
                    </a:p>
                  </a:txBody>
                  <a:tcPr marL="5551" marR="5551" marT="5551" marB="26642"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fontAlgn="b"/>
                      <a:r>
                        <a:rPr lang="en-US" sz="2000" b="0" i="0" u="none" strike="noStrike" dirty="0" smtClean="0">
                          <a:solidFill>
                            <a:srgbClr val="000000"/>
                          </a:solidFill>
                          <a:effectLst/>
                          <a:latin typeface="Arial Narrow" panose="020B0606020202030204" pitchFamily="34" charset="0"/>
                        </a:rPr>
                        <a:t>0</a:t>
                      </a:r>
                      <a:endParaRPr lang="en-US" sz="2000" b="0" i="0" u="none" strike="noStrike" dirty="0">
                        <a:solidFill>
                          <a:srgbClr val="000000"/>
                        </a:solidFill>
                        <a:effectLst/>
                        <a:latin typeface="Arial Narrow" panose="020B0606020202030204" pitchFamily="34" charset="0"/>
                      </a:endParaRPr>
                    </a:p>
                  </a:txBody>
                  <a:tcPr marL="5551" marR="5551" marT="5551" marB="26642"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025656435"/>
                  </a:ext>
                </a:extLst>
              </a:tr>
              <a:tr h="507440">
                <a:tc>
                  <a:txBody>
                    <a:bodyPr/>
                    <a:lstStyle/>
                    <a:p>
                      <a:pPr algn="l" rtl="0" fontAlgn="b"/>
                      <a:r>
                        <a:rPr lang="en-US" sz="2000" b="0" i="0" u="none" strike="noStrike" dirty="0" smtClean="0">
                          <a:solidFill>
                            <a:srgbClr val="000000"/>
                          </a:solidFill>
                          <a:effectLst/>
                          <a:latin typeface="Arial Narrow" panose="020B0606020202030204" pitchFamily="34" charset="0"/>
                        </a:rPr>
                        <a:t>Kwazulu-Natal</a:t>
                      </a:r>
                      <a:endParaRPr lang="en-US" sz="2000" b="0" i="0" u="none" strike="noStrike" dirty="0">
                        <a:solidFill>
                          <a:srgbClr val="000000"/>
                        </a:solidFill>
                        <a:effectLst/>
                        <a:latin typeface="Arial Narrow" panose="020B0606020202030204" pitchFamily="34" charset="0"/>
                      </a:endParaRPr>
                    </a:p>
                  </a:txBody>
                  <a:tcPr marL="5551" marR="5551" marT="5551" marB="26642"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fontAlgn="b"/>
                      <a:r>
                        <a:rPr lang="en-US" sz="2000" b="0" i="0" u="none" strike="noStrike" dirty="0" smtClean="0">
                          <a:solidFill>
                            <a:srgbClr val="000000"/>
                          </a:solidFill>
                          <a:effectLst/>
                          <a:latin typeface="Arial Narrow" panose="020B0606020202030204" pitchFamily="34" charset="0"/>
                        </a:rPr>
                        <a:t>35</a:t>
                      </a:r>
                      <a:endParaRPr lang="en-US" sz="2000" b="0" i="0" u="none" strike="noStrike" dirty="0">
                        <a:solidFill>
                          <a:srgbClr val="000000"/>
                        </a:solidFill>
                        <a:effectLst/>
                        <a:latin typeface="Arial Narrow" panose="020B0606020202030204" pitchFamily="34" charset="0"/>
                      </a:endParaRPr>
                    </a:p>
                  </a:txBody>
                  <a:tcPr marL="5551" marR="5551" marT="5551" marB="26642"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fontAlgn="b"/>
                      <a:r>
                        <a:rPr lang="en-US" sz="2000" b="0" i="0" u="none" strike="noStrike" dirty="0">
                          <a:solidFill>
                            <a:srgbClr val="000000"/>
                          </a:solidFill>
                          <a:effectLst/>
                          <a:latin typeface="Arial Narrow" panose="020B0606020202030204" pitchFamily="34" charset="0"/>
                        </a:rPr>
                        <a:t>34</a:t>
                      </a:r>
                    </a:p>
                  </a:txBody>
                  <a:tcPr marL="5551" marR="5551" marT="5551" marB="26642"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fontAlgn="b"/>
                      <a:r>
                        <a:rPr lang="en-US" sz="2000" b="0" i="0" u="none" strike="noStrike" dirty="0" smtClean="0">
                          <a:solidFill>
                            <a:srgbClr val="000000"/>
                          </a:solidFill>
                          <a:effectLst/>
                          <a:latin typeface="Arial Narrow" panose="020B0606020202030204" pitchFamily="34" charset="0"/>
                        </a:rPr>
                        <a:t>7</a:t>
                      </a:r>
                      <a:endParaRPr lang="en-US" sz="2000" b="0" i="0" u="none" strike="noStrike" dirty="0">
                        <a:solidFill>
                          <a:srgbClr val="000000"/>
                        </a:solidFill>
                        <a:effectLst/>
                        <a:latin typeface="Arial Narrow" panose="020B0606020202030204" pitchFamily="34" charset="0"/>
                      </a:endParaRPr>
                    </a:p>
                  </a:txBody>
                  <a:tcPr marL="5551" marR="5551" marT="5551" marB="26642"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fontAlgn="b"/>
                      <a:r>
                        <a:rPr lang="en-US" sz="2000" b="0" i="0" u="none" strike="noStrike" dirty="0" smtClean="0">
                          <a:solidFill>
                            <a:srgbClr val="000000"/>
                          </a:solidFill>
                          <a:effectLst/>
                          <a:latin typeface="Arial Narrow" panose="020B0606020202030204" pitchFamily="34" charset="0"/>
                        </a:rPr>
                        <a:t>1</a:t>
                      </a:r>
                      <a:endParaRPr lang="en-US" sz="2000" b="0" i="0" u="none" strike="noStrike" dirty="0">
                        <a:solidFill>
                          <a:srgbClr val="000000"/>
                        </a:solidFill>
                        <a:effectLst/>
                        <a:latin typeface="Arial Narrow" panose="020B0606020202030204" pitchFamily="34" charset="0"/>
                      </a:endParaRPr>
                    </a:p>
                  </a:txBody>
                  <a:tcPr marL="5551" marR="5551" marT="5551" marB="26642"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983117917"/>
                  </a:ext>
                </a:extLst>
              </a:tr>
              <a:tr h="437954">
                <a:tc>
                  <a:txBody>
                    <a:bodyPr/>
                    <a:lstStyle/>
                    <a:p>
                      <a:pPr algn="l" rtl="0" fontAlgn="b"/>
                      <a:r>
                        <a:rPr lang="en-US" sz="2000" b="0" i="0" u="none" strike="noStrike" dirty="0" smtClean="0">
                          <a:solidFill>
                            <a:srgbClr val="000000"/>
                          </a:solidFill>
                          <a:effectLst/>
                          <a:latin typeface="Arial Narrow" panose="020B0606020202030204" pitchFamily="34" charset="0"/>
                        </a:rPr>
                        <a:t>Mpumalanga</a:t>
                      </a:r>
                      <a:endParaRPr lang="en-US" sz="2000" b="0" i="0" u="none" strike="noStrike" dirty="0">
                        <a:solidFill>
                          <a:srgbClr val="000000"/>
                        </a:solidFill>
                        <a:effectLst/>
                        <a:latin typeface="Arial Narrow" panose="020B0606020202030204" pitchFamily="34" charset="0"/>
                      </a:endParaRPr>
                    </a:p>
                  </a:txBody>
                  <a:tcPr marL="5551" marR="5551" marT="5551" marB="26642"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fontAlgn="b"/>
                      <a:r>
                        <a:rPr lang="en-US" sz="2000" b="0" i="0" u="none" strike="noStrike" dirty="0" smtClean="0">
                          <a:solidFill>
                            <a:srgbClr val="000000"/>
                          </a:solidFill>
                          <a:effectLst/>
                          <a:latin typeface="Arial Narrow" panose="020B0606020202030204" pitchFamily="34" charset="0"/>
                        </a:rPr>
                        <a:t>25</a:t>
                      </a:r>
                      <a:endParaRPr lang="en-US" sz="2000" b="0" i="0" u="none" strike="noStrike" dirty="0">
                        <a:solidFill>
                          <a:srgbClr val="000000"/>
                        </a:solidFill>
                        <a:effectLst/>
                        <a:latin typeface="Arial Narrow" panose="020B0606020202030204" pitchFamily="34" charset="0"/>
                      </a:endParaRPr>
                    </a:p>
                  </a:txBody>
                  <a:tcPr marL="5551" marR="5551" marT="5551" marB="26642"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fontAlgn="b"/>
                      <a:r>
                        <a:rPr lang="en-US" sz="2000" b="0" i="0" u="none" strike="noStrike" dirty="0" smtClean="0">
                          <a:solidFill>
                            <a:srgbClr val="000000"/>
                          </a:solidFill>
                          <a:effectLst/>
                          <a:latin typeface="Arial Narrow" panose="020B0606020202030204" pitchFamily="34" charset="0"/>
                        </a:rPr>
                        <a:t>23</a:t>
                      </a:r>
                      <a:endParaRPr lang="en-US" sz="2000" b="0" i="0" u="none" strike="noStrike" dirty="0">
                        <a:solidFill>
                          <a:srgbClr val="000000"/>
                        </a:solidFill>
                        <a:effectLst/>
                        <a:latin typeface="Arial Narrow" panose="020B0606020202030204" pitchFamily="34" charset="0"/>
                      </a:endParaRPr>
                    </a:p>
                  </a:txBody>
                  <a:tcPr marL="5551" marR="5551" marT="5551" marB="26642"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fontAlgn="b"/>
                      <a:r>
                        <a:rPr lang="en-US" sz="2000" b="0" i="0" u="none" strike="noStrike" dirty="0" smtClean="0">
                          <a:solidFill>
                            <a:srgbClr val="000000"/>
                          </a:solidFill>
                          <a:effectLst/>
                          <a:latin typeface="Arial Narrow" panose="020B0606020202030204" pitchFamily="34" charset="0"/>
                        </a:rPr>
                        <a:t>0</a:t>
                      </a:r>
                      <a:endParaRPr lang="en-US" sz="2000" b="0" i="0" u="none" strike="noStrike" dirty="0">
                        <a:solidFill>
                          <a:srgbClr val="000000"/>
                        </a:solidFill>
                        <a:effectLst/>
                        <a:latin typeface="Arial Narrow" panose="020B0606020202030204" pitchFamily="34" charset="0"/>
                      </a:endParaRPr>
                    </a:p>
                  </a:txBody>
                  <a:tcPr marL="5551" marR="5551" marT="5551" marB="26642"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fontAlgn="b"/>
                      <a:r>
                        <a:rPr lang="en-US" sz="2000" b="0" i="0" u="none" strike="noStrike" dirty="0" smtClean="0">
                          <a:solidFill>
                            <a:srgbClr val="000000"/>
                          </a:solidFill>
                          <a:effectLst/>
                          <a:latin typeface="Arial Narrow" panose="020B0606020202030204" pitchFamily="34" charset="0"/>
                        </a:rPr>
                        <a:t>0</a:t>
                      </a:r>
                      <a:endParaRPr lang="en-US" sz="2000" b="0" i="0" u="none" strike="noStrike" dirty="0">
                        <a:solidFill>
                          <a:srgbClr val="000000"/>
                        </a:solidFill>
                        <a:effectLst/>
                        <a:latin typeface="Arial Narrow" panose="020B0606020202030204" pitchFamily="34" charset="0"/>
                      </a:endParaRPr>
                    </a:p>
                  </a:txBody>
                  <a:tcPr marL="5551" marR="5551" marT="5551" marB="26642"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730225323"/>
                  </a:ext>
                </a:extLst>
              </a:tr>
              <a:tr h="403280">
                <a:tc>
                  <a:txBody>
                    <a:bodyPr/>
                    <a:lstStyle/>
                    <a:p>
                      <a:pPr algn="l" rtl="0" fontAlgn="b"/>
                      <a:r>
                        <a:rPr lang="en-US" sz="2000" b="0" i="0" u="none" strike="noStrike" dirty="0" smtClean="0">
                          <a:solidFill>
                            <a:srgbClr val="000000"/>
                          </a:solidFill>
                          <a:effectLst/>
                          <a:latin typeface="Arial Narrow" panose="020B0606020202030204" pitchFamily="34" charset="0"/>
                        </a:rPr>
                        <a:t>Gauteng</a:t>
                      </a:r>
                      <a:endParaRPr lang="en-US" sz="2000" b="0" i="0" u="none" strike="noStrike" dirty="0">
                        <a:solidFill>
                          <a:srgbClr val="000000"/>
                        </a:solidFill>
                        <a:effectLst/>
                        <a:latin typeface="Arial Narrow" panose="020B0606020202030204" pitchFamily="34" charset="0"/>
                      </a:endParaRPr>
                    </a:p>
                  </a:txBody>
                  <a:tcPr marL="5551" marR="5551" marT="5551" marB="26642"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fontAlgn="b"/>
                      <a:r>
                        <a:rPr lang="en-US" sz="2000" b="0" i="0" u="none" strike="noStrike" dirty="0" smtClean="0">
                          <a:solidFill>
                            <a:srgbClr val="000000"/>
                          </a:solidFill>
                          <a:effectLst/>
                          <a:latin typeface="Arial Narrow" panose="020B0606020202030204" pitchFamily="34" charset="0"/>
                        </a:rPr>
                        <a:t>12</a:t>
                      </a:r>
                      <a:endParaRPr lang="en-US" sz="2000" b="0" i="0" u="none" strike="noStrike" dirty="0">
                        <a:solidFill>
                          <a:srgbClr val="000000"/>
                        </a:solidFill>
                        <a:effectLst/>
                        <a:latin typeface="Arial Narrow" panose="020B0606020202030204" pitchFamily="34" charset="0"/>
                      </a:endParaRPr>
                    </a:p>
                  </a:txBody>
                  <a:tcPr marL="5551" marR="5551" marT="5551" marB="26642"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fontAlgn="b"/>
                      <a:r>
                        <a:rPr lang="en-US" sz="2000" b="0" i="0" u="none" strike="noStrike" dirty="0" smtClean="0">
                          <a:solidFill>
                            <a:srgbClr val="000000"/>
                          </a:solidFill>
                          <a:effectLst/>
                          <a:latin typeface="Arial Narrow" panose="020B0606020202030204" pitchFamily="34" charset="0"/>
                        </a:rPr>
                        <a:t>11</a:t>
                      </a:r>
                      <a:endParaRPr lang="en-US" sz="2000" b="0" i="0" u="none" strike="noStrike" dirty="0">
                        <a:solidFill>
                          <a:srgbClr val="000000"/>
                        </a:solidFill>
                        <a:effectLst/>
                        <a:latin typeface="Arial Narrow" panose="020B0606020202030204" pitchFamily="34" charset="0"/>
                      </a:endParaRPr>
                    </a:p>
                  </a:txBody>
                  <a:tcPr marL="5551" marR="5551" marT="5551" marB="26642"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fontAlgn="b"/>
                      <a:r>
                        <a:rPr lang="en-US" sz="2000" b="0" i="0" u="none" strike="noStrike" dirty="0" smtClean="0">
                          <a:solidFill>
                            <a:srgbClr val="000000"/>
                          </a:solidFill>
                          <a:effectLst/>
                          <a:latin typeface="Arial Narrow" panose="020B0606020202030204" pitchFamily="34" charset="0"/>
                        </a:rPr>
                        <a:t>19</a:t>
                      </a:r>
                      <a:endParaRPr lang="en-US" sz="2000" b="0" i="0" u="none" strike="noStrike" dirty="0">
                        <a:solidFill>
                          <a:srgbClr val="000000"/>
                        </a:solidFill>
                        <a:effectLst/>
                        <a:latin typeface="Arial Narrow" panose="020B0606020202030204" pitchFamily="34" charset="0"/>
                      </a:endParaRPr>
                    </a:p>
                  </a:txBody>
                  <a:tcPr marL="5551" marR="5551" marT="5551" marB="26642"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fontAlgn="b"/>
                      <a:r>
                        <a:rPr lang="en-US" sz="2000" b="0" i="0" u="none" strike="noStrike" dirty="0" smtClean="0">
                          <a:solidFill>
                            <a:srgbClr val="000000"/>
                          </a:solidFill>
                          <a:effectLst/>
                          <a:latin typeface="Arial Narrow" panose="020B0606020202030204" pitchFamily="34" charset="0"/>
                        </a:rPr>
                        <a:t>19</a:t>
                      </a:r>
                      <a:endParaRPr lang="en-US" sz="2000" b="0" i="0" u="none" strike="noStrike" dirty="0">
                        <a:solidFill>
                          <a:srgbClr val="000000"/>
                        </a:solidFill>
                        <a:effectLst/>
                        <a:latin typeface="Arial Narrow" panose="020B0606020202030204" pitchFamily="34" charset="0"/>
                      </a:endParaRPr>
                    </a:p>
                  </a:txBody>
                  <a:tcPr marL="5551" marR="5551" marT="5551" marB="26642"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170046381"/>
                  </a:ext>
                </a:extLst>
              </a:tr>
              <a:tr h="545912">
                <a:tc>
                  <a:txBody>
                    <a:bodyPr/>
                    <a:lstStyle/>
                    <a:p>
                      <a:pPr algn="l" rtl="0" fontAlgn="b"/>
                      <a:r>
                        <a:rPr lang="en-US" sz="2000" b="0" i="0" u="none" strike="noStrike" dirty="0" smtClean="0">
                          <a:solidFill>
                            <a:srgbClr val="000000"/>
                          </a:solidFill>
                          <a:effectLst/>
                          <a:latin typeface="Arial Narrow" panose="020B0606020202030204" pitchFamily="34" charset="0"/>
                        </a:rPr>
                        <a:t>North West</a:t>
                      </a:r>
                      <a:endParaRPr lang="en-US" sz="2000" b="0" i="0" u="none" strike="noStrike" dirty="0">
                        <a:solidFill>
                          <a:srgbClr val="000000"/>
                        </a:solidFill>
                        <a:effectLst/>
                        <a:latin typeface="Arial Narrow" panose="020B0606020202030204" pitchFamily="34" charset="0"/>
                      </a:endParaRPr>
                    </a:p>
                  </a:txBody>
                  <a:tcPr marL="5551" marR="5551" marT="5551" marB="26642"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rtl="0" fontAlgn="b"/>
                      <a:r>
                        <a:rPr lang="en-US" sz="2000" b="0" i="0" u="none" strike="noStrike" dirty="0" smtClean="0">
                          <a:solidFill>
                            <a:srgbClr val="000000"/>
                          </a:solidFill>
                          <a:effectLst/>
                          <a:latin typeface="Arial Narrow" panose="020B0606020202030204" pitchFamily="34" charset="0"/>
                        </a:rPr>
                        <a:t>10</a:t>
                      </a:r>
                      <a:endParaRPr lang="en-US" sz="2000" b="0" i="0" u="none" strike="noStrike" dirty="0">
                        <a:solidFill>
                          <a:srgbClr val="000000"/>
                        </a:solidFill>
                        <a:effectLst/>
                        <a:latin typeface="Arial Narrow" panose="020B0606020202030204" pitchFamily="34" charset="0"/>
                      </a:endParaRPr>
                    </a:p>
                  </a:txBody>
                  <a:tcPr marL="5551" marR="5551" marT="5551" marB="26642"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fontAlgn="b"/>
                      <a:r>
                        <a:rPr lang="en-US" sz="2000" b="0" i="0" u="none" strike="noStrike" dirty="0" smtClean="0">
                          <a:solidFill>
                            <a:srgbClr val="000000"/>
                          </a:solidFill>
                          <a:effectLst/>
                          <a:latin typeface="Arial Narrow" panose="020B0606020202030204" pitchFamily="34" charset="0"/>
                        </a:rPr>
                        <a:t>6</a:t>
                      </a:r>
                      <a:endParaRPr lang="en-US" sz="2000" b="0" i="0" u="none" strike="noStrike" dirty="0">
                        <a:solidFill>
                          <a:srgbClr val="000000"/>
                        </a:solidFill>
                        <a:effectLst/>
                        <a:latin typeface="Arial Narrow" panose="020B0606020202030204" pitchFamily="34" charset="0"/>
                      </a:endParaRPr>
                    </a:p>
                  </a:txBody>
                  <a:tcPr marL="5551" marR="5551" marT="5551" marB="26642"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fontAlgn="b"/>
                      <a:r>
                        <a:rPr lang="en-US" sz="2000" b="0" i="0" u="none" strike="noStrike" dirty="0" smtClean="0">
                          <a:solidFill>
                            <a:srgbClr val="000000"/>
                          </a:solidFill>
                          <a:effectLst/>
                          <a:latin typeface="Arial Narrow" panose="020B0606020202030204" pitchFamily="34" charset="0"/>
                        </a:rPr>
                        <a:t>2</a:t>
                      </a:r>
                      <a:endParaRPr lang="en-US" sz="2000" b="0" i="0" u="none" strike="noStrike" dirty="0">
                        <a:solidFill>
                          <a:srgbClr val="000000"/>
                        </a:solidFill>
                        <a:effectLst/>
                        <a:latin typeface="Arial Narrow" panose="020B0606020202030204" pitchFamily="34" charset="0"/>
                      </a:endParaRPr>
                    </a:p>
                  </a:txBody>
                  <a:tcPr marL="5551" marR="5551" marT="5551" marB="26642"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fontAlgn="b"/>
                      <a:r>
                        <a:rPr lang="en-US" sz="2000" b="0" i="0" u="none" strike="noStrike" dirty="0" smtClean="0">
                          <a:solidFill>
                            <a:srgbClr val="000000"/>
                          </a:solidFill>
                          <a:effectLst/>
                          <a:latin typeface="Arial Narrow" panose="020B0606020202030204" pitchFamily="34" charset="0"/>
                        </a:rPr>
                        <a:t>2</a:t>
                      </a:r>
                      <a:endParaRPr lang="en-US" sz="2000" b="0" i="0" u="none" strike="noStrike" dirty="0">
                        <a:solidFill>
                          <a:srgbClr val="000000"/>
                        </a:solidFill>
                        <a:effectLst/>
                        <a:latin typeface="Arial Narrow" panose="020B0606020202030204" pitchFamily="34" charset="0"/>
                      </a:endParaRPr>
                    </a:p>
                  </a:txBody>
                  <a:tcPr marL="5551" marR="5551" marT="5551" marB="26642"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958829007"/>
                  </a:ext>
                </a:extLst>
              </a:tr>
              <a:tr h="467757">
                <a:tc>
                  <a:txBody>
                    <a:bodyPr/>
                    <a:lstStyle/>
                    <a:p>
                      <a:pPr algn="l" rtl="0" fontAlgn="b"/>
                      <a:r>
                        <a:rPr lang="en-US" sz="2000" b="0" i="0" u="none" strike="noStrike" dirty="0" smtClean="0">
                          <a:solidFill>
                            <a:srgbClr val="000000"/>
                          </a:solidFill>
                          <a:effectLst/>
                          <a:latin typeface="Arial Narrow" panose="020B0606020202030204" pitchFamily="34" charset="0"/>
                        </a:rPr>
                        <a:t>Limpopo</a:t>
                      </a:r>
                      <a:endParaRPr lang="en-US" sz="2000" b="0" i="0" u="none" strike="noStrike" dirty="0">
                        <a:solidFill>
                          <a:srgbClr val="000000"/>
                        </a:solidFill>
                        <a:effectLst/>
                        <a:latin typeface="Arial Narrow" panose="020B0606020202030204" pitchFamily="34" charset="0"/>
                      </a:endParaRPr>
                    </a:p>
                  </a:txBody>
                  <a:tcPr marL="5551" marR="5551" marT="5551" marB="26642"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rtl="0" fontAlgn="b"/>
                      <a:r>
                        <a:rPr lang="en-US" sz="2000" b="0" i="0" u="none" strike="noStrike" dirty="0">
                          <a:solidFill>
                            <a:srgbClr val="000000"/>
                          </a:solidFill>
                          <a:effectLst/>
                          <a:latin typeface="Arial Narrow" panose="020B0606020202030204" pitchFamily="34" charset="0"/>
                        </a:rPr>
                        <a:t>0</a:t>
                      </a:r>
                    </a:p>
                  </a:txBody>
                  <a:tcPr marL="5551" marR="5551" marT="5551" marB="26642"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fontAlgn="b"/>
                      <a:r>
                        <a:rPr lang="en-US" sz="2000" b="0" i="0" u="none" strike="noStrike" dirty="0">
                          <a:solidFill>
                            <a:srgbClr val="000000"/>
                          </a:solidFill>
                          <a:effectLst/>
                          <a:latin typeface="Arial Narrow" panose="020B0606020202030204" pitchFamily="34" charset="0"/>
                        </a:rPr>
                        <a:t>0</a:t>
                      </a:r>
                    </a:p>
                  </a:txBody>
                  <a:tcPr marL="5551" marR="5551" marT="5551" marB="26642"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fontAlgn="b"/>
                      <a:r>
                        <a:rPr lang="en-US" sz="2000" b="0" i="0" u="none" strike="noStrike" dirty="0" smtClean="0">
                          <a:solidFill>
                            <a:srgbClr val="000000"/>
                          </a:solidFill>
                          <a:effectLst/>
                          <a:latin typeface="Arial Narrow" panose="020B0606020202030204" pitchFamily="34" charset="0"/>
                        </a:rPr>
                        <a:t>17</a:t>
                      </a:r>
                      <a:endParaRPr lang="en-US" sz="2000" b="0" i="0" u="none" strike="noStrike" dirty="0">
                        <a:solidFill>
                          <a:srgbClr val="000000"/>
                        </a:solidFill>
                        <a:effectLst/>
                        <a:latin typeface="Arial Narrow" panose="020B0606020202030204" pitchFamily="34" charset="0"/>
                      </a:endParaRPr>
                    </a:p>
                  </a:txBody>
                  <a:tcPr marL="5551" marR="5551" marT="5551" marB="26642"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fontAlgn="b"/>
                      <a:r>
                        <a:rPr lang="en-US" sz="2000" b="0" i="0" u="none" strike="noStrike" dirty="0" smtClean="0">
                          <a:solidFill>
                            <a:srgbClr val="000000"/>
                          </a:solidFill>
                          <a:effectLst/>
                          <a:latin typeface="Arial Narrow" panose="020B0606020202030204" pitchFamily="34" charset="0"/>
                        </a:rPr>
                        <a:t>16</a:t>
                      </a:r>
                      <a:endParaRPr lang="en-US" sz="2000" b="0" i="0" u="none" strike="noStrike" dirty="0">
                        <a:solidFill>
                          <a:srgbClr val="000000"/>
                        </a:solidFill>
                        <a:effectLst/>
                        <a:latin typeface="Arial Narrow" panose="020B0606020202030204" pitchFamily="34" charset="0"/>
                      </a:endParaRPr>
                    </a:p>
                  </a:txBody>
                  <a:tcPr marL="5551" marR="5551" marT="5551" marB="26642"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8"/>
                  </a:ext>
                </a:extLst>
              </a:tr>
              <a:tr h="467757">
                <a:tc>
                  <a:txBody>
                    <a:bodyPr/>
                    <a:lstStyle/>
                    <a:p>
                      <a:pPr algn="l" rtl="0" fontAlgn="b"/>
                      <a:r>
                        <a:rPr lang="en-US" sz="2000" b="0" i="0" u="none" strike="noStrike" dirty="0" smtClean="0">
                          <a:solidFill>
                            <a:srgbClr val="000000"/>
                          </a:solidFill>
                          <a:effectLst/>
                          <a:latin typeface="Arial Narrow" panose="020B0606020202030204" pitchFamily="34" charset="0"/>
                        </a:rPr>
                        <a:t>Northern Cape</a:t>
                      </a:r>
                      <a:endParaRPr lang="en-US" sz="2000" b="0" i="0" u="none" strike="noStrike" dirty="0">
                        <a:solidFill>
                          <a:srgbClr val="000000"/>
                        </a:solidFill>
                        <a:effectLst/>
                        <a:latin typeface="Arial Narrow" panose="020B0606020202030204" pitchFamily="34" charset="0"/>
                      </a:endParaRPr>
                    </a:p>
                  </a:txBody>
                  <a:tcPr marL="5551" marR="5551" marT="5551" marB="26642"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rtl="0" fontAlgn="b"/>
                      <a:r>
                        <a:rPr lang="en-US" sz="2000" b="0" i="0" u="none" strike="noStrike" dirty="0">
                          <a:solidFill>
                            <a:srgbClr val="000000"/>
                          </a:solidFill>
                          <a:effectLst/>
                          <a:latin typeface="Arial Narrow" panose="020B0606020202030204" pitchFamily="34" charset="0"/>
                        </a:rPr>
                        <a:t>0</a:t>
                      </a:r>
                    </a:p>
                  </a:txBody>
                  <a:tcPr marL="5551" marR="5551" marT="5551" marB="26642"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fontAlgn="b"/>
                      <a:r>
                        <a:rPr lang="en-US" sz="2000" b="0" i="0" u="none" strike="noStrike" dirty="0">
                          <a:solidFill>
                            <a:srgbClr val="000000"/>
                          </a:solidFill>
                          <a:effectLst/>
                          <a:latin typeface="Arial Narrow" panose="020B0606020202030204" pitchFamily="34" charset="0"/>
                        </a:rPr>
                        <a:t>0</a:t>
                      </a:r>
                    </a:p>
                  </a:txBody>
                  <a:tcPr marL="5551" marR="5551" marT="5551" marB="26642"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fontAlgn="b"/>
                      <a:r>
                        <a:rPr lang="en-US" sz="2000" b="0" i="0" u="none" strike="noStrike" dirty="0" smtClean="0">
                          <a:solidFill>
                            <a:srgbClr val="000000"/>
                          </a:solidFill>
                          <a:effectLst/>
                          <a:latin typeface="Arial Narrow" panose="020B0606020202030204" pitchFamily="34" charset="0"/>
                        </a:rPr>
                        <a:t>10</a:t>
                      </a:r>
                      <a:endParaRPr lang="en-US" sz="2000" b="0" i="0" u="none" strike="noStrike" dirty="0">
                        <a:solidFill>
                          <a:srgbClr val="000000"/>
                        </a:solidFill>
                        <a:effectLst/>
                        <a:latin typeface="Arial Narrow" panose="020B0606020202030204" pitchFamily="34" charset="0"/>
                      </a:endParaRPr>
                    </a:p>
                  </a:txBody>
                  <a:tcPr marL="5551" marR="5551" marT="5551" marB="26642"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fontAlgn="b"/>
                      <a:r>
                        <a:rPr lang="en-US" sz="2000" b="0" i="0" u="none" strike="noStrike" dirty="0" smtClean="0">
                          <a:solidFill>
                            <a:srgbClr val="000000"/>
                          </a:solidFill>
                          <a:effectLst/>
                          <a:latin typeface="Arial Narrow" panose="020B0606020202030204" pitchFamily="34" charset="0"/>
                        </a:rPr>
                        <a:t>10</a:t>
                      </a:r>
                      <a:endParaRPr lang="en-US" sz="2000" b="0" i="0" u="none" strike="noStrike" dirty="0">
                        <a:solidFill>
                          <a:srgbClr val="000000"/>
                        </a:solidFill>
                        <a:effectLst/>
                        <a:latin typeface="Arial Narrow" panose="020B0606020202030204" pitchFamily="34" charset="0"/>
                      </a:endParaRPr>
                    </a:p>
                  </a:txBody>
                  <a:tcPr marL="5551" marR="5551" marT="5551" marB="26642"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9"/>
                  </a:ext>
                </a:extLst>
              </a:tr>
              <a:tr h="437954">
                <a:tc>
                  <a:txBody>
                    <a:bodyPr/>
                    <a:lstStyle/>
                    <a:p>
                      <a:pPr algn="l" fontAlgn="b"/>
                      <a:r>
                        <a:rPr lang="en-US" sz="2000" b="1" i="0" u="none" strike="noStrike" dirty="0" smtClean="0">
                          <a:solidFill>
                            <a:srgbClr val="000000"/>
                          </a:solidFill>
                          <a:effectLst/>
                          <a:latin typeface="Arial Narrow" panose="020B0606020202030204" pitchFamily="34" charset="0"/>
                        </a:rPr>
                        <a:t>Total</a:t>
                      </a:r>
                      <a:endParaRPr lang="en-US" sz="2000" b="1" i="0" u="none" strike="noStrike" dirty="0">
                        <a:solidFill>
                          <a:srgbClr val="000000"/>
                        </a:solidFill>
                        <a:effectLst/>
                        <a:latin typeface="Arial Narrow" panose="020B0606020202030204" pitchFamily="34" charset="0"/>
                      </a:endParaRPr>
                    </a:p>
                  </a:txBody>
                  <a:tcPr marL="5551" marR="5551" marT="5551" marB="2664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2000" b="1" i="0" u="none" strike="noStrike" dirty="0" smtClean="0">
                          <a:solidFill>
                            <a:srgbClr val="000000"/>
                          </a:solidFill>
                          <a:effectLst/>
                          <a:latin typeface="Arial Narrow" panose="020B0606020202030204" pitchFamily="34" charset="0"/>
                        </a:rPr>
                        <a:t>133</a:t>
                      </a:r>
                      <a:endParaRPr lang="en-US" sz="2000" b="1" i="0" u="none" strike="noStrike" dirty="0">
                        <a:solidFill>
                          <a:srgbClr val="000000"/>
                        </a:solidFill>
                        <a:effectLst/>
                        <a:latin typeface="Arial Narrow" panose="020B0606020202030204" pitchFamily="34" charset="0"/>
                      </a:endParaRPr>
                    </a:p>
                  </a:txBody>
                  <a:tcPr marL="5551" marR="5551" marT="5551" marB="26642"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b"/>
                      <a:r>
                        <a:rPr lang="en-US" sz="2000" b="1" i="0" u="none" strike="noStrike" dirty="0" smtClean="0">
                          <a:solidFill>
                            <a:srgbClr val="000000"/>
                          </a:solidFill>
                          <a:effectLst/>
                          <a:latin typeface="Arial Narrow" panose="020B0606020202030204" pitchFamily="34" charset="0"/>
                        </a:rPr>
                        <a:t>124</a:t>
                      </a:r>
                      <a:endParaRPr lang="en-US" sz="2000" b="1" i="0" u="none" strike="noStrike" dirty="0">
                        <a:solidFill>
                          <a:srgbClr val="000000"/>
                        </a:solidFill>
                        <a:effectLst/>
                        <a:latin typeface="Arial Narrow" panose="020B0606020202030204" pitchFamily="34" charset="0"/>
                      </a:endParaRPr>
                    </a:p>
                  </a:txBody>
                  <a:tcPr marL="5551" marR="5551" marT="5551" marB="26642"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b"/>
                      <a:r>
                        <a:rPr lang="en-US" sz="2000" b="1" i="0" u="none" strike="noStrike" dirty="0" smtClean="0">
                          <a:solidFill>
                            <a:srgbClr val="000000"/>
                          </a:solidFill>
                          <a:effectLst/>
                          <a:latin typeface="Arial Narrow" panose="020B0606020202030204" pitchFamily="34" charset="0"/>
                        </a:rPr>
                        <a:t>55</a:t>
                      </a:r>
                      <a:endParaRPr lang="en-US" sz="2000" b="1" i="0" u="none" strike="noStrike" dirty="0">
                        <a:solidFill>
                          <a:srgbClr val="000000"/>
                        </a:solidFill>
                        <a:effectLst/>
                        <a:latin typeface="Arial Narrow" panose="020B0606020202030204" pitchFamily="34" charset="0"/>
                      </a:endParaRPr>
                    </a:p>
                  </a:txBody>
                  <a:tcPr marL="5551" marR="5551" marT="5551" marB="26642"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b"/>
                      <a:r>
                        <a:rPr lang="en-US" sz="2000" b="1" i="0" u="none" strike="noStrike" dirty="0" smtClean="0">
                          <a:solidFill>
                            <a:srgbClr val="000000"/>
                          </a:solidFill>
                          <a:effectLst/>
                          <a:latin typeface="Arial Narrow" panose="020B0606020202030204" pitchFamily="34" charset="0"/>
                        </a:rPr>
                        <a:t>48</a:t>
                      </a:r>
                      <a:endParaRPr lang="en-US" sz="2000" b="1" i="0" u="none" strike="noStrike" dirty="0">
                        <a:solidFill>
                          <a:srgbClr val="000000"/>
                        </a:solidFill>
                        <a:effectLst/>
                        <a:latin typeface="Arial Narrow" panose="020B0606020202030204" pitchFamily="34" charset="0"/>
                      </a:endParaRPr>
                    </a:p>
                  </a:txBody>
                  <a:tcPr marL="5551" marR="5551" marT="5551" marB="26642"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279948494"/>
                  </a:ext>
                </a:extLst>
              </a:tr>
            </a:tbl>
          </a:graphicData>
        </a:graphic>
      </p:graphicFrame>
      <p:sp>
        <p:nvSpPr>
          <p:cNvPr id="4" name="TextBox 3"/>
          <p:cNvSpPr txBox="1"/>
          <p:nvPr/>
        </p:nvSpPr>
        <p:spPr>
          <a:xfrm>
            <a:off x="107505" y="116632"/>
            <a:ext cx="648072" cy="253916"/>
          </a:xfrm>
          <a:prstGeom prst="rect">
            <a:avLst/>
          </a:prstGeom>
          <a:noFill/>
        </p:spPr>
        <p:txBody>
          <a:bodyPr wrap="square" rtlCol="0">
            <a:spAutoFit/>
          </a:bodyPr>
          <a:lstStyle/>
          <a:p>
            <a:pPr algn="ctr"/>
            <a:r>
              <a:rPr lang="en-US" sz="1050" dirty="0"/>
              <a:t>38</a:t>
            </a:r>
            <a:endParaRPr lang="en-ZA" sz="1050" dirty="0"/>
          </a:p>
        </p:txBody>
      </p:sp>
      <p:sp>
        <p:nvSpPr>
          <p:cNvPr id="3" name="Slide Number Placeholder 2"/>
          <p:cNvSpPr>
            <a:spLocks noGrp="1"/>
          </p:cNvSpPr>
          <p:nvPr>
            <p:ph type="sldNum" sz="quarter" idx="4"/>
          </p:nvPr>
        </p:nvSpPr>
        <p:spPr/>
        <p:txBody>
          <a:bodyPr/>
          <a:lstStyle/>
          <a:p>
            <a:pPr>
              <a:defRPr/>
            </a:pPr>
            <a:fld id="{9281EBB6-D164-4A7A-83B0-06A5CFC35E17}" type="slidenum">
              <a:rPr lang="en-ZA" altLang="en-US" smtClean="0"/>
              <a:pPr>
                <a:defRPr/>
              </a:pPr>
              <a:t>61</a:t>
            </a:fld>
            <a:endParaRPr lang="en-ZA" altLang="en-US"/>
          </a:p>
        </p:txBody>
      </p:sp>
    </p:spTree>
    <p:extLst>
      <p:ext uri="{BB962C8B-B14F-4D97-AF65-F5344CB8AC3E}">
        <p14:creationId xmlns:p14="http://schemas.microsoft.com/office/powerpoint/2010/main" val="300998642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extLst>
              <p:ext uri="{D42A27DB-BD31-4B8C-83A1-F6EECF244321}">
                <p14:modId xmlns:p14="http://schemas.microsoft.com/office/powerpoint/2010/main" val="1571940575"/>
              </p:ext>
            </p:extLst>
          </p:nvPr>
        </p:nvGraphicFramePr>
        <p:xfrm>
          <a:off x="-1" y="729204"/>
          <a:ext cx="9144000" cy="5700120"/>
        </p:xfrm>
        <a:graphic>
          <a:graphicData uri="http://schemas.openxmlformats.org/drawingml/2006/table">
            <a:tbl>
              <a:tblPr firstRow="1" bandRow="1">
                <a:tableStyleId>{2D5ABB26-0587-4C30-8999-92F81FD0307C}</a:tableStyleId>
              </a:tblPr>
              <a:tblGrid>
                <a:gridCol w="2419481">
                  <a:extLst>
                    <a:ext uri="{9D8B030D-6E8A-4147-A177-3AD203B41FA5}">
                      <a16:colId xmlns:a16="http://schemas.microsoft.com/office/drawing/2014/main" val="20000"/>
                    </a:ext>
                  </a:extLst>
                </a:gridCol>
                <a:gridCol w="2244258">
                  <a:extLst>
                    <a:ext uri="{9D8B030D-6E8A-4147-A177-3AD203B41FA5}">
                      <a16:colId xmlns:a16="http://schemas.microsoft.com/office/drawing/2014/main" val="20001"/>
                    </a:ext>
                  </a:extLst>
                </a:gridCol>
                <a:gridCol w="2236003">
                  <a:extLst>
                    <a:ext uri="{9D8B030D-6E8A-4147-A177-3AD203B41FA5}">
                      <a16:colId xmlns:a16="http://schemas.microsoft.com/office/drawing/2014/main" val="20002"/>
                    </a:ext>
                  </a:extLst>
                </a:gridCol>
                <a:gridCol w="2244258">
                  <a:extLst>
                    <a:ext uri="{9D8B030D-6E8A-4147-A177-3AD203B41FA5}">
                      <a16:colId xmlns:a16="http://schemas.microsoft.com/office/drawing/2014/main" val="20003"/>
                    </a:ext>
                  </a:extLst>
                </a:gridCol>
              </a:tblGrid>
              <a:tr h="491265">
                <a:tc>
                  <a:txBody>
                    <a:bodyPr/>
                    <a:lstStyle/>
                    <a:p>
                      <a:pPr marL="47625">
                        <a:lnSpc>
                          <a:spcPct val="100000"/>
                        </a:lnSpc>
                        <a:spcBef>
                          <a:spcPts val="745"/>
                        </a:spcBef>
                      </a:pPr>
                      <a:r>
                        <a:rPr sz="2000" b="1" spc="-10" dirty="0">
                          <a:latin typeface="Arial Narrow"/>
                          <a:cs typeface="Arial Narrow"/>
                        </a:rPr>
                        <a:t>ProvinceName</a:t>
                      </a:r>
                      <a:endParaRPr sz="2000" dirty="0">
                        <a:latin typeface="Arial Narrow"/>
                        <a:cs typeface="Arial Narrow"/>
                      </a:endParaRPr>
                    </a:p>
                  </a:txBody>
                  <a:tcPr marL="0" marR="0" marT="85869" marB="0">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solidFill>
                      <a:srgbClr val="F9BE8E"/>
                    </a:solidFill>
                  </a:tcPr>
                </a:tc>
                <a:tc>
                  <a:txBody>
                    <a:bodyPr/>
                    <a:lstStyle/>
                    <a:p>
                      <a:pPr algn="ctr">
                        <a:lnSpc>
                          <a:spcPct val="100000"/>
                        </a:lnSpc>
                        <a:spcBef>
                          <a:spcPts val="745"/>
                        </a:spcBef>
                      </a:pPr>
                      <a:r>
                        <a:rPr sz="2000" b="1" spc="-10" dirty="0">
                          <a:latin typeface="Arial Narrow"/>
                          <a:cs typeface="Arial Narrow"/>
                        </a:rPr>
                        <a:t>Active</a:t>
                      </a:r>
                      <a:endParaRPr sz="2000">
                        <a:latin typeface="Arial Narrow"/>
                        <a:cs typeface="Arial Narrow"/>
                      </a:endParaRPr>
                    </a:p>
                  </a:txBody>
                  <a:tcPr marL="0" marR="0" marT="85869" marB="0">
                    <a:lnL w="9525">
                      <a:solidFill>
                        <a:srgbClr val="545454"/>
                      </a:solidFill>
                      <a:prstDash val="solid"/>
                    </a:lnL>
                    <a:lnR w="9525">
                      <a:solidFill>
                        <a:srgbClr val="545454"/>
                      </a:solidFill>
                      <a:prstDash val="solid"/>
                    </a:lnR>
                    <a:lnT w="9525">
                      <a:solidFill>
                        <a:srgbClr val="545454"/>
                      </a:solidFill>
                      <a:prstDash val="solid"/>
                    </a:lnT>
                    <a:lnB w="9525" cap="flat" cmpd="sng" algn="ctr">
                      <a:solidFill>
                        <a:srgbClr val="545454"/>
                      </a:solidFill>
                      <a:prstDash val="solid"/>
                      <a:round/>
                      <a:headEnd type="none" w="med" len="med"/>
                      <a:tailEnd type="none" w="med" len="med"/>
                    </a:lnB>
                    <a:solidFill>
                      <a:srgbClr val="F9BE8E"/>
                    </a:solidFill>
                  </a:tcPr>
                </a:tc>
                <a:tc>
                  <a:txBody>
                    <a:bodyPr/>
                    <a:lstStyle/>
                    <a:p>
                      <a:pPr marR="681355" algn="r">
                        <a:lnSpc>
                          <a:spcPct val="100000"/>
                        </a:lnSpc>
                        <a:spcBef>
                          <a:spcPts val="745"/>
                        </a:spcBef>
                      </a:pPr>
                      <a:r>
                        <a:rPr sz="2000" b="1" spc="-5" dirty="0">
                          <a:latin typeface="Arial Narrow"/>
                          <a:cs typeface="Arial Narrow"/>
                        </a:rPr>
                        <a:t>Inactiv</a:t>
                      </a:r>
                      <a:r>
                        <a:rPr sz="2000" b="1" dirty="0">
                          <a:latin typeface="Arial Narrow"/>
                          <a:cs typeface="Arial Narrow"/>
                        </a:rPr>
                        <a:t>e</a:t>
                      </a:r>
                      <a:endParaRPr sz="2000">
                        <a:latin typeface="Arial Narrow"/>
                        <a:cs typeface="Arial Narrow"/>
                      </a:endParaRPr>
                    </a:p>
                  </a:txBody>
                  <a:tcPr marL="0" marR="0" marT="85869" marB="0">
                    <a:lnL w="9525">
                      <a:solidFill>
                        <a:srgbClr val="545454"/>
                      </a:solidFill>
                      <a:prstDash val="solid"/>
                    </a:lnL>
                    <a:lnR w="9525">
                      <a:solidFill>
                        <a:srgbClr val="545454"/>
                      </a:solidFill>
                      <a:prstDash val="solid"/>
                    </a:lnR>
                    <a:lnT w="9525">
                      <a:solidFill>
                        <a:srgbClr val="545454"/>
                      </a:solidFill>
                      <a:prstDash val="solid"/>
                    </a:lnT>
                    <a:lnB w="9525" cap="flat" cmpd="sng" algn="ctr">
                      <a:solidFill>
                        <a:srgbClr val="545454"/>
                      </a:solidFill>
                      <a:prstDash val="solid"/>
                      <a:round/>
                      <a:headEnd type="none" w="med" len="med"/>
                      <a:tailEnd type="none" w="med" len="med"/>
                    </a:lnB>
                    <a:solidFill>
                      <a:srgbClr val="F9BE8E"/>
                    </a:solidFill>
                  </a:tcPr>
                </a:tc>
                <a:tc>
                  <a:txBody>
                    <a:bodyPr/>
                    <a:lstStyle/>
                    <a:p>
                      <a:pPr marL="7620" algn="ctr">
                        <a:lnSpc>
                          <a:spcPct val="100000"/>
                        </a:lnSpc>
                        <a:spcBef>
                          <a:spcPts val="745"/>
                        </a:spcBef>
                      </a:pPr>
                      <a:r>
                        <a:rPr sz="2000" b="1" spc="-10" dirty="0">
                          <a:latin typeface="Arial Narrow"/>
                          <a:cs typeface="Arial Narrow"/>
                        </a:rPr>
                        <a:t>Provincial</a:t>
                      </a:r>
                      <a:endParaRPr sz="2000">
                        <a:latin typeface="Arial Narrow"/>
                        <a:cs typeface="Arial Narrow"/>
                      </a:endParaRPr>
                    </a:p>
                  </a:txBody>
                  <a:tcPr marL="0" marR="0" marT="85869" marB="0">
                    <a:lnL w="9525">
                      <a:solidFill>
                        <a:srgbClr val="545454"/>
                      </a:solidFill>
                      <a:prstDash val="solid"/>
                    </a:lnL>
                    <a:lnR w="9525">
                      <a:solidFill>
                        <a:srgbClr val="545454"/>
                      </a:solidFill>
                      <a:prstDash val="solid"/>
                    </a:lnR>
                    <a:lnT w="9525">
                      <a:solidFill>
                        <a:srgbClr val="545454"/>
                      </a:solidFill>
                      <a:prstDash val="solid"/>
                    </a:lnT>
                    <a:lnB w="9525" cap="flat" cmpd="sng" algn="ctr">
                      <a:solidFill>
                        <a:srgbClr val="545454"/>
                      </a:solidFill>
                      <a:prstDash val="solid"/>
                      <a:round/>
                      <a:headEnd type="none" w="med" len="med"/>
                      <a:tailEnd type="none" w="med" len="med"/>
                    </a:lnB>
                    <a:solidFill>
                      <a:srgbClr val="F9BE8E"/>
                    </a:solidFill>
                  </a:tcPr>
                </a:tc>
                <a:extLst>
                  <a:ext uri="{0D108BD9-81ED-4DB2-BD59-A6C34878D82A}">
                    <a16:rowId xmlns:a16="http://schemas.microsoft.com/office/drawing/2014/main" val="10000"/>
                  </a:ext>
                </a:extLst>
              </a:tr>
              <a:tr h="520163">
                <a:tc>
                  <a:txBody>
                    <a:bodyPr/>
                    <a:lstStyle/>
                    <a:p>
                      <a:pPr marL="47625">
                        <a:lnSpc>
                          <a:spcPct val="100000"/>
                        </a:lnSpc>
                        <a:spcBef>
                          <a:spcPts val="869"/>
                        </a:spcBef>
                      </a:pPr>
                      <a:r>
                        <a:rPr sz="2000" b="1" spc="-10" dirty="0">
                          <a:latin typeface="Arial Narrow"/>
                          <a:cs typeface="Arial Narrow"/>
                        </a:rPr>
                        <a:t>EASTERN</a:t>
                      </a:r>
                      <a:r>
                        <a:rPr sz="2000" b="1" spc="-15" dirty="0">
                          <a:latin typeface="Arial Narrow"/>
                          <a:cs typeface="Arial Narrow"/>
                        </a:rPr>
                        <a:t> </a:t>
                      </a:r>
                      <a:r>
                        <a:rPr sz="2000" b="1" spc="-10" dirty="0">
                          <a:latin typeface="Arial Narrow"/>
                          <a:cs typeface="Arial Narrow"/>
                        </a:rPr>
                        <a:t>CAPE</a:t>
                      </a:r>
                      <a:endParaRPr sz="2000">
                        <a:latin typeface="Arial Narrow"/>
                        <a:cs typeface="Arial Narrow"/>
                      </a:endParaRPr>
                    </a:p>
                  </a:txBody>
                  <a:tcPr marL="0" marR="0" marT="100276" marB="0">
                    <a:lnL w="9525">
                      <a:solidFill>
                        <a:srgbClr val="545454"/>
                      </a:solidFill>
                      <a:prstDash val="solid"/>
                    </a:lnL>
                    <a:lnR w="9525" cap="flat" cmpd="sng" algn="ctr">
                      <a:solidFill>
                        <a:srgbClr val="545454"/>
                      </a:solidFill>
                      <a:prstDash val="solid"/>
                      <a:round/>
                      <a:headEnd type="none" w="med" len="med"/>
                      <a:tailEnd type="none" w="med" len="med"/>
                    </a:lnR>
                    <a:lnT w="9525">
                      <a:solidFill>
                        <a:srgbClr val="545454"/>
                      </a:solidFill>
                      <a:prstDash val="solid"/>
                    </a:lnT>
                    <a:lnB w="9525">
                      <a:solidFill>
                        <a:srgbClr val="545454"/>
                      </a:solidFill>
                      <a:prstDash val="solid"/>
                    </a:lnB>
                    <a:solidFill>
                      <a:srgbClr val="EFEFEF"/>
                    </a:solidFill>
                  </a:tcPr>
                </a:tc>
                <a:tc>
                  <a:txBody>
                    <a:bodyPr/>
                    <a:lstStyle/>
                    <a:p>
                      <a:pPr marR="22225" algn="ctr">
                        <a:lnSpc>
                          <a:spcPct val="100000"/>
                        </a:lnSpc>
                        <a:spcBef>
                          <a:spcPts val="650"/>
                        </a:spcBef>
                      </a:pPr>
                      <a:r>
                        <a:rPr sz="2000" spc="-5" dirty="0">
                          <a:latin typeface="Arial Narrow"/>
                          <a:cs typeface="Arial Narrow"/>
                        </a:rPr>
                        <a:t>13</a:t>
                      </a:r>
                      <a:r>
                        <a:rPr sz="2000" spc="-95" dirty="0">
                          <a:latin typeface="Arial Narrow"/>
                          <a:cs typeface="Arial Narrow"/>
                        </a:rPr>
                        <a:t> </a:t>
                      </a:r>
                      <a:r>
                        <a:rPr sz="2000" spc="-5" dirty="0">
                          <a:latin typeface="Arial Narrow"/>
                          <a:cs typeface="Arial Narrow"/>
                        </a:rPr>
                        <a:t>341</a:t>
                      </a:r>
                      <a:endParaRPr sz="2000" dirty="0">
                        <a:latin typeface="Arial Narrow"/>
                        <a:cs typeface="Arial Narrow"/>
                      </a:endParaRPr>
                    </a:p>
                  </a:txBody>
                  <a:tcPr marL="0" marR="0" marT="82550" marB="0">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22225" algn="ctr">
                        <a:lnSpc>
                          <a:spcPct val="100000"/>
                        </a:lnSpc>
                        <a:spcBef>
                          <a:spcPts val="650"/>
                        </a:spcBef>
                      </a:pPr>
                      <a:r>
                        <a:rPr sz="2000" spc="-5" dirty="0">
                          <a:latin typeface="Arial Narrow"/>
                          <a:cs typeface="Arial Narrow"/>
                        </a:rPr>
                        <a:t>50</a:t>
                      </a:r>
                      <a:r>
                        <a:rPr sz="2000" spc="-95" dirty="0">
                          <a:latin typeface="Arial Narrow"/>
                          <a:cs typeface="Arial Narrow"/>
                        </a:rPr>
                        <a:t> </a:t>
                      </a:r>
                      <a:r>
                        <a:rPr sz="2000" spc="-5" dirty="0">
                          <a:latin typeface="Arial Narrow"/>
                          <a:cs typeface="Arial Narrow"/>
                        </a:rPr>
                        <a:t>292</a:t>
                      </a:r>
                      <a:endParaRPr sz="2000" dirty="0">
                        <a:latin typeface="Arial Narrow"/>
                        <a:cs typeface="Arial Narrow"/>
                      </a:endParaRPr>
                    </a:p>
                  </a:txBody>
                  <a:tcPr marL="0" marR="0" marT="82550" marB="0">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22225" algn="ctr">
                        <a:lnSpc>
                          <a:spcPct val="100000"/>
                        </a:lnSpc>
                        <a:spcBef>
                          <a:spcPts val="650"/>
                        </a:spcBef>
                      </a:pPr>
                      <a:r>
                        <a:rPr sz="2000" spc="-5" dirty="0">
                          <a:latin typeface="Arial Narrow"/>
                          <a:cs typeface="Arial Narrow"/>
                        </a:rPr>
                        <a:t>63</a:t>
                      </a:r>
                      <a:r>
                        <a:rPr sz="2000" spc="-95" dirty="0">
                          <a:latin typeface="Arial Narrow"/>
                          <a:cs typeface="Arial Narrow"/>
                        </a:rPr>
                        <a:t> </a:t>
                      </a:r>
                      <a:r>
                        <a:rPr sz="2000" spc="-5" dirty="0">
                          <a:latin typeface="Arial Narrow"/>
                          <a:cs typeface="Arial Narrow"/>
                        </a:rPr>
                        <a:t>633</a:t>
                      </a:r>
                      <a:endParaRPr sz="2000" dirty="0">
                        <a:latin typeface="Arial Narrow"/>
                        <a:cs typeface="Arial Narrow"/>
                      </a:endParaRPr>
                    </a:p>
                  </a:txBody>
                  <a:tcPr marL="0" marR="0" marT="82550" marB="0">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extLst>
                  <a:ext uri="{0D108BD9-81ED-4DB2-BD59-A6C34878D82A}">
                    <a16:rowId xmlns:a16="http://schemas.microsoft.com/office/drawing/2014/main" val="10001"/>
                  </a:ext>
                </a:extLst>
              </a:tr>
              <a:tr h="520163">
                <a:tc>
                  <a:txBody>
                    <a:bodyPr/>
                    <a:lstStyle/>
                    <a:p>
                      <a:pPr marL="47625">
                        <a:lnSpc>
                          <a:spcPct val="100000"/>
                        </a:lnSpc>
                        <a:spcBef>
                          <a:spcPts val="869"/>
                        </a:spcBef>
                      </a:pPr>
                      <a:r>
                        <a:rPr sz="2000" b="1" spc="-10" dirty="0">
                          <a:latin typeface="Arial Narrow"/>
                          <a:cs typeface="Arial Narrow"/>
                        </a:rPr>
                        <a:t>FREE STATE</a:t>
                      </a:r>
                      <a:endParaRPr sz="2000">
                        <a:latin typeface="Arial Narrow"/>
                        <a:cs typeface="Arial Narrow"/>
                      </a:endParaRPr>
                    </a:p>
                  </a:txBody>
                  <a:tcPr marL="0" marR="0" marT="100276" marB="0">
                    <a:lnL w="9525">
                      <a:solidFill>
                        <a:srgbClr val="545454"/>
                      </a:solidFill>
                      <a:prstDash val="solid"/>
                    </a:lnL>
                    <a:lnR w="9525" cap="flat" cmpd="sng" algn="ctr">
                      <a:solidFill>
                        <a:srgbClr val="545454"/>
                      </a:solidFill>
                      <a:prstDash val="solid"/>
                      <a:round/>
                      <a:headEnd type="none" w="med" len="med"/>
                      <a:tailEnd type="none" w="med" len="med"/>
                    </a:lnR>
                    <a:lnT w="9525">
                      <a:solidFill>
                        <a:srgbClr val="545454"/>
                      </a:solidFill>
                      <a:prstDash val="solid"/>
                    </a:lnT>
                    <a:lnB w="9525">
                      <a:solidFill>
                        <a:srgbClr val="545454"/>
                      </a:solidFill>
                      <a:prstDash val="solid"/>
                    </a:lnB>
                    <a:solidFill>
                      <a:srgbClr val="EFEFEF"/>
                    </a:solidFill>
                  </a:tcPr>
                </a:tc>
                <a:tc>
                  <a:txBody>
                    <a:bodyPr/>
                    <a:lstStyle/>
                    <a:p>
                      <a:pPr marR="18415" algn="ctr">
                        <a:lnSpc>
                          <a:spcPct val="100000"/>
                        </a:lnSpc>
                        <a:spcBef>
                          <a:spcPts val="650"/>
                        </a:spcBef>
                      </a:pPr>
                      <a:r>
                        <a:rPr sz="2000" dirty="0">
                          <a:latin typeface="Arial Narrow"/>
                          <a:cs typeface="Arial Narrow"/>
                        </a:rPr>
                        <a:t>4</a:t>
                      </a:r>
                      <a:r>
                        <a:rPr sz="2000" spc="-100" dirty="0">
                          <a:latin typeface="Arial Narrow"/>
                          <a:cs typeface="Arial Narrow"/>
                        </a:rPr>
                        <a:t> </a:t>
                      </a:r>
                      <a:r>
                        <a:rPr sz="2000" spc="-5" dirty="0">
                          <a:latin typeface="Arial Narrow"/>
                          <a:cs typeface="Arial Narrow"/>
                        </a:rPr>
                        <a:t>640</a:t>
                      </a:r>
                      <a:endParaRPr sz="2000" dirty="0">
                        <a:latin typeface="Arial Narrow"/>
                        <a:cs typeface="Arial Narrow"/>
                      </a:endParaRPr>
                    </a:p>
                  </a:txBody>
                  <a:tcPr marL="0" marR="0" marT="82550" marB="0">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22225" algn="ctr">
                        <a:lnSpc>
                          <a:spcPct val="100000"/>
                        </a:lnSpc>
                        <a:spcBef>
                          <a:spcPts val="650"/>
                        </a:spcBef>
                      </a:pPr>
                      <a:r>
                        <a:rPr sz="2000" spc="-5" dirty="0">
                          <a:latin typeface="Arial Narrow"/>
                          <a:cs typeface="Arial Narrow"/>
                        </a:rPr>
                        <a:t>17</a:t>
                      </a:r>
                      <a:r>
                        <a:rPr sz="2000" spc="-95" dirty="0">
                          <a:latin typeface="Arial Narrow"/>
                          <a:cs typeface="Arial Narrow"/>
                        </a:rPr>
                        <a:t> </a:t>
                      </a:r>
                      <a:r>
                        <a:rPr sz="2000" spc="-5" dirty="0">
                          <a:latin typeface="Arial Narrow"/>
                          <a:cs typeface="Arial Narrow"/>
                        </a:rPr>
                        <a:t>503</a:t>
                      </a:r>
                      <a:endParaRPr sz="2000" dirty="0">
                        <a:latin typeface="Arial Narrow"/>
                        <a:cs typeface="Arial Narrow"/>
                      </a:endParaRPr>
                    </a:p>
                  </a:txBody>
                  <a:tcPr marL="0" marR="0" marT="82550" marB="0">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22225" algn="ctr">
                        <a:lnSpc>
                          <a:spcPct val="100000"/>
                        </a:lnSpc>
                        <a:spcBef>
                          <a:spcPts val="650"/>
                        </a:spcBef>
                      </a:pPr>
                      <a:r>
                        <a:rPr sz="2000" spc="-5" dirty="0">
                          <a:latin typeface="Arial Narrow"/>
                          <a:cs typeface="Arial Narrow"/>
                        </a:rPr>
                        <a:t>22</a:t>
                      </a:r>
                      <a:r>
                        <a:rPr sz="2000" spc="-95" dirty="0">
                          <a:latin typeface="Arial Narrow"/>
                          <a:cs typeface="Arial Narrow"/>
                        </a:rPr>
                        <a:t> </a:t>
                      </a:r>
                      <a:r>
                        <a:rPr sz="2000" spc="-5" dirty="0">
                          <a:latin typeface="Arial Narrow"/>
                          <a:cs typeface="Arial Narrow"/>
                        </a:rPr>
                        <a:t>143</a:t>
                      </a:r>
                      <a:endParaRPr sz="2000" dirty="0">
                        <a:latin typeface="Arial Narrow"/>
                        <a:cs typeface="Arial Narrow"/>
                      </a:endParaRPr>
                    </a:p>
                  </a:txBody>
                  <a:tcPr marL="0" marR="0" marT="82550" marB="0">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extLst>
                  <a:ext uri="{0D108BD9-81ED-4DB2-BD59-A6C34878D82A}">
                    <a16:rowId xmlns:a16="http://schemas.microsoft.com/office/drawing/2014/main" val="10002"/>
                  </a:ext>
                </a:extLst>
              </a:tr>
              <a:tr h="520163">
                <a:tc>
                  <a:txBody>
                    <a:bodyPr/>
                    <a:lstStyle/>
                    <a:p>
                      <a:pPr marL="47625">
                        <a:lnSpc>
                          <a:spcPct val="100000"/>
                        </a:lnSpc>
                        <a:spcBef>
                          <a:spcPts val="869"/>
                        </a:spcBef>
                      </a:pPr>
                      <a:r>
                        <a:rPr sz="2000" b="1" spc="-10" dirty="0">
                          <a:latin typeface="Arial Narrow"/>
                          <a:cs typeface="Arial Narrow"/>
                        </a:rPr>
                        <a:t>GAUTENG</a:t>
                      </a:r>
                      <a:endParaRPr sz="2000">
                        <a:latin typeface="Arial Narrow"/>
                        <a:cs typeface="Arial Narrow"/>
                      </a:endParaRPr>
                    </a:p>
                  </a:txBody>
                  <a:tcPr marL="0" marR="0" marT="100276" marB="0">
                    <a:lnL w="9525">
                      <a:solidFill>
                        <a:srgbClr val="545454"/>
                      </a:solidFill>
                      <a:prstDash val="solid"/>
                    </a:lnL>
                    <a:lnR w="9525" cap="flat" cmpd="sng" algn="ctr">
                      <a:solidFill>
                        <a:srgbClr val="545454"/>
                      </a:solidFill>
                      <a:prstDash val="solid"/>
                      <a:round/>
                      <a:headEnd type="none" w="med" len="med"/>
                      <a:tailEnd type="none" w="med" len="med"/>
                    </a:lnR>
                    <a:lnT w="9525">
                      <a:solidFill>
                        <a:srgbClr val="545454"/>
                      </a:solidFill>
                      <a:prstDash val="solid"/>
                    </a:lnT>
                    <a:lnB w="9525">
                      <a:solidFill>
                        <a:srgbClr val="545454"/>
                      </a:solidFill>
                      <a:prstDash val="solid"/>
                    </a:lnB>
                    <a:solidFill>
                      <a:srgbClr val="EFEFEF"/>
                    </a:solidFill>
                  </a:tcPr>
                </a:tc>
                <a:tc>
                  <a:txBody>
                    <a:bodyPr/>
                    <a:lstStyle/>
                    <a:p>
                      <a:pPr marR="22225" algn="ctr">
                        <a:lnSpc>
                          <a:spcPct val="100000"/>
                        </a:lnSpc>
                        <a:spcBef>
                          <a:spcPts val="650"/>
                        </a:spcBef>
                      </a:pPr>
                      <a:r>
                        <a:rPr sz="2000" spc="-5" dirty="0">
                          <a:latin typeface="Arial Narrow"/>
                          <a:cs typeface="Arial Narrow"/>
                        </a:rPr>
                        <a:t>18</a:t>
                      </a:r>
                      <a:r>
                        <a:rPr sz="2000" spc="-95" dirty="0">
                          <a:latin typeface="Arial Narrow"/>
                          <a:cs typeface="Arial Narrow"/>
                        </a:rPr>
                        <a:t> </a:t>
                      </a:r>
                      <a:r>
                        <a:rPr sz="2000" spc="-5" dirty="0">
                          <a:latin typeface="Arial Narrow"/>
                          <a:cs typeface="Arial Narrow"/>
                        </a:rPr>
                        <a:t>865</a:t>
                      </a:r>
                      <a:endParaRPr sz="2000">
                        <a:latin typeface="Arial Narrow"/>
                        <a:cs typeface="Arial Narrow"/>
                      </a:endParaRPr>
                    </a:p>
                  </a:txBody>
                  <a:tcPr marL="0" marR="0" marT="82550" marB="0">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22225" algn="ctr">
                        <a:lnSpc>
                          <a:spcPct val="100000"/>
                        </a:lnSpc>
                        <a:spcBef>
                          <a:spcPts val="650"/>
                        </a:spcBef>
                      </a:pPr>
                      <a:r>
                        <a:rPr sz="2000" spc="-5" dirty="0">
                          <a:latin typeface="Arial Narrow"/>
                          <a:cs typeface="Arial Narrow"/>
                        </a:rPr>
                        <a:t>53</a:t>
                      </a:r>
                      <a:r>
                        <a:rPr sz="2000" spc="-95" dirty="0">
                          <a:latin typeface="Arial Narrow"/>
                          <a:cs typeface="Arial Narrow"/>
                        </a:rPr>
                        <a:t> </a:t>
                      </a:r>
                      <a:r>
                        <a:rPr sz="2000" spc="-5" dirty="0">
                          <a:latin typeface="Arial Narrow"/>
                          <a:cs typeface="Arial Narrow"/>
                        </a:rPr>
                        <a:t>193</a:t>
                      </a:r>
                      <a:endParaRPr sz="2000" dirty="0">
                        <a:latin typeface="Arial Narrow"/>
                        <a:cs typeface="Arial Narrow"/>
                      </a:endParaRPr>
                    </a:p>
                  </a:txBody>
                  <a:tcPr marL="0" marR="0" marT="82550" marB="0">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22225" algn="ctr">
                        <a:lnSpc>
                          <a:spcPct val="100000"/>
                        </a:lnSpc>
                        <a:spcBef>
                          <a:spcPts val="650"/>
                        </a:spcBef>
                      </a:pPr>
                      <a:r>
                        <a:rPr sz="2000" spc="-5" dirty="0">
                          <a:latin typeface="Arial Narrow"/>
                          <a:cs typeface="Arial Narrow"/>
                        </a:rPr>
                        <a:t>72</a:t>
                      </a:r>
                      <a:r>
                        <a:rPr sz="2000" spc="-95" dirty="0">
                          <a:latin typeface="Arial Narrow"/>
                          <a:cs typeface="Arial Narrow"/>
                        </a:rPr>
                        <a:t> </a:t>
                      </a:r>
                      <a:r>
                        <a:rPr sz="2000" spc="-5" dirty="0">
                          <a:latin typeface="Arial Narrow"/>
                          <a:cs typeface="Arial Narrow"/>
                        </a:rPr>
                        <a:t>058</a:t>
                      </a:r>
                      <a:endParaRPr sz="2000" dirty="0">
                        <a:latin typeface="Arial Narrow"/>
                        <a:cs typeface="Arial Narrow"/>
                      </a:endParaRPr>
                    </a:p>
                  </a:txBody>
                  <a:tcPr marL="0" marR="0" marT="82550" marB="0">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extLst>
                  <a:ext uri="{0D108BD9-81ED-4DB2-BD59-A6C34878D82A}">
                    <a16:rowId xmlns:a16="http://schemas.microsoft.com/office/drawing/2014/main" val="10003"/>
                  </a:ext>
                </a:extLst>
              </a:tr>
              <a:tr h="520163">
                <a:tc>
                  <a:txBody>
                    <a:bodyPr/>
                    <a:lstStyle/>
                    <a:p>
                      <a:pPr marL="47625">
                        <a:lnSpc>
                          <a:spcPct val="100000"/>
                        </a:lnSpc>
                        <a:spcBef>
                          <a:spcPts val="869"/>
                        </a:spcBef>
                      </a:pPr>
                      <a:r>
                        <a:rPr sz="2000" b="1" spc="-10" dirty="0">
                          <a:latin typeface="Arial Narrow"/>
                          <a:cs typeface="Arial Narrow"/>
                        </a:rPr>
                        <a:t>KWAZULU-NATAL</a:t>
                      </a:r>
                      <a:endParaRPr sz="2000">
                        <a:latin typeface="Arial Narrow"/>
                        <a:cs typeface="Arial Narrow"/>
                      </a:endParaRPr>
                    </a:p>
                  </a:txBody>
                  <a:tcPr marL="0" marR="0" marT="100276" marB="0">
                    <a:lnL w="9525">
                      <a:solidFill>
                        <a:srgbClr val="545454"/>
                      </a:solidFill>
                      <a:prstDash val="solid"/>
                    </a:lnL>
                    <a:lnR w="9525" cap="flat" cmpd="sng" algn="ctr">
                      <a:solidFill>
                        <a:srgbClr val="545454"/>
                      </a:solidFill>
                      <a:prstDash val="solid"/>
                      <a:round/>
                      <a:headEnd type="none" w="med" len="med"/>
                      <a:tailEnd type="none" w="med" len="med"/>
                    </a:lnR>
                    <a:lnT w="9525">
                      <a:solidFill>
                        <a:srgbClr val="545454"/>
                      </a:solidFill>
                      <a:prstDash val="solid"/>
                    </a:lnT>
                    <a:lnB w="9525">
                      <a:solidFill>
                        <a:srgbClr val="545454"/>
                      </a:solidFill>
                      <a:prstDash val="solid"/>
                    </a:lnB>
                    <a:solidFill>
                      <a:srgbClr val="EFEFEF"/>
                    </a:solidFill>
                  </a:tcPr>
                </a:tc>
                <a:tc>
                  <a:txBody>
                    <a:bodyPr/>
                    <a:lstStyle/>
                    <a:p>
                      <a:pPr marR="22225" algn="ctr">
                        <a:lnSpc>
                          <a:spcPct val="100000"/>
                        </a:lnSpc>
                        <a:spcBef>
                          <a:spcPts val="650"/>
                        </a:spcBef>
                      </a:pPr>
                      <a:r>
                        <a:rPr sz="2000" spc="-5" dirty="0">
                          <a:latin typeface="Arial Narrow"/>
                          <a:cs typeface="Arial Narrow"/>
                        </a:rPr>
                        <a:t>28</a:t>
                      </a:r>
                      <a:r>
                        <a:rPr sz="2000" spc="-95" dirty="0">
                          <a:latin typeface="Arial Narrow"/>
                          <a:cs typeface="Arial Narrow"/>
                        </a:rPr>
                        <a:t> </a:t>
                      </a:r>
                      <a:r>
                        <a:rPr sz="2000" spc="-5" dirty="0">
                          <a:latin typeface="Arial Narrow"/>
                          <a:cs typeface="Arial Narrow"/>
                        </a:rPr>
                        <a:t>733</a:t>
                      </a:r>
                      <a:endParaRPr sz="2000">
                        <a:latin typeface="Arial Narrow"/>
                        <a:cs typeface="Arial Narrow"/>
                      </a:endParaRPr>
                    </a:p>
                  </a:txBody>
                  <a:tcPr marL="0" marR="0" marT="82550" marB="0">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22225" algn="ctr">
                        <a:lnSpc>
                          <a:spcPct val="100000"/>
                        </a:lnSpc>
                        <a:spcBef>
                          <a:spcPts val="650"/>
                        </a:spcBef>
                      </a:pPr>
                      <a:r>
                        <a:rPr sz="2000" spc="-5" dirty="0">
                          <a:latin typeface="Arial Narrow"/>
                          <a:cs typeface="Arial Narrow"/>
                        </a:rPr>
                        <a:t>88</a:t>
                      </a:r>
                      <a:r>
                        <a:rPr sz="2000" spc="-95" dirty="0">
                          <a:latin typeface="Arial Narrow"/>
                          <a:cs typeface="Arial Narrow"/>
                        </a:rPr>
                        <a:t> </a:t>
                      </a:r>
                      <a:r>
                        <a:rPr sz="2000" spc="-5" dirty="0">
                          <a:latin typeface="Arial Narrow"/>
                          <a:cs typeface="Arial Narrow"/>
                        </a:rPr>
                        <a:t>797</a:t>
                      </a:r>
                      <a:endParaRPr sz="2000" dirty="0">
                        <a:latin typeface="Arial Narrow"/>
                        <a:cs typeface="Arial Narrow"/>
                      </a:endParaRPr>
                    </a:p>
                  </a:txBody>
                  <a:tcPr marL="0" marR="0" marT="82550" marB="0">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19685" algn="ctr">
                        <a:lnSpc>
                          <a:spcPct val="100000"/>
                        </a:lnSpc>
                        <a:spcBef>
                          <a:spcPts val="650"/>
                        </a:spcBef>
                      </a:pPr>
                      <a:r>
                        <a:rPr sz="2000" spc="-5" dirty="0">
                          <a:latin typeface="Arial Narrow"/>
                          <a:cs typeface="Arial Narrow"/>
                        </a:rPr>
                        <a:t>117</a:t>
                      </a:r>
                      <a:r>
                        <a:rPr sz="2000" spc="-95" dirty="0">
                          <a:latin typeface="Arial Narrow"/>
                          <a:cs typeface="Arial Narrow"/>
                        </a:rPr>
                        <a:t> </a:t>
                      </a:r>
                      <a:r>
                        <a:rPr sz="2000" spc="-5" dirty="0">
                          <a:latin typeface="Arial Narrow"/>
                          <a:cs typeface="Arial Narrow"/>
                        </a:rPr>
                        <a:t>530</a:t>
                      </a:r>
                      <a:endParaRPr sz="2000" dirty="0">
                        <a:latin typeface="Arial Narrow"/>
                        <a:cs typeface="Arial Narrow"/>
                      </a:endParaRPr>
                    </a:p>
                  </a:txBody>
                  <a:tcPr marL="0" marR="0" marT="82550" marB="0">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extLst>
                  <a:ext uri="{0D108BD9-81ED-4DB2-BD59-A6C34878D82A}">
                    <a16:rowId xmlns:a16="http://schemas.microsoft.com/office/drawing/2014/main" val="10004"/>
                  </a:ext>
                </a:extLst>
              </a:tr>
              <a:tr h="527388">
                <a:tc>
                  <a:txBody>
                    <a:bodyPr/>
                    <a:lstStyle/>
                    <a:p>
                      <a:pPr marL="47625">
                        <a:lnSpc>
                          <a:spcPct val="100000"/>
                        </a:lnSpc>
                        <a:spcBef>
                          <a:spcPts val="869"/>
                        </a:spcBef>
                      </a:pPr>
                      <a:r>
                        <a:rPr sz="2000" b="1" spc="-10" dirty="0">
                          <a:latin typeface="Arial Narrow"/>
                          <a:cs typeface="Arial Narrow"/>
                        </a:rPr>
                        <a:t>LIMPOPO</a:t>
                      </a:r>
                      <a:endParaRPr sz="2000" dirty="0">
                        <a:latin typeface="Arial Narrow"/>
                        <a:cs typeface="Arial Narrow"/>
                      </a:endParaRPr>
                    </a:p>
                  </a:txBody>
                  <a:tcPr marL="0" marR="0" marT="100276" marB="0">
                    <a:lnL w="9525">
                      <a:solidFill>
                        <a:srgbClr val="545454"/>
                      </a:solidFill>
                      <a:prstDash val="solid"/>
                    </a:lnL>
                    <a:lnR w="9525" cap="flat" cmpd="sng" algn="ctr">
                      <a:solidFill>
                        <a:srgbClr val="545454"/>
                      </a:solidFill>
                      <a:prstDash val="solid"/>
                      <a:round/>
                      <a:headEnd type="none" w="med" len="med"/>
                      <a:tailEnd type="none" w="med" len="med"/>
                    </a:lnR>
                    <a:lnT w="9525">
                      <a:solidFill>
                        <a:srgbClr val="545454"/>
                      </a:solidFill>
                      <a:prstDash val="solid"/>
                    </a:lnT>
                    <a:lnB w="9525">
                      <a:solidFill>
                        <a:srgbClr val="545454"/>
                      </a:solidFill>
                      <a:prstDash val="solid"/>
                    </a:lnB>
                    <a:solidFill>
                      <a:srgbClr val="EFEFEF"/>
                    </a:solidFill>
                  </a:tcPr>
                </a:tc>
                <a:tc>
                  <a:txBody>
                    <a:bodyPr/>
                    <a:lstStyle/>
                    <a:p>
                      <a:pPr marR="22225" algn="ctr">
                        <a:lnSpc>
                          <a:spcPct val="100000"/>
                        </a:lnSpc>
                        <a:spcBef>
                          <a:spcPts val="650"/>
                        </a:spcBef>
                      </a:pPr>
                      <a:r>
                        <a:rPr sz="2000" spc="-5" dirty="0">
                          <a:latin typeface="Arial Narrow"/>
                          <a:cs typeface="Arial Narrow"/>
                        </a:rPr>
                        <a:t>14</a:t>
                      </a:r>
                      <a:r>
                        <a:rPr sz="2000" spc="-95" dirty="0">
                          <a:latin typeface="Arial Narrow"/>
                          <a:cs typeface="Arial Narrow"/>
                        </a:rPr>
                        <a:t> </a:t>
                      </a:r>
                      <a:r>
                        <a:rPr sz="2000" spc="-5" dirty="0">
                          <a:latin typeface="Arial Narrow"/>
                          <a:cs typeface="Arial Narrow"/>
                        </a:rPr>
                        <a:t>148</a:t>
                      </a:r>
                      <a:endParaRPr sz="2000">
                        <a:latin typeface="Arial Narrow"/>
                        <a:cs typeface="Arial Narrow"/>
                      </a:endParaRPr>
                    </a:p>
                  </a:txBody>
                  <a:tcPr marL="0" marR="0" marT="82550" marB="0">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22225" algn="ctr">
                        <a:lnSpc>
                          <a:spcPct val="100000"/>
                        </a:lnSpc>
                        <a:spcBef>
                          <a:spcPts val="650"/>
                        </a:spcBef>
                      </a:pPr>
                      <a:r>
                        <a:rPr sz="2000" spc="-5" dirty="0">
                          <a:latin typeface="Arial Narrow"/>
                          <a:cs typeface="Arial Narrow"/>
                        </a:rPr>
                        <a:t>54</a:t>
                      </a:r>
                      <a:r>
                        <a:rPr sz="2000" spc="-95" dirty="0">
                          <a:latin typeface="Arial Narrow"/>
                          <a:cs typeface="Arial Narrow"/>
                        </a:rPr>
                        <a:t> </a:t>
                      </a:r>
                      <a:r>
                        <a:rPr sz="2000" spc="-5" dirty="0">
                          <a:latin typeface="Arial Narrow"/>
                          <a:cs typeface="Arial Narrow"/>
                        </a:rPr>
                        <a:t>191</a:t>
                      </a:r>
                      <a:endParaRPr sz="2000">
                        <a:latin typeface="Arial Narrow"/>
                        <a:cs typeface="Arial Narrow"/>
                      </a:endParaRPr>
                    </a:p>
                  </a:txBody>
                  <a:tcPr marL="0" marR="0" marT="82550" marB="0">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22225" algn="ctr">
                        <a:lnSpc>
                          <a:spcPct val="100000"/>
                        </a:lnSpc>
                        <a:spcBef>
                          <a:spcPts val="650"/>
                        </a:spcBef>
                      </a:pPr>
                      <a:r>
                        <a:rPr sz="2000" spc="-5" dirty="0">
                          <a:latin typeface="Arial Narrow"/>
                          <a:cs typeface="Arial Narrow"/>
                        </a:rPr>
                        <a:t>68</a:t>
                      </a:r>
                      <a:r>
                        <a:rPr sz="2000" spc="-95" dirty="0">
                          <a:latin typeface="Arial Narrow"/>
                          <a:cs typeface="Arial Narrow"/>
                        </a:rPr>
                        <a:t> </a:t>
                      </a:r>
                      <a:r>
                        <a:rPr sz="2000" spc="-5" dirty="0">
                          <a:latin typeface="Arial Narrow"/>
                          <a:cs typeface="Arial Narrow"/>
                        </a:rPr>
                        <a:t>339</a:t>
                      </a:r>
                      <a:endParaRPr sz="2000" dirty="0">
                        <a:latin typeface="Arial Narrow"/>
                        <a:cs typeface="Arial Narrow"/>
                      </a:endParaRPr>
                    </a:p>
                  </a:txBody>
                  <a:tcPr marL="0" marR="0" marT="82550" marB="0">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extLst>
                  <a:ext uri="{0D108BD9-81ED-4DB2-BD59-A6C34878D82A}">
                    <a16:rowId xmlns:a16="http://schemas.microsoft.com/office/drawing/2014/main" val="10005"/>
                  </a:ext>
                </a:extLst>
              </a:tr>
              <a:tr h="520163">
                <a:tc>
                  <a:txBody>
                    <a:bodyPr/>
                    <a:lstStyle/>
                    <a:p>
                      <a:pPr marL="47625">
                        <a:lnSpc>
                          <a:spcPct val="100000"/>
                        </a:lnSpc>
                        <a:spcBef>
                          <a:spcPts val="869"/>
                        </a:spcBef>
                      </a:pPr>
                      <a:r>
                        <a:rPr sz="2000" b="1" spc="-10" dirty="0">
                          <a:latin typeface="Arial Narrow"/>
                          <a:cs typeface="Arial Narrow"/>
                        </a:rPr>
                        <a:t>MPUMALANGA</a:t>
                      </a:r>
                      <a:endParaRPr sz="2000">
                        <a:latin typeface="Arial Narrow"/>
                        <a:cs typeface="Arial Narrow"/>
                      </a:endParaRPr>
                    </a:p>
                  </a:txBody>
                  <a:tcPr marL="0" marR="0" marT="100276" marB="0">
                    <a:lnL w="9525">
                      <a:solidFill>
                        <a:srgbClr val="545454"/>
                      </a:solidFill>
                      <a:prstDash val="solid"/>
                    </a:lnL>
                    <a:lnR w="9525" cap="flat" cmpd="sng" algn="ctr">
                      <a:solidFill>
                        <a:srgbClr val="545454"/>
                      </a:solidFill>
                      <a:prstDash val="solid"/>
                      <a:round/>
                      <a:headEnd type="none" w="med" len="med"/>
                      <a:tailEnd type="none" w="med" len="med"/>
                    </a:lnR>
                    <a:lnT w="9525">
                      <a:solidFill>
                        <a:srgbClr val="545454"/>
                      </a:solidFill>
                      <a:prstDash val="solid"/>
                    </a:lnT>
                    <a:lnB w="9525">
                      <a:solidFill>
                        <a:srgbClr val="545454"/>
                      </a:solidFill>
                      <a:prstDash val="solid"/>
                    </a:lnB>
                    <a:solidFill>
                      <a:srgbClr val="EFEFEF"/>
                    </a:solidFill>
                  </a:tcPr>
                </a:tc>
                <a:tc>
                  <a:txBody>
                    <a:bodyPr/>
                    <a:lstStyle/>
                    <a:p>
                      <a:pPr marR="18415" algn="ctr">
                        <a:lnSpc>
                          <a:spcPct val="100000"/>
                        </a:lnSpc>
                        <a:spcBef>
                          <a:spcPts val="650"/>
                        </a:spcBef>
                      </a:pPr>
                      <a:r>
                        <a:rPr sz="2000" dirty="0">
                          <a:latin typeface="Arial Narrow"/>
                          <a:cs typeface="Arial Narrow"/>
                        </a:rPr>
                        <a:t>9</a:t>
                      </a:r>
                      <a:r>
                        <a:rPr sz="2000" spc="-100" dirty="0">
                          <a:latin typeface="Arial Narrow"/>
                          <a:cs typeface="Arial Narrow"/>
                        </a:rPr>
                        <a:t> </a:t>
                      </a:r>
                      <a:r>
                        <a:rPr sz="2000" spc="-5" dirty="0">
                          <a:latin typeface="Arial Narrow"/>
                          <a:cs typeface="Arial Narrow"/>
                        </a:rPr>
                        <a:t>823</a:t>
                      </a:r>
                      <a:endParaRPr sz="2000">
                        <a:latin typeface="Arial Narrow"/>
                        <a:cs typeface="Arial Narrow"/>
                      </a:endParaRPr>
                    </a:p>
                  </a:txBody>
                  <a:tcPr marL="0" marR="0" marT="82550" marB="0">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22225" algn="ctr">
                        <a:lnSpc>
                          <a:spcPct val="100000"/>
                        </a:lnSpc>
                        <a:spcBef>
                          <a:spcPts val="650"/>
                        </a:spcBef>
                      </a:pPr>
                      <a:r>
                        <a:rPr sz="2000" spc="-5" dirty="0">
                          <a:latin typeface="Arial Narrow"/>
                          <a:cs typeface="Arial Narrow"/>
                        </a:rPr>
                        <a:t>36</a:t>
                      </a:r>
                      <a:r>
                        <a:rPr sz="2000" spc="-95" dirty="0">
                          <a:latin typeface="Arial Narrow"/>
                          <a:cs typeface="Arial Narrow"/>
                        </a:rPr>
                        <a:t> </a:t>
                      </a:r>
                      <a:r>
                        <a:rPr sz="2000" spc="-5" dirty="0">
                          <a:latin typeface="Arial Narrow"/>
                          <a:cs typeface="Arial Narrow"/>
                        </a:rPr>
                        <a:t>567</a:t>
                      </a:r>
                      <a:endParaRPr sz="2000">
                        <a:latin typeface="Arial Narrow"/>
                        <a:cs typeface="Arial Narrow"/>
                      </a:endParaRPr>
                    </a:p>
                  </a:txBody>
                  <a:tcPr marL="0" marR="0" marT="82550" marB="0">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22225" algn="ctr">
                        <a:lnSpc>
                          <a:spcPct val="100000"/>
                        </a:lnSpc>
                        <a:spcBef>
                          <a:spcPts val="650"/>
                        </a:spcBef>
                      </a:pPr>
                      <a:r>
                        <a:rPr sz="2000" spc="-5" dirty="0">
                          <a:latin typeface="Arial Narrow"/>
                          <a:cs typeface="Arial Narrow"/>
                        </a:rPr>
                        <a:t>46</a:t>
                      </a:r>
                      <a:r>
                        <a:rPr sz="2000" spc="-95" dirty="0">
                          <a:latin typeface="Arial Narrow"/>
                          <a:cs typeface="Arial Narrow"/>
                        </a:rPr>
                        <a:t> </a:t>
                      </a:r>
                      <a:r>
                        <a:rPr sz="2000" spc="-5" dirty="0">
                          <a:latin typeface="Arial Narrow"/>
                          <a:cs typeface="Arial Narrow"/>
                        </a:rPr>
                        <a:t>390</a:t>
                      </a:r>
                      <a:endParaRPr sz="2000" dirty="0">
                        <a:latin typeface="Arial Narrow"/>
                        <a:cs typeface="Arial Narrow"/>
                      </a:endParaRPr>
                    </a:p>
                  </a:txBody>
                  <a:tcPr marL="0" marR="0" marT="82550" marB="0">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extLst>
                  <a:ext uri="{0D108BD9-81ED-4DB2-BD59-A6C34878D82A}">
                    <a16:rowId xmlns:a16="http://schemas.microsoft.com/office/drawing/2014/main" val="10006"/>
                  </a:ext>
                </a:extLst>
              </a:tr>
              <a:tr h="520163">
                <a:tc>
                  <a:txBody>
                    <a:bodyPr/>
                    <a:lstStyle/>
                    <a:p>
                      <a:pPr marL="47625">
                        <a:lnSpc>
                          <a:spcPct val="100000"/>
                        </a:lnSpc>
                        <a:spcBef>
                          <a:spcPts val="869"/>
                        </a:spcBef>
                      </a:pPr>
                      <a:r>
                        <a:rPr sz="2000" b="1" spc="-10" dirty="0">
                          <a:latin typeface="Arial Narrow"/>
                          <a:cs typeface="Arial Narrow"/>
                        </a:rPr>
                        <a:t>NORTH</a:t>
                      </a:r>
                      <a:r>
                        <a:rPr sz="2000" b="1" spc="-15" dirty="0">
                          <a:latin typeface="Arial Narrow"/>
                          <a:cs typeface="Arial Narrow"/>
                        </a:rPr>
                        <a:t> </a:t>
                      </a:r>
                      <a:r>
                        <a:rPr sz="2000" b="1" spc="-5" dirty="0">
                          <a:latin typeface="Arial Narrow"/>
                          <a:cs typeface="Arial Narrow"/>
                        </a:rPr>
                        <a:t>WEST</a:t>
                      </a:r>
                      <a:endParaRPr sz="2000">
                        <a:latin typeface="Arial Narrow"/>
                        <a:cs typeface="Arial Narrow"/>
                      </a:endParaRPr>
                    </a:p>
                  </a:txBody>
                  <a:tcPr marL="0" marR="0" marT="100276" marB="0">
                    <a:lnL w="9525">
                      <a:solidFill>
                        <a:srgbClr val="545454"/>
                      </a:solidFill>
                      <a:prstDash val="solid"/>
                    </a:lnL>
                    <a:lnR w="9525" cap="flat" cmpd="sng" algn="ctr">
                      <a:solidFill>
                        <a:srgbClr val="545454"/>
                      </a:solidFill>
                      <a:prstDash val="solid"/>
                      <a:round/>
                      <a:headEnd type="none" w="med" len="med"/>
                      <a:tailEnd type="none" w="med" len="med"/>
                    </a:lnR>
                    <a:lnT w="9525">
                      <a:solidFill>
                        <a:srgbClr val="545454"/>
                      </a:solidFill>
                      <a:prstDash val="solid"/>
                    </a:lnT>
                    <a:lnB w="9525">
                      <a:solidFill>
                        <a:srgbClr val="545454"/>
                      </a:solidFill>
                      <a:prstDash val="solid"/>
                    </a:lnB>
                    <a:solidFill>
                      <a:srgbClr val="EFEFEF"/>
                    </a:solidFill>
                  </a:tcPr>
                </a:tc>
                <a:tc>
                  <a:txBody>
                    <a:bodyPr/>
                    <a:lstStyle/>
                    <a:p>
                      <a:pPr marR="18415" algn="ctr">
                        <a:lnSpc>
                          <a:spcPct val="100000"/>
                        </a:lnSpc>
                        <a:spcBef>
                          <a:spcPts val="650"/>
                        </a:spcBef>
                      </a:pPr>
                      <a:r>
                        <a:rPr sz="2000" dirty="0">
                          <a:latin typeface="Arial Narrow"/>
                          <a:cs typeface="Arial Narrow"/>
                        </a:rPr>
                        <a:t>6</a:t>
                      </a:r>
                      <a:r>
                        <a:rPr sz="2000" spc="-100" dirty="0">
                          <a:latin typeface="Arial Narrow"/>
                          <a:cs typeface="Arial Narrow"/>
                        </a:rPr>
                        <a:t> </a:t>
                      </a:r>
                      <a:r>
                        <a:rPr sz="2000" spc="-5" dirty="0">
                          <a:latin typeface="Arial Narrow"/>
                          <a:cs typeface="Arial Narrow"/>
                        </a:rPr>
                        <a:t>312</a:t>
                      </a:r>
                      <a:endParaRPr sz="2000">
                        <a:latin typeface="Arial Narrow"/>
                        <a:cs typeface="Arial Narrow"/>
                      </a:endParaRPr>
                    </a:p>
                  </a:txBody>
                  <a:tcPr marL="0" marR="0" marT="82550" marB="0">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22225" algn="ctr">
                        <a:lnSpc>
                          <a:spcPct val="100000"/>
                        </a:lnSpc>
                        <a:spcBef>
                          <a:spcPts val="650"/>
                        </a:spcBef>
                      </a:pPr>
                      <a:r>
                        <a:rPr sz="2000" spc="-5" dirty="0">
                          <a:latin typeface="Arial Narrow"/>
                          <a:cs typeface="Arial Narrow"/>
                        </a:rPr>
                        <a:t>24</a:t>
                      </a:r>
                      <a:r>
                        <a:rPr sz="2000" spc="-95" dirty="0">
                          <a:latin typeface="Arial Narrow"/>
                          <a:cs typeface="Arial Narrow"/>
                        </a:rPr>
                        <a:t> </a:t>
                      </a:r>
                      <a:r>
                        <a:rPr sz="2000" spc="-5" dirty="0">
                          <a:latin typeface="Arial Narrow"/>
                          <a:cs typeface="Arial Narrow"/>
                        </a:rPr>
                        <a:t>348</a:t>
                      </a:r>
                      <a:endParaRPr sz="2000">
                        <a:latin typeface="Arial Narrow"/>
                        <a:cs typeface="Arial Narrow"/>
                      </a:endParaRPr>
                    </a:p>
                  </a:txBody>
                  <a:tcPr marL="0" marR="0" marT="82550" marB="0">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22225" algn="ctr">
                        <a:lnSpc>
                          <a:spcPct val="100000"/>
                        </a:lnSpc>
                        <a:spcBef>
                          <a:spcPts val="650"/>
                        </a:spcBef>
                      </a:pPr>
                      <a:r>
                        <a:rPr sz="2000" spc="-5" dirty="0">
                          <a:latin typeface="Arial Narrow"/>
                          <a:cs typeface="Arial Narrow"/>
                        </a:rPr>
                        <a:t>30</a:t>
                      </a:r>
                      <a:r>
                        <a:rPr sz="2000" spc="-95" dirty="0">
                          <a:latin typeface="Arial Narrow"/>
                          <a:cs typeface="Arial Narrow"/>
                        </a:rPr>
                        <a:t> </a:t>
                      </a:r>
                      <a:r>
                        <a:rPr sz="2000" spc="-5" dirty="0">
                          <a:latin typeface="Arial Narrow"/>
                          <a:cs typeface="Arial Narrow"/>
                        </a:rPr>
                        <a:t>660</a:t>
                      </a:r>
                      <a:endParaRPr sz="2000" dirty="0">
                        <a:latin typeface="Arial Narrow"/>
                        <a:cs typeface="Arial Narrow"/>
                      </a:endParaRPr>
                    </a:p>
                  </a:txBody>
                  <a:tcPr marL="0" marR="0" marT="82550" marB="0">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extLst>
                  <a:ext uri="{0D108BD9-81ED-4DB2-BD59-A6C34878D82A}">
                    <a16:rowId xmlns:a16="http://schemas.microsoft.com/office/drawing/2014/main" val="10007"/>
                  </a:ext>
                </a:extLst>
              </a:tr>
              <a:tr h="520163">
                <a:tc>
                  <a:txBody>
                    <a:bodyPr/>
                    <a:lstStyle/>
                    <a:p>
                      <a:pPr marL="47625">
                        <a:lnSpc>
                          <a:spcPct val="100000"/>
                        </a:lnSpc>
                        <a:spcBef>
                          <a:spcPts val="869"/>
                        </a:spcBef>
                      </a:pPr>
                      <a:r>
                        <a:rPr sz="2000" b="1" spc="-10" dirty="0">
                          <a:latin typeface="Arial Narrow"/>
                          <a:cs typeface="Arial Narrow"/>
                        </a:rPr>
                        <a:t>NORTHERN</a:t>
                      </a:r>
                      <a:r>
                        <a:rPr sz="2000" b="1" spc="-15" dirty="0">
                          <a:latin typeface="Arial Narrow"/>
                          <a:cs typeface="Arial Narrow"/>
                        </a:rPr>
                        <a:t> </a:t>
                      </a:r>
                      <a:r>
                        <a:rPr sz="2000" b="1" spc="-10" dirty="0">
                          <a:latin typeface="Arial Narrow"/>
                          <a:cs typeface="Arial Narrow"/>
                        </a:rPr>
                        <a:t>CAPE</a:t>
                      </a:r>
                      <a:endParaRPr sz="2000">
                        <a:latin typeface="Arial Narrow"/>
                        <a:cs typeface="Arial Narrow"/>
                      </a:endParaRPr>
                    </a:p>
                  </a:txBody>
                  <a:tcPr marL="0" marR="0" marT="100276" marB="0">
                    <a:lnL w="9525">
                      <a:solidFill>
                        <a:srgbClr val="545454"/>
                      </a:solidFill>
                      <a:prstDash val="solid"/>
                    </a:lnL>
                    <a:lnR w="9525" cap="flat" cmpd="sng" algn="ctr">
                      <a:solidFill>
                        <a:srgbClr val="545454"/>
                      </a:solidFill>
                      <a:prstDash val="solid"/>
                      <a:round/>
                      <a:headEnd type="none" w="med" len="med"/>
                      <a:tailEnd type="none" w="med" len="med"/>
                    </a:lnR>
                    <a:lnT w="9525">
                      <a:solidFill>
                        <a:srgbClr val="545454"/>
                      </a:solidFill>
                      <a:prstDash val="solid"/>
                    </a:lnT>
                    <a:lnB w="9525">
                      <a:solidFill>
                        <a:srgbClr val="545454"/>
                      </a:solidFill>
                      <a:prstDash val="solid"/>
                    </a:lnB>
                    <a:solidFill>
                      <a:srgbClr val="EFEFEF"/>
                    </a:solidFill>
                  </a:tcPr>
                </a:tc>
                <a:tc>
                  <a:txBody>
                    <a:bodyPr/>
                    <a:lstStyle/>
                    <a:p>
                      <a:pPr marR="18415" algn="ctr">
                        <a:lnSpc>
                          <a:spcPct val="100000"/>
                        </a:lnSpc>
                        <a:spcBef>
                          <a:spcPts val="650"/>
                        </a:spcBef>
                      </a:pPr>
                      <a:r>
                        <a:rPr sz="2000" dirty="0">
                          <a:latin typeface="Arial Narrow"/>
                          <a:cs typeface="Arial Narrow"/>
                        </a:rPr>
                        <a:t>1</a:t>
                      </a:r>
                      <a:r>
                        <a:rPr sz="2000" spc="-100" dirty="0">
                          <a:latin typeface="Arial Narrow"/>
                          <a:cs typeface="Arial Narrow"/>
                        </a:rPr>
                        <a:t> </a:t>
                      </a:r>
                      <a:r>
                        <a:rPr sz="2000" spc="-5" dirty="0">
                          <a:latin typeface="Arial Narrow"/>
                          <a:cs typeface="Arial Narrow"/>
                        </a:rPr>
                        <a:t>885</a:t>
                      </a:r>
                      <a:endParaRPr sz="2000">
                        <a:latin typeface="Arial Narrow"/>
                        <a:cs typeface="Arial Narrow"/>
                      </a:endParaRPr>
                    </a:p>
                  </a:txBody>
                  <a:tcPr marL="0" marR="0" marT="82550" marB="0">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18415" algn="ctr">
                        <a:lnSpc>
                          <a:spcPct val="100000"/>
                        </a:lnSpc>
                        <a:spcBef>
                          <a:spcPts val="650"/>
                        </a:spcBef>
                      </a:pPr>
                      <a:r>
                        <a:rPr sz="2000" dirty="0">
                          <a:latin typeface="Arial Narrow"/>
                          <a:cs typeface="Arial Narrow"/>
                        </a:rPr>
                        <a:t>7</a:t>
                      </a:r>
                      <a:r>
                        <a:rPr sz="2000" spc="-100" dirty="0">
                          <a:latin typeface="Arial Narrow"/>
                          <a:cs typeface="Arial Narrow"/>
                        </a:rPr>
                        <a:t> </a:t>
                      </a:r>
                      <a:r>
                        <a:rPr sz="2000" spc="-5" dirty="0">
                          <a:latin typeface="Arial Narrow"/>
                          <a:cs typeface="Arial Narrow"/>
                        </a:rPr>
                        <a:t>578</a:t>
                      </a:r>
                      <a:endParaRPr sz="2000">
                        <a:latin typeface="Arial Narrow"/>
                        <a:cs typeface="Arial Narrow"/>
                      </a:endParaRPr>
                    </a:p>
                  </a:txBody>
                  <a:tcPr marL="0" marR="0" marT="82550" marB="0">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18415" algn="ctr">
                        <a:lnSpc>
                          <a:spcPct val="100000"/>
                        </a:lnSpc>
                        <a:spcBef>
                          <a:spcPts val="650"/>
                        </a:spcBef>
                      </a:pPr>
                      <a:r>
                        <a:rPr sz="2000" dirty="0">
                          <a:latin typeface="Arial Narrow"/>
                          <a:cs typeface="Arial Narrow"/>
                        </a:rPr>
                        <a:t>9</a:t>
                      </a:r>
                      <a:r>
                        <a:rPr sz="2000" spc="-100" dirty="0">
                          <a:latin typeface="Arial Narrow"/>
                          <a:cs typeface="Arial Narrow"/>
                        </a:rPr>
                        <a:t> </a:t>
                      </a:r>
                      <a:r>
                        <a:rPr sz="2000" spc="-5" dirty="0">
                          <a:latin typeface="Arial Narrow"/>
                          <a:cs typeface="Arial Narrow"/>
                        </a:rPr>
                        <a:t>463</a:t>
                      </a:r>
                      <a:endParaRPr sz="2000" dirty="0">
                        <a:latin typeface="Arial Narrow"/>
                        <a:cs typeface="Arial Narrow"/>
                      </a:endParaRPr>
                    </a:p>
                  </a:txBody>
                  <a:tcPr marL="0" marR="0" marT="82550" marB="0">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extLst>
                  <a:ext uri="{0D108BD9-81ED-4DB2-BD59-A6C34878D82A}">
                    <a16:rowId xmlns:a16="http://schemas.microsoft.com/office/drawing/2014/main" val="10008"/>
                  </a:ext>
                </a:extLst>
              </a:tr>
              <a:tr h="520163">
                <a:tc>
                  <a:txBody>
                    <a:bodyPr/>
                    <a:lstStyle/>
                    <a:p>
                      <a:pPr marL="47625">
                        <a:lnSpc>
                          <a:spcPct val="100000"/>
                        </a:lnSpc>
                        <a:spcBef>
                          <a:spcPts val="869"/>
                        </a:spcBef>
                      </a:pPr>
                      <a:r>
                        <a:rPr sz="2000" b="1" spc="-10" dirty="0">
                          <a:latin typeface="Arial Narrow"/>
                          <a:cs typeface="Arial Narrow"/>
                        </a:rPr>
                        <a:t>WESTERN</a:t>
                      </a:r>
                      <a:r>
                        <a:rPr sz="2000" b="1" spc="-15" dirty="0">
                          <a:latin typeface="Arial Narrow"/>
                          <a:cs typeface="Arial Narrow"/>
                        </a:rPr>
                        <a:t> </a:t>
                      </a:r>
                      <a:r>
                        <a:rPr sz="2000" b="1" spc="-10" dirty="0">
                          <a:latin typeface="Arial Narrow"/>
                          <a:cs typeface="Arial Narrow"/>
                        </a:rPr>
                        <a:t>CAPE</a:t>
                      </a:r>
                      <a:endParaRPr sz="2000">
                        <a:latin typeface="Arial Narrow"/>
                        <a:cs typeface="Arial Narrow"/>
                      </a:endParaRPr>
                    </a:p>
                  </a:txBody>
                  <a:tcPr marL="0" marR="0" marT="100276" marB="0">
                    <a:lnL w="9525">
                      <a:solidFill>
                        <a:srgbClr val="545454"/>
                      </a:solidFill>
                      <a:prstDash val="solid"/>
                    </a:lnL>
                    <a:lnR w="9525" cap="flat" cmpd="sng" algn="ctr">
                      <a:solidFill>
                        <a:srgbClr val="545454"/>
                      </a:solidFill>
                      <a:prstDash val="solid"/>
                      <a:round/>
                      <a:headEnd type="none" w="med" len="med"/>
                      <a:tailEnd type="none" w="med" len="med"/>
                    </a:lnR>
                    <a:lnT w="9525">
                      <a:solidFill>
                        <a:srgbClr val="545454"/>
                      </a:solidFill>
                      <a:prstDash val="solid"/>
                    </a:lnT>
                    <a:lnB w="9525">
                      <a:solidFill>
                        <a:srgbClr val="545454"/>
                      </a:solidFill>
                      <a:prstDash val="solid"/>
                    </a:lnB>
                    <a:solidFill>
                      <a:srgbClr val="EFEFEF"/>
                    </a:solidFill>
                  </a:tcPr>
                </a:tc>
                <a:tc>
                  <a:txBody>
                    <a:bodyPr/>
                    <a:lstStyle/>
                    <a:p>
                      <a:pPr marR="18415" algn="ctr">
                        <a:lnSpc>
                          <a:spcPct val="100000"/>
                        </a:lnSpc>
                        <a:spcBef>
                          <a:spcPts val="650"/>
                        </a:spcBef>
                      </a:pPr>
                      <a:r>
                        <a:rPr sz="2000" dirty="0">
                          <a:latin typeface="Arial Narrow"/>
                          <a:cs typeface="Arial Narrow"/>
                        </a:rPr>
                        <a:t>7</a:t>
                      </a:r>
                      <a:r>
                        <a:rPr sz="2000" spc="-100" dirty="0">
                          <a:latin typeface="Arial Narrow"/>
                          <a:cs typeface="Arial Narrow"/>
                        </a:rPr>
                        <a:t> </a:t>
                      </a:r>
                      <a:r>
                        <a:rPr sz="2000" spc="-5" dirty="0">
                          <a:latin typeface="Arial Narrow"/>
                          <a:cs typeface="Arial Narrow"/>
                        </a:rPr>
                        <a:t>774</a:t>
                      </a:r>
                      <a:endParaRPr sz="2000">
                        <a:latin typeface="Arial Narrow"/>
                        <a:cs typeface="Arial Narrow"/>
                      </a:endParaRPr>
                    </a:p>
                  </a:txBody>
                  <a:tcPr marL="0" marR="0" marT="82550" marB="0">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22225" algn="ctr">
                        <a:lnSpc>
                          <a:spcPct val="100000"/>
                        </a:lnSpc>
                        <a:spcBef>
                          <a:spcPts val="650"/>
                        </a:spcBef>
                      </a:pPr>
                      <a:r>
                        <a:rPr sz="2000" spc="-5" dirty="0">
                          <a:latin typeface="Arial Narrow"/>
                          <a:cs typeface="Arial Narrow"/>
                        </a:rPr>
                        <a:t>24</a:t>
                      </a:r>
                      <a:r>
                        <a:rPr sz="2000" spc="-95" dirty="0">
                          <a:latin typeface="Arial Narrow"/>
                          <a:cs typeface="Arial Narrow"/>
                        </a:rPr>
                        <a:t> </a:t>
                      </a:r>
                      <a:r>
                        <a:rPr sz="2000" spc="-5" dirty="0">
                          <a:latin typeface="Arial Narrow"/>
                          <a:cs typeface="Arial Narrow"/>
                        </a:rPr>
                        <a:t>252</a:t>
                      </a:r>
                      <a:endParaRPr sz="2000" dirty="0">
                        <a:latin typeface="Arial Narrow"/>
                        <a:cs typeface="Arial Narrow"/>
                      </a:endParaRPr>
                    </a:p>
                  </a:txBody>
                  <a:tcPr marL="0" marR="0" marT="82550" marB="0">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22225" algn="ctr">
                        <a:lnSpc>
                          <a:spcPct val="100000"/>
                        </a:lnSpc>
                        <a:spcBef>
                          <a:spcPts val="650"/>
                        </a:spcBef>
                      </a:pPr>
                      <a:r>
                        <a:rPr sz="2000" spc="-5" dirty="0">
                          <a:latin typeface="Arial Narrow"/>
                          <a:cs typeface="Arial Narrow"/>
                        </a:rPr>
                        <a:t>32</a:t>
                      </a:r>
                      <a:r>
                        <a:rPr sz="2000" spc="-95" dirty="0">
                          <a:latin typeface="Arial Narrow"/>
                          <a:cs typeface="Arial Narrow"/>
                        </a:rPr>
                        <a:t> </a:t>
                      </a:r>
                      <a:r>
                        <a:rPr sz="2000" spc="-5" dirty="0">
                          <a:latin typeface="Arial Narrow"/>
                          <a:cs typeface="Arial Narrow"/>
                        </a:rPr>
                        <a:t>026</a:t>
                      </a:r>
                      <a:endParaRPr sz="2000" dirty="0">
                        <a:latin typeface="Arial Narrow"/>
                        <a:cs typeface="Arial Narrow"/>
                      </a:endParaRPr>
                    </a:p>
                  </a:txBody>
                  <a:tcPr marL="0" marR="0" marT="82550" marB="0">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extLst>
                  <a:ext uri="{0D108BD9-81ED-4DB2-BD59-A6C34878D82A}">
                    <a16:rowId xmlns:a16="http://schemas.microsoft.com/office/drawing/2014/main" val="10009"/>
                  </a:ext>
                </a:extLst>
              </a:tr>
              <a:tr h="520163">
                <a:tc>
                  <a:txBody>
                    <a:bodyPr/>
                    <a:lstStyle/>
                    <a:p>
                      <a:pPr marL="47625">
                        <a:lnSpc>
                          <a:spcPct val="100000"/>
                        </a:lnSpc>
                        <a:spcBef>
                          <a:spcPts val="869"/>
                        </a:spcBef>
                      </a:pPr>
                      <a:r>
                        <a:rPr sz="2000" b="1" spc="-10" dirty="0">
                          <a:latin typeface="Arial Narrow"/>
                          <a:cs typeface="Arial Narrow"/>
                        </a:rPr>
                        <a:t>NATIONAL</a:t>
                      </a:r>
                      <a:endParaRPr sz="2000">
                        <a:latin typeface="Arial Narrow"/>
                        <a:cs typeface="Arial Narrow"/>
                      </a:endParaRPr>
                    </a:p>
                  </a:txBody>
                  <a:tcPr marL="0" marR="0" marT="100276" marB="0">
                    <a:lnL w="9525">
                      <a:solidFill>
                        <a:srgbClr val="545454"/>
                      </a:solidFill>
                      <a:prstDash val="solid"/>
                    </a:lnL>
                    <a:lnR w="9525" cap="flat" cmpd="sng" algn="ctr">
                      <a:solidFill>
                        <a:srgbClr val="545454"/>
                      </a:solidFill>
                      <a:prstDash val="solid"/>
                      <a:round/>
                      <a:headEnd type="none" w="med" len="med"/>
                      <a:tailEnd type="none" w="med" len="med"/>
                    </a:lnR>
                    <a:lnT w="9525">
                      <a:solidFill>
                        <a:srgbClr val="545454"/>
                      </a:solidFill>
                      <a:prstDash val="solid"/>
                    </a:lnT>
                    <a:lnB w="9525">
                      <a:solidFill>
                        <a:srgbClr val="545454"/>
                      </a:solidFill>
                      <a:prstDash val="solid"/>
                    </a:lnB>
                    <a:solidFill>
                      <a:srgbClr val="EFEFEF"/>
                    </a:solidFill>
                  </a:tcPr>
                </a:tc>
                <a:tc>
                  <a:txBody>
                    <a:bodyPr/>
                    <a:lstStyle/>
                    <a:p>
                      <a:pPr marR="19685" algn="ctr">
                        <a:lnSpc>
                          <a:spcPct val="100000"/>
                        </a:lnSpc>
                        <a:spcBef>
                          <a:spcPts val="650"/>
                        </a:spcBef>
                      </a:pPr>
                      <a:r>
                        <a:rPr sz="2000" spc="-5" dirty="0">
                          <a:latin typeface="Arial Narrow"/>
                          <a:cs typeface="Arial Narrow"/>
                        </a:rPr>
                        <a:t>105</a:t>
                      </a:r>
                      <a:r>
                        <a:rPr sz="2000" spc="-95" dirty="0">
                          <a:latin typeface="Arial Narrow"/>
                          <a:cs typeface="Arial Narrow"/>
                        </a:rPr>
                        <a:t> </a:t>
                      </a:r>
                      <a:r>
                        <a:rPr sz="2000" spc="-5" dirty="0">
                          <a:latin typeface="Arial Narrow"/>
                          <a:cs typeface="Arial Narrow"/>
                        </a:rPr>
                        <a:t>521</a:t>
                      </a:r>
                      <a:endParaRPr sz="2000">
                        <a:latin typeface="Arial Narrow"/>
                        <a:cs typeface="Arial Narrow"/>
                      </a:endParaRPr>
                    </a:p>
                  </a:txBody>
                  <a:tcPr marL="0" marR="0" marT="82550" marB="0">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19685" algn="ctr">
                        <a:lnSpc>
                          <a:spcPct val="100000"/>
                        </a:lnSpc>
                        <a:spcBef>
                          <a:spcPts val="650"/>
                        </a:spcBef>
                      </a:pPr>
                      <a:r>
                        <a:rPr sz="2000" spc="-5" dirty="0">
                          <a:latin typeface="Arial Narrow"/>
                          <a:cs typeface="Arial Narrow"/>
                        </a:rPr>
                        <a:t>356</a:t>
                      </a:r>
                      <a:r>
                        <a:rPr sz="2000" spc="-95" dirty="0">
                          <a:latin typeface="Arial Narrow"/>
                          <a:cs typeface="Arial Narrow"/>
                        </a:rPr>
                        <a:t> </a:t>
                      </a:r>
                      <a:r>
                        <a:rPr sz="2000" spc="-5" dirty="0">
                          <a:latin typeface="Arial Narrow"/>
                          <a:cs typeface="Arial Narrow"/>
                        </a:rPr>
                        <a:t>721</a:t>
                      </a:r>
                      <a:endParaRPr sz="2000">
                        <a:latin typeface="Arial Narrow"/>
                        <a:cs typeface="Arial Narrow"/>
                      </a:endParaRPr>
                    </a:p>
                  </a:txBody>
                  <a:tcPr marL="0" marR="0" marT="82550" marB="0">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R="19685" algn="ctr">
                        <a:lnSpc>
                          <a:spcPct val="100000"/>
                        </a:lnSpc>
                        <a:spcBef>
                          <a:spcPts val="650"/>
                        </a:spcBef>
                      </a:pPr>
                      <a:r>
                        <a:rPr sz="2000" spc="-5" dirty="0">
                          <a:latin typeface="Arial Narrow"/>
                          <a:cs typeface="Arial Narrow"/>
                        </a:rPr>
                        <a:t>462</a:t>
                      </a:r>
                      <a:r>
                        <a:rPr sz="2000" spc="-95" dirty="0">
                          <a:latin typeface="Arial Narrow"/>
                          <a:cs typeface="Arial Narrow"/>
                        </a:rPr>
                        <a:t> </a:t>
                      </a:r>
                      <a:r>
                        <a:rPr sz="2000" spc="-5" dirty="0">
                          <a:latin typeface="Arial Narrow"/>
                          <a:cs typeface="Arial Narrow"/>
                        </a:rPr>
                        <a:t>242</a:t>
                      </a:r>
                      <a:endParaRPr sz="2000" dirty="0">
                        <a:latin typeface="Arial Narrow"/>
                        <a:cs typeface="Arial Narrow"/>
                      </a:endParaRPr>
                    </a:p>
                  </a:txBody>
                  <a:tcPr marL="0" marR="0" marT="82550" marB="0">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extLst>
                  <a:ext uri="{0D108BD9-81ED-4DB2-BD59-A6C34878D82A}">
                    <a16:rowId xmlns:a16="http://schemas.microsoft.com/office/drawing/2014/main" val="10010"/>
                  </a:ext>
                </a:extLst>
              </a:tr>
            </a:tbl>
          </a:graphicData>
        </a:graphic>
      </p:graphicFrame>
      <p:sp>
        <p:nvSpPr>
          <p:cNvPr id="3" name="object 3"/>
          <p:cNvSpPr txBox="1">
            <a:spLocks noGrp="1"/>
          </p:cNvSpPr>
          <p:nvPr>
            <p:ph type="title"/>
          </p:nvPr>
        </p:nvSpPr>
        <p:spPr>
          <a:xfrm>
            <a:off x="323528" y="12794"/>
            <a:ext cx="8136904" cy="688915"/>
          </a:xfrm>
          <a:prstGeom prst="rect">
            <a:avLst/>
          </a:prstGeom>
        </p:spPr>
        <p:txBody>
          <a:bodyPr vert="horz" wrap="square" lIns="0" tIns="11692" rIns="0" bIns="0" rtlCol="0">
            <a:spAutoFit/>
          </a:bodyPr>
          <a:lstStyle/>
          <a:p>
            <a:pPr marL="11135">
              <a:spcBef>
                <a:spcPts val="92"/>
              </a:spcBef>
            </a:pPr>
            <a:r>
              <a:rPr lang="en-ZA" b="1" dirty="0" smtClean="0">
                <a:solidFill>
                  <a:schemeClr val="accent2">
                    <a:lumMod val="75000"/>
                  </a:schemeClr>
                </a:solidFill>
                <a:latin typeface="Arial Narrow" pitchFamily="34" charset="0"/>
              </a:rPr>
              <a:t>SOCIAL GRANT</a:t>
            </a:r>
            <a:r>
              <a:rPr lang="en-ZA" b="1" spc="-39" dirty="0" smtClean="0">
                <a:solidFill>
                  <a:schemeClr val="accent2">
                    <a:lumMod val="75000"/>
                  </a:schemeClr>
                </a:solidFill>
                <a:latin typeface="Arial Narrow" pitchFamily="34" charset="0"/>
              </a:rPr>
              <a:t> </a:t>
            </a:r>
            <a:r>
              <a:rPr lang="en-ZA" b="1" dirty="0" smtClean="0">
                <a:solidFill>
                  <a:schemeClr val="accent2">
                    <a:lumMod val="75000"/>
                  </a:schemeClr>
                </a:solidFill>
                <a:latin typeface="Arial Narrow" pitchFamily="34" charset="0"/>
              </a:rPr>
              <a:t>ENROLMENTS</a:t>
            </a:r>
            <a:endParaRPr lang="en-ZA" b="1" dirty="0">
              <a:solidFill>
                <a:schemeClr val="accent2">
                  <a:lumMod val="75000"/>
                </a:schemeClr>
              </a:solidFill>
              <a:latin typeface="Arial Narrow" pitchFamily="34" charset="0"/>
            </a:endParaRPr>
          </a:p>
        </p:txBody>
      </p:sp>
      <p:sp>
        <p:nvSpPr>
          <p:cNvPr id="5" name="Slide Number Placeholder 4"/>
          <p:cNvSpPr>
            <a:spLocks noGrp="1"/>
          </p:cNvSpPr>
          <p:nvPr>
            <p:ph type="sldNum" sz="quarter" idx="4"/>
          </p:nvPr>
        </p:nvSpPr>
        <p:spPr/>
        <p:txBody>
          <a:bodyPr/>
          <a:lstStyle/>
          <a:p>
            <a:pPr>
              <a:defRPr/>
            </a:pPr>
            <a:fld id="{9281EBB6-D164-4A7A-83B0-06A5CFC35E17}" type="slidenum">
              <a:rPr lang="en-ZA" altLang="en-US" smtClean="0"/>
              <a:pPr>
                <a:defRPr/>
              </a:pPr>
              <a:t>62</a:t>
            </a:fld>
            <a:endParaRPr lang="en-ZA" altLang="en-US"/>
          </a:p>
        </p:txBody>
      </p:sp>
    </p:spTree>
    <p:extLst>
      <p:ext uri="{BB962C8B-B14F-4D97-AF65-F5344CB8AC3E}">
        <p14:creationId xmlns:p14="http://schemas.microsoft.com/office/powerpoint/2010/main" val="38182119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3148"/>
            <a:ext cx="9144000" cy="6844852"/>
          </a:xfrm>
          <a:prstGeom prst="rect">
            <a:avLst/>
          </a:prstGeom>
        </p:spPr>
      </p:pic>
      <p:sp>
        <p:nvSpPr>
          <p:cNvPr id="32770" name="Content Placeholder 2"/>
          <p:cNvSpPr>
            <a:spLocks noGrp="1"/>
          </p:cNvSpPr>
          <p:nvPr>
            <p:ph idx="1"/>
          </p:nvPr>
        </p:nvSpPr>
        <p:spPr>
          <a:xfrm>
            <a:off x="457200" y="404813"/>
            <a:ext cx="8229600" cy="5688012"/>
          </a:xfrm>
          <a:effectLst>
            <a:outerShdw blurRad="50800" dist="50800" dir="5400000" algn="ctr" rotWithShape="0">
              <a:schemeClr val="tx1"/>
            </a:outerShdw>
          </a:effectLst>
        </p:spPr>
        <p:txBody>
          <a:bodyPr/>
          <a:lstStyle/>
          <a:p>
            <a:pPr>
              <a:buFont typeface="Arial" charset="0"/>
              <a:buNone/>
              <a:defRPr/>
            </a:pPr>
            <a:endParaRPr lang="en-ZA" altLang="en-US" dirty="0">
              <a:latin typeface="Arial" charset="0"/>
              <a:cs typeface="Arial" charset="0"/>
            </a:endParaRPr>
          </a:p>
          <a:p>
            <a:pPr algn="ctr">
              <a:spcBef>
                <a:spcPct val="0"/>
              </a:spcBef>
              <a:buFont typeface="Arial" charset="0"/>
              <a:buNone/>
              <a:defRPr/>
            </a:pPr>
            <a:endParaRPr lang="en-US" altLang="en-US" sz="8000" b="1" i="1" dirty="0" smtClean="0">
              <a:latin typeface="Arial Narrow" pitchFamily="34" charset="0"/>
              <a:cs typeface="Arial" charset="0"/>
            </a:endParaRPr>
          </a:p>
          <a:p>
            <a:pPr algn="ctr">
              <a:spcBef>
                <a:spcPct val="0"/>
              </a:spcBef>
              <a:buFont typeface="Arial" charset="0"/>
              <a:buNone/>
              <a:defRPr/>
            </a:pPr>
            <a:r>
              <a:rPr lang="en-ZA" altLang="en-US" sz="6600" b="1" dirty="0" smtClean="0">
                <a:solidFill>
                  <a:srgbClr val="CC9900"/>
                </a:solidFill>
                <a:latin typeface="Arial Narrow" panose="020B0606020202030204" pitchFamily="34" charset="0"/>
                <a:cs typeface="Arial" charset="0"/>
              </a:rPr>
              <a:t>STANDARDISATION</a:t>
            </a:r>
            <a:endParaRPr lang="en-ZA" altLang="en-US" sz="6600" b="1" dirty="0">
              <a:solidFill>
                <a:srgbClr val="CC9900"/>
              </a:solidFill>
              <a:latin typeface="Arial Narrow" panose="020B0606020202030204" pitchFamily="34" charset="0"/>
              <a:cs typeface="Arial" charset="0"/>
            </a:endParaRPr>
          </a:p>
        </p:txBody>
      </p:sp>
      <p:sp>
        <p:nvSpPr>
          <p:cNvPr id="2" name="Slide Number Placeholder 1"/>
          <p:cNvSpPr>
            <a:spLocks noGrp="1"/>
          </p:cNvSpPr>
          <p:nvPr>
            <p:ph type="sldNum" sz="quarter" idx="4"/>
          </p:nvPr>
        </p:nvSpPr>
        <p:spPr/>
        <p:txBody>
          <a:bodyPr/>
          <a:lstStyle/>
          <a:p>
            <a:pPr>
              <a:defRPr/>
            </a:pPr>
            <a:fld id="{9281EBB6-D164-4A7A-83B0-06A5CFC35E17}" type="slidenum">
              <a:rPr lang="en-ZA" altLang="en-US" smtClean="0"/>
              <a:pPr>
                <a:defRPr/>
              </a:pPr>
              <a:t>63</a:t>
            </a:fld>
            <a:endParaRPr lang="en-ZA" altLang="en-US"/>
          </a:p>
        </p:txBody>
      </p:sp>
    </p:spTree>
    <p:extLst>
      <p:ext uri="{BB962C8B-B14F-4D97-AF65-F5344CB8AC3E}">
        <p14:creationId xmlns:p14="http://schemas.microsoft.com/office/powerpoint/2010/main" val="80951365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39552" y="0"/>
            <a:ext cx="7416055" cy="722313"/>
          </a:xfrm>
        </p:spPr>
        <p:txBody>
          <a:bodyPr>
            <a:normAutofit fontScale="90000"/>
          </a:bodyPr>
          <a:lstStyle/>
          <a:p>
            <a:r>
              <a:rPr lang="en-US" altLang="en-US" sz="3200" b="1" dirty="0">
                <a:solidFill>
                  <a:schemeClr val="accent2">
                    <a:lumMod val="50000"/>
                  </a:schemeClr>
                </a:solidFill>
                <a:latin typeface="Arial Narrow" panose="020B0606020202030204" pitchFamily="34" charset="0"/>
              </a:rPr>
              <a:t>STANDARDISATION OF NSC RESULTS: </a:t>
            </a:r>
            <a:r>
              <a:rPr lang="en-US" altLang="en-US" sz="3200" b="1" dirty="0" smtClean="0">
                <a:solidFill>
                  <a:schemeClr val="accent2">
                    <a:lumMod val="50000"/>
                  </a:schemeClr>
                </a:solidFill>
                <a:latin typeface="Arial Narrow" panose="020B0606020202030204" pitchFamily="34" charset="0"/>
              </a:rPr>
              <a:t>2008-2020</a:t>
            </a:r>
            <a:endParaRPr lang="en-US" altLang="en-US" sz="3200" b="1" i="1" dirty="0">
              <a:solidFill>
                <a:schemeClr val="accent2">
                  <a:lumMod val="50000"/>
                </a:schemeClr>
              </a:solidFill>
              <a:latin typeface="Arial Narrow" pitchFamily="34" charset="0"/>
              <a:cs typeface="Arial" charset="0"/>
            </a:endParaRPr>
          </a:p>
        </p:txBody>
      </p:sp>
      <p:graphicFrame>
        <p:nvGraphicFramePr>
          <p:cNvPr id="5" name="Table 4"/>
          <p:cNvGraphicFramePr>
            <a:graphicFrameLocks noGrp="1"/>
          </p:cNvGraphicFramePr>
          <p:nvPr>
            <p:extLst>
              <p:ext uri="{D42A27DB-BD31-4B8C-83A1-F6EECF244321}">
                <p14:modId xmlns:p14="http://schemas.microsoft.com/office/powerpoint/2010/main" val="611454550"/>
              </p:ext>
            </p:extLst>
          </p:nvPr>
        </p:nvGraphicFramePr>
        <p:xfrm>
          <a:off x="1" y="694148"/>
          <a:ext cx="9143999" cy="5396976"/>
        </p:xfrm>
        <a:graphic>
          <a:graphicData uri="http://schemas.openxmlformats.org/drawingml/2006/table">
            <a:tbl>
              <a:tblPr/>
              <a:tblGrid>
                <a:gridCol w="1579418">
                  <a:extLst>
                    <a:ext uri="{9D8B030D-6E8A-4147-A177-3AD203B41FA5}">
                      <a16:colId xmlns:a16="http://schemas.microsoft.com/office/drawing/2014/main" val="102473082"/>
                    </a:ext>
                  </a:extLst>
                </a:gridCol>
                <a:gridCol w="1413163">
                  <a:extLst>
                    <a:ext uri="{9D8B030D-6E8A-4147-A177-3AD203B41FA5}">
                      <a16:colId xmlns:a16="http://schemas.microsoft.com/office/drawing/2014/main" val="1518239770"/>
                    </a:ext>
                  </a:extLst>
                </a:gridCol>
                <a:gridCol w="2244730">
                  <a:extLst>
                    <a:ext uri="{9D8B030D-6E8A-4147-A177-3AD203B41FA5}">
                      <a16:colId xmlns:a16="http://schemas.microsoft.com/office/drawing/2014/main" val="4197492560"/>
                    </a:ext>
                  </a:extLst>
                </a:gridCol>
                <a:gridCol w="1911634">
                  <a:extLst>
                    <a:ext uri="{9D8B030D-6E8A-4147-A177-3AD203B41FA5}">
                      <a16:colId xmlns:a16="http://schemas.microsoft.com/office/drawing/2014/main" val="605648399"/>
                    </a:ext>
                  </a:extLst>
                </a:gridCol>
                <a:gridCol w="1995054">
                  <a:extLst>
                    <a:ext uri="{9D8B030D-6E8A-4147-A177-3AD203B41FA5}">
                      <a16:colId xmlns:a16="http://schemas.microsoft.com/office/drawing/2014/main" val="1794856787"/>
                    </a:ext>
                  </a:extLst>
                </a:gridCol>
              </a:tblGrid>
              <a:tr h="637582">
                <a:tc>
                  <a:txBody>
                    <a:bodyPr/>
                    <a:lstStyle/>
                    <a:p>
                      <a:pPr algn="ctr">
                        <a:lnSpc>
                          <a:spcPct val="107000"/>
                        </a:lnSpc>
                        <a:spcAft>
                          <a:spcPts val="0"/>
                        </a:spcAft>
                      </a:pPr>
                      <a:r>
                        <a:rPr lang="en-ZA" sz="1800" b="1" dirty="0">
                          <a:effectLst/>
                          <a:latin typeface="Arial Narrow" panose="020B0606020202030204" pitchFamily="34" charset="0"/>
                          <a:ea typeface="Calibri" panose="020F0502020204030204" pitchFamily="34" charset="0"/>
                          <a:cs typeface="Times New Roman" panose="02020603050405020304" pitchFamily="18" charset="0"/>
                        </a:rPr>
                        <a:t>Year</a:t>
                      </a:r>
                      <a:endParaRPr lang="en-ZA" sz="1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1255" marR="41255" marT="57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07000"/>
                        </a:lnSpc>
                        <a:spcAft>
                          <a:spcPts val="0"/>
                        </a:spcAft>
                      </a:pPr>
                      <a:r>
                        <a:rPr lang="en-US" sz="1800" b="1" dirty="0">
                          <a:effectLst/>
                          <a:latin typeface="Arial Narrow" panose="020B0606020202030204" pitchFamily="34" charset="0"/>
                          <a:ea typeface="Calibri" panose="020F0502020204030204" pitchFamily="34" charset="0"/>
                          <a:cs typeface="Times New Roman" panose="02020603050405020304" pitchFamily="18" charset="0"/>
                        </a:rPr>
                        <a:t>Subjects</a:t>
                      </a:r>
                      <a:endParaRPr lang="en-ZA" sz="1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1255" marR="41255" marT="57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07000"/>
                        </a:lnSpc>
                        <a:spcAft>
                          <a:spcPts val="0"/>
                        </a:spcAft>
                      </a:pPr>
                      <a:r>
                        <a:rPr lang="en-US" sz="1800" b="1" dirty="0">
                          <a:effectLst/>
                          <a:latin typeface="Arial Narrow" panose="020B0606020202030204" pitchFamily="34" charset="0"/>
                          <a:ea typeface="Calibri" panose="020F0502020204030204" pitchFamily="34" charset="0"/>
                          <a:cs typeface="Times New Roman" panose="02020603050405020304" pitchFamily="18" charset="0"/>
                        </a:rPr>
                        <a:t>Raw marks</a:t>
                      </a:r>
                      <a:endParaRPr lang="en-ZA" sz="1800" dirty="0">
                        <a:effectLst/>
                        <a:latin typeface="Arial Narrow" panose="020B0606020202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US" sz="1800" b="1" dirty="0">
                          <a:effectLst/>
                          <a:latin typeface="Arial Narrow" panose="020B0606020202030204" pitchFamily="34" charset="0"/>
                          <a:ea typeface="Calibri" panose="020F0502020204030204" pitchFamily="34" charset="0"/>
                          <a:cs typeface="Times New Roman" panose="02020603050405020304" pitchFamily="18" charset="0"/>
                        </a:rPr>
                        <a:t>Accepted</a:t>
                      </a:r>
                      <a:endParaRPr lang="en-ZA" sz="1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1255" marR="41255" marT="57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07000"/>
                        </a:lnSpc>
                        <a:spcAft>
                          <a:spcPts val="0"/>
                        </a:spcAft>
                      </a:pPr>
                      <a:r>
                        <a:rPr lang="en-US" sz="1800" b="1" dirty="0">
                          <a:effectLst/>
                          <a:latin typeface="Arial Narrow" panose="020B0606020202030204" pitchFamily="34" charset="0"/>
                          <a:ea typeface="Calibri" panose="020F0502020204030204" pitchFamily="34" charset="0"/>
                          <a:cs typeface="Times New Roman" panose="02020603050405020304" pitchFamily="18" charset="0"/>
                        </a:rPr>
                        <a:t>Adjusted downwards</a:t>
                      </a:r>
                      <a:endParaRPr lang="en-ZA" sz="1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1255" marR="41255" marT="57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07000"/>
                        </a:lnSpc>
                        <a:spcAft>
                          <a:spcPts val="0"/>
                        </a:spcAft>
                      </a:pPr>
                      <a:r>
                        <a:rPr lang="en-US" sz="1800" b="1" dirty="0">
                          <a:effectLst/>
                          <a:latin typeface="Arial Narrow" panose="020B0606020202030204" pitchFamily="34" charset="0"/>
                          <a:ea typeface="Calibri" panose="020F0502020204030204" pitchFamily="34" charset="0"/>
                          <a:cs typeface="Times New Roman" panose="02020603050405020304" pitchFamily="18" charset="0"/>
                        </a:rPr>
                        <a:t>Adjusted upwards</a:t>
                      </a:r>
                      <a:endParaRPr lang="en-ZA" sz="1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1255" marR="41255" marT="57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2079022865"/>
                  </a:ext>
                </a:extLst>
              </a:tr>
              <a:tr h="401158">
                <a:tc>
                  <a:txBody>
                    <a:bodyPr/>
                    <a:lstStyle/>
                    <a:p>
                      <a:pPr algn="ctr">
                        <a:lnSpc>
                          <a:spcPct val="107000"/>
                        </a:lnSpc>
                        <a:spcAft>
                          <a:spcPts val="0"/>
                        </a:spcAft>
                      </a:pPr>
                      <a:r>
                        <a:rPr lang="en-ZA" sz="2000" b="1" dirty="0">
                          <a:effectLst/>
                          <a:latin typeface="Arial Narrow" panose="020B0606020202030204" pitchFamily="34" charset="0"/>
                          <a:ea typeface="Calibri" panose="020F0502020204030204" pitchFamily="34" charset="0"/>
                          <a:cs typeface="Times New Roman" panose="02020603050405020304" pitchFamily="18" charset="0"/>
                        </a:rPr>
                        <a:t>2008</a:t>
                      </a:r>
                      <a:endParaRPr lang="en-ZA" sz="20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55007" marR="55007" marT="27504" marB="275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07000"/>
                        </a:lnSpc>
                        <a:spcAft>
                          <a:spcPts val="0"/>
                        </a:spcAft>
                      </a:pPr>
                      <a:r>
                        <a:rPr lang="en-ZA" sz="2000" b="0" dirty="0">
                          <a:effectLst/>
                          <a:latin typeface="Arial Narrow" panose="020B0606020202030204" pitchFamily="34" charset="0"/>
                          <a:ea typeface="Calibri" panose="020F0502020204030204" pitchFamily="34" charset="0"/>
                          <a:cs typeface="Times New Roman" panose="02020603050405020304" pitchFamily="18" charset="0"/>
                        </a:rPr>
                        <a:t>55</a:t>
                      </a:r>
                    </a:p>
                  </a:txBody>
                  <a:tcPr marL="55007" marR="55007" marT="27504" marB="275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07000"/>
                        </a:lnSpc>
                        <a:spcAft>
                          <a:spcPts val="0"/>
                        </a:spcAft>
                      </a:pPr>
                      <a:r>
                        <a:rPr lang="en-ZA" sz="2000" b="0" dirty="0">
                          <a:effectLst/>
                          <a:latin typeface="Arial Narrow" panose="020B0606020202030204" pitchFamily="34" charset="0"/>
                          <a:ea typeface="Calibri" panose="020F0502020204030204" pitchFamily="34" charset="0"/>
                          <a:cs typeface="Times New Roman" panose="02020603050405020304" pitchFamily="18" charset="0"/>
                        </a:rPr>
                        <a:t>30 (55%)</a:t>
                      </a:r>
                    </a:p>
                  </a:txBody>
                  <a:tcPr marL="55007" marR="55007" marT="27504" marB="275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07000"/>
                        </a:lnSpc>
                        <a:spcAft>
                          <a:spcPts val="0"/>
                        </a:spcAft>
                      </a:pPr>
                      <a:r>
                        <a:rPr lang="en-ZA" sz="2000" b="0" dirty="0">
                          <a:effectLst/>
                          <a:latin typeface="Arial Narrow" panose="020B0606020202030204" pitchFamily="34" charset="0"/>
                          <a:ea typeface="Calibri" panose="020F0502020204030204" pitchFamily="34" charset="0"/>
                          <a:cs typeface="Times New Roman" panose="02020603050405020304" pitchFamily="18" charset="0"/>
                        </a:rPr>
                        <a:t>4</a:t>
                      </a:r>
                    </a:p>
                  </a:txBody>
                  <a:tcPr marL="55007" marR="55007" marT="27504" marB="275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r>
                        <a:rPr lang="en-ZA" b="0" dirty="0">
                          <a:latin typeface="Arial Narrow" panose="020B0606020202030204" pitchFamily="34" charset="0"/>
                        </a:rPr>
                        <a:t>21</a:t>
                      </a:r>
                    </a:p>
                  </a:txBody>
                  <a:tcPr marL="55007" marR="55007" marT="27504" marB="275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3702752738"/>
                  </a:ext>
                </a:extLst>
              </a:tr>
              <a:tr h="347245">
                <a:tc>
                  <a:txBody>
                    <a:bodyPr/>
                    <a:lstStyle/>
                    <a:p>
                      <a:pPr algn="ctr">
                        <a:lnSpc>
                          <a:spcPct val="107000"/>
                        </a:lnSpc>
                        <a:spcAft>
                          <a:spcPts val="0"/>
                        </a:spcAft>
                      </a:pPr>
                      <a:r>
                        <a:rPr lang="en-ZA" sz="2000" b="1" dirty="0">
                          <a:effectLst/>
                          <a:latin typeface="Arial Narrow" panose="020B0606020202030204" pitchFamily="34" charset="0"/>
                          <a:ea typeface="Calibri" panose="020F0502020204030204" pitchFamily="34" charset="0"/>
                          <a:cs typeface="Times New Roman" panose="02020603050405020304" pitchFamily="18" charset="0"/>
                        </a:rPr>
                        <a:t>2009</a:t>
                      </a:r>
                      <a:endParaRPr lang="en-ZA" sz="20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a:lnSpc>
                          <a:spcPct val="107000"/>
                        </a:lnSpc>
                        <a:spcAft>
                          <a:spcPts val="0"/>
                        </a:spcAft>
                      </a:pPr>
                      <a:r>
                        <a:rPr lang="en-ZA" sz="2000" b="0" dirty="0">
                          <a:effectLst/>
                          <a:latin typeface="Arial Narrow" panose="020B0606020202030204" pitchFamily="34" charset="0"/>
                          <a:ea typeface="Calibri" panose="020F0502020204030204" pitchFamily="34" charset="0"/>
                          <a:cs typeface="Times New Roman" panose="02020603050405020304" pitchFamily="18" charset="0"/>
                        </a:rPr>
                        <a:t>58</a:t>
                      </a: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a:lnSpc>
                          <a:spcPct val="107000"/>
                        </a:lnSpc>
                        <a:spcAft>
                          <a:spcPts val="0"/>
                        </a:spcAft>
                      </a:pPr>
                      <a:r>
                        <a:rPr lang="en-ZA" sz="2000" b="0" dirty="0">
                          <a:effectLst/>
                          <a:latin typeface="Arial Narrow" panose="020B0606020202030204" pitchFamily="34" charset="0"/>
                          <a:ea typeface="Calibri" panose="020F0502020204030204" pitchFamily="34" charset="0"/>
                          <a:cs typeface="Times New Roman" panose="02020603050405020304" pitchFamily="18" charset="0"/>
                        </a:rPr>
                        <a:t>43 (74%)</a:t>
                      </a: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a:lnSpc>
                          <a:spcPct val="107000"/>
                        </a:lnSpc>
                        <a:spcAft>
                          <a:spcPts val="0"/>
                        </a:spcAft>
                      </a:pPr>
                      <a:r>
                        <a:rPr lang="en-ZA" sz="2000" b="0" dirty="0">
                          <a:effectLst/>
                          <a:latin typeface="Arial Narrow" panose="020B0606020202030204" pitchFamily="34" charset="0"/>
                          <a:ea typeface="Calibri" panose="020F0502020204030204" pitchFamily="34" charset="0"/>
                          <a:cs typeface="Times New Roman" panose="02020603050405020304" pitchFamily="18" charset="0"/>
                        </a:rPr>
                        <a:t>5</a:t>
                      </a: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a:lnSpc>
                          <a:spcPct val="107000"/>
                        </a:lnSpc>
                        <a:spcAft>
                          <a:spcPts val="0"/>
                        </a:spcAft>
                      </a:pPr>
                      <a:r>
                        <a:rPr lang="en-ZA" sz="2000" b="0" dirty="0">
                          <a:effectLst/>
                          <a:latin typeface="Arial Narrow" panose="020B0606020202030204" pitchFamily="34" charset="0"/>
                          <a:ea typeface="Calibri" panose="020F0502020204030204" pitchFamily="34" charset="0"/>
                          <a:cs typeface="Times New Roman" panose="02020603050405020304" pitchFamily="18" charset="0"/>
                        </a:rPr>
                        <a:t>10</a:t>
                      </a: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782549958"/>
                  </a:ext>
                </a:extLst>
              </a:tr>
              <a:tr h="350556">
                <a:tc>
                  <a:txBody>
                    <a:bodyPr/>
                    <a:lstStyle/>
                    <a:p>
                      <a:pPr algn="ctr">
                        <a:lnSpc>
                          <a:spcPct val="107000"/>
                        </a:lnSpc>
                        <a:spcAft>
                          <a:spcPts val="0"/>
                        </a:spcAft>
                      </a:pPr>
                      <a:r>
                        <a:rPr lang="en-ZA" sz="2000" b="1" dirty="0">
                          <a:effectLst/>
                          <a:latin typeface="Arial Narrow" panose="020B0606020202030204" pitchFamily="34" charset="0"/>
                          <a:ea typeface="Calibri" panose="020F0502020204030204" pitchFamily="34" charset="0"/>
                          <a:cs typeface="Times New Roman" panose="02020603050405020304" pitchFamily="18" charset="0"/>
                        </a:rPr>
                        <a:t>2010</a:t>
                      </a:r>
                      <a:endParaRPr lang="en-ZA" sz="20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07000"/>
                        </a:lnSpc>
                        <a:spcAft>
                          <a:spcPts val="0"/>
                        </a:spcAft>
                      </a:pPr>
                      <a:r>
                        <a:rPr lang="en-ZA" sz="2000" b="0" dirty="0">
                          <a:effectLst/>
                          <a:latin typeface="Arial Narrow" panose="020B0606020202030204" pitchFamily="34" charset="0"/>
                          <a:ea typeface="Calibri" panose="020F0502020204030204" pitchFamily="34" charset="0"/>
                          <a:cs typeface="Times New Roman" panose="02020603050405020304" pitchFamily="18" charset="0"/>
                        </a:rPr>
                        <a:t>58</a:t>
                      </a: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07000"/>
                        </a:lnSpc>
                        <a:spcAft>
                          <a:spcPts val="0"/>
                        </a:spcAft>
                      </a:pPr>
                      <a:r>
                        <a:rPr lang="en-ZA" sz="2000" b="0" dirty="0">
                          <a:effectLst/>
                          <a:latin typeface="Arial Narrow" panose="020B0606020202030204" pitchFamily="34" charset="0"/>
                          <a:ea typeface="Calibri" panose="020F0502020204030204" pitchFamily="34" charset="0"/>
                          <a:cs typeface="Times New Roman" panose="02020603050405020304" pitchFamily="18" charset="0"/>
                        </a:rPr>
                        <a:t>39 (67%)</a:t>
                      </a: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07000"/>
                        </a:lnSpc>
                        <a:spcAft>
                          <a:spcPts val="0"/>
                        </a:spcAft>
                      </a:pPr>
                      <a:r>
                        <a:rPr lang="en-ZA" sz="2000" b="0" dirty="0">
                          <a:effectLst/>
                          <a:latin typeface="Arial Narrow" panose="020B0606020202030204" pitchFamily="34" charset="0"/>
                          <a:ea typeface="Calibri" panose="020F0502020204030204" pitchFamily="34" charset="0"/>
                          <a:cs typeface="Times New Roman" panose="02020603050405020304" pitchFamily="18" charset="0"/>
                        </a:rPr>
                        <a:t>10</a:t>
                      </a: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07000"/>
                        </a:lnSpc>
                        <a:spcAft>
                          <a:spcPts val="0"/>
                        </a:spcAft>
                      </a:pPr>
                      <a:r>
                        <a:rPr lang="en-ZA" sz="2000" b="0" dirty="0">
                          <a:effectLst/>
                          <a:latin typeface="Arial Narrow" panose="020B0606020202030204" pitchFamily="34" charset="0"/>
                          <a:ea typeface="Calibri" panose="020F0502020204030204" pitchFamily="34" charset="0"/>
                          <a:cs typeface="Times New Roman" panose="02020603050405020304" pitchFamily="18" charset="0"/>
                        </a:rPr>
                        <a:t>9</a:t>
                      </a: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2912878879"/>
                  </a:ext>
                </a:extLst>
              </a:tr>
              <a:tr h="347245">
                <a:tc>
                  <a:txBody>
                    <a:bodyPr/>
                    <a:lstStyle/>
                    <a:p>
                      <a:pPr algn="ctr">
                        <a:lnSpc>
                          <a:spcPct val="107000"/>
                        </a:lnSpc>
                        <a:spcAft>
                          <a:spcPts val="0"/>
                        </a:spcAft>
                      </a:pPr>
                      <a:r>
                        <a:rPr lang="en-ZA" sz="2000" b="1" dirty="0">
                          <a:effectLst/>
                          <a:latin typeface="Arial Narrow" panose="020B0606020202030204" pitchFamily="34" charset="0"/>
                          <a:ea typeface="Calibri" panose="020F0502020204030204" pitchFamily="34" charset="0"/>
                          <a:cs typeface="Times New Roman" panose="02020603050405020304" pitchFamily="18" charset="0"/>
                        </a:rPr>
                        <a:t>2011</a:t>
                      </a:r>
                      <a:endParaRPr lang="en-ZA" sz="20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a:lnSpc>
                          <a:spcPct val="107000"/>
                        </a:lnSpc>
                        <a:spcAft>
                          <a:spcPts val="0"/>
                        </a:spcAft>
                      </a:pPr>
                      <a:r>
                        <a:rPr lang="en-ZA" sz="2000" b="0" dirty="0">
                          <a:effectLst/>
                          <a:latin typeface="Arial Narrow" panose="020B0606020202030204" pitchFamily="34" charset="0"/>
                          <a:ea typeface="Calibri" panose="020F0502020204030204" pitchFamily="34" charset="0"/>
                          <a:cs typeface="Times New Roman" panose="02020603050405020304" pitchFamily="18" charset="0"/>
                        </a:rPr>
                        <a:t>56</a:t>
                      </a: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a:lnSpc>
                          <a:spcPct val="107000"/>
                        </a:lnSpc>
                        <a:spcAft>
                          <a:spcPts val="0"/>
                        </a:spcAft>
                      </a:pPr>
                      <a:r>
                        <a:rPr lang="en-ZA" sz="2000" b="0" dirty="0">
                          <a:effectLst/>
                          <a:latin typeface="Arial Narrow" panose="020B0606020202030204" pitchFamily="34" charset="0"/>
                          <a:ea typeface="Calibri" panose="020F0502020204030204" pitchFamily="34" charset="0"/>
                          <a:cs typeface="Times New Roman" panose="02020603050405020304" pitchFamily="18" charset="0"/>
                        </a:rPr>
                        <a:t>45 (80%)</a:t>
                      </a: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a:lnSpc>
                          <a:spcPct val="107000"/>
                        </a:lnSpc>
                        <a:spcAft>
                          <a:spcPts val="0"/>
                        </a:spcAft>
                      </a:pPr>
                      <a:r>
                        <a:rPr lang="en-ZA" sz="2000" b="0" dirty="0">
                          <a:effectLst/>
                          <a:latin typeface="Arial Narrow" panose="020B0606020202030204" pitchFamily="34" charset="0"/>
                          <a:ea typeface="Calibri" panose="020F0502020204030204" pitchFamily="34" charset="0"/>
                          <a:cs typeface="Times New Roman" panose="02020603050405020304" pitchFamily="18" charset="0"/>
                        </a:rPr>
                        <a:t>8</a:t>
                      </a: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a:lnSpc>
                          <a:spcPct val="107000"/>
                        </a:lnSpc>
                        <a:spcAft>
                          <a:spcPts val="0"/>
                        </a:spcAft>
                      </a:pPr>
                      <a:r>
                        <a:rPr lang="en-ZA" sz="2000" b="0" dirty="0">
                          <a:effectLst/>
                          <a:latin typeface="Arial Narrow" panose="020B0606020202030204" pitchFamily="34" charset="0"/>
                          <a:ea typeface="Calibri" panose="020F0502020204030204" pitchFamily="34" charset="0"/>
                          <a:cs typeface="Times New Roman" panose="02020603050405020304" pitchFamily="18" charset="0"/>
                        </a:rPr>
                        <a:t>3</a:t>
                      </a: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536776713"/>
                  </a:ext>
                </a:extLst>
              </a:tr>
              <a:tr h="361792">
                <a:tc>
                  <a:txBody>
                    <a:bodyPr/>
                    <a:lstStyle/>
                    <a:p>
                      <a:pPr algn="ctr">
                        <a:lnSpc>
                          <a:spcPct val="107000"/>
                        </a:lnSpc>
                        <a:spcAft>
                          <a:spcPts val="0"/>
                        </a:spcAft>
                      </a:pPr>
                      <a:r>
                        <a:rPr lang="en-ZA" sz="2000" b="1" dirty="0">
                          <a:effectLst/>
                          <a:latin typeface="Arial Narrow" panose="020B0606020202030204" pitchFamily="34" charset="0"/>
                          <a:ea typeface="Calibri" panose="020F0502020204030204" pitchFamily="34" charset="0"/>
                          <a:cs typeface="Times New Roman" panose="02020603050405020304" pitchFamily="18" charset="0"/>
                        </a:rPr>
                        <a:t>2012</a:t>
                      </a:r>
                      <a:endParaRPr lang="en-ZA" sz="20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07000"/>
                        </a:lnSpc>
                        <a:spcAft>
                          <a:spcPts val="0"/>
                        </a:spcAft>
                      </a:pPr>
                      <a:r>
                        <a:rPr lang="en-ZA" sz="2000" b="0" dirty="0">
                          <a:effectLst/>
                          <a:latin typeface="Arial Narrow" panose="020B0606020202030204" pitchFamily="34" charset="0"/>
                          <a:ea typeface="Calibri" panose="020F0502020204030204" pitchFamily="34" charset="0"/>
                          <a:cs typeface="Times New Roman" panose="02020603050405020304" pitchFamily="18" charset="0"/>
                        </a:rPr>
                        <a:t>60</a:t>
                      </a: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07000"/>
                        </a:lnSpc>
                        <a:spcAft>
                          <a:spcPts val="0"/>
                        </a:spcAft>
                      </a:pPr>
                      <a:r>
                        <a:rPr lang="en-ZA" sz="2000" b="0" dirty="0">
                          <a:effectLst/>
                          <a:latin typeface="Arial Narrow" panose="020B0606020202030204" pitchFamily="34" charset="0"/>
                          <a:ea typeface="Calibri" panose="020F0502020204030204" pitchFamily="34" charset="0"/>
                          <a:cs typeface="Times New Roman" panose="02020603050405020304" pitchFamily="18" charset="0"/>
                        </a:rPr>
                        <a:t>49 (82%)</a:t>
                      </a: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07000"/>
                        </a:lnSpc>
                        <a:spcAft>
                          <a:spcPts val="0"/>
                        </a:spcAft>
                      </a:pPr>
                      <a:r>
                        <a:rPr lang="en-ZA" sz="2000" b="0" dirty="0">
                          <a:effectLst/>
                          <a:latin typeface="Arial Narrow" panose="020B0606020202030204" pitchFamily="34" charset="0"/>
                          <a:ea typeface="Calibri" panose="020F0502020204030204" pitchFamily="34" charset="0"/>
                          <a:cs typeface="Times New Roman" panose="02020603050405020304" pitchFamily="18" charset="0"/>
                        </a:rPr>
                        <a:t>6</a:t>
                      </a: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07000"/>
                        </a:lnSpc>
                        <a:spcAft>
                          <a:spcPts val="0"/>
                        </a:spcAft>
                      </a:pPr>
                      <a:r>
                        <a:rPr lang="en-ZA" sz="2000" b="0" dirty="0">
                          <a:effectLst/>
                          <a:latin typeface="Arial Narrow" panose="020B0606020202030204" pitchFamily="34" charset="0"/>
                          <a:ea typeface="Calibri" panose="020F0502020204030204" pitchFamily="34" charset="0"/>
                          <a:cs typeface="Times New Roman" panose="02020603050405020304" pitchFamily="18" charset="0"/>
                        </a:rPr>
                        <a:t>6</a:t>
                      </a: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2287328096"/>
                  </a:ext>
                </a:extLst>
              </a:tr>
              <a:tr h="347245">
                <a:tc>
                  <a:txBody>
                    <a:bodyPr/>
                    <a:lstStyle/>
                    <a:p>
                      <a:pPr algn="ctr">
                        <a:lnSpc>
                          <a:spcPct val="107000"/>
                        </a:lnSpc>
                        <a:spcAft>
                          <a:spcPts val="0"/>
                        </a:spcAft>
                      </a:pPr>
                      <a:r>
                        <a:rPr lang="en-ZA" sz="2000" b="1" dirty="0">
                          <a:effectLst/>
                          <a:latin typeface="Arial Narrow" panose="020B0606020202030204" pitchFamily="34" charset="0"/>
                          <a:ea typeface="Calibri" panose="020F0502020204030204" pitchFamily="34" charset="0"/>
                          <a:cs typeface="Times New Roman" panose="02020603050405020304" pitchFamily="18" charset="0"/>
                        </a:rPr>
                        <a:t>2013</a:t>
                      </a:r>
                      <a:endParaRPr lang="en-ZA" sz="20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a:lnSpc>
                          <a:spcPct val="107000"/>
                        </a:lnSpc>
                        <a:spcAft>
                          <a:spcPts val="0"/>
                        </a:spcAft>
                      </a:pPr>
                      <a:r>
                        <a:rPr lang="en-ZA" sz="2000" b="0" dirty="0">
                          <a:effectLst/>
                          <a:latin typeface="Arial Narrow" panose="020B0606020202030204" pitchFamily="34" charset="0"/>
                          <a:ea typeface="Calibri" panose="020F0502020204030204" pitchFamily="34" charset="0"/>
                          <a:cs typeface="Times New Roman" panose="02020603050405020304" pitchFamily="18" charset="0"/>
                        </a:rPr>
                        <a:t>59</a:t>
                      </a: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a:lnSpc>
                          <a:spcPct val="107000"/>
                        </a:lnSpc>
                        <a:spcAft>
                          <a:spcPts val="0"/>
                        </a:spcAft>
                      </a:pPr>
                      <a:r>
                        <a:rPr lang="en-ZA" sz="2000" b="0" dirty="0">
                          <a:effectLst/>
                          <a:latin typeface="Arial Narrow" panose="020B0606020202030204" pitchFamily="34" charset="0"/>
                          <a:ea typeface="Calibri" panose="020F0502020204030204" pitchFamily="34" charset="0"/>
                          <a:cs typeface="Times New Roman" panose="02020603050405020304" pitchFamily="18" charset="0"/>
                        </a:rPr>
                        <a:t>38 (64%)</a:t>
                      </a: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a:lnSpc>
                          <a:spcPct val="107000"/>
                        </a:lnSpc>
                        <a:spcAft>
                          <a:spcPts val="0"/>
                        </a:spcAft>
                      </a:pPr>
                      <a:r>
                        <a:rPr lang="en-ZA" sz="2000" b="0" dirty="0">
                          <a:effectLst/>
                          <a:latin typeface="Arial Narrow" panose="020B0606020202030204" pitchFamily="34" charset="0"/>
                          <a:ea typeface="Calibri" panose="020F0502020204030204" pitchFamily="34" charset="0"/>
                          <a:cs typeface="Times New Roman" panose="02020603050405020304" pitchFamily="18" charset="0"/>
                        </a:rPr>
                        <a:t>16</a:t>
                      </a: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a:lnSpc>
                          <a:spcPct val="107000"/>
                        </a:lnSpc>
                        <a:spcAft>
                          <a:spcPts val="0"/>
                        </a:spcAft>
                      </a:pPr>
                      <a:r>
                        <a:rPr lang="en-ZA" sz="2000" b="0" dirty="0">
                          <a:effectLst/>
                          <a:latin typeface="Arial Narrow" panose="020B0606020202030204" pitchFamily="34" charset="0"/>
                          <a:ea typeface="Calibri" panose="020F0502020204030204" pitchFamily="34" charset="0"/>
                          <a:cs typeface="Times New Roman" panose="02020603050405020304" pitchFamily="18" charset="0"/>
                        </a:rPr>
                        <a:t>5</a:t>
                      </a: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982274680"/>
                  </a:ext>
                </a:extLst>
              </a:tr>
              <a:tr h="361792">
                <a:tc>
                  <a:txBody>
                    <a:bodyPr/>
                    <a:lstStyle/>
                    <a:p>
                      <a:pPr algn="ctr">
                        <a:lnSpc>
                          <a:spcPct val="107000"/>
                        </a:lnSpc>
                        <a:spcAft>
                          <a:spcPts val="0"/>
                        </a:spcAft>
                      </a:pPr>
                      <a:r>
                        <a:rPr lang="en-ZA" sz="2000" b="1" dirty="0">
                          <a:effectLst/>
                          <a:latin typeface="Arial Narrow" panose="020B0606020202030204" pitchFamily="34" charset="0"/>
                          <a:ea typeface="Calibri" panose="020F0502020204030204" pitchFamily="34" charset="0"/>
                          <a:cs typeface="Times New Roman" panose="02020603050405020304" pitchFamily="18" charset="0"/>
                        </a:rPr>
                        <a:t>2014</a:t>
                      </a:r>
                      <a:endParaRPr lang="en-ZA" sz="20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07000"/>
                        </a:lnSpc>
                        <a:spcAft>
                          <a:spcPts val="0"/>
                        </a:spcAft>
                      </a:pPr>
                      <a:r>
                        <a:rPr lang="en-ZA" sz="2000" b="0" dirty="0">
                          <a:effectLst/>
                          <a:latin typeface="Arial Narrow" panose="020B0606020202030204" pitchFamily="34" charset="0"/>
                          <a:ea typeface="Calibri" panose="020F0502020204030204" pitchFamily="34" charset="0"/>
                          <a:cs typeface="Times New Roman" panose="02020603050405020304" pitchFamily="18" charset="0"/>
                        </a:rPr>
                        <a:t>58</a:t>
                      </a: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07000"/>
                        </a:lnSpc>
                        <a:spcAft>
                          <a:spcPts val="0"/>
                        </a:spcAft>
                      </a:pPr>
                      <a:r>
                        <a:rPr lang="en-ZA" sz="2000" b="0" dirty="0">
                          <a:effectLst/>
                          <a:latin typeface="Arial Narrow" panose="020B0606020202030204" pitchFamily="34" charset="0"/>
                          <a:ea typeface="Calibri" panose="020F0502020204030204" pitchFamily="34" charset="0"/>
                          <a:cs typeface="Times New Roman" panose="02020603050405020304" pitchFamily="18" charset="0"/>
                        </a:rPr>
                        <a:t>35 (60%)</a:t>
                      </a: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07000"/>
                        </a:lnSpc>
                        <a:spcAft>
                          <a:spcPts val="0"/>
                        </a:spcAft>
                      </a:pPr>
                      <a:r>
                        <a:rPr lang="en-ZA" sz="2000" b="0" dirty="0">
                          <a:effectLst/>
                          <a:latin typeface="Arial Narrow" panose="020B0606020202030204" pitchFamily="34" charset="0"/>
                          <a:ea typeface="Calibri" panose="020F0502020204030204" pitchFamily="34" charset="0"/>
                          <a:cs typeface="Times New Roman" panose="02020603050405020304" pitchFamily="18" charset="0"/>
                        </a:rPr>
                        <a:t>7</a:t>
                      </a: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07000"/>
                        </a:lnSpc>
                        <a:spcAft>
                          <a:spcPts val="0"/>
                        </a:spcAft>
                      </a:pPr>
                      <a:r>
                        <a:rPr lang="en-ZA" sz="2000" b="0" dirty="0">
                          <a:effectLst/>
                          <a:latin typeface="Arial Narrow" panose="020B0606020202030204" pitchFamily="34" charset="0"/>
                          <a:ea typeface="Calibri" panose="020F0502020204030204" pitchFamily="34" charset="0"/>
                          <a:cs typeface="Times New Roman" panose="02020603050405020304" pitchFamily="18" charset="0"/>
                        </a:rPr>
                        <a:t>16</a:t>
                      </a: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711451256"/>
                  </a:ext>
                </a:extLst>
              </a:tr>
              <a:tr h="347245">
                <a:tc>
                  <a:txBody>
                    <a:bodyPr/>
                    <a:lstStyle/>
                    <a:p>
                      <a:pPr algn="ctr">
                        <a:lnSpc>
                          <a:spcPct val="107000"/>
                        </a:lnSpc>
                        <a:spcAft>
                          <a:spcPts val="0"/>
                        </a:spcAft>
                      </a:pPr>
                      <a:r>
                        <a:rPr lang="en-ZA" sz="2000" b="1" dirty="0">
                          <a:effectLst/>
                          <a:latin typeface="Arial Narrow" panose="020B0606020202030204" pitchFamily="34" charset="0"/>
                          <a:ea typeface="Calibri" panose="020F0502020204030204" pitchFamily="34" charset="0"/>
                          <a:cs typeface="Times New Roman" panose="02020603050405020304" pitchFamily="18" charset="0"/>
                        </a:rPr>
                        <a:t>2015</a:t>
                      </a:r>
                      <a:endParaRPr lang="en-ZA" sz="20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a:lnSpc>
                          <a:spcPct val="107000"/>
                        </a:lnSpc>
                        <a:spcAft>
                          <a:spcPts val="0"/>
                        </a:spcAft>
                      </a:pPr>
                      <a:r>
                        <a:rPr lang="en-ZA" sz="2000" b="0" dirty="0">
                          <a:effectLst/>
                          <a:latin typeface="Arial Narrow" panose="020B0606020202030204" pitchFamily="34" charset="0"/>
                          <a:ea typeface="Calibri" panose="020F0502020204030204" pitchFamily="34" charset="0"/>
                          <a:cs typeface="Times New Roman" panose="02020603050405020304" pitchFamily="18" charset="0"/>
                        </a:rPr>
                        <a:t>59</a:t>
                      </a: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a:lnSpc>
                          <a:spcPct val="107000"/>
                        </a:lnSpc>
                        <a:spcAft>
                          <a:spcPts val="0"/>
                        </a:spcAft>
                      </a:pPr>
                      <a:r>
                        <a:rPr lang="en-ZA" sz="2000" b="0" dirty="0">
                          <a:effectLst/>
                          <a:latin typeface="Arial Narrow" panose="020B0606020202030204" pitchFamily="34" charset="0"/>
                          <a:ea typeface="Calibri" panose="020F0502020204030204" pitchFamily="34" charset="0"/>
                          <a:cs typeface="Times New Roman" panose="02020603050405020304" pitchFamily="18" charset="0"/>
                        </a:rPr>
                        <a:t>29 (49%)</a:t>
                      </a: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a:lnSpc>
                          <a:spcPct val="107000"/>
                        </a:lnSpc>
                        <a:spcAft>
                          <a:spcPts val="0"/>
                        </a:spcAft>
                      </a:pPr>
                      <a:r>
                        <a:rPr lang="en-ZA" sz="2000" b="0" dirty="0">
                          <a:effectLst/>
                          <a:latin typeface="Arial Narrow" panose="020B0606020202030204" pitchFamily="34" charset="0"/>
                          <a:ea typeface="Calibri" panose="020F0502020204030204" pitchFamily="34" charset="0"/>
                          <a:cs typeface="Times New Roman" panose="02020603050405020304" pitchFamily="18" charset="0"/>
                        </a:rPr>
                        <a:t>0</a:t>
                      </a: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a:lnSpc>
                          <a:spcPct val="107000"/>
                        </a:lnSpc>
                        <a:spcAft>
                          <a:spcPts val="0"/>
                        </a:spcAft>
                      </a:pPr>
                      <a:r>
                        <a:rPr lang="en-ZA" sz="2000" b="0" dirty="0">
                          <a:effectLst/>
                          <a:latin typeface="Arial Narrow" panose="020B0606020202030204" pitchFamily="34" charset="0"/>
                          <a:ea typeface="Calibri" panose="020F0502020204030204" pitchFamily="34" charset="0"/>
                          <a:cs typeface="Times New Roman" panose="02020603050405020304" pitchFamily="18" charset="0"/>
                        </a:rPr>
                        <a:t>30</a:t>
                      </a: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084036929"/>
                  </a:ext>
                </a:extLst>
              </a:tr>
              <a:tr h="347245">
                <a:tc>
                  <a:txBody>
                    <a:bodyPr/>
                    <a:lstStyle/>
                    <a:p>
                      <a:pPr algn="ctr">
                        <a:lnSpc>
                          <a:spcPct val="107000"/>
                        </a:lnSpc>
                        <a:spcAft>
                          <a:spcPts val="0"/>
                        </a:spcAft>
                      </a:pPr>
                      <a:r>
                        <a:rPr lang="en-ZA" sz="2000" b="1" dirty="0">
                          <a:effectLst/>
                          <a:latin typeface="Arial Narrow" panose="020B0606020202030204" pitchFamily="34" charset="0"/>
                          <a:ea typeface="Calibri" panose="020F0502020204030204" pitchFamily="34" charset="0"/>
                          <a:cs typeface="Times New Roman" panose="02020603050405020304" pitchFamily="18" charset="0"/>
                        </a:rPr>
                        <a:t>2016</a:t>
                      </a:r>
                      <a:endParaRPr lang="en-ZA" sz="20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07000"/>
                        </a:lnSpc>
                        <a:spcAft>
                          <a:spcPts val="0"/>
                        </a:spcAft>
                      </a:pPr>
                      <a:r>
                        <a:rPr lang="en-ZA" sz="2000" b="0" dirty="0">
                          <a:effectLst/>
                          <a:latin typeface="Arial Narrow" panose="020B0606020202030204" pitchFamily="34" charset="0"/>
                          <a:ea typeface="Calibri" panose="020F0502020204030204" pitchFamily="34" charset="0"/>
                          <a:cs typeface="Times New Roman" panose="02020603050405020304" pitchFamily="18" charset="0"/>
                        </a:rPr>
                        <a:t>58</a:t>
                      </a: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07000"/>
                        </a:lnSpc>
                        <a:spcAft>
                          <a:spcPts val="0"/>
                        </a:spcAft>
                      </a:pPr>
                      <a:r>
                        <a:rPr lang="en-ZA" sz="2000" b="0" dirty="0">
                          <a:effectLst/>
                          <a:latin typeface="Arial Narrow" panose="020B0606020202030204" pitchFamily="34" charset="0"/>
                          <a:ea typeface="Calibri" panose="020F0502020204030204" pitchFamily="34" charset="0"/>
                          <a:cs typeface="Times New Roman" panose="02020603050405020304" pitchFamily="18" charset="0"/>
                        </a:rPr>
                        <a:t>26 (45%)</a:t>
                      </a: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07000"/>
                        </a:lnSpc>
                        <a:spcAft>
                          <a:spcPts val="0"/>
                        </a:spcAft>
                      </a:pPr>
                      <a:r>
                        <a:rPr lang="en-ZA" sz="2000" b="0" dirty="0">
                          <a:effectLst/>
                          <a:latin typeface="Arial Narrow" panose="020B0606020202030204" pitchFamily="34" charset="0"/>
                          <a:ea typeface="Calibri" panose="020F0502020204030204" pitchFamily="34" charset="0"/>
                          <a:cs typeface="Times New Roman" panose="02020603050405020304" pitchFamily="18" charset="0"/>
                        </a:rPr>
                        <a:t>4</a:t>
                      </a: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07000"/>
                        </a:lnSpc>
                        <a:spcAft>
                          <a:spcPts val="0"/>
                        </a:spcAft>
                      </a:pPr>
                      <a:r>
                        <a:rPr lang="en-ZA" sz="2000" b="0" dirty="0">
                          <a:effectLst/>
                          <a:latin typeface="Arial Narrow" panose="020B0606020202030204" pitchFamily="34" charset="0"/>
                          <a:ea typeface="Calibri" panose="020F0502020204030204" pitchFamily="34" charset="0"/>
                          <a:cs typeface="Times New Roman" panose="02020603050405020304" pitchFamily="18" charset="0"/>
                        </a:rPr>
                        <a:t>28</a:t>
                      </a: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2786619421"/>
                  </a:ext>
                </a:extLst>
              </a:tr>
              <a:tr h="408456">
                <a:tc>
                  <a:txBody>
                    <a:bodyPr/>
                    <a:lstStyle/>
                    <a:p>
                      <a:pPr algn="ctr">
                        <a:lnSpc>
                          <a:spcPct val="107000"/>
                        </a:lnSpc>
                        <a:spcAft>
                          <a:spcPts val="0"/>
                        </a:spcAft>
                      </a:pPr>
                      <a:r>
                        <a:rPr lang="en-ZA" sz="2000" b="1" dirty="0">
                          <a:effectLst/>
                          <a:latin typeface="Arial Narrow" panose="020B0606020202030204" pitchFamily="34" charset="0"/>
                          <a:ea typeface="Calibri" panose="020F0502020204030204" pitchFamily="34" charset="0"/>
                          <a:cs typeface="Times New Roman" panose="02020603050405020304" pitchFamily="18" charset="0"/>
                        </a:rPr>
                        <a:t>2017</a:t>
                      </a:r>
                      <a:endParaRPr lang="en-ZA" sz="20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a:lnSpc>
                          <a:spcPct val="107000"/>
                        </a:lnSpc>
                        <a:spcAft>
                          <a:spcPts val="0"/>
                        </a:spcAft>
                      </a:pPr>
                      <a:r>
                        <a:rPr lang="en-ZA" sz="2000" b="0" dirty="0">
                          <a:effectLst/>
                          <a:latin typeface="Arial Narrow" panose="020B0606020202030204" pitchFamily="34" charset="0"/>
                          <a:ea typeface="Calibri" panose="020F0502020204030204" pitchFamily="34" charset="0"/>
                          <a:cs typeface="Times New Roman" panose="02020603050405020304" pitchFamily="18" charset="0"/>
                        </a:rPr>
                        <a:t>58</a:t>
                      </a: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a:lnSpc>
                          <a:spcPct val="107000"/>
                        </a:lnSpc>
                        <a:spcAft>
                          <a:spcPts val="0"/>
                        </a:spcAft>
                      </a:pPr>
                      <a:r>
                        <a:rPr lang="en-ZA" sz="2000" b="0" dirty="0">
                          <a:effectLst/>
                          <a:latin typeface="Arial Narrow" panose="020B0606020202030204" pitchFamily="34" charset="0"/>
                          <a:ea typeface="Calibri" panose="020F0502020204030204" pitchFamily="34" charset="0"/>
                          <a:cs typeface="Times New Roman" panose="02020603050405020304" pitchFamily="18" charset="0"/>
                        </a:rPr>
                        <a:t>38 (66%)</a:t>
                      </a: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a:lnSpc>
                          <a:spcPct val="107000"/>
                        </a:lnSpc>
                        <a:spcAft>
                          <a:spcPts val="0"/>
                        </a:spcAft>
                      </a:pPr>
                      <a:r>
                        <a:rPr lang="en-ZA" sz="2000" b="0" dirty="0">
                          <a:effectLst/>
                          <a:latin typeface="Arial Narrow" panose="020B0606020202030204" pitchFamily="34" charset="0"/>
                          <a:ea typeface="Calibri" panose="020F0502020204030204" pitchFamily="34" charset="0"/>
                          <a:cs typeface="Times New Roman" panose="02020603050405020304" pitchFamily="18" charset="0"/>
                        </a:rPr>
                        <a:t>4</a:t>
                      </a: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a:lnSpc>
                          <a:spcPct val="107000"/>
                        </a:lnSpc>
                        <a:spcAft>
                          <a:spcPts val="0"/>
                        </a:spcAft>
                      </a:pPr>
                      <a:r>
                        <a:rPr lang="en-ZA" sz="2000" b="0" dirty="0">
                          <a:effectLst/>
                          <a:latin typeface="Arial Narrow" panose="020B0606020202030204" pitchFamily="34" charset="0"/>
                          <a:ea typeface="Calibri" panose="020F0502020204030204" pitchFamily="34" charset="0"/>
                          <a:cs typeface="Times New Roman" panose="02020603050405020304" pitchFamily="18" charset="0"/>
                        </a:rPr>
                        <a:t>16</a:t>
                      </a: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565070393"/>
                  </a:ext>
                </a:extLst>
              </a:tr>
              <a:tr h="347245">
                <a:tc>
                  <a:txBody>
                    <a:bodyPr/>
                    <a:lstStyle/>
                    <a:p>
                      <a:pPr algn="ctr">
                        <a:lnSpc>
                          <a:spcPct val="107000"/>
                        </a:lnSpc>
                        <a:spcAft>
                          <a:spcPts val="0"/>
                        </a:spcAft>
                      </a:pPr>
                      <a:r>
                        <a:rPr lang="en-ZA" sz="2000" b="1" dirty="0">
                          <a:effectLst/>
                          <a:latin typeface="Arial Narrow" panose="020B0606020202030204" pitchFamily="34" charset="0"/>
                          <a:ea typeface="Calibri" panose="020F0502020204030204" pitchFamily="34" charset="0"/>
                          <a:cs typeface="Times New Roman" panose="02020603050405020304" pitchFamily="18" charset="0"/>
                        </a:rPr>
                        <a:t>2018</a:t>
                      </a: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07000"/>
                        </a:lnSpc>
                        <a:spcAft>
                          <a:spcPts val="0"/>
                        </a:spcAft>
                      </a:pPr>
                      <a:r>
                        <a:rPr lang="en-ZA" sz="2000" b="0" dirty="0">
                          <a:effectLst/>
                          <a:latin typeface="Arial Narrow" panose="020B0606020202030204" pitchFamily="34" charset="0"/>
                          <a:ea typeface="Calibri" panose="020F0502020204030204" pitchFamily="34" charset="0"/>
                          <a:cs typeface="Times New Roman" panose="02020603050405020304" pitchFamily="18" charset="0"/>
                        </a:rPr>
                        <a:t>67</a:t>
                      </a: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07000"/>
                        </a:lnSpc>
                        <a:spcAft>
                          <a:spcPts val="0"/>
                        </a:spcAft>
                      </a:pPr>
                      <a:r>
                        <a:rPr lang="en-ZA" sz="2000" b="0" dirty="0">
                          <a:effectLst/>
                          <a:latin typeface="Arial Narrow" panose="020B0606020202030204" pitchFamily="34" charset="0"/>
                          <a:ea typeface="Calibri" panose="020F0502020204030204" pitchFamily="34" charset="0"/>
                          <a:cs typeface="Times New Roman" panose="02020603050405020304" pitchFamily="18" charset="0"/>
                        </a:rPr>
                        <a:t>39 (58%)</a:t>
                      </a: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07000"/>
                        </a:lnSpc>
                        <a:spcAft>
                          <a:spcPts val="0"/>
                        </a:spcAft>
                      </a:pPr>
                      <a:r>
                        <a:rPr lang="en-ZA" sz="2000" b="0" dirty="0">
                          <a:effectLst/>
                          <a:latin typeface="Arial Narrow" panose="020B0606020202030204" pitchFamily="34" charset="0"/>
                          <a:ea typeface="Calibri" panose="020F0502020204030204" pitchFamily="34" charset="0"/>
                          <a:cs typeface="Times New Roman" panose="02020603050405020304" pitchFamily="18" charset="0"/>
                        </a:rPr>
                        <a:t>11</a:t>
                      </a: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07000"/>
                        </a:lnSpc>
                        <a:spcAft>
                          <a:spcPts val="0"/>
                        </a:spcAft>
                      </a:pPr>
                      <a:r>
                        <a:rPr lang="en-ZA" sz="2000" b="0" dirty="0">
                          <a:effectLst/>
                          <a:latin typeface="Arial Narrow" panose="020B0606020202030204" pitchFamily="34" charset="0"/>
                          <a:ea typeface="Calibri" panose="020F0502020204030204" pitchFamily="34" charset="0"/>
                          <a:cs typeface="Times New Roman" panose="02020603050405020304" pitchFamily="18" charset="0"/>
                        </a:rPr>
                        <a:t>17</a:t>
                      </a: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816505410"/>
                  </a:ext>
                </a:extLst>
              </a:tr>
              <a:tr h="347245">
                <a:tc>
                  <a:txBody>
                    <a:bodyPr/>
                    <a:lstStyle/>
                    <a:p>
                      <a:pPr algn="ctr">
                        <a:lnSpc>
                          <a:spcPct val="107000"/>
                        </a:lnSpc>
                        <a:spcAft>
                          <a:spcPts val="0"/>
                        </a:spcAft>
                      </a:pPr>
                      <a:r>
                        <a:rPr lang="en-US" sz="2000" b="1" dirty="0">
                          <a:effectLst/>
                          <a:latin typeface="Arial Narrow" panose="020B0606020202030204" pitchFamily="34" charset="0"/>
                          <a:ea typeface="Calibri" panose="020F0502020204030204" pitchFamily="34" charset="0"/>
                          <a:cs typeface="Times New Roman" panose="02020603050405020304" pitchFamily="18" charset="0"/>
                        </a:rPr>
                        <a:t>2019</a:t>
                      </a:r>
                      <a:endParaRPr lang="en-ZA" sz="20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a:lnSpc>
                          <a:spcPct val="107000"/>
                        </a:lnSpc>
                        <a:spcAft>
                          <a:spcPts val="0"/>
                        </a:spcAft>
                      </a:pPr>
                      <a:r>
                        <a:rPr lang="en-US" sz="2000" b="0" dirty="0">
                          <a:effectLst/>
                          <a:latin typeface="Arial Narrow" panose="020B0606020202030204" pitchFamily="34" charset="0"/>
                          <a:ea typeface="Calibri" panose="020F0502020204030204" pitchFamily="34" charset="0"/>
                          <a:cs typeface="Times New Roman" panose="02020603050405020304" pitchFamily="18" charset="0"/>
                        </a:rPr>
                        <a:t>67</a:t>
                      </a:r>
                      <a:endParaRPr lang="en-ZA" sz="20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a:lnSpc>
                          <a:spcPct val="107000"/>
                        </a:lnSpc>
                        <a:spcAft>
                          <a:spcPts val="0"/>
                        </a:spcAft>
                      </a:pPr>
                      <a:r>
                        <a:rPr lang="en-US" sz="2000" b="0" dirty="0">
                          <a:effectLst/>
                          <a:latin typeface="Arial Narrow" panose="020B0606020202030204" pitchFamily="34" charset="0"/>
                          <a:ea typeface="Calibri" panose="020F0502020204030204" pitchFamily="34" charset="0"/>
                          <a:cs typeface="Times New Roman" panose="02020603050405020304" pitchFamily="18" charset="0"/>
                        </a:rPr>
                        <a:t>47 (70%)</a:t>
                      </a:r>
                      <a:endParaRPr lang="en-ZA" sz="20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a:lnSpc>
                          <a:spcPct val="107000"/>
                        </a:lnSpc>
                        <a:spcAft>
                          <a:spcPts val="0"/>
                        </a:spcAft>
                      </a:pPr>
                      <a:r>
                        <a:rPr lang="en-US" sz="2000" b="0" dirty="0">
                          <a:effectLst/>
                          <a:latin typeface="Arial Narrow" panose="020B0606020202030204" pitchFamily="34" charset="0"/>
                          <a:ea typeface="Calibri" panose="020F0502020204030204" pitchFamily="34" charset="0"/>
                          <a:cs typeface="Times New Roman" panose="02020603050405020304" pitchFamily="18" charset="0"/>
                        </a:rPr>
                        <a:t>7</a:t>
                      </a:r>
                      <a:endParaRPr lang="en-ZA" sz="20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a:lnSpc>
                          <a:spcPct val="107000"/>
                        </a:lnSpc>
                        <a:spcAft>
                          <a:spcPts val="0"/>
                        </a:spcAft>
                      </a:pPr>
                      <a:r>
                        <a:rPr lang="en-US" sz="2000" b="0" dirty="0">
                          <a:effectLst/>
                          <a:latin typeface="Arial Narrow" panose="020B0606020202030204" pitchFamily="34" charset="0"/>
                          <a:ea typeface="Calibri" panose="020F0502020204030204" pitchFamily="34" charset="0"/>
                          <a:cs typeface="Times New Roman" panose="02020603050405020304" pitchFamily="18" charset="0"/>
                        </a:rPr>
                        <a:t>13</a:t>
                      </a:r>
                      <a:endParaRPr lang="en-ZA" sz="20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616778842"/>
                  </a:ext>
                </a:extLst>
              </a:tr>
              <a:tr h="444925">
                <a:tc>
                  <a:txBody>
                    <a:bodyPr/>
                    <a:lstStyle/>
                    <a:p>
                      <a:pPr algn="ctr">
                        <a:lnSpc>
                          <a:spcPct val="107000"/>
                        </a:lnSpc>
                        <a:spcAft>
                          <a:spcPts val="0"/>
                        </a:spcAft>
                      </a:pPr>
                      <a:r>
                        <a:rPr lang="en-ZA" sz="2000" b="1" dirty="0" smtClean="0">
                          <a:effectLst/>
                          <a:latin typeface="Arial Narrow" panose="020B0606020202030204" pitchFamily="34" charset="0"/>
                          <a:ea typeface="Calibri" panose="020F0502020204030204" pitchFamily="34" charset="0"/>
                          <a:cs typeface="Times New Roman" panose="02020603050405020304" pitchFamily="18" charset="0"/>
                        </a:rPr>
                        <a:t>2020</a:t>
                      </a:r>
                      <a:endParaRPr lang="en-ZA" sz="20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a:lnSpc>
                          <a:spcPct val="107000"/>
                        </a:lnSpc>
                        <a:spcAft>
                          <a:spcPts val="0"/>
                        </a:spcAft>
                      </a:pPr>
                      <a:r>
                        <a:rPr lang="en-US" sz="2000" b="0" dirty="0" smtClean="0">
                          <a:effectLst/>
                          <a:latin typeface="Arial Narrow" panose="020B0606020202030204" pitchFamily="34" charset="0"/>
                          <a:ea typeface="Calibri" panose="020F0502020204030204" pitchFamily="34" charset="0"/>
                          <a:cs typeface="Times New Roman" panose="02020603050405020304" pitchFamily="18" charset="0"/>
                        </a:rPr>
                        <a:t>65</a:t>
                      </a:r>
                      <a:endParaRPr lang="en-ZA" sz="20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a:lnSpc>
                          <a:spcPct val="107000"/>
                        </a:lnSpc>
                        <a:spcAft>
                          <a:spcPts val="0"/>
                        </a:spcAft>
                      </a:pPr>
                      <a:r>
                        <a:rPr lang="en-US" sz="2000" b="0" dirty="0" smtClean="0">
                          <a:effectLst/>
                          <a:latin typeface="Arial Narrow" panose="020B0606020202030204" pitchFamily="34" charset="0"/>
                          <a:ea typeface="Calibri" panose="020F0502020204030204" pitchFamily="34" charset="0"/>
                          <a:cs typeface="Times New Roman" panose="02020603050405020304" pitchFamily="18" charset="0"/>
                        </a:rPr>
                        <a:t>48(74%)</a:t>
                      </a:r>
                      <a:endParaRPr lang="en-ZA" sz="20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a:lnSpc>
                          <a:spcPct val="107000"/>
                        </a:lnSpc>
                        <a:spcAft>
                          <a:spcPts val="0"/>
                        </a:spcAft>
                      </a:pPr>
                      <a:r>
                        <a:rPr lang="en-US" sz="2000" b="0" dirty="0" smtClean="0">
                          <a:effectLst/>
                          <a:latin typeface="Arial Narrow" panose="020B0606020202030204" pitchFamily="34" charset="0"/>
                          <a:ea typeface="Calibri" panose="020F0502020204030204" pitchFamily="34" charset="0"/>
                          <a:cs typeface="Times New Roman" panose="02020603050405020304" pitchFamily="18" charset="0"/>
                        </a:rPr>
                        <a:t>8</a:t>
                      </a:r>
                      <a:endParaRPr lang="en-ZA" sz="20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a:lnSpc>
                          <a:spcPct val="107000"/>
                        </a:lnSpc>
                        <a:spcAft>
                          <a:spcPts val="0"/>
                        </a:spcAft>
                      </a:pPr>
                      <a:r>
                        <a:rPr lang="en-US" sz="2000" b="0" dirty="0" smtClean="0">
                          <a:effectLst/>
                          <a:latin typeface="Arial Narrow" panose="020B0606020202030204" pitchFamily="34" charset="0"/>
                          <a:ea typeface="Calibri" panose="020F0502020204030204" pitchFamily="34" charset="0"/>
                          <a:cs typeface="Times New Roman" panose="02020603050405020304" pitchFamily="18" charset="0"/>
                        </a:rPr>
                        <a:t>9</a:t>
                      </a:r>
                      <a:endParaRPr lang="en-ZA" sz="20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1255" marR="41255" marT="57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13"/>
                  </a:ext>
                </a:extLst>
              </a:tr>
            </a:tbl>
          </a:graphicData>
        </a:graphic>
      </p:graphicFrame>
      <p:sp>
        <p:nvSpPr>
          <p:cNvPr id="2" name="Slide Number Placeholder 1"/>
          <p:cNvSpPr>
            <a:spLocks noGrp="1"/>
          </p:cNvSpPr>
          <p:nvPr>
            <p:ph type="sldNum" sz="quarter" idx="4"/>
          </p:nvPr>
        </p:nvSpPr>
        <p:spPr/>
        <p:txBody>
          <a:bodyPr/>
          <a:lstStyle/>
          <a:p>
            <a:pPr>
              <a:defRPr/>
            </a:pPr>
            <a:fld id="{9281EBB6-D164-4A7A-83B0-06A5CFC35E17}" type="slidenum">
              <a:rPr lang="en-ZA" altLang="en-US" smtClean="0"/>
              <a:pPr>
                <a:defRPr/>
              </a:pPr>
              <a:t>64</a:t>
            </a:fld>
            <a:endParaRPr lang="en-ZA" altLang="en-US"/>
          </a:p>
        </p:txBody>
      </p:sp>
    </p:spTree>
    <p:extLst>
      <p:ext uri="{BB962C8B-B14F-4D97-AF65-F5344CB8AC3E}">
        <p14:creationId xmlns:p14="http://schemas.microsoft.com/office/powerpoint/2010/main" val="262314201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3148"/>
            <a:ext cx="9144000" cy="6844852"/>
          </a:xfrm>
          <a:prstGeom prst="rect">
            <a:avLst/>
          </a:prstGeom>
        </p:spPr>
      </p:pic>
      <p:sp>
        <p:nvSpPr>
          <p:cNvPr id="27650" name="Title 1"/>
          <p:cNvSpPr>
            <a:spLocks noGrp="1"/>
          </p:cNvSpPr>
          <p:nvPr>
            <p:ph type="title"/>
          </p:nvPr>
        </p:nvSpPr>
        <p:spPr>
          <a:xfrm>
            <a:off x="395288" y="1196975"/>
            <a:ext cx="8229600" cy="3857625"/>
          </a:xfrm>
          <a:effectLst>
            <a:outerShdw blurRad="50800" dist="50800" dir="5400000" algn="ctr" rotWithShape="0">
              <a:schemeClr val="tx1"/>
            </a:outerShdw>
          </a:effectLst>
        </p:spPr>
        <p:txBody>
          <a:bodyPr/>
          <a:lstStyle/>
          <a:p>
            <a:pPr eaLnBrk="1" hangingPunct="1"/>
            <a:r>
              <a:rPr lang="en-US" altLang="en-US" sz="5400" b="1" dirty="0">
                <a:solidFill>
                  <a:srgbClr val="CC9900"/>
                </a:solidFill>
                <a:latin typeface="Arial Narrow" pitchFamily="34" charset="0"/>
                <a:cs typeface="Tahoma" panose="020B0604030504040204" pitchFamily="34" charset="0"/>
              </a:rPr>
              <a:t>HISTORICAL TRENDS</a:t>
            </a:r>
          </a:p>
        </p:txBody>
      </p:sp>
      <p:sp>
        <p:nvSpPr>
          <p:cNvPr id="2" name="Slide Number Placeholder 1"/>
          <p:cNvSpPr>
            <a:spLocks noGrp="1"/>
          </p:cNvSpPr>
          <p:nvPr>
            <p:ph type="sldNum" sz="quarter" idx="12"/>
          </p:nvPr>
        </p:nvSpPr>
        <p:spPr/>
        <p:txBody>
          <a:bodyPr/>
          <a:lstStyle/>
          <a:p>
            <a:pPr>
              <a:defRPr/>
            </a:pPr>
            <a:fld id="{5D50A69F-0DB0-4229-A874-189A1B00A418}" type="slidenum">
              <a:rPr lang="en-ZA" altLang="en-US" smtClean="0"/>
              <a:pPr>
                <a:defRPr/>
              </a:pPr>
              <a:t>65</a:t>
            </a:fld>
            <a:endParaRPr lang="en-ZA" altLang="en-US"/>
          </a:p>
        </p:txBody>
      </p:sp>
    </p:spTree>
    <p:extLst>
      <p:ext uri="{BB962C8B-B14F-4D97-AF65-F5344CB8AC3E}">
        <p14:creationId xmlns:p14="http://schemas.microsoft.com/office/powerpoint/2010/main" val="179105641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080120"/>
          </a:xfrm>
        </p:spPr>
        <p:txBody>
          <a:bodyPr/>
          <a:lstStyle/>
          <a:p>
            <a:r>
              <a:rPr lang="en-ZA" sz="4000" b="1" dirty="0">
                <a:solidFill>
                  <a:schemeClr val="accent2">
                    <a:lumMod val="50000"/>
                  </a:schemeClr>
                </a:solidFill>
                <a:latin typeface="Arial Narrow" pitchFamily="34" charset="0"/>
              </a:rPr>
              <a:t>THE NUMBER OF CANDIDATES PASSING MATRIC SINCE 1970</a:t>
            </a:r>
          </a:p>
        </p:txBody>
      </p:sp>
      <p:sp>
        <p:nvSpPr>
          <p:cNvPr id="4" name="Slide Number Placeholder 3"/>
          <p:cNvSpPr>
            <a:spLocks noGrp="1"/>
          </p:cNvSpPr>
          <p:nvPr>
            <p:ph type="sldNum" sz="quarter" idx="12"/>
          </p:nvPr>
        </p:nvSpPr>
        <p:spPr/>
        <p:txBody>
          <a:bodyPr/>
          <a:lstStyle/>
          <a:p>
            <a:pPr>
              <a:defRPr/>
            </a:pPr>
            <a:fld id="{5D50A69F-0DB0-4229-A874-189A1B00A418}" type="slidenum">
              <a:rPr lang="en-ZA" altLang="en-US" smtClean="0"/>
              <a:pPr>
                <a:defRPr/>
              </a:pPr>
              <a:t>66</a:t>
            </a:fld>
            <a:endParaRPr lang="en-ZA" altLang="en-US"/>
          </a:p>
        </p:txBody>
      </p:sp>
      <p:graphicFrame>
        <p:nvGraphicFramePr>
          <p:cNvPr id="7" name="Chart 6"/>
          <p:cNvGraphicFramePr>
            <a:graphicFrameLocks/>
          </p:cNvGraphicFramePr>
          <p:nvPr>
            <p:extLst/>
          </p:nvPr>
        </p:nvGraphicFramePr>
        <p:xfrm>
          <a:off x="251520" y="1273929"/>
          <a:ext cx="8640960" cy="511256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4272709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52736"/>
          </a:xfrm>
        </p:spPr>
        <p:txBody>
          <a:bodyPr/>
          <a:lstStyle/>
          <a:p>
            <a:r>
              <a:rPr lang="en-ZA" b="1" dirty="0">
                <a:solidFill>
                  <a:schemeClr val="accent2">
                    <a:lumMod val="50000"/>
                  </a:schemeClr>
                </a:solidFill>
                <a:latin typeface="Arial Narrow" pitchFamily="34" charset="0"/>
              </a:rPr>
              <a:t>NSC PERFORMANCE </a:t>
            </a:r>
            <a:r>
              <a:rPr lang="en-ZA" b="1" dirty="0" smtClean="0">
                <a:solidFill>
                  <a:schemeClr val="accent2">
                    <a:lumMod val="50000"/>
                  </a:schemeClr>
                </a:solidFill>
                <a:latin typeface="Arial Narrow" pitchFamily="34" charset="0"/>
              </a:rPr>
              <a:t>2014 </a:t>
            </a:r>
            <a:r>
              <a:rPr lang="en-ZA" b="1" dirty="0">
                <a:solidFill>
                  <a:schemeClr val="accent2">
                    <a:lumMod val="50000"/>
                  </a:schemeClr>
                </a:solidFill>
                <a:latin typeface="Arial Narrow" pitchFamily="34" charset="0"/>
              </a:rPr>
              <a:t>- </a:t>
            </a:r>
            <a:r>
              <a:rPr lang="en-ZA" b="1" dirty="0" smtClean="0">
                <a:solidFill>
                  <a:schemeClr val="accent2">
                    <a:lumMod val="50000"/>
                  </a:schemeClr>
                </a:solidFill>
                <a:latin typeface="Arial Narrow" pitchFamily="34" charset="0"/>
              </a:rPr>
              <a:t>2020 </a:t>
            </a:r>
            <a:endParaRPr lang="en-ZA" b="1" dirty="0">
              <a:solidFill>
                <a:schemeClr val="accent2">
                  <a:lumMod val="50000"/>
                </a:schemeClr>
              </a:solidFill>
              <a:latin typeface="Arial Narrow" pitchFamily="34" charset="0"/>
            </a:endParaRPr>
          </a:p>
        </p:txBody>
      </p:sp>
      <p:graphicFrame>
        <p:nvGraphicFramePr>
          <p:cNvPr id="6" name="Chart 5"/>
          <p:cNvGraphicFramePr>
            <a:graphicFrameLocks/>
          </p:cNvGraphicFramePr>
          <p:nvPr>
            <p:extLst/>
          </p:nvPr>
        </p:nvGraphicFramePr>
        <p:xfrm>
          <a:off x="457200" y="1052736"/>
          <a:ext cx="8044408" cy="5297992"/>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p:cNvSpPr>
            <a:spLocks noGrp="1"/>
          </p:cNvSpPr>
          <p:nvPr>
            <p:ph type="sldNum" sz="quarter" idx="12"/>
          </p:nvPr>
        </p:nvSpPr>
        <p:spPr/>
        <p:txBody>
          <a:bodyPr/>
          <a:lstStyle/>
          <a:p>
            <a:pPr>
              <a:defRPr/>
            </a:pPr>
            <a:fld id="{5D50A69F-0DB0-4229-A874-189A1B00A418}" type="slidenum">
              <a:rPr lang="en-ZA" altLang="en-US" smtClean="0"/>
              <a:pPr>
                <a:defRPr/>
              </a:pPr>
              <a:t>67</a:t>
            </a:fld>
            <a:endParaRPr lang="en-ZA" altLang="en-US"/>
          </a:p>
        </p:txBody>
      </p:sp>
    </p:spTree>
    <p:extLst>
      <p:ext uri="{BB962C8B-B14F-4D97-AF65-F5344CB8AC3E}">
        <p14:creationId xmlns:p14="http://schemas.microsoft.com/office/powerpoint/2010/main" val="73337618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13148"/>
            <a:ext cx="9144000" cy="6844852"/>
          </a:xfrm>
          <a:prstGeom prst="rect">
            <a:avLst/>
          </a:prstGeom>
        </p:spPr>
      </p:pic>
      <p:sp>
        <p:nvSpPr>
          <p:cNvPr id="30722" name="Title 1"/>
          <p:cNvSpPr>
            <a:spLocks noGrp="1"/>
          </p:cNvSpPr>
          <p:nvPr>
            <p:ph type="title"/>
          </p:nvPr>
        </p:nvSpPr>
        <p:spPr>
          <a:xfrm>
            <a:off x="395288" y="1196975"/>
            <a:ext cx="8229600" cy="3857625"/>
          </a:xfrm>
        </p:spPr>
        <p:txBody>
          <a:bodyPr/>
          <a:lstStyle/>
          <a:p>
            <a:pPr eaLnBrk="1" hangingPunct="1"/>
            <a:r>
              <a:rPr lang="en-US" altLang="en-US" sz="6000" b="1" dirty="0">
                <a:solidFill>
                  <a:srgbClr val="CC9900"/>
                </a:solidFill>
                <a:effectLst>
                  <a:outerShdw blurRad="50800" dist="50800" dir="5400000" algn="ctr" rotWithShape="0">
                    <a:schemeClr val="tx1"/>
                  </a:outerShdw>
                </a:effectLst>
                <a:latin typeface="Arial Narrow" pitchFamily="34" charset="0"/>
                <a:cs typeface="Tahoma" panose="020B0604030504040204" pitchFamily="34" charset="0"/>
              </a:rPr>
              <a:t>OVERALL NATIONAL </a:t>
            </a:r>
            <a:r>
              <a:rPr lang="en-US" altLang="en-US" sz="6000" b="1" dirty="0" smtClean="0">
                <a:solidFill>
                  <a:srgbClr val="CC9900"/>
                </a:solidFill>
                <a:effectLst>
                  <a:outerShdw blurRad="50800" dist="50800" dir="5400000" algn="ctr" rotWithShape="0">
                    <a:schemeClr val="tx1"/>
                  </a:outerShdw>
                </a:effectLst>
                <a:latin typeface="Arial Narrow" pitchFamily="34" charset="0"/>
                <a:cs typeface="Tahoma" panose="020B0604030504040204" pitchFamily="34" charset="0"/>
              </a:rPr>
              <a:t>RESULTS 2020 </a:t>
            </a:r>
            <a:endParaRPr lang="en-US" altLang="en-US" sz="6000" b="1" dirty="0">
              <a:solidFill>
                <a:srgbClr val="CC9900"/>
              </a:solidFill>
              <a:effectLst>
                <a:outerShdw blurRad="50800" dist="50800" dir="5400000" algn="ctr" rotWithShape="0">
                  <a:schemeClr val="tx1"/>
                </a:outerShdw>
              </a:effectLst>
              <a:latin typeface="Arial Narrow" pitchFamily="34" charset="0"/>
              <a:cs typeface="Tahoma" panose="020B0604030504040204" pitchFamily="34" charset="0"/>
            </a:endParaRPr>
          </a:p>
        </p:txBody>
      </p:sp>
      <p:sp>
        <p:nvSpPr>
          <p:cNvPr id="2" name="Slide Number Placeholder 1"/>
          <p:cNvSpPr>
            <a:spLocks noGrp="1"/>
          </p:cNvSpPr>
          <p:nvPr>
            <p:ph type="sldNum" sz="quarter" idx="12"/>
          </p:nvPr>
        </p:nvSpPr>
        <p:spPr>
          <a:xfrm>
            <a:off x="8244408" y="6356350"/>
            <a:ext cx="442392" cy="365125"/>
          </a:xfrm>
        </p:spPr>
        <p:txBody>
          <a:bodyPr/>
          <a:lstStyle/>
          <a:p>
            <a:pPr>
              <a:defRPr/>
            </a:pPr>
            <a:fld id="{5D50A69F-0DB0-4229-A874-189A1B00A418}" type="slidenum">
              <a:rPr lang="en-ZA" altLang="en-US" sz="1600" smtClean="0"/>
              <a:pPr>
                <a:defRPr/>
              </a:pPr>
              <a:t>68</a:t>
            </a:fld>
            <a:endParaRPr lang="en-ZA" altLang="en-US" sz="1600" dirty="0"/>
          </a:p>
        </p:txBody>
      </p:sp>
    </p:spTree>
    <p:extLst>
      <p:ext uri="{BB962C8B-B14F-4D97-AF65-F5344CB8AC3E}">
        <p14:creationId xmlns:p14="http://schemas.microsoft.com/office/powerpoint/2010/main" val="247796014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107504" y="15024"/>
            <a:ext cx="7560840" cy="648072"/>
          </a:xfrm>
        </p:spPr>
        <p:txBody>
          <a:bodyPr/>
          <a:lstStyle/>
          <a:p>
            <a:r>
              <a:rPr lang="en-ZA" altLang="en-US" sz="3600" b="1" dirty="0">
                <a:solidFill>
                  <a:schemeClr val="accent2">
                    <a:lumMod val="50000"/>
                  </a:schemeClr>
                </a:solidFill>
                <a:latin typeface="Arial Narrow" pitchFamily="34" charset="0"/>
              </a:rPr>
              <a:t>PERFORMANCE OF THE CLASS OF </a:t>
            </a:r>
            <a:r>
              <a:rPr lang="en-ZA" altLang="en-US" sz="3600" b="1" dirty="0" smtClean="0">
                <a:solidFill>
                  <a:schemeClr val="accent2">
                    <a:lumMod val="50000"/>
                  </a:schemeClr>
                </a:solidFill>
                <a:latin typeface="Arial Narrow" pitchFamily="34" charset="0"/>
              </a:rPr>
              <a:t>2020</a:t>
            </a:r>
            <a:endParaRPr lang="en-ZA" altLang="en-US" sz="3600" b="1" dirty="0">
              <a:solidFill>
                <a:schemeClr val="accent2">
                  <a:lumMod val="50000"/>
                </a:schemeClr>
              </a:solidFill>
              <a:latin typeface="Arial Narrow"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015616243"/>
              </p:ext>
            </p:extLst>
          </p:nvPr>
        </p:nvGraphicFramePr>
        <p:xfrm>
          <a:off x="179512" y="663096"/>
          <a:ext cx="8712969" cy="5399966"/>
        </p:xfrm>
        <a:graphic>
          <a:graphicData uri="http://schemas.openxmlformats.org/drawingml/2006/table">
            <a:tbl>
              <a:tblPr/>
              <a:tblGrid>
                <a:gridCol w="1809932">
                  <a:extLst>
                    <a:ext uri="{9D8B030D-6E8A-4147-A177-3AD203B41FA5}">
                      <a16:colId xmlns:a16="http://schemas.microsoft.com/office/drawing/2014/main" val="20000"/>
                    </a:ext>
                  </a:extLst>
                </a:gridCol>
                <a:gridCol w="750786">
                  <a:extLst>
                    <a:ext uri="{9D8B030D-6E8A-4147-A177-3AD203B41FA5}">
                      <a16:colId xmlns:a16="http://schemas.microsoft.com/office/drawing/2014/main" val="20001"/>
                    </a:ext>
                  </a:extLst>
                </a:gridCol>
                <a:gridCol w="750786">
                  <a:extLst>
                    <a:ext uri="{9D8B030D-6E8A-4147-A177-3AD203B41FA5}">
                      <a16:colId xmlns:a16="http://schemas.microsoft.com/office/drawing/2014/main" val="20002"/>
                    </a:ext>
                  </a:extLst>
                </a:gridCol>
                <a:gridCol w="750786">
                  <a:extLst>
                    <a:ext uri="{9D8B030D-6E8A-4147-A177-3AD203B41FA5}">
                      <a16:colId xmlns:a16="http://schemas.microsoft.com/office/drawing/2014/main" val="20003"/>
                    </a:ext>
                  </a:extLst>
                </a:gridCol>
                <a:gridCol w="750786">
                  <a:extLst>
                    <a:ext uri="{9D8B030D-6E8A-4147-A177-3AD203B41FA5}">
                      <a16:colId xmlns:a16="http://schemas.microsoft.com/office/drawing/2014/main" val="20004"/>
                    </a:ext>
                  </a:extLst>
                </a:gridCol>
                <a:gridCol w="750786">
                  <a:extLst>
                    <a:ext uri="{9D8B030D-6E8A-4147-A177-3AD203B41FA5}">
                      <a16:colId xmlns:a16="http://schemas.microsoft.com/office/drawing/2014/main" val="20005"/>
                    </a:ext>
                  </a:extLst>
                </a:gridCol>
                <a:gridCol w="791006">
                  <a:extLst>
                    <a:ext uri="{9D8B030D-6E8A-4147-A177-3AD203B41FA5}">
                      <a16:colId xmlns:a16="http://schemas.microsoft.com/office/drawing/2014/main" val="20006"/>
                    </a:ext>
                  </a:extLst>
                </a:gridCol>
                <a:gridCol w="858042">
                  <a:extLst>
                    <a:ext uri="{9D8B030D-6E8A-4147-A177-3AD203B41FA5}">
                      <a16:colId xmlns:a16="http://schemas.microsoft.com/office/drawing/2014/main" val="20007"/>
                    </a:ext>
                  </a:extLst>
                </a:gridCol>
                <a:gridCol w="858042">
                  <a:extLst>
                    <a:ext uri="{9D8B030D-6E8A-4147-A177-3AD203B41FA5}">
                      <a16:colId xmlns:a16="http://schemas.microsoft.com/office/drawing/2014/main" val="20008"/>
                    </a:ext>
                  </a:extLst>
                </a:gridCol>
                <a:gridCol w="642017">
                  <a:extLst>
                    <a:ext uri="{9D8B030D-6E8A-4147-A177-3AD203B41FA5}">
                      <a16:colId xmlns:a16="http://schemas.microsoft.com/office/drawing/2014/main" val="20009"/>
                    </a:ext>
                  </a:extLst>
                </a:gridCol>
              </a:tblGrid>
              <a:tr h="320662">
                <a:tc rowSpan="2">
                  <a:txBody>
                    <a:bodyPr/>
                    <a:lstStyle/>
                    <a:p>
                      <a:pPr algn="l" fontAlgn="b"/>
                      <a:r>
                        <a:rPr lang="en-ZA" sz="1600" b="1" i="0" u="none" strike="noStrike" dirty="0">
                          <a:solidFill>
                            <a:srgbClr val="000000"/>
                          </a:solidFill>
                          <a:effectLst/>
                          <a:latin typeface="Arial Narrow" panose="020B0606020202030204" pitchFamily="34" charset="0"/>
                        </a:rPr>
                        <a:t>Province</a:t>
                      </a:r>
                    </a:p>
                    <a:p>
                      <a:pPr algn="l" fontAlgn="b"/>
                      <a:r>
                        <a:rPr lang="en-ZA" sz="1600" b="1" i="0" u="none" strike="noStrike" dirty="0">
                          <a:solidFill>
                            <a:srgbClr val="000000"/>
                          </a:solidFill>
                          <a:effectLst/>
                          <a:latin typeface="Arial Narrow" panose="020B0606020202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4">
                  <a:txBody>
                    <a:bodyPr/>
                    <a:lstStyle/>
                    <a:p>
                      <a:pPr algn="ctr" fontAlgn="b"/>
                      <a:r>
                        <a:rPr lang="en-ZA" sz="1600" b="1" i="0" u="none" strike="noStrike" dirty="0" smtClean="0">
                          <a:solidFill>
                            <a:srgbClr val="000000"/>
                          </a:solidFill>
                          <a:effectLst/>
                          <a:latin typeface="Arial Narrow" panose="020B0606020202030204" pitchFamily="34" charset="0"/>
                        </a:rPr>
                        <a:t>2019</a:t>
                      </a:r>
                      <a:endParaRPr lang="en-ZA" sz="1600" b="1" i="0" u="none" strike="noStrike" dirty="0">
                        <a:solidFill>
                          <a:srgbClr val="000000"/>
                        </a:solidFill>
                        <a:effectLst/>
                        <a:latin typeface="Arial Narrow" panose="020B0606020202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hMerge="1">
                  <a:txBody>
                    <a:bodyPr/>
                    <a:lstStyle/>
                    <a:p>
                      <a:pPr algn="l" fontAlgn="b"/>
                      <a:endParaRPr lang="en-ZA" sz="1600" b="1"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hMerge="1">
                  <a:txBody>
                    <a:bodyPr/>
                    <a:lstStyle/>
                    <a:p>
                      <a:pPr algn="l" fontAlgn="b"/>
                      <a:endParaRPr lang="en-ZA" sz="1600" b="1" i="0" u="none" strike="noStrike">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hMerge="1">
                  <a:txBody>
                    <a:bodyPr/>
                    <a:lstStyle/>
                    <a:p>
                      <a:pPr algn="l" fontAlgn="b"/>
                      <a:endParaRPr lang="en-ZA" sz="1600" b="1" i="0" u="none" strike="noStrike">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gridSpan="4">
                  <a:txBody>
                    <a:bodyPr/>
                    <a:lstStyle/>
                    <a:p>
                      <a:pPr algn="ctr" fontAlgn="b"/>
                      <a:r>
                        <a:rPr lang="en-ZA" sz="1600" b="1" i="0" u="none" strike="noStrike" dirty="0" smtClean="0">
                          <a:solidFill>
                            <a:srgbClr val="000000"/>
                          </a:solidFill>
                          <a:effectLst/>
                          <a:latin typeface="Arial Narrow" panose="020B0606020202030204" pitchFamily="34" charset="0"/>
                        </a:rPr>
                        <a:t>2020</a:t>
                      </a:r>
                      <a:endParaRPr lang="en-ZA" sz="1600" b="1" i="0" u="none" strike="noStrike" dirty="0">
                        <a:solidFill>
                          <a:srgbClr val="000000"/>
                        </a:solidFill>
                        <a:effectLst/>
                        <a:latin typeface="Arial Narrow" panose="020B0606020202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hMerge="1">
                  <a:txBody>
                    <a:bodyPr/>
                    <a:lstStyle/>
                    <a:p>
                      <a:pPr algn="l" fontAlgn="b"/>
                      <a:endParaRPr lang="en-ZA" sz="1600" b="1"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hMerge="1">
                  <a:txBody>
                    <a:bodyPr/>
                    <a:lstStyle/>
                    <a:p>
                      <a:pPr algn="l" fontAlgn="b"/>
                      <a:endParaRPr lang="en-ZA" sz="1600" b="1" i="0" u="none" strike="noStrike">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hMerge="1">
                  <a:txBody>
                    <a:bodyPr/>
                    <a:lstStyle/>
                    <a:p>
                      <a:pPr algn="l" fontAlgn="b"/>
                      <a:endParaRPr lang="en-ZA" sz="1600" b="1" i="0" u="none" strike="noStrike">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rowSpan="2">
                  <a:txBody>
                    <a:bodyPr/>
                    <a:lstStyle/>
                    <a:p>
                      <a:pPr algn="l" fontAlgn="b"/>
                      <a:r>
                        <a:rPr lang="en-ZA" sz="1600" b="1" i="0" u="none" strike="noStrike" dirty="0">
                          <a:solidFill>
                            <a:srgbClr val="000000"/>
                          </a:solidFill>
                          <a:effectLst/>
                          <a:latin typeface="Arial Narrow" panose="020B0606020202030204" pitchFamily="34" charset="0"/>
                        </a:rPr>
                        <a:t>% Difference</a:t>
                      </a: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0"/>
                  </a:ext>
                </a:extLst>
              </a:tr>
              <a:tr h="1371674">
                <a:tc vMerge="1">
                  <a:txBody>
                    <a:bodyPr/>
                    <a:lstStyle/>
                    <a:p>
                      <a:pPr algn="l" fontAlgn="b"/>
                      <a:endParaRPr lang="en-ZA" sz="1600" b="1"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l" fontAlgn="b"/>
                      <a:r>
                        <a:rPr lang="en-ZA" sz="1600" b="1" i="0" u="none" strike="noStrike" dirty="0">
                          <a:solidFill>
                            <a:srgbClr val="000000"/>
                          </a:solidFill>
                          <a:effectLst/>
                          <a:latin typeface="Arial Narrow" panose="020B0606020202030204" pitchFamily="34" charset="0"/>
                        </a:rPr>
                        <a:t>Total Wrote</a:t>
                      </a: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l" fontAlgn="b"/>
                      <a:r>
                        <a:rPr lang="en-ZA" sz="1600" b="1" i="0" u="none" strike="noStrike" dirty="0">
                          <a:solidFill>
                            <a:srgbClr val="000000"/>
                          </a:solidFill>
                          <a:effectLst/>
                          <a:latin typeface="Arial Narrow" panose="020B0606020202030204" pitchFamily="34" charset="0"/>
                        </a:rPr>
                        <a:t>Total Achieved</a:t>
                      </a: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l" fontAlgn="b"/>
                      <a:r>
                        <a:rPr lang="en-ZA" sz="1600" b="1" i="0" u="none" strike="noStrike" dirty="0">
                          <a:solidFill>
                            <a:srgbClr val="000000"/>
                          </a:solidFill>
                          <a:effectLst/>
                          <a:latin typeface="Arial Narrow" panose="020B0606020202030204" pitchFamily="34" charset="0"/>
                        </a:rPr>
                        <a:t>% Achieved</a:t>
                      </a: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l" fontAlgn="b"/>
                      <a:r>
                        <a:rPr lang="en-ZA" sz="1600" b="1" i="0" u="none" strike="noStrike" dirty="0">
                          <a:solidFill>
                            <a:srgbClr val="000000"/>
                          </a:solidFill>
                          <a:effectLst/>
                          <a:latin typeface="Arial Narrow" panose="020B0606020202030204" pitchFamily="34" charset="0"/>
                        </a:rPr>
                        <a:t>Ranking</a:t>
                      </a: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en-ZA" sz="1600" b="1" i="0" u="none" strike="noStrike" dirty="0">
                          <a:solidFill>
                            <a:srgbClr val="000000"/>
                          </a:solidFill>
                          <a:effectLst/>
                          <a:latin typeface="Arial Narrow" panose="020B0606020202030204" pitchFamily="34" charset="0"/>
                        </a:rPr>
                        <a:t>Total Wrote</a:t>
                      </a: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l" fontAlgn="b"/>
                      <a:r>
                        <a:rPr lang="en-ZA" sz="1600" b="1" i="0" u="none" strike="noStrike" dirty="0">
                          <a:solidFill>
                            <a:srgbClr val="000000"/>
                          </a:solidFill>
                          <a:effectLst/>
                          <a:latin typeface="Arial Narrow" panose="020B0606020202030204" pitchFamily="34" charset="0"/>
                        </a:rPr>
                        <a:t>Total Achieved</a:t>
                      </a: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l" fontAlgn="b"/>
                      <a:r>
                        <a:rPr lang="en-ZA" sz="1600" b="1" i="0" u="none" strike="noStrike" dirty="0">
                          <a:solidFill>
                            <a:srgbClr val="000000"/>
                          </a:solidFill>
                          <a:effectLst/>
                          <a:latin typeface="Arial Narrow" panose="020B0606020202030204" pitchFamily="34" charset="0"/>
                        </a:rPr>
                        <a:t>% Achieved</a:t>
                      </a: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l" fontAlgn="b"/>
                      <a:r>
                        <a:rPr lang="en-ZA" sz="1600" b="1" i="0" u="none" strike="noStrike" dirty="0">
                          <a:solidFill>
                            <a:srgbClr val="000000"/>
                          </a:solidFill>
                          <a:effectLst/>
                          <a:latin typeface="Arial Narrow" panose="020B0606020202030204" pitchFamily="34" charset="0"/>
                        </a:rPr>
                        <a:t>Ranking</a:t>
                      </a: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vMerge="1">
                  <a:txBody>
                    <a:bodyPr/>
                    <a:lstStyle/>
                    <a:p>
                      <a:pPr algn="l" fontAlgn="b"/>
                      <a:endParaRPr lang="en-ZA" sz="1600" b="1" i="0" u="none" strike="noStrike">
                        <a:solidFill>
                          <a:srgbClr val="000000"/>
                        </a:solidFill>
                        <a:effectLst/>
                        <a:latin typeface="Calibri" panose="020F0502020204030204" pitchFamily="34" charset="0"/>
                      </a:endParaRPr>
                    </a:p>
                  </a:txBody>
                  <a:tcPr marL="9525" marR="9525" marT="9525"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extLst>
                  <a:ext uri="{0D108BD9-81ED-4DB2-BD59-A6C34878D82A}">
                    <a16:rowId xmlns:a16="http://schemas.microsoft.com/office/drawing/2014/main" val="10001"/>
                  </a:ext>
                </a:extLst>
              </a:tr>
              <a:tr h="370763">
                <a:tc>
                  <a:txBody>
                    <a:bodyPr/>
                    <a:lstStyle/>
                    <a:p>
                      <a:pPr algn="l" fontAlgn="b"/>
                      <a:r>
                        <a:rPr lang="en-ZA" sz="1600" b="1" i="0" u="none" strike="noStrike" dirty="0">
                          <a:solidFill>
                            <a:srgbClr val="000000"/>
                          </a:solidFill>
                          <a:effectLst/>
                          <a:latin typeface="Arial Narrow" panose="020B0606020202030204" pitchFamily="34" charset="0"/>
                        </a:rPr>
                        <a:t>EASTERN CAPE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600" b="0" i="0" u="none" strike="noStrike" dirty="0">
                          <a:solidFill>
                            <a:srgbClr val="000000"/>
                          </a:solidFill>
                          <a:effectLst/>
                          <a:latin typeface="Arial Narrow" panose="020B0606020202030204" pitchFamily="34" charset="0"/>
                        </a:rPr>
                        <a:t>63 198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b"/>
                      <a:r>
                        <a:rPr lang="en-ZA" sz="1600" b="0" i="0" u="none" strike="noStrike" dirty="0">
                          <a:solidFill>
                            <a:srgbClr val="000000"/>
                          </a:solidFill>
                          <a:effectLst/>
                          <a:latin typeface="Arial Narrow" panose="020B0606020202030204" pitchFamily="34" charset="0"/>
                        </a:rPr>
                        <a:t>48 331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rtl="0" fontAlgn="ctr"/>
                      <a:r>
                        <a:rPr lang="en-ZA" sz="1600" b="0" i="0" u="none" strike="noStrike" dirty="0">
                          <a:solidFill>
                            <a:srgbClr val="000000"/>
                          </a:solidFill>
                          <a:effectLst/>
                          <a:latin typeface="Arial Narrow" panose="020B0606020202030204" pitchFamily="34" charset="0"/>
                        </a:rPr>
                        <a:t>76.5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rtl="0" fontAlgn="b"/>
                      <a:r>
                        <a:rPr lang="en-ZA" sz="1600" b="1" i="0" u="none" strike="noStrike" dirty="0">
                          <a:solidFill>
                            <a:srgbClr val="000000"/>
                          </a:solidFill>
                          <a:effectLst/>
                          <a:latin typeface="Arial Narrow" panose="020B060602020203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ZA" sz="1600" b="0" i="0" u="none" strike="noStrike" dirty="0">
                          <a:solidFill>
                            <a:srgbClr val="000000"/>
                          </a:solidFill>
                          <a:effectLst/>
                          <a:latin typeface="Arial Narrow" panose="020B0606020202030204" pitchFamily="34" charset="0"/>
                        </a:rPr>
                        <a:t>72 926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b"/>
                      <a:r>
                        <a:rPr lang="en-ZA" sz="1600" b="0" i="0" u="none" strike="noStrike" dirty="0">
                          <a:solidFill>
                            <a:srgbClr val="000000"/>
                          </a:solidFill>
                          <a:effectLst/>
                          <a:latin typeface="Arial Narrow" panose="020B0606020202030204" pitchFamily="34" charset="0"/>
                        </a:rPr>
                        <a:t>49 691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rtl="0" fontAlgn="ctr"/>
                      <a:r>
                        <a:rPr lang="en-ZA" sz="1600" b="0" i="0" u="none" strike="noStrike" dirty="0">
                          <a:solidFill>
                            <a:srgbClr val="000000"/>
                          </a:solidFill>
                          <a:effectLst/>
                          <a:latin typeface="Arial Narrow" panose="020B0606020202030204" pitchFamily="34" charset="0"/>
                        </a:rPr>
                        <a:t>68.1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rtl="0" fontAlgn="b"/>
                      <a:r>
                        <a:rPr lang="en-ZA" sz="1600" b="1" i="0" u="none" strike="noStrike" dirty="0">
                          <a:solidFill>
                            <a:srgbClr val="000000"/>
                          </a:solidFill>
                          <a:effectLst/>
                          <a:latin typeface="Arial Narrow" panose="020B0606020202030204" pitchFamily="34" charset="0"/>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ZA" sz="1600" b="1" i="0" u="none" strike="noStrike" dirty="0">
                          <a:solidFill>
                            <a:srgbClr val="FF0000"/>
                          </a:solidFill>
                          <a:effectLst/>
                          <a:latin typeface="Arial Narrow" panose="020B0606020202030204" pitchFamily="34" charset="0"/>
                        </a:rPr>
                        <a:t>-8.3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2"/>
                  </a:ext>
                </a:extLst>
              </a:tr>
              <a:tr h="370763">
                <a:tc>
                  <a:txBody>
                    <a:bodyPr/>
                    <a:lstStyle/>
                    <a:p>
                      <a:pPr algn="l" fontAlgn="b"/>
                      <a:r>
                        <a:rPr lang="en-ZA" sz="1600" b="1" i="0" u="none" strike="noStrike" dirty="0">
                          <a:solidFill>
                            <a:srgbClr val="000000"/>
                          </a:solidFill>
                          <a:effectLst/>
                          <a:latin typeface="Arial Narrow" panose="020B0606020202030204" pitchFamily="34" charset="0"/>
                        </a:rPr>
                        <a:t>FREE STATE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600" b="0" i="0" u="none" strike="noStrike" dirty="0">
                          <a:solidFill>
                            <a:srgbClr val="000000"/>
                          </a:solidFill>
                          <a:effectLst/>
                          <a:latin typeface="Arial Narrow" panose="020B0606020202030204" pitchFamily="34" charset="0"/>
                        </a:rPr>
                        <a:t>25 572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b"/>
                      <a:r>
                        <a:rPr lang="en-ZA" sz="1600" b="0" i="0" u="none" strike="noStrike" dirty="0">
                          <a:solidFill>
                            <a:srgbClr val="000000"/>
                          </a:solidFill>
                          <a:effectLst/>
                          <a:latin typeface="Arial Narrow" panose="020B0606020202030204" pitchFamily="34" charset="0"/>
                        </a:rPr>
                        <a:t>22 602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rtl="0" fontAlgn="ctr"/>
                      <a:r>
                        <a:rPr lang="en-ZA" sz="1600" b="0" i="0" u="none" strike="noStrike" dirty="0">
                          <a:solidFill>
                            <a:srgbClr val="000000"/>
                          </a:solidFill>
                          <a:effectLst/>
                          <a:latin typeface="Arial Narrow" panose="020B0606020202030204" pitchFamily="34" charset="0"/>
                        </a:rPr>
                        <a:t>88.4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rtl="0" fontAlgn="b"/>
                      <a:r>
                        <a:rPr lang="en-ZA" sz="1600" b="1" i="0" u="none" strike="noStrike" dirty="0">
                          <a:solidFill>
                            <a:srgbClr val="000000"/>
                          </a:solidFill>
                          <a:effectLst/>
                          <a:latin typeface="Arial Narrow" panose="020B0606020202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ZA" sz="1600" b="0" i="0" u="none" strike="noStrike" dirty="0">
                          <a:solidFill>
                            <a:srgbClr val="000000"/>
                          </a:solidFill>
                          <a:effectLst/>
                          <a:latin typeface="Arial Narrow" panose="020B0606020202030204" pitchFamily="34" charset="0"/>
                        </a:rPr>
                        <a:t>27 928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b"/>
                      <a:r>
                        <a:rPr lang="en-ZA" sz="1600" b="0" i="0" u="none" strike="noStrike" dirty="0">
                          <a:solidFill>
                            <a:srgbClr val="000000"/>
                          </a:solidFill>
                          <a:effectLst/>
                          <a:latin typeface="Arial Narrow" panose="020B0606020202030204" pitchFamily="34" charset="0"/>
                        </a:rPr>
                        <a:t>23 779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rtl="0" fontAlgn="ctr"/>
                      <a:r>
                        <a:rPr lang="en-ZA" sz="1600" b="0" i="0" u="none" strike="noStrike" dirty="0">
                          <a:solidFill>
                            <a:srgbClr val="000000"/>
                          </a:solidFill>
                          <a:effectLst/>
                          <a:latin typeface="Arial Narrow" panose="020B0606020202030204" pitchFamily="34" charset="0"/>
                        </a:rPr>
                        <a:t>85.1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rtl="0" fontAlgn="b"/>
                      <a:r>
                        <a:rPr lang="en-ZA" sz="1600" b="1" i="0" u="none" strike="noStrike" dirty="0">
                          <a:solidFill>
                            <a:srgbClr val="000000"/>
                          </a:solidFill>
                          <a:effectLst/>
                          <a:latin typeface="Arial Narrow" panose="020B0606020202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ZA" sz="1600" b="1" i="0" u="none" strike="noStrike" dirty="0">
                          <a:solidFill>
                            <a:srgbClr val="FF0000"/>
                          </a:solidFill>
                          <a:effectLst/>
                          <a:latin typeface="Arial Narrow" panose="020B0606020202030204" pitchFamily="34" charset="0"/>
                        </a:rPr>
                        <a:t>-3.2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3"/>
                  </a:ext>
                </a:extLst>
              </a:tr>
              <a:tr h="370763">
                <a:tc>
                  <a:txBody>
                    <a:bodyPr/>
                    <a:lstStyle/>
                    <a:p>
                      <a:pPr algn="l" fontAlgn="b"/>
                      <a:r>
                        <a:rPr lang="en-ZA" sz="1600" b="1" i="0" u="none" strike="noStrike" dirty="0">
                          <a:solidFill>
                            <a:srgbClr val="000000"/>
                          </a:solidFill>
                          <a:effectLst/>
                          <a:latin typeface="Arial Narrow" panose="020B0606020202030204" pitchFamily="34" charset="0"/>
                        </a:rPr>
                        <a:t>GAUTENG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600" b="0" i="0" u="none" strike="noStrike" dirty="0">
                          <a:solidFill>
                            <a:srgbClr val="000000"/>
                          </a:solidFill>
                          <a:effectLst/>
                          <a:latin typeface="Arial Narrow" panose="020B0606020202030204" pitchFamily="34" charset="0"/>
                        </a:rPr>
                        <a:t>97 829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b"/>
                      <a:r>
                        <a:rPr lang="en-ZA" sz="1600" b="0" i="0" u="none" strike="noStrike" dirty="0">
                          <a:solidFill>
                            <a:srgbClr val="000000"/>
                          </a:solidFill>
                          <a:effectLst/>
                          <a:latin typeface="Arial Narrow" panose="020B0606020202030204" pitchFamily="34" charset="0"/>
                        </a:rPr>
                        <a:t>85 342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rtl="0" fontAlgn="ctr"/>
                      <a:r>
                        <a:rPr lang="en-ZA" sz="1600" b="0" i="0" u="none" strike="noStrike" dirty="0">
                          <a:solidFill>
                            <a:srgbClr val="000000"/>
                          </a:solidFill>
                          <a:effectLst/>
                          <a:latin typeface="Arial Narrow" panose="020B0606020202030204" pitchFamily="34" charset="0"/>
                        </a:rPr>
                        <a:t>87.2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rtl="0" fontAlgn="b"/>
                      <a:r>
                        <a:rPr lang="en-ZA" sz="1600" b="1" i="0" u="none" strike="noStrike" dirty="0">
                          <a:solidFill>
                            <a:srgbClr val="000000"/>
                          </a:solidFill>
                          <a:effectLst/>
                          <a:latin typeface="Arial Narrow" panose="020B0606020202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ZA" sz="1600" b="0" i="0" u="none" strike="noStrike" dirty="0">
                          <a:solidFill>
                            <a:srgbClr val="000000"/>
                          </a:solidFill>
                          <a:effectLst/>
                          <a:latin typeface="Arial Narrow" panose="020B0606020202030204" pitchFamily="34" charset="0"/>
                        </a:rPr>
                        <a:t>110 191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b"/>
                      <a:r>
                        <a:rPr lang="en-ZA" sz="1600" b="0" i="0" u="none" strike="noStrike" dirty="0">
                          <a:solidFill>
                            <a:srgbClr val="000000"/>
                          </a:solidFill>
                          <a:effectLst/>
                          <a:latin typeface="Arial Narrow" panose="020B0606020202030204" pitchFamily="34" charset="0"/>
                        </a:rPr>
                        <a:t>92 285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rtl="0" fontAlgn="ctr"/>
                      <a:r>
                        <a:rPr lang="en-ZA" sz="1600" b="0" i="0" u="none" strike="noStrike" dirty="0">
                          <a:solidFill>
                            <a:srgbClr val="000000"/>
                          </a:solidFill>
                          <a:effectLst/>
                          <a:latin typeface="Arial Narrow" panose="020B0606020202030204" pitchFamily="34" charset="0"/>
                        </a:rPr>
                        <a:t>83.8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rtl="0" fontAlgn="b"/>
                      <a:r>
                        <a:rPr lang="en-ZA" sz="1600" b="1" i="0" u="none" strike="noStrike" dirty="0">
                          <a:solidFill>
                            <a:srgbClr val="000000"/>
                          </a:solidFill>
                          <a:effectLst/>
                          <a:latin typeface="Arial Narrow" panose="020B0606020202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ZA" sz="1600" b="1" i="0" u="none" strike="noStrike" dirty="0">
                          <a:solidFill>
                            <a:srgbClr val="FF0000"/>
                          </a:solidFill>
                          <a:effectLst/>
                          <a:latin typeface="Arial Narrow" panose="020B0606020202030204" pitchFamily="34" charset="0"/>
                        </a:rPr>
                        <a:t>-3.5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4"/>
                  </a:ext>
                </a:extLst>
              </a:tr>
              <a:tr h="370763">
                <a:tc>
                  <a:txBody>
                    <a:bodyPr/>
                    <a:lstStyle/>
                    <a:p>
                      <a:pPr algn="l" fontAlgn="b"/>
                      <a:r>
                        <a:rPr lang="en-ZA" sz="1600" b="1" i="0" u="none" strike="noStrike" dirty="0">
                          <a:solidFill>
                            <a:srgbClr val="000000"/>
                          </a:solidFill>
                          <a:effectLst/>
                          <a:latin typeface="Arial Narrow" panose="020B0606020202030204" pitchFamily="34" charset="0"/>
                        </a:rPr>
                        <a:t>KWAZULU-NATAL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600" b="0" i="0" u="none" strike="noStrike" dirty="0">
                          <a:solidFill>
                            <a:srgbClr val="000000"/>
                          </a:solidFill>
                          <a:effectLst/>
                          <a:latin typeface="Arial Narrow" panose="020B0606020202030204" pitchFamily="34" charset="0"/>
                        </a:rPr>
                        <a:t>116 937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b"/>
                      <a:r>
                        <a:rPr lang="en-ZA" sz="1600" b="0" i="0" u="none" strike="noStrike" dirty="0">
                          <a:solidFill>
                            <a:srgbClr val="000000"/>
                          </a:solidFill>
                          <a:effectLst/>
                          <a:latin typeface="Arial Narrow" panose="020B0606020202030204" pitchFamily="34" charset="0"/>
                        </a:rPr>
                        <a:t>95 017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rtl="0" fontAlgn="ctr"/>
                      <a:r>
                        <a:rPr lang="en-ZA" sz="1600" b="0" i="0" u="none" strike="noStrike" dirty="0">
                          <a:solidFill>
                            <a:srgbClr val="000000"/>
                          </a:solidFill>
                          <a:effectLst/>
                          <a:latin typeface="Arial Narrow" panose="020B0606020202030204" pitchFamily="34" charset="0"/>
                        </a:rPr>
                        <a:t>81.3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rtl="0" fontAlgn="b"/>
                      <a:r>
                        <a:rPr lang="en-ZA" sz="1600" b="1" i="0" u="none" strike="noStrike" dirty="0">
                          <a:solidFill>
                            <a:srgbClr val="000000"/>
                          </a:solidFill>
                          <a:effectLst/>
                          <a:latin typeface="Arial Narrow" panose="020B060602020203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ZA" sz="1600" b="0" i="0" u="none" strike="noStrike" dirty="0">
                          <a:solidFill>
                            <a:srgbClr val="000000"/>
                          </a:solidFill>
                          <a:effectLst/>
                          <a:latin typeface="Arial Narrow" panose="020B0606020202030204" pitchFamily="34" charset="0"/>
                        </a:rPr>
                        <a:t>135 225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b"/>
                      <a:r>
                        <a:rPr lang="en-ZA" sz="1600" b="0" i="0" u="none" strike="noStrike" dirty="0">
                          <a:solidFill>
                            <a:srgbClr val="000000"/>
                          </a:solidFill>
                          <a:effectLst/>
                          <a:latin typeface="Arial Narrow" panose="020B0606020202030204" pitchFamily="34" charset="0"/>
                        </a:rPr>
                        <a:t>104 938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rtl="0" fontAlgn="ctr"/>
                      <a:r>
                        <a:rPr lang="en-ZA" sz="1600" b="0" i="0" u="none" strike="noStrike" dirty="0">
                          <a:solidFill>
                            <a:srgbClr val="000000"/>
                          </a:solidFill>
                          <a:effectLst/>
                          <a:latin typeface="Arial Narrow" panose="020B0606020202030204" pitchFamily="34" charset="0"/>
                        </a:rPr>
                        <a:t>77.6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rtl="0" fontAlgn="b"/>
                      <a:r>
                        <a:rPr lang="en-ZA" sz="1600" b="1" i="0" u="none" strike="noStrike" dirty="0">
                          <a:solidFill>
                            <a:srgbClr val="000000"/>
                          </a:solidFill>
                          <a:effectLst/>
                          <a:latin typeface="Arial Narrow" panose="020B060602020203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ZA" sz="1600" b="1" i="0" u="none" strike="noStrike" dirty="0">
                          <a:solidFill>
                            <a:srgbClr val="FF0000"/>
                          </a:solidFill>
                          <a:effectLst/>
                          <a:latin typeface="Arial Narrow" panose="020B0606020202030204" pitchFamily="34" charset="0"/>
                        </a:rPr>
                        <a:t>-3.7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5"/>
                  </a:ext>
                </a:extLst>
              </a:tr>
              <a:tr h="370763">
                <a:tc>
                  <a:txBody>
                    <a:bodyPr/>
                    <a:lstStyle/>
                    <a:p>
                      <a:pPr algn="l" fontAlgn="b"/>
                      <a:r>
                        <a:rPr lang="en-ZA" sz="1600" b="1" i="0" u="none" strike="noStrike" dirty="0">
                          <a:solidFill>
                            <a:srgbClr val="000000"/>
                          </a:solidFill>
                          <a:effectLst/>
                          <a:latin typeface="Arial Narrow" panose="020B0606020202030204" pitchFamily="34" charset="0"/>
                        </a:rPr>
                        <a:t>LIMPOPO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600" b="0" i="0" u="none" strike="noStrike" dirty="0">
                          <a:solidFill>
                            <a:srgbClr val="000000"/>
                          </a:solidFill>
                          <a:effectLst/>
                          <a:latin typeface="Arial Narrow" panose="020B0606020202030204" pitchFamily="34" charset="0"/>
                        </a:rPr>
                        <a:t>70 847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b"/>
                      <a:r>
                        <a:rPr lang="en-ZA" sz="1600" b="0" i="0" u="none" strike="noStrike" dirty="0">
                          <a:solidFill>
                            <a:srgbClr val="000000"/>
                          </a:solidFill>
                          <a:effectLst/>
                          <a:latin typeface="Arial Narrow" panose="020B0606020202030204" pitchFamily="34" charset="0"/>
                        </a:rPr>
                        <a:t>51 855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rtl="0" fontAlgn="ctr"/>
                      <a:r>
                        <a:rPr lang="en-ZA" sz="1600" b="0" i="0" u="none" strike="noStrike" dirty="0">
                          <a:solidFill>
                            <a:srgbClr val="000000"/>
                          </a:solidFill>
                          <a:effectLst/>
                          <a:latin typeface="Arial Narrow" panose="020B0606020202030204" pitchFamily="34" charset="0"/>
                        </a:rPr>
                        <a:t>73.2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rtl="0" fontAlgn="b"/>
                      <a:r>
                        <a:rPr lang="en-ZA" sz="1600" b="1" i="0" u="none" strike="noStrike" dirty="0">
                          <a:solidFill>
                            <a:srgbClr val="000000"/>
                          </a:solidFill>
                          <a:effectLst/>
                          <a:latin typeface="Arial Narrow" panose="020B060602020203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ZA" sz="1600" b="0" i="0" u="none" strike="noStrike" dirty="0">
                          <a:solidFill>
                            <a:srgbClr val="000000"/>
                          </a:solidFill>
                          <a:effectLst/>
                          <a:latin typeface="Arial Narrow" panose="020B0606020202030204" pitchFamily="34" charset="0"/>
                        </a:rPr>
                        <a:t>78 695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b"/>
                      <a:r>
                        <a:rPr lang="en-ZA" sz="1600" b="0" i="0" u="none" strike="noStrike" dirty="0">
                          <a:solidFill>
                            <a:srgbClr val="000000"/>
                          </a:solidFill>
                          <a:effectLst/>
                          <a:latin typeface="Arial Narrow" panose="020B0606020202030204" pitchFamily="34" charset="0"/>
                        </a:rPr>
                        <a:t>53 634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rtl="0" fontAlgn="ctr"/>
                      <a:r>
                        <a:rPr lang="en-ZA" sz="1600" b="0" i="0" u="none" strike="noStrike" dirty="0">
                          <a:solidFill>
                            <a:srgbClr val="000000"/>
                          </a:solidFill>
                          <a:effectLst/>
                          <a:latin typeface="Arial Narrow" panose="020B0606020202030204" pitchFamily="34" charset="0"/>
                        </a:rPr>
                        <a:t>68.2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rtl="0" fontAlgn="b"/>
                      <a:r>
                        <a:rPr lang="en-ZA" sz="1600" b="1" i="0" u="none" strike="noStrike" dirty="0">
                          <a:solidFill>
                            <a:srgbClr val="000000"/>
                          </a:solidFill>
                          <a:effectLst/>
                          <a:latin typeface="Arial Narrow" panose="020B060602020203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ZA" sz="1600" b="1" i="0" u="none" strike="noStrike" dirty="0">
                          <a:solidFill>
                            <a:srgbClr val="FF0000"/>
                          </a:solidFill>
                          <a:effectLst/>
                          <a:latin typeface="Arial Narrow" panose="020B0606020202030204" pitchFamily="34" charset="0"/>
                        </a:rPr>
                        <a:t>-5.0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6"/>
                  </a:ext>
                </a:extLst>
              </a:tr>
              <a:tr h="370763">
                <a:tc>
                  <a:txBody>
                    <a:bodyPr/>
                    <a:lstStyle/>
                    <a:p>
                      <a:pPr algn="l" fontAlgn="b"/>
                      <a:r>
                        <a:rPr lang="en-ZA" sz="1600" b="1" i="0" u="none" strike="noStrike" dirty="0">
                          <a:solidFill>
                            <a:srgbClr val="000000"/>
                          </a:solidFill>
                          <a:effectLst/>
                          <a:latin typeface="Arial Narrow" panose="020B0606020202030204" pitchFamily="34" charset="0"/>
                        </a:rPr>
                        <a:t>MPUMALANGA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600" b="0" i="0" u="none" strike="noStrike" dirty="0">
                          <a:solidFill>
                            <a:srgbClr val="000000"/>
                          </a:solidFill>
                          <a:effectLst/>
                          <a:latin typeface="Arial Narrow" panose="020B0606020202030204" pitchFamily="34" charset="0"/>
                        </a:rPr>
                        <a:t>43 559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b"/>
                      <a:r>
                        <a:rPr lang="en-ZA" sz="1600" b="0" i="0" u="none" strike="noStrike" dirty="0">
                          <a:solidFill>
                            <a:srgbClr val="000000"/>
                          </a:solidFill>
                          <a:effectLst/>
                          <a:latin typeface="Arial Narrow" panose="020B0606020202030204" pitchFamily="34" charset="0"/>
                        </a:rPr>
                        <a:t>34 995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rtl="0" fontAlgn="ctr"/>
                      <a:r>
                        <a:rPr lang="en-ZA" sz="1600" b="0" i="0" u="none" strike="noStrike" dirty="0">
                          <a:solidFill>
                            <a:srgbClr val="000000"/>
                          </a:solidFill>
                          <a:effectLst/>
                          <a:latin typeface="Arial Narrow" panose="020B0606020202030204" pitchFamily="34" charset="0"/>
                        </a:rPr>
                        <a:t>80.3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rtl="0" fontAlgn="b"/>
                      <a:r>
                        <a:rPr lang="en-ZA" sz="1600" b="1" i="0" u="none" strike="noStrike" dirty="0">
                          <a:solidFill>
                            <a:srgbClr val="000000"/>
                          </a:solidFill>
                          <a:effectLst/>
                          <a:latin typeface="Arial Narrow" panose="020B060602020203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ZA" sz="1600" b="0" i="0" u="none" strike="noStrike" dirty="0">
                          <a:solidFill>
                            <a:srgbClr val="000000"/>
                          </a:solidFill>
                          <a:effectLst/>
                          <a:latin typeface="Arial Narrow" panose="020B0606020202030204" pitchFamily="34" charset="0"/>
                        </a:rPr>
                        <a:t>53 391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b"/>
                      <a:r>
                        <a:rPr lang="en-ZA" sz="1600" b="0" i="0" u="none" strike="noStrike" dirty="0">
                          <a:solidFill>
                            <a:srgbClr val="000000"/>
                          </a:solidFill>
                          <a:effectLst/>
                          <a:latin typeface="Arial Narrow" panose="020B0606020202030204" pitchFamily="34" charset="0"/>
                        </a:rPr>
                        <a:t>39 367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rtl="0" fontAlgn="ctr"/>
                      <a:r>
                        <a:rPr lang="en-ZA" sz="1600" b="0" i="0" u="none" strike="noStrike" dirty="0">
                          <a:solidFill>
                            <a:srgbClr val="000000"/>
                          </a:solidFill>
                          <a:effectLst/>
                          <a:latin typeface="Arial Narrow" panose="020B0606020202030204" pitchFamily="34" charset="0"/>
                        </a:rPr>
                        <a:t>73.7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rtl="0" fontAlgn="b"/>
                      <a:r>
                        <a:rPr lang="en-ZA" sz="1600" b="1" i="0" u="none" strike="noStrike" dirty="0">
                          <a:solidFill>
                            <a:srgbClr val="000000"/>
                          </a:solidFill>
                          <a:effectLst/>
                          <a:latin typeface="Arial Narrow" panose="020B060602020203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ZA" sz="1600" b="1" i="0" u="none" strike="noStrike" dirty="0">
                          <a:solidFill>
                            <a:srgbClr val="FF0000"/>
                          </a:solidFill>
                          <a:effectLst/>
                          <a:latin typeface="Arial Narrow" panose="020B0606020202030204" pitchFamily="34" charset="0"/>
                        </a:rPr>
                        <a:t>-6.6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7"/>
                  </a:ext>
                </a:extLst>
              </a:tr>
              <a:tr h="370763">
                <a:tc>
                  <a:txBody>
                    <a:bodyPr/>
                    <a:lstStyle/>
                    <a:p>
                      <a:pPr algn="l" fontAlgn="b"/>
                      <a:r>
                        <a:rPr lang="en-ZA" sz="1600" b="1" i="0" u="none" strike="noStrike" dirty="0">
                          <a:solidFill>
                            <a:srgbClr val="000000"/>
                          </a:solidFill>
                          <a:effectLst/>
                          <a:latin typeface="Arial Narrow" panose="020B0606020202030204" pitchFamily="34" charset="0"/>
                        </a:rPr>
                        <a:t>NORTH WEST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600" b="0" i="0" u="none" strike="noStrike" dirty="0">
                          <a:solidFill>
                            <a:srgbClr val="000000"/>
                          </a:solidFill>
                          <a:effectLst/>
                          <a:latin typeface="Arial Narrow" panose="020B0606020202030204" pitchFamily="34" charset="0"/>
                        </a:rPr>
                        <a:t>26 819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b"/>
                      <a:r>
                        <a:rPr lang="en-ZA" sz="1600" b="0" i="0" u="none" strike="noStrike" dirty="0">
                          <a:solidFill>
                            <a:srgbClr val="000000"/>
                          </a:solidFill>
                          <a:effectLst/>
                          <a:latin typeface="Arial Narrow" panose="020B0606020202030204" pitchFamily="34" charset="0"/>
                        </a:rPr>
                        <a:t>23 272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rtl="0" fontAlgn="ctr"/>
                      <a:r>
                        <a:rPr lang="en-ZA" sz="1600" b="0" i="0" u="none" strike="noStrike" dirty="0">
                          <a:solidFill>
                            <a:srgbClr val="000000"/>
                          </a:solidFill>
                          <a:effectLst/>
                          <a:latin typeface="Arial Narrow" panose="020B0606020202030204" pitchFamily="34" charset="0"/>
                        </a:rPr>
                        <a:t>86.8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rtl="0" fontAlgn="b"/>
                      <a:r>
                        <a:rPr lang="en-ZA" sz="1600" b="1" i="0" u="none" strike="noStrike" dirty="0">
                          <a:solidFill>
                            <a:srgbClr val="000000"/>
                          </a:solidFill>
                          <a:effectLst/>
                          <a:latin typeface="Arial Narrow" panose="020B0606020202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ZA" sz="1600" b="0" i="0" u="none" strike="noStrike" dirty="0">
                          <a:solidFill>
                            <a:srgbClr val="000000"/>
                          </a:solidFill>
                          <a:effectLst/>
                          <a:latin typeface="Arial Narrow" panose="020B0606020202030204" pitchFamily="34" charset="0"/>
                        </a:rPr>
                        <a:t>36 871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b"/>
                      <a:r>
                        <a:rPr lang="en-ZA" sz="1600" b="0" i="0" u="none" strike="noStrike" dirty="0">
                          <a:solidFill>
                            <a:srgbClr val="000000"/>
                          </a:solidFill>
                          <a:effectLst/>
                          <a:latin typeface="Arial Narrow" panose="020B0606020202030204" pitchFamily="34" charset="0"/>
                        </a:rPr>
                        <a:t>28 093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rtl="0" fontAlgn="ctr"/>
                      <a:r>
                        <a:rPr lang="en-ZA" sz="1600" b="0" i="0" u="none" strike="noStrike" dirty="0">
                          <a:solidFill>
                            <a:srgbClr val="000000"/>
                          </a:solidFill>
                          <a:effectLst/>
                          <a:latin typeface="Arial Narrow" panose="020B0606020202030204" pitchFamily="34" charset="0"/>
                        </a:rPr>
                        <a:t>76.2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rtl="0" fontAlgn="b"/>
                      <a:r>
                        <a:rPr lang="en-ZA" sz="1600" b="1" i="0" u="none" strike="noStrike" dirty="0">
                          <a:solidFill>
                            <a:srgbClr val="000000"/>
                          </a:solidFill>
                          <a:effectLst/>
                          <a:latin typeface="Arial Narrow" panose="020B060602020203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ZA" sz="1600" b="1" i="0" u="none" strike="noStrike" dirty="0">
                          <a:solidFill>
                            <a:srgbClr val="FF0000"/>
                          </a:solidFill>
                          <a:effectLst/>
                          <a:latin typeface="Arial Narrow" panose="020B0606020202030204" pitchFamily="34" charset="0"/>
                        </a:rPr>
                        <a:t>-10.6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8"/>
                  </a:ext>
                </a:extLst>
              </a:tr>
              <a:tr h="370763">
                <a:tc>
                  <a:txBody>
                    <a:bodyPr/>
                    <a:lstStyle/>
                    <a:p>
                      <a:pPr algn="l" fontAlgn="b"/>
                      <a:r>
                        <a:rPr lang="en-ZA" sz="1600" b="1" i="0" u="none" strike="noStrike" dirty="0">
                          <a:solidFill>
                            <a:srgbClr val="000000"/>
                          </a:solidFill>
                          <a:effectLst/>
                          <a:latin typeface="Arial Narrow" panose="020B0606020202030204" pitchFamily="34" charset="0"/>
                        </a:rPr>
                        <a:t>NORTHERN CAPE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600" b="0" i="0" u="none" strike="noStrike" dirty="0">
                          <a:solidFill>
                            <a:srgbClr val="000000"/>
                          </a:solidFill>
                          <a:effectLst/>
                          <a:latin typeface="Arial Narrow" panose="020B0606020202030204" pitchFamily="34" charset="0"/>
                        </a:rPr>
                        <a:t>9 138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b"/>
                      <a:r>
                        <a:rPr lang="en-ZA" sz="1600" b="0" i="0" u="none" strike="noStrike" dirty="0">
                          <a:solidFill>
                            <a:srgbClr val="000000"/>
                          </a:solidFill>
                          <a:effectLst/>
                          <a:latin typeface="Arial Narrow" panose="020B0606020202030204" pitchFamily="34" charset="0"/>
                        </a:rPr>
                        <a:t>6 990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rtl="0" fontAlgn="ctr"/>
                      <a:r>
                        <a:rPr lang="en-ZA" sz="1600" b="0" i="0" u="none" strike="noStrike" dirty="0">
                          <a:solidFill>
                            <a:srgbClr val="000000"/>
                          </a:solidFill>
                          <a:effectLst/>
                          <a:latin typeface="Arial Narrow" panose="020B0606020202030204" pitchFamily="34" charset="0"/>
                        </a:rPr>
                        <a:t>76.5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rtl="0" fontAlgn="b"/>
                      <a:r>
                        <a:rPr lang="en-ZA" sz="1600" b="1" i="0" u="none" strike="noStrike" dirty="0" smtClean="0">
                          <a:solidFill>
                            <a:srgbClr val="000000"/>
                          </a:solidFill>
                          <a:effectLst/>
                          <a:latin typeface="Arial Narrow" panose="020B0606020202030204" pitchFamily="34" charset="0"/>
                        </a:rPr>
                        <a:t>7</a:t>
                      </a:r>
                      <a:endParaRPr lang="en-ZA" sz="1600" b="1" i="0" u="none" strike="noStrike" dirty="0">
                        <a:solidFill>
                          <a:srgbClr val="000000"/>
                        </a:solidFill>
                        <a:effectLst/>
                        <a:latin typeface="Arial Narrow" panose="020B0606020202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ZA" sz="1600" b="0" i="0" u="none" strike="noStrike" dirty="0">
                          <a:solidFill>
                            <a:srgbClr val="000000"/>
                          </a:solidFill>
                          <a:effectLst/>
                          <a:latin typeface="Arial Narrow" panose="020B0606020202030204" pitchFamily="34" charset="0"/>
                        </a:rPr>
                        <a:t>11 608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b"/>
                      <a:r>
                        <a:rPr lang="en-ZA" sz="1600" b="0" i="0" u="none" strike="noStrike" dirty="0">
                          <a:solidFill>
                            <a:srgbClr val="000000"/>
                          </a:solidFill>
                          <a:effectLst/>
                          <a:latin typeface="Arial Narrow" panose="020B0606020202030204" pitchFamily="34" charset="0"/>
                        </a:rPr>
                        <a:t>7 665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rtl="0" fontAlgn="ctr"/>
                      <a:r>
                        <a:rPr lang="en-ZA" sz="1600" b="0" i="0" u="none" strike="noStrike" dirty="0">
                          <a:solidFill>
                            <a:srgbClr val="000000"/>
                          </a:solidFill>
                          <a:effectLst/>
                          <a:latin typeface="Arial Narrow" panose="020B0606020202030204" pitchFamily="34" charset="0"/>
                        </a:rPr>
                        <a:t>66.0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rtl="0" fontAlgn="b"/>
                      <a:r>
                        <a:rPr lang="en-ZA" sz="1600" b="1" i="0" u="none" strike="noStrike" dirty="0">
                          <a:solidFill>
                            <a:srgbClr val="000000"/>
                          </a:solidFill>
                          <a:effectLst/>
                          <a:latin typeface="Arial Narrow" panose="020B060602020203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ZA" sz="1600" b="1" i="0" u="none" strike="noStrike" dirty="0">
                          <a:solidFill>
                            <a:srgbClr val="FF0000"/>
                          </a:solidFill>
                          <a:effectLst/>
                          <a:latin typeface="Arial Narrow" panose="020B0606020202030204" pitchFamily="34" charset="0"/>
                        </a:rPr>
                        <a:t>-10.5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9"/>
                  </a:ext>
                </a:extLst>
              </a:tr>
              <a:tr h="370763">
                <a:tc>
                  <a:txBody>
                    <a:bodyPr/>
                    <a:lstStyle/>
                    <a:p>
                      <a:pPr algn="l" fontAlgn="b"/>
                      <a:r>
                        <a:rPr lang="en-ZA" sz="1600" b="1" i="0" u="none" strike="noStrike" dirty="0">
                          <a:solidFill>
                            <a:srgbClr val="000000"/>
                          </a:solidFill>
                          <a:effectLst/>
                          <a:latin typeface="Arial Narrow" panose="020B0606020202030204" pitchFamily="34" charset="0"/>
                        </a:rPr>
                        <a:t>WESTERN CAPE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600" b="0" i="0" u="none" strike="noStrike" dirty="0">
                          <a:solidFill>
                            <a:srgbClr val="000000"/>
                          </a:solidFill>
                          <a:effectLst/>
                          <a:latin typeface="Arial Narrow" panose="020B0606020202030204" pitchFamily="34" charset="0"/>
                        </a:rPr>
                        <a:t>50 404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b"/>
                      <a:r>
                        <a:rPr lang="en-ZA" sz="1600" b="0" i="0" u="none" strike="noStrike" dirty="0">
                          <a:solidFill>
                            <a:srgbClr val="000000"/>
                          </a:solidFill>
                          <a:effectLst/>
                          <a:latin typeface="Arial Narrow" panose="020B0606020202030204" pitchFamily="34" charset="0"/>
                        </a:rPr>
                        <a:t>41 502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rtl="0" fontAlgn="ctr"/>
                      <a:r>
                        <a:rPr lang="en-ZA" sz="1600" b="0" i="0" u="none" strike="noStrike" dirty="0">
                          <a:solidFill>
                            <a:srgbClr val="000000"/>
                          </a:solidFill>
                          <a:effectLst/>
                          <a:latin typeface="Arial Narrow" panose="020B0606020202030204" pitchFamily="34" charset="0"/>
                        </a:rPr>
                        <a:t>82.3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rtl="0" fontAlgn="b"/>
                      <a:r>
                        <a:rPr lang="en-ZA" sz="1600" b="1" i="0" u="none" strike="noStrike" dirty="0">
                          <a:solidFill>
                            <a:srgbClr val="000000"/>
                          </a:solidFill>
                          <a:effectLst/>
                          <a:latin typeface="Arial Narrow" panose="020B060602020203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ZA" sz="1600" b="0" i="0" u="none" strike="noStrike" dirty="0">
                          <a:solidFill>
                            <a:srgbClr val="000000"/>
                          </a:solidFill>
                          <a:effectLst/>
                          <a:latin typeface="Arial Narrow" panose="020B0606020202030204" pitchFamily="34" charset="0"/>
                        </a:rPr>
                        <a:t>51 633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b"/>
                      <a:r>
                        <a:rPr lang="en-ZA" sz="1600" b="0" i="0" u="none" strike="noStrike" dirty="0">
                          <a:solidFill>
                            <a:srgbClr val="000000"/>
                          </a:solidFill>
                          <a:effectLst/>
                          <a:latin typeface="Arial Narrow" panose="020B0606020202030204" pitchFamily="34" charset="0"/>
                        </a:rPr>
                        <a:t>41 250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rtl="0" fontAlgn="ctr"/>
                      <a:r>
                        <a:rPr lang="en-ZA" sz="1600" b="0" i="0" u="none" strike="noStrike" dirty="0">
                          <a:solidFill>
                            <a:srgbClr val="000000"/>
                          </a:solidFill>
                          <a:effectLst/>
                          <a:latin typeface="Arial Narrow" panose="020B0606020202030204" pitchFamily="34" charset="0"/>
                        </a:rPr>
                        <a:t>79.9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rtl="0" fontAlgn="b"/>
                      <a:r>
                        <a:rPr lang="en-ZA" sz="1600" b="1" i="0" u="none" strike="noStrike" dirty="0">
                          <a:solidFill>
                            <a:srgbClr val="000000"/>
                          </a:solidFill>
                          <a:effectLst/>
                          <a:latin typeface="Arial Narrow" panose="020B0606020202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ZA" sz="1600" b="1" i="0" u="none" strike="noStrike" dirty="0">
                          <a:solidFill>
                            <a:srgbClr val="FF0000"/>
                          </a:solidFill>
                          <a:effectLst/>
                          <a:latin typeface="Arial Narrow" panose="020B0606020202030204" pitchFamily="34" charset="0"/>
                        </a:rPr>
                        <a:t>-2.4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10"/>
                  </a:ext>
                </a:extLst>
              </a:tr>
              <a:tr h="370763">
                <a:tc>
                  <a:txBody>
                    <a:bodyPr/>
                    <a:lstStyle/>
                    <a:p>
                      <a:pPr algn="l" fontAlgn="b"/>
                      <a:r>
                        <a:rPr lang="en-ZA" sz="1600" b="1" i="0" u="none" strike="noStrike" dirty="0">
                          <a:solidFill>
                            <a:srgbClr val="000000"/>
                          </a:solidFill>
                          <a:effectLst/>
                          <a:latin typeface="Arial Narrow" panose="020B0606020202030204" pitchFamily="34" charset="0"/>
                        </a:rPr>
                        <a:t>NATIONAL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ZA" sz="1600" b="0" i="0" u="none" strike="noStrike" dirty="0">
                          <a:solidFill>
                            <a:srgbClr val="000000"/>
                          </a:solidFill>
                          <a:effectLst/>
                          <a:latin typeface="Arial Narrow" panose="020B0606020202030204" pitchFamily="34" charset="0"/>
                        </a:rPr>
                        <a:t>504 303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rtl="0" fontAlgn="ctr"/>
                      <a:r>
                        <a:rPr lang="en-ZA" sz="1600" b="0" i="0" u="none" strike="noStrike" dirty="0">
                          <a:solidFill>
                            <a:srgbClr val="000000"/>
                          </a:solidFill>
                          <a:effectLst/>
                          <a:latin typeface="Arial Narrow" panose="020B0606020202030204" pitchFamily="34" charset="0"/>
                        </a:rPr>
                        <a:t>409 906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rtl="0" fontAlgn="ctr"/>
                      <a:r>
                        <a:rPr lang="en-ZA" sz="1600" b="0" i="0" u="none" strike="noStrike" dirty="0">
                          <a:solidFill>
                            <a:srgbClr val="000000"/>
                          </a:solidFill>
                          <a:effectLst/>
                          <a:latin typeface="Arial Narrow" panose="020B0606020202030204" pitchFamily="34" charset="0"/>
                        </a:rPr>
                        <a:t>81.3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b"/>
                      <a:r>
                        <a:rPr lang="en-ZA" sz="1600" b="0" i="0" u="none" strike="noStrike" dirty="0">
                          <a:solidFill>
                            <a:srgbClr val="000000"/>
                          </a:solidFill>
                          <a:effectLst/>
                          <a:latin typeface="Arial Narrow" panose="020B0606020202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rtl="0" fontAlgn="ctr"/>
                      <a:r>
                        <a:rPr lang="en-ZA" sz="1600" b="0" i="0" u="none" strike="noStrike" dirty="0">
                          <a:solidFill>
                            <a:srgbClr val="000000"/>
                          </a:solidFill>
                          <a:effectLst/>
                          <a:latin typeface="Arial Narrow" panose="020B0606020202030204" pitchFamily="34" charset="0"/>
                        </a:rPr>
                        <a:t>578 468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rtl="0" fontAlgn="ctr"/>
                      <a:r>
                        <a:rPr lang="en-ZA" sz="1600" b="0" i="0" u="none" strike="noStrike" dirty="0">
                          <a:solidFill>
                            <a:srgbClr val="000000"/>
                          </a:solidFill>
                          <a:effectLst/>
                          <a:latin typeface="Arial Narrow" panose="020B0606020202030204" pitchFamily="34" charset="0"/>
                        </a:rPr>
                        <a:t>440 702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rtl="0" fontAlgn="ctr"/>
                      <a:r>
                        <a:rPr lang="en-ZA" sz="1600" b="0" i="0" u="none" strike="noStrike" dirty="0">
                          <a:solidFill>
                            <a:srgbClr val="000000"/>
                          </a:solidFill>
                          <a:effectLst/>
                          <a:latin typeface="Arial Narrow" panose="020B0606020202030204" pitchFamily="34" charset="0"/>
                        </a:rPr>
                        <a:t>76.2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b"/>
                      <a:r>
                        <a:rPr lang="en-ZA" sz="1600" b="1" i="0" u="none" strike="noStrike" dirty="0">
                          <a:solidFill>
                            <a:srgbClr val="000000"/>
                          </a:solidFill>
                          <a:effectLst/>
                          <a:latin typeface="Arial Narrow" panose="020B0606020202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ZA" sz="1600" b="1" i="0" u="none" strike="noStrike" dirty="0">
                          <a:solidFill>
                            <a:srgbClr val="FF0000"/>
                          </a:solidFill>
                          <a:effectLst/>
                          <a:latin typeface="Arial Narrow" panose="020B0606020202030204" pitchFamily="34" charset="0"/>
                        </a:rPr>
                        <a:t>-5.1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11"/>
                  </a:ext>
                </a:extLst>
              </a:tr>
            </a:tbl>
          </a:graphicData>
        </a:graphic>
      </p:graphicFrame>
      <p:sp>
        <p:nvSpPr>
          <p:cNvPr id="3" name="Slide Number Placeholder 2"/>
          <p:cNvSpPr>
            <a:spLocks noGrp="1"/>
          </p:cNvSpPr>
          <p:nvPr>
            <p:ph type="sldNum" sz="quarter" idx="4"/>
          </p:nvPr>
        </p:nvSpPr>
        <p:spPr/>
        <p:txBody>
          <a:bodyPr/>
          <a:lstStyle/>
          <a:p>
            <a:pPr>
              <a:defRPr/>
            </a:pPr>
            <a:fld id="{9281EBB6-D164-4A7A-83B0-06A5CFC35E17}" type="slidenum">
              <a:rPr lang="en-ZA" altLang="en-US" smtClean="0"/>
              <a:pPr>
                <a:defRPr/>
              </a:pPr>
              <a:t>69</a:t>
            </a:fld>
            <a:endParaRPr lang="en-ZA" altLang="en-US"/>
          </a:p>
        </p:txBody>
      </p:sp>
    </p:spTree>
    <p:extLst>
      <p:ext uri="{BB962C8B-B14F-4D97-AF65-F5344CB8AC3E}">
        <p14:creationId xmlns:p14="http://schemas.microsoft.com/office/powerpoint/2010/main" val="22130570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5" y="116632"/>
            <a:ext cx="8942428" cy="792088"/>
          </a:xfrm>
        </p:spPr>
        <p:txBody>
          <a:bodyPr>
            <a:noAutofit/>
          </a:bodyPr>
          <a:lstStyle/>
          <a:p>
            <a:pPr fontAlgn="b"/>
            <a:r>
              <a:rPr lang="en-US" sz="2400" b="1" dirty="0" smtClean="0">
                <a:solidFill>
                  <a:schemeClr val="accent2">
                    <a:lumMod val="75000"/>
                  </a:schemeClr>
                </a:solidFill>
              </a:rPr>
              <a:t>NUMBER OF LEARNERS, EDUCATORS AND SCHOOLS IN THE ORDINARY SCHOOL SECTOR BY PROVINCE, IN 2020</a:t>
            </a:r>
            <a:endParaRPr lang="en-US" sz="2400" b="1" dirty="0">
              <a:solidFill>
                <a:schemeClr val="accent2">
                  <a:lumMod val="75000"/>
                </a:schemeClr>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282624574"/>
              </p:ext>
            </p:extLst>
          </p:nvPr>
        </p:nvGraphicFramePr>
        <p:xfrm>
          <a:off x="107505" y="908722"/>
          <a:ext cx="8942427" cy="5328594"/>
        </p:xfrm>
        <a:graphic>
          <a:graphicData uri="http://schemas.openxmlformats.org/drawingml/2006/table">
            <a:tbl>
              <a:tblPr/>
              <a:tblGrid>
                <a:gridCol w="707480">
                  <a:extLst>
                    <a:ext uri="{9D8B030D-6E8A-4147-A177-3AD203B41FA5}">
                      <a16:colId xmlns:a16="http://schemas.microsoft.com/office/drawing/2014/main" val="1446631556"/>
                    </a:ext>
                  </a:extLst>
                </a:gridCol>
                <a:gridCol w="668712">
                  <a:extLst>
                    <a:ext uri="{9D8B030D-6E8A-4147-A177-3AD203B41FA5}">
                      <a16:colId xmlns:a16="http://schemas.microsoft.com/office/drawing/2014/main" val="1144811635"/>
                    </a:ext>
                  </a:extLst>
                </a:gridCol>
                <a:gridCol w="668712">
                  <a:extLst>
                    <a:ext uri="{9D8B030D-6E8A-4147-A177-3AD203B41FA5}">
                      <a16:colId xmlns:a16="http://schemas.microsoft.com/office/drawing/2014/main" val="2270606627"/>
                    </a:ext>
                  </a:extLst>
                </a:gridCol>
                <a:gridCol w="639638">
                  <a:extLst>
                    <a:ext uri="{9D8B030D-6E8A-4147-A177-3AD203B41FA5}">
                      <a16:colId xmlns:a16="http://schemas.microsoft.com/office/drawing/2014/main" val="569807521"/>
                    </a:ext>
                  </a:extLst>
                </a:gridCol>
                <a:gridCol w="659021">
                  <a:extLst>
                    <a:ext uri="{9D8B030D-6E8A-4147-A177-3AD203B41FA5}">
                      <a16:colId xmlns:a16="http://schemas.microsoft.com/office/drawing/2014/main" val="1279750676"/>
                    </a:ext>
                  </a:extLst>
                </a:gridCol>
                <a:gridCol w="659021">
                  <a:extLst>
                    <a:ext uri="{9D8B030D-6E8A-4147-A177-3AD203B41FA5}">
                      <a16:colId xmlns:a16="http://schemas.microsoft.com/office/drawing/2014/main" val="901742459"/>
                    </a:ext>
                  </a:extLst>
                </a:gridCol>
                <a:gridCol w="620256">
                  <a:extLst>
                    <a:ext uri="{9D8B030D-6E8A-4147-A177-3AD203B41FA5}">
                      <a16:colId xmlns:a16="http://schemas.microsoft.com/office/drawing/2014/main" val="3997515889"/>
                    </a:ext>
                  </a:extLst>
                </a:gridCol>
                <a:gridCol w="636822">
                  <a:extLst>
                    <a:ext uri="{9D8B030D-6E8A-4147-A177-3AD203B41FA5}">
                      <a16:colId xmlns:a16="http://schemas.microsoft.com/office/drawing/2014/main" val="2323085678"/>
                    </a:ext>
                  </a:extLst>
                </a:gridCol>
                <a:gridCol w="736553">
                  <a:extLst>
                    <a:ext uri="{9D8B030D-6E8A-4147-A177-3AD203B41FA5}">
                      <a16:colId xmlns:a16="http://schemas.microsoft.com/office/drawing/2014/main" val="3220654708"/>
                    </a:ext>
                  </a:extLst>
                </a:gridCol>
                <a:gridCol w="736553">
                  <a:extLst>
                    <a:ext uri="{9D8B030D-6E8A-4147-A177-3AD203B41FA5}">
                      <a16:colId xmlns:a16="http://schemas.microsoft.com/office/drawing/2014/main" val="3341794897"/>
                    </a:ext>
                  </a:extLst>
                </a:gridCol>
                <a:gridCol w="736553">
                  <a:extLst>
                    <a:ext uri="{9D8B030D-6E8A-4147-A177-3AD203B41FA5}">
                      <a16:colId xmlns:a16="http://schemas.microsoft.com/office/drawing/2014/main" val="516816080"/>
                    </a:ext>
                  </a:extLst>
                </a:gridCol>
                <a:gridCol w="736553">
                  <a:extLst>
                    <a:ext uri="{9D8B030D-6E8A-4147-A177-3AD203B41FA5}">
                      <a16:colId xmlns:a16="http://schemas.microsoft.com/office/drawing/2014/main" val="1319154500"/>
                    </a:ext>
                  </a:extLst>
                </a:gridCol>
                <a:gridCol w="736553">
                  <a:extLst>
                    <a:ext uri="{9D8B030D-6E8A-4147-A177-3AD203B41FA5}">
                      <a16:colId xmlns:a16="http://schemas.microsoft.com/office/drawing/2014/main" val="3225236453"/>
                    </a:ext>
                  </a:extLst>
                </a:gridCol>
              </a:tblGrid>
              <a:tr h="338180">
                <a:tc rowSpan="3">
                  <a:txBody>
                    <a:bodyPr/>
                    <a:lstStyle/>
                    <a:p>
                      <a:pPr algn="l" fontAlgn="ctr"/>
                      <a:r>
                        <a:rPr lang="en-ZA" sz="1200" b="1" i="0" u="none" strike="noStrike" dirty="0">
                          <a:solidFill>
                            <a:srgbClr val="000000"/>
                          </a:solidFill>
                          <a:effectLst/>
                          <a:latin typeface="Arial Narrow" panose="020B0606020202030204" pitchFamily="34" charset="0"/>
                        </a:rPr>
                        <a:t>Province</a:t>
                      </a:r>
                    </a:p>
                  </a:txBody>
                  <a:tcPr marL="70139" marR="4676" marT="4676"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4B084"/>
                    </a:solidFill>
                  </a:tcPr>
                </a:tc>
                <a:tc gridSpan="3">
                  <a:txBody>
                    <a:bodyPr/>
                    <a:lstStyle/>
                    <a:p>
                      <a:pPr algn="ctr" fontAlgn="ctr"/>
                      <a:r>
                        <a:rPr lang="en-ZA" sz="1200" b="1" i="0" u="none" strike="noStrike" dirty="0">
                          <a:solidFill>
                            <a:srgbClr val="000000"/>
                          </a:solidFill>
                          <a:effectLst/>
                          <a:latin typeface="Arial Narrow" panose="020B0606020202030204" pitchFamily="34" charset="0"/>
                        </a:rPr>
                        <a:t>PUBLIC</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4B084"/>
                    </a:solidFill>
                  </a:tcPr>
                </a:tc>
                <a:tc hMerge="1">
                  <a:txBody>
                    <a:bodyPr/>
                    <a:lstStyle/>
                    <a:p>
                      <a:endParaRPr lang="en-ZA"/>
                    </a:p>
                  </a:txBody>
                  <a:tcPr/>
                </a:tc>
                <a:tc hMerge="1">
                  <a:txBody>
                    <a:bodyPr/>
                    <a:lstStyle/>
                    <a:p>
                      <a:endParaRPr lang="en-ZA"/>
                    </a:p>
                  </a:txBody>
                  <a:tcPr/>
                </a:tc>
                <a:tc gridSpan="3">
                  <a:txBody>
                    <a:bodyPr/>
                    <a:lstStyle/>
                    <a:p>
                      <a:pPr algn="ctr" fontAlgn="ctr"/>
                      <a:r>
                        <a:rPr lang="en-ZA" sz="1200" b="1" i="0" u="none" strike="noStrike" dirty="0">
                          <a:solidFill>
                            <a:srgbClr val="000000"/>
                          </a:solidFill>
                          <a:effectLst/>
                          <a:latin typeface="Arial Narrow" panose="020B0606020202030204" pitchFamily="34" charset="0"/>
                        </a:rPr>
                        <a:t>INDEPENDENT</a:t>
                      </a:r>
                    </a:p>
                  </a:txBody>
                  <a:tcPr marL="21041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4B084"/>
                    </a:solidFill>
                  </a:tcPr>
                </a:tc>
                <a:tc hMerge="1">
                  <a:txBody>
                    <a:bodyPr/>
                    <a:lstStyle/>
                    <a:p>
                      <a:endParaRPr lang="en-ZA"/>
                    </a:p>
                  </a:txBody>
                  <a:tcPr/>
                </a:tc>
                <a:tc hMerge="1">
                  <a:txBody>
                    <a:bodyPr/>
                    <a:lstStyle/>
                    <a:p>
                      <a:endParaRPr lang="en-ZA"/>
                    </a:p>
                  </a:txBody>
                  <a:tcPr/>
                </a:tc>
                <a:tc gridSpan="6">
                  <a:txBody>
                    <a:bodyPr/>
                    <a:lstStyle/>
                    <a:p>
                      <a:pPr algn="ctr" fontAlgn="ctr"/>
                      <a:r>
                        <a:rPr lang="en-ZA" sz="1200" b="1" i="0" u="none" strike="noStrike" dirty="0">
                          <a:solidFill>
                            <a:srgbClr val="000000"/>
                          </a:solidFill>
                          <a:effectLst/>
                          <a:latin typeface="Arial Narrow" panose="020B0606020202030204" pitchFamily="34" charset="0"/>
                        </a:rPr>
                        <a:t>PUBLIC AND INDEPENDENT</a:t>
                      </a:r>
                    </a:p>
                  </a:txBody>
                  <a:tcPr marL="561109" marR="4676" marT="4676"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4B084"/>
                    </a:solidFill>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val="2122846677"/>
                  </a:ext>
                </a:extLst>
              </a:tr>
              <a:tr h="667216">
                <a:tc vMerge="1">
                  <a:txBody>
                    <a:bodyPr/>
                    <a:lstStyle/>
                    <a:p>
                      <a:endParaRPr lang="en-ZA"/>
                    </a:p>
                  </a:txBody>
                  <a:tcPr/>
                </a:tc>
                <a:tc rowSpan="2">
                  <a:txBody>
                    <a:bodyPr/>
                    <a:lstStyle/>
                    <a:p>
                      <a:pPr algn="ctr" fontAlgn="ctr"/>
                      <a:r>
                        <a:rPr lang="en-ZA" sz="1200" b="1" i="0" u="none" strike="noStrike" dirty="0">
                          <a:solidFill>
                            <a:srgbClr val="000000"/>
                          </a:solidFill>
                          <a:effectLst/>
                          <a:latin typeface="Arial Narrow" panose="020B0606020202030204" pitchFamily="34" charset="0"/>
                        </a:rPr>
                        <a:t>Learners</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4B084"/>
                    </a:solidFill>
                  </a:tcPr>
                </a:tc>
                <a:tc rowSpan="2">
                  <a:txBody>
                    <a:bodyPr/>
                    <a:lstStyle/>
                    <a:p>
                      <a:pPr algn="ctr" fontAlgn="ctr"/>
                      <a:r>
                        <a:rPr lang="en-ZA" sz="1200" b="1" i="0" u="none" strike="noStrike" dirty="0">
                          <a:solidFill>
                            <a:srgbClr val="000000"/>
                          </a:solidFill>
                          <a:effectLst/>
                          <a:latin typeface="Arial Narrow" panose="020B0606020202030204" pitchFamily="34" charset="0"/>
                        </a:rPr>
                        <a:t>Educators</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4B084"/>
                    </a:solidFill>
                  </a:tcPr>
                </a:tc>
                <a:tc rowSpan="2">
                  <a:txBody>
                    <a:bodyPr/>
                    <a:lstStyle/>
                    <a:p>
                      <a:pPr algn="ctr" fontAlgn="ctr"/>
                      <a:r>
                        <a:rPr lang="en-ZA" sz="1200" b="1" i="0" u="none" strike="noStrike" dirty="0">
                          <a:solidFill>
                            <a:srgbClr val="000000"/>
                          </a:solidFill>
                          <a:effectLst/>
                          <a:latin typeface="Arial Narrow" panose="020B0606020202030204" pitchFamily="34" charset="0"/>
                        </a:rPr>
                        <a:t>Schools</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4B084"/>
                    </a:solidFill>
                  </a:tcPr>
                </a:tc>
                <a:tc rowSpan="2">
                  <a:txBody>
                    <a:bodyPr/>
                    <a:lstStyle/>
                    <a:p>
                      <a:pPr algn="ctr" fontAlgn="ctr"/>
                      <a:r>
                        <a:rPr lang="en-ZA" sz="1200" b="1" i="0" u="none" strike="noStrike" dirty="0">
                          <a:solidFill>
                            <a:srgbClr val="000000"/>
                          </a:solidFill>
                          <a:effectLst/>
                          <a:latin typeface="Arial Narrow" panose="020B0606020202030204" pitchFamily="34" charset="0"/>
                        </a:rPr>
                        <a:t>Learners</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4B084"/>
                    </a:solidFill>
                  </a:tcPr>
                </a:tc>
                <a:tc rowSpan="2">
                  <a:txBody>
                    <a:bodyPr/>
                    <a:lstStyle/>
                    <a:p>
                      <a:pPr algn="ctr" fontAlgn="ctr"/>
                      <a:r>
                        <a:rPr lang="en-ZA" sz="1200" b="1" i="0" u="none" strike="noStrike" dirty="0">
                          <a:solidFill>
                            <a:srgbClr val="000000"/>
                          </a:solidFill>
                          <a:effectLst/>
                          <a:latin typeface="Arial Narrow" panose="020B0606020202030204" pitchFamily="34" charset="0"/>
                        </a:rPr>
                        <a:t>Educators</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4B084"/>
                    </a:solidFill>
                  </a:tcPr>
                </a:tc>
                <a:tc rowSpan="2">
                  <a:txBody>
                    <a:bodyPr/>
                    <a:lstStyle/>
                    <a:p>
                      <a:pPr algn="ctr" fontAlgn="ctr"/>
                      <a:r>
                        <a:rPr lang="en-ZA" sz="1200" b="1" i="0" u="none" strike="noStrike" dirty="0">
                          <a:solidFill>
                            <a:srgbClr val="000000"/>
                          </a:solidFill>
                          <a:effectLst/>
                          <a:latin typeface="Arial Narrow" panose="020B0606020202030204" pitchFamily="34" charset="0"/>
                        </a:rPr>
                        <a:t>Schools</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4B084"/>
                    </a:solidFill>
                  </a:tcPr>
                </a:tc>
                <a:tc rowSpan="2">
                  <a:txBody>
                    <a:bodyPr/>
                    <a:lstStyle/>
                    <a:p>
                      <a:pPr algn="ctr" fontAlgn="ctr"/>
                      <a:r>
                        <a:rPr lang="en-ZA" sz="1200" b="1" i="0" u="none" strike="noStrike" dirty="0">
                          <a:solidFill>
                            <a:srgbClr val="000000"/>
                          </a:solidFill>
                          <a:effectLst/>
                          <a:latin typeface="Arial Narrow" panose="020B0606020202030204" pitchFamily="34" charset="0"/>
                        </a:rPr>
                        <a:t>Learners</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4B084"/>
                    </a:solidFill>
                  </a:tcPr>
                </a:tc>
                <a:tc>
                  <a:txBody>
                    <a:bodyPr/>
                    <a:lstStyle/>
                    <a:p>
                      <a:pPr algn="ctr" fontAlgn="ctr"/>
                      <a:r>
                        <a:rPr lang="en-ZA" sz="1200" b="1" i="0" u="none" strike="noStrike" dirty="0">
                          <a:solidFill>
                            <a:srgbClr val="000000"/>
                          </a:solidFill>
                          <a:effectLst/>
                          <a:latin typeface="Arial Narrow" panose="020B0606020202030204" pitchFamily="34" charset="0"/>
                        </a:rPr>
                        <a:t>As % of  National</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F4B084"/>
                    </a:solidFill>
                  </a:tcPr>
                </a:tc>
                <a:tc rowSpan="2">
                  <a:txBody>
                    <a:bodyPr/>
                    <a:lstStyle/>
                    <a:p>
                      <a:pPr algn="ctr" fontAlgn="ctr"/>
                      <a:r>
                        <a:rPr lang="en-ZA" sz="1200" b="1" i="0" u="none" strike="noStrike" dirty="0">
                          <a:solidFill>
                            <a:srgbClr val="000000"/>
                          </a:solidFill>
                          <a:effectLst/>
                          <a:latin typeface="Arial Narrow" panose="020B0606020202030204" pitchFamily="34" charset="0"/>
                        </a:rPr>
                        <a:t>Educators</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4B084"/>
                    </a:solidFill>
                  </a:tcPr>
                </a:tc>
                <a:tc>
                  <a:txBody>
                    <a:bodyPr/>
                    <a:lstStyle/>
                    <a:p>
                      <a:pPr algn="ctr" fontAlgn="ctr"/>
                      <a:r>
                        <a:rPr lang="en-ZA" sz="1200" b="1" i="0" u="none" strike="noStrike" dirty="0">
                          <a:solidFill>
                            <a:srgbClr val="000000"/>
                          </a:solidFill>
                          <a:effectLst/>
                          <a:latin typeface="Arial Narrow" panose="020B0606020202030204" pitchFamily="34" charset="0"/>
                        </a:rPr>
                        <a:t>As % of  National</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F4B084"/>
                    </a:solidFill>
                  </a:tcPr>
                </a:tc>
                <a:tc rowSpan="2">
                  <a:txBody>
                    <a:bodyPr/>
                    <a:lstStyle/>
                    <a:p>
                      <a:pPr algn="ctr" fontAlgn="ctr"/>
                      <a:r>
                        <a:rPr lang="en-ZA" sz="1200" b="1" i="0" u="none" strike="noStrike" dirty="0">
                          <a:solidFill>
                            <a:srgbClr val="000000"/>
                          </a:solidFill>
                          <a:effectLst/>
                          <a:latin typeface="Arial Narrow" panose="020B0606020202030204" pitchFamily="34" charset="0"/>
                        </a:rPr>
                        <a:t>Schools</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4B084"/>
                    </a:solidFill>
                  </a:tcPr>
                </a:tc>
                <a:tc>
                  <a:txBody>
                    <a:bodyPr/>
                    <a:lstStyle/>
                    <a:p>
                      <a:pPr algn="ctr" fontAlgn="ctr"/>
                      <a:r>
                        <a:rPr lang="en-ZA" sz="1200" b="1" i="0" u="none" strike="noStrike" dirty="0">
                          <a:solidFill>
                            <a:srgbClr val="000000"/>
                          </a:solidFill>
                          <a:effectLst/>
                          <a:latin typeface="Arial Narrow" panose="020B0606020202030204" pitchFamily="34" charset="0"/>
                        </a:rPr>
                        <a:t>As % of</a:t>
                      </a:r>
                    </a:p>
                  </a:txBody>
                  <a:tcPr marL="4676" marR="4676" marT="4676"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F4B084"/>
                    </a:solidFill>
                  </a:tcPr>
                </a:tc>
                <a:extLst>
                  <a:ext uri="{0D108BD9-81ED-4DB2-BD59-A6C34878D82A}">
                    <a16:rowId xmlns:a16="http://schemas.microsoft.com/office/drawing/2014/main" val="2835075790"/>
                  </a:ext>
                </a:extLst>
              </a:tr>
              <a:tr h="667216">
                <a:tc vMerge="1">
                  <a:txBody>
                    <a:bodyPr/>
                    <a:lstStyle/>
                    <a:p>
                      <a:endParaRPr lang="en-ZA"/>
                    </a:p>
                  </a:txBody>
                  <a:tcPr/>
                </a:tc>
                <a:tc vMerge="1">
                  <a:txBody>
                    <a:bodyPr/>
                    <a:lstStyle/>
                    <a:p>
                      <a:endParaRPr lang="en-ZA"/>
                    </a:p>
                  </a:txBody>
                  <a:tcPr/>
                </a:tc>
                <a:tc vMerge="1">
                  <a:txBody>
                    <a:bodyPr/>
                    <a:lstStyle/>
                    <a:p>
                      <a:endParaRPr lang="en-ZA"/>
                    </a:p>
                  </a:txBody>
                  <a:tcPr/>
                </a:tc>
                <a:tc vMerge="1">
                  <a:txBody>
                    <a:bodyPr/>
                    <a:lstStyle/>
                    <a:p>
                      <a:endParaRPr lang="en-ZA"/>
                    </a:p>
                  </a:txBody>
                  <a:tcPr/>
                </a:tc>
                <a:tc vMerge="1">
                  <a:txBody>
                    <a:bodyPr/>
                    <a:lstStyle/>
                    <a:p>
                      <a:endParaRPr lang="en-ZA"/>
                    </a:p>
                  </a:txBody>
                  <a:tcPr/>
                </a:tc>
                <a:tc vMerge="1">
                  <a:txBody>
                    <a:bodyPr/>
                    <a:lstStyle/>
                    <a:p>
                      <a:endParaRPr lang="en-ZA"/>
                    </a:p>
                  </a:txBody>
                  <a:tcPr/>
                </a:tc>
                <a:tc vMerge="1">
                  <a:txBody>
                    <a:bodyPr/>
                    <a:lstStyle/>
                    <a:p>
                      <a:endParaRPr lang="en-ZA"/>
                    </a:p>
                  </a:txBody>
                  <a:tcPr/>
                </a:tc>
                <a:tc vMerge="1">
                  <a:txBody>
                    <a:bodyPr/>
                    <a:lstStyle/>
                    <a:p>
                      <a:endParaRPr lang="en-ZA"/>
                    </a:p>
                  </a:txBody>
                  <a:tcPr/>
                </a:tc>
                <a:tc>
                  <a:txBody>
                    <a:bodyPr/>
                    <a:lstStyle/>
                    <a:p>
                      <a:pPr algn="ctr" fontAlgn="ctr"/>
                      <a:r>
                        <a:rPr lang="en-ZA" sz="1200" b="1" i="0" u="none" strike="noStrike" dirty="0">
                          <a:solidFill>
                            <a:srgbClr val="000000"/>
                          </a:solidFill>
                          <a:effectLst/>
                          <a:latin typeface="Arial Narrow" panose="020B0606020202030204" pitchFamily="34" charset="0"/>
                        </a:rPr>
                        <a:t>Total</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rgbClr val="F4B084"/>
                    </a:solidFill>
                  </a:tcPr>
                </a:tc>
                <a:tc vMerge="1">
                  <a:txBody>
                    <a:bodyPr/>
                    <a:lstStyle/>
                    <a:p>
                      <a:endParaRPr lang="en-ZA"/>
                    </a:p>
                  </a:txBody>
                  <a:tcPr/>
                </a:tc>
                <a:tc>
                  <a:txBody>
                    <a:bodyPr/>
                    <a:lstStyle/>
                    <a:p>
                      <a:pPr algn="ctr" fontAlgn="ctr"/>
                      <a:r>
                        <a:rPr lang="en-ZA" sz="1200" b="1" i="0" u="none" strike="noStrike" dirty="0">
                          <a:solidFill>
                            <a:srgbClr val="000000"/>
                          </a:solidFill>
                          <a:effectLst/>
                          <a:latin typeface="Arial Narrow" panose="020B0606020202030204" pitchFamily="34" charset="0"/>
                        </a:rPr>
                        <a:t>Total</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rgbClr val="F4B084"/>
                    </a:solidFill>
                  </a:tcPr>
                </a:tc>
                <a:tc vMerge="1">
                  <a:txBody>
                    <a:bodyPr/>
                    <a:lstStyle/>
                    <a:p>
                      <a:endParaRPr lang="en-ZA"/>
                    </a:p>
                  </a:txBody>
                  <a:tcPr/>
                </a:tc>
                <a:tc>
                  <a:txBody>
                    <a:bodyPr/>
                    <a:lstStyle/>
                    <a:p>
                      <a:pPr algn="ctr" fontAlgn="ctr"/>
                      <a:r>
                        <a:rPr lang="en-ZA" sz="1200" b="1" i="0" u="none" strike="noStrike" dirty="0">
                          <a:solidFill>
                            <a:srgbClr val="000000"/>
                          </a:solidFill>
                          <a:effectLst/>
                          <a:latin typeface="Arial Narrow" panose="020B0606020202030204" pitchFamily="34" charset="0"/>
                        </a:rPr>
                        <a:t>National  Total</a:t>
                      </a:r>
                    </a:p>
                  </a:txBody>
                  <a:tcPr marL="4676" marR="4676" marT="4676"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2703750197"/>
                  </a:ext>
                </a:extLst>
              </a:tr>
              <a:tr h="338180">
                <a:tc>
                  <a:txBody>
                    <a:bodyPr/>
                    <a:lstStyle/>
                    <a:p>
                      <a:pPr algn="l" fontAlgn="ctr"/>
                      <a:r>
                        <a:rPr lang="en-ZA" sz="1200" b="0" i="0" u="none" strike="noStrike" dirty="0">
                          <a:solidFill>
                            <a:srgbClr val="000000"/>
                          </a:solidFill>
                          <a:effectLst/>
                          <a:latin typeface="Arial Narrow" panose="020B0606020202030204" pitchFamily="34" charset="0"/>
                        </a:rPr>
                        <a:t>EC</a:t>
                      </a:r>
                    </a:p>
                  </a:txBody>
                  <a:tcPr marL="4676" marR="4676" marT="4676"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FCE4D6"/>
                    </a:solidFill>
                  </a:tcPr>
                </a:tc>
                <a:tc>
                  <a:txBody>
                    <a:bodyPr/>
                    <a:lstStyle/>
                    <a:p>
                      <a:pPr algn="ctr" fontAlgn="ctr"/>
                      <a:r>
                        <a:rPr lang="en-ZA" sz="1200" b="0" i="0" u="none" strike="noStrike" dirty="0">
                          <a:solidFill>
                            <a:srgbClr val="000000"/>
                          </a:solidFill>
                          <a:effectLst/>
                          <a:latin typeface="Arial Narrow" panose="020B0606020202030204" pitchFamily="34" charset="0"/>
                        </a:rPr>
                        <a:t>1 768 040</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FCE4D6"/>
                    </a:solidFill>
                  </a:tcPr>
                </a:tc>
                <a:tc>
                  <a:txBody>
                    <a:bodyPr/>
                    <a:lstStyle/>
                    <a:p>
                      <a:pPr algn="ctr" fontAlgn="ctr"/>
                      <a:r>
                        <a:rPr lang="en-ZA" sz="1200" b="0" i="0" u="none" strike="noStrike" dirty="0">
                          <a:solidFill>
                            <a:srgbClr val="000000"/>
                          </a:solidFill>
                          <a:effectLst/>
                          <a:latin typeface="Arial Narrow" panose="020B0606020202030204" pitchFamily="34" charset="0"/>
                        </a:rPr>
                        <a:t>59 279</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FCE4D6"/>
                    </a:solidFill>
                  </a:tcPr>
                </a:tc>
                <a:tc>
                  <a:txBody>
                    <a:bodyPr/>
                    <a:lstStyle/>
                    <a:p>
                      <a:pPr algn="ctr" fontAlgn="ctr"/>
                      <a:r>
                        <a:rPr lang="en-ZA" sz="1200" b="0" i="0" u="none" strike="noStrike" dirty="0">
                          <a:solidFill>
                            <a:srgbClr val="000000"/>
                          </a:solidFill>
                          <a:effectLst/>
                          <a:latin typeface="Arial Narrow" panose="020B0606020202030204" pitchFamily="34" charset="0"/>
                        </a:rPr>
                        <a:t>5 213</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FCE4D6"/>
                    </a:solidFill>
                  </a:tcPr>
                </a:tc>
                <a:tc>
                  <a:txBody>
                    <a:bodyPr/>
                    <a:lstStyle/>
                    <a:p>
                      <a:pPr algn="ctr" fontAlgn="ctr"/>
                      <a:r>
                        <a:rPr lang="en-ZA" sz="1200" b="0" i="0" u="none" strike="noStrike" dirty="0">
                          <a:solidFill>
                            <a:srgbClr val="000000"/>
                          </a:solidFill>
                          <a:effectLst/>
                          <a:latin typeface="Arial Narrow" panose="020B0606020202030204" pitchFamily="34" charset="0"/>
                        </a:rPr>
                        <a:t>75 257</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FCE4D6"/>
                    </a:solidFill>
                  </a:tcPr>
                </a:tc>
                <a:tc>
                  <a:txBody>
                    <a:bodyPr/>
                    <a:lstStyle/>
                    <a:p>
                      <a:pPr algn="ctr" fontAlgn="ctr"/>
                      <a:r>
                        <a:rPr lang="en-ZA" sz="1200" b="0" i="0" u="none" strike="noStrike" dirty="0">
                          <a:solidFill>
                            <a:srgbClr val="000000"/>
                          </a:solidFill>
                          <a:effectLst/>
                          <a:latin typeface="Arial Narrow" panose="020B0606020202030204" pitchFamily="34" charset="0"/>
                        </a:rPr>
                        <a:t>3 368</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FCE4D6"/>
                    </a:solidFill>
                  </a:tcPr>
                </a:tc>
                <a:tc>
                  <a:txBody>
                    <a:bodyPr/>
                    <a:lstStyle/>
                    <a:p>
                      <a:pPr algn="ctr" fontAlgn="ctr"/>
                      <a:r>
                        <a:rPr lang="en-ZA" sz="1200" b="0" i="0" u="none" strike="noStrike" dirty="0">
                          <a:solidFill>
                            <a:srgbClr val="000000"/>
                          </a:solidFill>
                          <a:effectLst/>
                          <a:latin typeface="Arial Narrow" panose="020B0606020202030204" pitchFamily="34" charset="0"/>
                        </a:rPr>
                        <a:t>239</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FCE4D6"/>
                    </a:solidFill>
                  </a:tcPr>
                </a:tc>
                <a:tc>
                  <a:txBody>
                    <a:bodyPr/>
                    <a:lstStyle/>
                    <a:p>
                      <a:pPr algn="ctr" fontAlgn="ctr"/>
                      <a:r>
                        <a:rPr lang="en-ZA" sz="1200" b="0" i="0" u="none" strike="noStrike" dirty="0">
                          <a:solidFill>
                            <a:srgbClr val="000000"/>
                          </a:solidFill>
                          <a:effectLst/>
                          <a:latin typeface="Arial Narrow" panose="020B0606020202030204" pitchFamily="34" charset="0"/>
                        </a:rPr>
                        <a:t>1 843 297</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FCE4D6"/>
                    </a:solidFill>
                  </a:tcPr>
                </a:tc>
                <a:tc>
                  <a:txBody>
                    <a:bodyPr/>
                    <a:lstStyle/>
                    <a:p>
                      <a:pPr algn="ctr" fontAlgn="ctr"/>
                      <a:r>
                        <a:rPr lang="en-ZA" sz="1200" b="0" i="0" u="none" strike="noStrike" dirty="0">
                          <a:solidFill>
                            <a:srgbClr val="000000"/>
                          </a:solidFill>
                          <a:effectLst/>
                          <a:latin typeface="Arial Narrow" panose="020B0606020202030204" pitchFamily="34" charset="0"/>
                        </a:rPr>
                        <a:t>14</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FCE4D6"/>
                    </a:solidFill>
                  </a:tcPr>
                </a:tc>
                <a:tc>
                  <a:txBody>
                    <a:bodyPr/>
                    <a:lstStyle/>
                    <a:p>
                      <a:pPr algn="ctr" fontAlgn="ctr"/>
                      <a:r>
                        <a:rPr lang="en-ZA" sz="1200" b="0" i="0" u="none" strike="noStrike" dirty="0">
                          <a:solidFill>
                            <a:srgbClr val="000000"/>
                          </a:solidFill>
                          <a:effectLst/>
                          <a:latin typeface="Arial Narrow" panose="020B0606020202030204" pitchFamily="34" charset="0"/>
                        </a:rPr>
                        <a:t>62 647</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FCE4D6"/>
                    </a:solidFill>
                  </a:tcPr>
                </a:tc>
                <a:tc>
                  <a:txBody>
                    <a:bodyPr/>
                    <a:lstStyle/>
                    <a:p>
                      <a:pPr algn="ctr" fontAlgn="ctr"/>
                      <a:r>
                        <a:rPr lang="en-ZA" sz="1200" b="0" i="0" u="none" strike="noStrike" dirty="0">
                          <a:solidFill>
                            <a:srgbClr val="000000"/>
                          </a:solidFill>
                          <a:effectLst/>
                          <a:latin typeface="Arial Narrow" panose="020B0606020202030204" pitchFamily="34" charset="0"/>
                        </a:rPr>
                        <a:t>14</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FCE4D6"/>
                    </a:solidFill>
                  </a:tcPr>
                </a:tc>
                <a:tc>
                  <a:txBody>
                    <a:bodyPr/>
                    <a:lstStyle/>
                    <a:p>
                      <a:pPr algn="ctr" fontAlgn="ctr"/>
                      <a:r>
                        <a:rPr lang="en-ZA" sz="1200" b="0" i="0" u="none" strike="noStrike" dirty="0">
                          <a:solidFill>
                            <a:srgbClr val="000000"/>
                          </a:solidFill>
                          <a:effectLst/>
                          <a:latin typeface="Arial Narrow" panose="020B0606020202030204" pitchFamily="34" charset="0"/>
                        </a:rPr>
                        <a:t>5 452</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FCE4D6"/>
                    </a:solidFill>
                  </a:tcPr>
                </a:tc>
                <a:tc>
                  <a:txBody>
                    <a:bodyPr/>
                    <a:lstStyle/>
                    <a:p>
                      <a:pPr algn="ctr" fontAlgn="ctr"/>
                      <a:r>
                        <a:rPr lang="en-ZA" sz="1200" b="0" i="0" u="none" strike="noStrike" dirty="0">
                          <a:solidFill>
                            <a:srgbClr val="000000"/>
                          </a:solidFill>
                          <a:effectLst/>
                          <a:latin typeface="Arial Narrow" panose="020B0606020202030204" pitchFamily="34" charset="0"/>
                        </a:rPr>
                        <a:t>22</a:t>
                      </a:r>
                    </a:p>
                  </a:txBody>
                  <a:tcPr marL="4676" marR="4676" marT="4676"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FCE4D6"/>
                    </a:solidFill>
                  </a:tcPr>
                </a:tc>
                <a:extLst>
                  <a:ext uri="{0D108BD9-81ED-4DB2-BD59-A6C34878D82A}">
                    <a16:rowId xmlns:a16="http://schemas.microsoft.com/office/drawing/2014/main" val="3219764701"/>
                  </a:ext>
                </a:extLst>
              </a:tr>
              <a:tr h="329038">
                <a:tc>
                  <a:txBody>
                    <a:bodyPr/>
                    <a:lstStyle/>
                    <a:p>
                      <a:pPr algn="l" fontAlgn="ctr"/>
                      <a:r>
                        <a:rPr lang="en-ZA" sz="1200" b="0" i="0" u="none" strike="noStrike" dirty="0">
                          <a:solidFill>
                            <a:srgbClr val="000000"/>
                          </a:solidFill>
                          <a:effectLst/>
                          <a:latin typeface="Arial Narrow" panose="020B0606020202030204" pitchFamily="34" charset="0"/>
                        </a:rPr>
                        <a:t>FS</a:t>
                      </a:r>
                    </a:p>
                  </a:txBody>
                  <a:tcPr marL="4676" marR="4676" marT="4676"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8CBAD"/>
                    </a:solidFill>
                  </a:tcPr>
                </a:tc>
                <a:tc>
                  <a:txBody>
                    <a:bodyPr/>
                    <a:lstStyle/>
                    <a:p>
                      <a:pPr algn="ctr" fontAlgn="ctr"/>
                      <a:r>
                        <a:rPr lang="en-ZA" sz="1200" b="0" i="0" u="none" strike="noStrike" dirty="0">
                          <a:solidFill>
                            <a:srgbClr val="000000"/>
                          </a:solidFill>
                          <a:effectLst/>
                          <a:latin typeface="Arial Narrow" panose="020B0606020202030204" pitchFamily="34" charset="0"/>
                        </a:rPr>
                        <a:t>700 052</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8CBAD"/>
                    </a:solidFill>
                  </a:tcPr>
                </a:tc>
                <a:tc>
                  <a:txBody>
                    <a:bodyPr/>
                    <a:lstStyle/>
                    <a:p>
                      <a:pPr algn="ctr" fontAlgn="ctr"/>
                      <a:r>
                        <a:rPr lang="en-ZA" sz="1200" b="0" i="0" u="none" strike="noStrike" dirty="0">
                          <a:solidFill>
                            <a:srgbClr val="000000"/>
                          </a:solidFill>
                          <a:effectLst/>
                          <a:latin typeface="Arial Narrow" panose="020B0606020202030204" pitchFamily="34" charset="0"/>
                        </a:rPr>
                        <a:t>22 539</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8CBAD"/>
                    </a:solidFill>
                  </a:tcPr>
                </a:tc>
                <a:tc>
                  <a:txBody>
                    <a:bodyPr/>
                    <a:lstStyle/>
                    <a:p>
                      <a:pPr algn="ctr" fontAlgn="ctr"/>
                      <a:r>
                        <a:rPr lang="en-ZA" sz="1200" b="0" i="0" u="none" strike="noStrike" dirty="0">
                          <a:solidFill>
                            <a:srgbClr val="000000"/>
                          </a:solidFill>
                          <a:effectLst/>
                          <a:latin typeface="Arial Narrow" panose="020B0606020202030204" pitchFamily="34" charset="0"/>
                        </a:rPr>
                        <a:t>1 045</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8CBAD"/>
                    </a:solidFill>
                  </a:tcPr>
                </a:tc>
                <a:tc>
                  <a:txBody>
                    <a:bodyPr/>
                    <a:lstStyle/>
                    <a:p>
                      <a:pPr algn="ctr" fontAlgn="ctr"/>
                      <a:r>
                        <a:rPr lang="en-ZA" sz="1200" b="0" i="0" u="none" strike="noStrike" dirty="0">
                          <a:solidFill>
                            <a:srgbClr val="000000"/>
                          </a:solidFill>
                          <a:effectLst/>
                          <a:latin typeface="Arial Narrow" panose="020B0606020202030204" pitchFamily="34" charset="0"/>
                        </a:rPr>
                        <a:t>19 795</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8CBAD"/>
                    </a:solidFill>
                  </a:tcPr>
                </a:tc>
                <a:tc>
                  <a:txBody>
                    <a:bodyPr/>
                    <a:lstStyle/>
                    <a:p>
                      <a:pPr algn="ctr" fontAlgn="ctr"/>
                      <a:r>
                        <a:rPr lang="en-ZA" sz="1200" b="0" i="0" u="none" strike="noStrike" dirty="0">
                          <a:solidFill>
                            <a:srgbClr val="000000"/>
                          </a:solidFill>
                          <a:effectLst/>
                          <a:latin typeface="Arial Narrow" panose="020B0606020202030204" pitchFamily="34" charset="0"/>
                        </a:rPr>
                        <a:t>1 163</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8CBAD"/>
                    </a:solidFill>
                  </a:tcPr>
                </a:tc>
                <a:tc>
                  <a:txBody>
                    <a:bodyPr/>
                    <a:lstStyle/>
                    <a:p>
                      <a:pPr algn="ctr" fontAlgn="ctr"/>
                      <a:r>
                        <a:rPr lang="en-ZA" sz="1200" b="0" i="0" u="none" strike="noStrike" dirty="0">
                          <a:solidFill>
                            <a:srgbClr val="000000"/>
                          </a:solidFill>
                          <a:effectLst/>
                          <a:latin typeface="Arial Narrow" panose="020B0606020202030204" pitchFamily="34" charset="0"/>
                        </a:rPr>
                        <a:t>77</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8CBAD"/>
                    </a:solidFill>
                  </a:tcPr>
                </a:tc>
                <a:tc>
                  <a:txBody>
                    <a:bodyPr/>
                    <a:lstStyle/>
                    <a:p>
                      <a:pPr algn="ctr" fontAlgn="ctr"/>
                      <a:r>
                        <a:rPr lang="en-ZA" sz="1200" b="0" i="0" u="none" strike="noStrike" dirty="0">
                          <a:solidFill>
                            <a:srgbClr val="000000"/>
                          </a:solidFill>
                          <a:effectLst/>
                          <a:latin typeface="Arial Narrow" panose="020B0606020202030204" pitchFamily="34" charset="0"/>
                        </a:rPr>
                        <a:t>719 847</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8CBAD"/>
                    </a:solidFill>
                  </a:tcPr>
                </a:tc>
                <a:tc>
                  <a:txBody>
                    <a:bodyPr/>
                    <a:lstStyle/>
                    <a:p>
                      <a:pPr algn="ctr" fontAlgn="ctr"/>
                      <a:r>
                        <a:rPr lang="en-ZA" sz="1200" b="0" i="0" u="none" strike="noStrike" dirty="0">
                          <a:solidFill>
                            <a:srgbClr val="000000"/>
                          </a:solidFill>
                          <a:effectLst/>
                          <a:latin typeface="Arial Narrow" panose="020B0606020202030204" pitchFamily="34" charset="0"/>
                        </a:rPr>
                        <a:t>5</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8CBAD"/>
                    </a:solidFill>
                  </a:tcPr>
                </a:tc>
                <a:tc>
                  <a:txBody>
                    <a:bodyPr/>
                    <a:lstStyle/>
                    <a:p>
                      <a:pPr algn="ctr" fontAlgn="ctr"/>
                      <a:r>
                        <a:rPr lang="en-ZA" sz="1200" b="0" i="0" u="none" strike="noStrike" dirty="0">
                          <a:solidFill>
                            <a:srgbClr val="000000"/>
                          </a:solidFill>
                          <a:effectLst/>
                          <a:latin typeface="Arial Narrow" panose="020B0606020202030204" pitchFamily="34" charset="0"/>
                        </a:rPr>
                        <a:t>23 702</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8CBAD"/>
                    </a:solidFill>
                  </a:tcPr>
                </a:tc>
                <a:tc>
                  <a:txBody>
                    <a:bodyPr/>
                    <a:lstStyle/>
                    <a:p>
                      <a:pPr algn="ctr" fontAlgn="ctr"/>
                      <a:r>
                        <a:rPr lang="en-ZA" sz="1200" b="0" i="0" u="none" strike="noStrike" dirty="0">
                          <a:solidFill>
                            <a:srgbClr val="000000"/>
                          </a:solidFill>
                          <a:effectLst/>
                          <a:latin typeface="Arial Narrow" panose="020B0606020202030204" pitchFamily="34" charset="0"/>
                        </a:rPr>
                        <a:t>5</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8CBAD"/>
                    </a:solidFill>
                  </a:tcPr>
                </a:tc>
                <a:tc>
                  <a:txBody>
                    <a:bodyPr/>
                    <a:lstStyle/>
                    <a:p>
                      <a:pPr algn="ctr" fontAlgn="ctr"/>
                      <a:r>
                        <a:rPr lang="en-ZA" sz="1200" b="0" i="0" u="none" strike="noStrike" dirty="0">
                          <a:solidFill>
                            <a:srgbClr val="000000"/>
                          </a:solidFill>
                          <a:effectLst/>
                          <a:latin typeface="Arial Narrow" panose="020B0606020202030204" pitchFamily="34" charset="0"/>
                        </a:rPr>
                        <a:t>1 122</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8CBAD"/>
                    </a:solidFill>
                  </a:tcPr>
                </a:tc>
                <a:tc>
                  <a:txBody>
                    <a:bodyPr/>
                    <a:lstStyle/>
                    <a:p>
                      <a:pPr algn="ctr" fontAlgn="ctr"/>
                      <a:r>
                        <a:rPr lang="en-ZA" sz="1200" b="0" i="0" u="none" strike="noStrike" dirty="0">
                          <a:solidFill>
                            <a:srgbClr val="000000"/>
                          </a:solidFill>
                          <a:effectLst/>
                          <a:latin typeface="Arial Narrow" panose="020B0606020202030204" pitchFamily="34" charset="0"/>
                        </a:rPr>
                        <a:t>4</a:t>
                      </a:r>
                    </a:p>
                  </a:txBody>
                  <a:tcPr marL="4676" marR="4676" marT="4676"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8CBAD"/>
                    </a:solidFill>
                  </a:tcPr>
                </a:tc>
                <a:extLst>
                  <a:ext uri="{0D108BD9-81ED-4DB2-BD59-A6C34878D82A}">
                    <a16:rowId xmlns:a16="http://schemas.microsoft.com/office/drawing/2014/main" val="692318892"/>
                  </a:ext>
                </a:extLst>
              </a:tr>
              <a:tr h="329038">
                <a:tc>
                  <a:txBody>
                    <a:bodyPr/>
                    <a:lstStyle/>
                    <a:p>
                      <a:pPr algn="l" fontAlgn="ctr"/>
                      <a:r>
                        <a:rPr lang="en-ZA" sz="1200" b="0" i="0" u="none" strike="noStrike" dirty="0">
                          <a:solidFill>
                            <a:srgbClr val="000000"/>
                          </a:solidFill>
                          <a:effectLst/>
                          <a:latin typeface="Arial Narrow" panose="020B0606020202030204" pitchFamily="34" charset="0"/>
                        </a:rPr>
                        <a:t>GT</a:t>
                      </a:r>
                    </a:p>
                  </a:txBody>
                  <a:tcPr marL="4676" marR="4676" marT="4676"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fontAlgn="ctr"/>
                      <a:r>
                        <a:rPr lang="en-ZA" sz="1200" b="0" i="0" u="none" strike="noStrike" dirty="0">
                          <a:solidFill>
                            <a:srgbClr val="000000"/>
                          </a:solidFill>
                          <a:effectLst/>
                          <a:latin typeface="Arial Narrow" panose="020B0606020202030204" pitchFamily="34" charset="0"/>
                        </a:rPr>
                        <a:t>2 186 156</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fontAlgn="ctr"/>
                      <a:r>
                        <a:rPr lang="en-ZA" sz="1200" b="0" i="0" u="none" strike="noStrike" dirty="0">
                          <a:solidFill>
                            <a:srgbClr val="000000"/>
                          </a:solidFill>
                          <a:effectLst/>
                          <a:latin typeface="Arial Narrow" panose="020B0606020202030204" pitchFamily="34" charset="0"/>
                        </a:rPr>
                        <a:t>69 719</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fontAlgn="ctr"/>
                      <a:r>
                        <a:rPr lang="en-ZA" sz="1200" b="0" i="0" u="none" strike="noStrike" dirty="0">
                          <a:solidFill>
                            <a:srgbClr val="000000"/>
                          </a:solidFill>
                          <a:effectLst/>
                          <a:latin typeface="Arial Narrow" panose="020B0606020202030204" pitchFamily="34" charset="0"/>
                        </a:rPr>
                        <a:t>2 071</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fontAlgn="ctr"/>
                      <a:r>
                        <a:rPr lang="en-ZA" sz="1200" b="0" i="0" u="none" strike="noStrike" dirty="0">
                          <a:solidFill>
                            <a:srgbClr val="000000"/>
                          </a:solidFill>
                          <a:effectLst/>
                          <a:latin typeface="Arial Narrow" panose="020B0606020202030204" pitchFamily="34" charset="0"/>
                        </a:rPr>
                        <a:t>322 231</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fontAlgn="ctr"/>
                      <a:r>
                        <a:rPr lang="en-ZA" sz="1200" b="0" i="0" u="none" strike="noStrike" dirty="0">
                          <a:solidFill>
                            <a:srgbClr val="000000"/>
                          </a:solidFill>
                          <a:effectLst/>
                          <a:latin typeface="Arial Narrow" panose="020B0606020202030204" pitchFamily="34" charset="0"/>
                        </a:rPr>
                        <a:t>19 678</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fontAlgn="ctr"/>
                      <a:r>
                        <a:rPr lang="en-ZA" sz="1200" b="0" i="0" u="none" strike="noStrike" dirty="0">
                          <a:solidFill>
                            <a:srgbClr val="000000"/>
                          </a:solidFill>
                          <a:effectLst/>
                          <a:latin typeface="Arial Narrow" panose="020B0606020202030204" pitchFamily="34" charset="0"/>
                        </a:rPr>
                        <a:t>834</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fontAlgn="ctr"/>
                      <a:r>
                        <a:rPr lang="en-ZA" sz="1200" b="0" i="0" u="none" strike="noStrike" dirty="0">
                          <a:solidFill>
                            <a:srgbClr val="000000"/>
                          </a:solidFill>
                          <a:effectLst/>
                          <a:latin typeface="Arial Narrow" panose="020B0606020202030204" pitchFamily="34" charset="0"/>
                        </a:rPr>
                        <a:t>2 508 387</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fontAlgn="ctr"/>
                      <a:r>
                        <a:rPr lang="en-ZA" sz="1200" b="0" i="0" u="none" strike="noStrike" dirty="0">
                          <a:solidFill>
                            <a:srgbClr val="000000"/>
                          </a:solidFill>
                          <a:effectLst/>
                          <a:latin typeface="Arial Narrow" panose="020B0606020202030204" pitchFamily="34" charset="0"/>
                        </a:rPr>
                        <a:t>19</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fontAlgn="ctr"/>
                      <a:r>
                        <a:rPr lang="en-ZA" sz="1200" b="0" i="0" u="none" strike="noStrike" dirty="0">
                          <a:solidFill>
                            <a:srgbClr val="000000"/>
                          </a:solidFill>
                          <a:effectLst/>
                          <a:latin typeface="Arial Narrow" panose="020B0606020202030204" pitchFamily="34" charset="0"/>
                        </a:rPr>
                        <a:t>89 397</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fontAlgn="ctr"/>
                      <a:r>
                        <a:rPr lang="en-ZA" sz="1200" b="0" i="0" u="none" strike="noStrike" dirty="0">
                          <a:solidFill>
                            <a:srgbClr val="000000"/>
                          </a:solidFill>
                          <a:effectLst/>
                          <a:latin typeface="Arial Narrow" panose="020B0606020202030204" pitchFamily="34" charset="0"/>
                        </a:rPr>
                        <a:t>20</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fontAlgn="ctr"/>
                      <a:r>
                        <a:rPr lang="en-ZA" sz="1200" b="0" i="0" u="none" strike="noStrike" dirty="0">
                          <a:solidFill>
                            <a:srgbClr val="000000"/>
                          </a:solidFill>
                          <a:effectLst/>
                          <a:latin typeface="Arial Narrow" panose="020B0606020202030204" pitchFamily="34" charset="0"/>
                        </a:rPr>
                        <a:t>2 905</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fontAlgn="ctr"/>
                      <a:r>
                        <a:rPr lang="en-ZA" sz="1200" b="0" i="0" u="none" strike="noStrike" dirty="0">
                          <a:solidFill>
                            <a:srgbClr val="000000"/>
                          </a:solidFill>
                          <a:effectLst/>
                          <a:latin typeface="Arial Narrow" panose="020B0606020202030204" pitchFamily="34" charset="0"/>
                        </a:rPr>
                        <a:t>12</a:t>
                      </a:r>
                    </a:p>
                  </a:txBody>
                  <a:tcPr marL="4676" marR="4676" marT="4676"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CE4D6"/>
                    </a:solidFill>
                  </a:tcPr>
                </a:tc>
                <a:extLst>
                  <a:ext uri="{0D108BD9-81ED-4DB2-BD59-A6C34878D82A}">
                    <a16:rowId xmlns:a16="http://schemas.microsoft.com/office/drawing/2014/main" val="572131492"/>
                  </a:ext>
                </a:extLst>
              </a:tr>
              <a:tr h="329038">
                <a:tc>
                  <a:txBody>
                    <a:bodyPr/>
                    <a:lstStyle/>
                    <a:p>
                      <a:pPr algn="l" fontAlgn="ctr"/>
                      <a:r>
                        <a:rPr lang="en-ZA" sz="1200" b="0" i="0" u="none" strike="noStrike" dirty="0">
                          <a:solidFill>
                            <a:srgbClr val="000000"/>
                          </a:solidFill>
                          <a:effectLst/>
                          <a:latin typeface="Arial Narrow" panose="020B0606020202030204" pitchFamily="34" charset="0"/>
                        </a:rPr>
                        <a:t>KZN</a:t>
                      </a:r>
                    </a:p>
                  </a:txBody>
                  <a:tcPr marL="4676" marR="4676" marT="4676"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8CBAD"/>
                    </a:solidFill>
                  </a:tcPr>
                </a:tc>
                <a:tc>
                  <a:txBody>
                    <a:bodyPr/>
                    <a:lstStyle/>
                    <a:p>
                      <a:pPr algn="ctr" fontAlgn="ctr"/>
                      <a:r>
                        <a:rPr lang="en-ZA" sz="1200" b="0" i="0" u="none" strike="noStrike" dirty="0">
                          <a:solidFill>
                            <a:srgbClr val="000000"/>
                          </a:solidFill>
                          <a:effectLst/>
                          <a:latin typeface="Arial Narrow" panose="020B0606020202030204" pitchFamily="34" charset="0"/>
                        </a:rPr>
                        <a:t>2 808 976</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8CBAD"/>
                    </a:solidFill>
                  </a:tcPr>
                </a:tc>
                <a:tc>
                  <a:txBody>
                    <a:bodyPr/>
                    <a:lstStyle/>
                    <a:p>
                      <a:pPr algn="ctr" fontAlgn="ctr"/>
                      <a:r>
                        <a:rPr lang="en-ZA" sz="1200" b="0" i="0" u="none" strike="noStrike" dirty="0">
                          <a:solidFill>
                            <a:srgbClr val="000000"/>
                          </a:solidFill>
                          <a:effectLst/>
                          <a:latin typeface="Arial Narrow" panose="020B0606020202030204" pitchFamily="34" charset="0"/>
                        </a:rPr>
                        <a:t>92 800</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8CBAD"/>
                    </a:solidFill>
                  </a:tcPr>
                </a:tc>
                <a:tc>
                  <a:txBody>
                    <a:bodyPr/>
                    <a:lstStyle/>
                    <a:p>
                      <a:pPr algn="ctr" fontAlgn="ctr"/>
                      <a:r>
                        <a:rPr lang="en-ZA" sz="1200" b="0" i="0" u="none" strike="noStrike" dirty="0">
                          <a:solidFill>
                            <a:srgbClr val="000000"/>
                          </a:solidFill>
                          <a:effectLst/>
                          <a:latin typeface="Arial Narrow" panose="020B0606020202030204" pitchFamily="34" charset="0"/>
                        </a:rPr>
                        <a:t>5 853</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8CBAD"/>
                    </a:solidFill>
                  </a:tcPr>
                </a:tc>
                <a:tc>
                  <a:txBody>
                    <a:bodyPr/>
                    <a:lstStyle/>
                    <a:p>
                      <a:pPr algn="ctr" fontAlgn="ctr"/>
                      <a:r>
                        <a:rPr lang="en-ZA" sz="1200" b="0" i="0" u="none" strike="noStrike" dirty="0">
                          <a:solidFill>
                            <a:srgbClr val="000000"/>
                          </a:solidFill>
                          <a:effectLst/>
                          <a:latin typeface="Arial Narrow" panose="020B0606020202030204" pitchFamily="34" charset="0"/>
                        </a:rPr>
                        <a:t>58 295</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8CBAD"/>
                    </a:solidFill>
                  </a:tcPr>
                </a:tc>
                <a:tc>
                  <a:txBody>
                    <a:bodyPr/>
                    <a:lstStyle/>
                    <a:p>
                      <a:pPr algn="ctr" fontAlgn="ctr"/>
                      <a:r>
                        <a:rPr lang="en-ZA" sz="1200" b="0" i="0" u="none" strike="noStrike" dirty="0">
                          <a:solidFill>
                            <a:srgbClr val="000000"/>
                          </a:solidFill>
                          <a:effectLst/>
                          <a:latin typeface="Arial Narrow" panose="020B0606020202030204" pitchFamily="34" charset="0"/>
                        </a:rPr>
                        <a:t>3 898</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8CBAD"/>
                    </a:solidFill>
                  </a:tcPr>
                </a:tc>
                <a:tc>
                  <a:txBody>
                    <a:bodyPr/>
                    <a:lstStyle/>
                    <a:p>
                      <a:pPr algn="ctr" fontAlgn="ctr"/>
                      <a:r>
                        <a:rPr lang="en-ZA" sz="1200" b="0" i="0" u="none" strike="noStrike" dirty="0">
                          <a:solidFill>
                            <a:srgbClr val="000000"/>
                          </a:solidFill>
                          <a:effectLst/>
                          <a:latin typeface="Arial Narrow" panose="020B0606020202030204" pitchFamily="34" charset="0"/>
                        </a:rPr>
                        <a:t>338</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8CBAD"/>
                    </a:solidFill>
                  </a:tcPr>
                </a:tc>
                <a:tc>
                  <a:txBody>
                    <a:bodyPr/>
                    <a:lstStyle/>
                    <a:p>
                      <a:pPr algn="ctr" fontAlgn="ctr"/>
                      <a:r>
                        <a:rPr lang="en-ZA" sz="1200" b="0" i="0" u="none" strike="noStrike" dirty="0">
                          <a:solidFill>
                            <a:srgbClr val="000000"/>
                          </a:solidFill>
                          <a:effectLst/>
                          <a:latin typeface="Arial Narrow" panose="020B0606020202030204" pitchFamily="34" charset="0"/>
                        </a:rPr>
                        <a:t>2 867 271</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8CBAD"/>
                    </a:solidFill>
                  </a:tcPr>
                </a:tc>
                <a:tc>
                  <a:txBody>
                    <a:bodyPr/>
                    <a:lstStyle/>
                    <a:p>
                      <a:pPr algn="ctr" fontAlgn="ctr"/>
                      <a:r>
                        <a:rPr lang="en-ZA" sz="1200" b="0" i="0" u="none" strike="noStrike" dirty="0">
                          <a:solidFill>
                            <a:srgbClr val="000000"/>
                          </a:solidFill>
                          <a:effectLst/>
                          <a:latin typeface="Arial Narrow" panose="020B0606020202030204" pitchFamily="34" charset="0"/>
                        </a:rPr>
                        <a:t>22</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8CBAD"/>
                    </a:solidFill>
                  </a:tcPr>
                </a:tc>
                <a:tc>
                  <a:txBody>
                    <a:bodyPr/>
                    <a:lstStyle/>
                    <a:p>
                      <a:pPr algn="ctr" fontAlgn="ctr"/>
                      <a:r>
                        <a:rPr lang="en-ZA" sz="1200" b="0" i="0" u="none" strike="noStrike" dirty="0">
                          <a:solidFill>
                            <a:srgbClr val="000000"/>
                          </a:solidFill>
                          <a:effectLst/>
                          <a:latin typeface="Arial Narrow" panose="020B0606020202030204" pitchFamily="34" charset="0"/>
                        </a:rPr>
                        <a:t>96 698</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8CBAD"/>
                    </a:solidFill>
                  </a:tcPr>
                </a:tc>
                <a:tc>
                  <a:txBody>
                    <a:bodyPr/>
                    <a:lstStyle/>
                    <a:p>
                      <a:pPr algn="ctr" fontAlgn="ctr"/>
                      <a:r>
                        <a:rPr lang="en-ZA" sz="1200" b="0" i="0" u="none" strike="noStrike" dirty="0">
                          <a:solidFill>
                            <a:srgbClr val="000000"/>
                          </a:solidFill>
                          <a:effectLst/>
                          <a:latin typeface="Arial Narrow" panose="020B0606020202030204" pitchFamily="34" charset="0"/>
                        </a:rPr>
                        <a:t>22</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8CBAD"/>
                    </a:solidFill>
                  </a:tcPr>
                </a:tc>
                <a:tc>
                  <a:txBody>
                    <a:bodyPr/>
                    <a:lstStyle/>
                    <a:p>
                      <a:pPr algn="ctr" fontAlgn="ctr"/>
                      <a:r>
                        <a:rPr lang="en-ZA" sz="1200" b="0" i="0" u="none" strike="noStrike" dirty="0">
                          <a:solidFill>
                            <a:srgbClr val="000000"/>
                          </a:solidFill>
                          <a:effectLst/>
                          <a:latin typeface="Arial Narrow" panose="020B0606020202030204" pitchFamily="34" charset="0"/>
                        </a:rPr>
                        <a:t>6 191</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8CBAD"/>
                    </a:solidFill>
                  </a:tcPr>
                </a:tc>
                <a:tc>
                  <a:txBody>
                    <a:bodyPr/>
                    <a:lstStyle/>
                    <a:p>
                      <a:pPr algn="ctr" fontAlgn="ctr"/>
                      <a:r>
                        <a:rPr lang="en-ZA" sz="1200" b="0" i="0" u="none" strike="noStrike" dirty="0">
                          <a:solidFill>
                            <a:srgbClr val="000000"/>
                          </a:solidFill>
                          <a:effectLst/>
                          <a:latin typeface="Arial Narrow" panose="020B0606020202030204" pitchFamily="34" charset="0"/>
                        </a:rPr>
                        <a:t>25</a:t>
                      </a:r>
                    </a:p>
                  </a:txBody>
                  <a:tcPr marL="4676" marR="4676" marT="4676"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8CBAD"/>
                    </a:solidFill>
                  </a:tcPr>
                </a:tc>
                <a:extLst>
                  <a:ext uri="{0D108BD9-81ED-4DB2-BD59-A6C34878D82A}">
                    <a16:rowId xmlns:a16="http://schemas.microsoft.com/office/drawing/2014/main" val="2077840666"/>
                  </a:ext>
                </a:extLst>
              </a:tr>
              <a:tr h="329038">
                <a:tc>
                  <a:txBody>
                    <a:bodyPr/>
                    <a:lstStyle/>
                    <a:p>
                      <a:pPr algn="l" fontAlgn="ctr"/>
                      <a:r>
                        <a:rPr lang="en-ZA" sz="1200" b="0" i="0" u="none" strike="noStrike" dirty="0">
                          <a:solidFill>
                            <a:srgbClr val="000000"/>
                          </a:solidFill>
                          <a:effectLst/>
                          <a:latin typeface="Arial Narrow" panose="020B0606020202030204" pitchFamily="34" charset="0"/>
                        </a:rPr>
                        <a:t>LP</a:t>
                      </a:r>
                    </a:p>
                  </a:txBody>
                  <a:tcPr marL="4676" marR="4676" marT="4676"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fontAlgn="ctr"/>
                      <a:r>
                        <a:rPr lang="en-ZA" sz="1200" b="0" i="0" u="none" strike="noStrike" dirty="0">
                          <a:solidFill>
                            <a:srgbClr val="000000"/>
                          </a:solidFill>
                          <a:effectLst/>
                          <a:latin typeface="Arial Narrow" panose="020B0606020202030204" pitchFamily="34" charset="0"/>
                        </a:rPr>
                        <a:t>1 686 170</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fontAlgn="ctr"/>
                      <a:r>
                        <a:rPr lang="en-ZA" sz="1200" b="0" i="0" u="none" strike="noStrike" dirty="0">
                          <a:solidFill>
                            <a:srgbClr val="000000"/>
                          </a:solidFill>
                          <a:effectLst/>
                          <a:latin typeface="Arial Narrow" panose="020B0606020202030204" pitchFamily="34" charset="0"/>
                        </a:rPr>
                        <a:t>50 352</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fontAlgn="ctr"/>
                      <a:r>
                        <a:rPr lang="en-ZA" sz="1200" b="0" i="0" u="none" strike="noStrike" dirty="0">
                          <a:solidFill>
                            <a:srgbClr val="000000"/>
                          </a:solidFill>
                          <a:effectLst/>
                          <a:latin typeface="Arial Narrow" panose="020B0606020202030204" pitchFamily="34" charset="0"/>
                        </a:rPr>
                        <a:t>3 716</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fontAlgn="ctr"/>
                      <a:r>
                        <a:rPr lang="en-ZA" sz="1200" b="0" i="0" u="none" strike="noStrike" dirty="0">
                          <a:solidFill>
                            <a:srgbClr val="000000"/>
                          </a:solidFill>
                          <a:effectLst/>
                          <a:latin typeface="Arial Narrow" panose="020B0606020202030204" pitchFamily="34" charset="0"/>
                        </a:rPr>
                        <a:t>73 152</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fontAlgn="ctr"/>
                      <a:r>
                        <a:rPr lang="en-ZA" sz="1200" b="0" i="0" u="none" strike="noStrike" dirty="0">
                          <a:solidFill>
                            <a:srgbClr val="000000"/>
                          </a:solidFill>
                          <a:effectLst/>
                          <a:latin typeface="Arial Narrow" panose="020B0606020202030204" pitchFamily="34" charset="0"/>
                        </a:rPr>
                        <a:t>3 246</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fontAlgn="ctr"/>
                      <a:r>
                        <a:rPr lang="en-ZA" sz="1200" b="0" i="0" u="none" strike="noStrike" dirty="0">
                          <a:solidFill>
                            <a:srgbClr val="000000"/>
                          </a:solidFill>
                          <a:effectLst/>
                          <a:latin typeface="Arial Narrow" panose="020B0606020202030204" pitchFamily="34" charset="0"/>
                        </a:rPr>
                        <a:t>170</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fontAlgn="ctr"/>
                      <a:r>
                        <a:rPr lang="en-ZA" sz="1200" b="0" i="0" u="none" strike="noStrike" dirty="0">
                          <a:solidFill>
                            <a:srgbClr val="000000"/>
                          </a:solidFill>
                          <a:effectLst/>
                          <a:latin typeface="Arial Narrow" panose="020B0606020202030204" pitchFamily="34" charset="0"/>
                        </a:rPr>
                        <a:t>1 759 322</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fontAlgn="ctr"/>
                      <a:r>
                        <a:rPr lang="en-ZA" sz="1200" b="0" i="0" u="none" strike="noStrike" dirty="0">
                          <a:solidFill>
                            <a:srgbClr val="000000"/>
                          </a:solidFill>
                          <a:effectLst/>
                          <a:latin typeface="Arial Narrow" panose="020B0606020202030204" pitchFamily="34" charset="0"/>
                        </a:rPr>
                        <a:t>13</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fontAlgn="ctr"/>
                      <a:r>
                        <a:rPr lang="en-ZA" sz="1200" b="0" i="0" u="none" strike="noStrike" dirty="0">
                          <a:solidFill>
                            <a:srgbClr val="000000"/>
                          </a:solidFill>
                          <a:effectLst/>
                          <a:latin typeface="Arial Narrow" panose="020B0606020202030204" pitchFamily="34" charset="0"/>
                        </a:rPr>
                        <a:t>53 598</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fontAlgn="ctr"/>
                      <a:r>
                        <a:rPr lang="en-ZA" sz="1200" b="0" i="0" u="none" strike="noStrike" dirty="0">
                          <a:solidFill>
                            <a:srgbClr val="000000"/>
                          </a:solidFill>
                          <a:effectLst/>
                          <a:latin typeface="Arial Narrow" panose="020B0606020202030204" pitchFamily="34" charset="0"/>
                        </a:rPr>
                        <a:t>12</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fontAlgn="ctr"/>
                      <a:r>
                        <a:rPr lang="en-ZA" sz="1200" b="0" i="0" u="none" strike="noStrike" dirty="0">
                          <a:solidFill>
                            <a:srgbClr val="000000"/>
                          </a:solidFill>
                          <a:effectLst/>
                          <a:latin typeface="Arial Narrow" panose="020B0606020202030204" pitchFamily="34" charset="0"/>
                        </a:rPr>
                        <a:t>3 886</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fontAlgn="ctr"/>
                      <a:r>
                        <a:rPr lang="en-ZA" sz="1200" b="0" i="0" u="none" strike="noStrike" dirty="0">
                          <a:solidFill>
                            <a:srgbClr val="000000"/>
                          </a:solidFill>
                          <a:effectLst/>
                          <a:latin typeface="Arial Narrow" panose="020B0606020202030204" pitchFamily="34" charset="0"/>
                        </a:rPr>
                        <a:t>15</a:t>
                      </a:r>
                    </a:p>
                  </a:txBody>
                  <a:tcPr marL="4676" marR="4676" marT="4676"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CE4D6"/>
                    </a:solidFill>
                  </a:tcPr>
                </a:tc>
                <a:extLst>
                  <a:ext uri="{0D108BD9-81ED-4DB2-BD59-A6C34878D82A}">
                    <a16:rowId xmlns:a16="http://schemas.microsoft.com/office/drawing/2014/main" val="356422056"/>
                  </a:ext>
                </a:extLst>
              </a:tr>
              <a:tr h="329038">
                <a:tc>
                  <a:txBody>
                    <a:bodyPr/>
                    <a:lstStyle/>
                    <a:p>
                      <a:pPr algn="l" fontAlgn="ctr"/>
                      <a:r>
                        <a:rPr lang="en-ZA" sz="1200" b="0" i="0" u="none" strike="noStrike" dirty="0">
                          <a:solidFill>
                            <a:srgbClr val="000000"/>
                          </a:solidFill>
                          <a:effectLst/>
                          <a:latin typeface="Arial Narrow" panose="020B0606020202030204" pitchFamily="34" charset="0"/>
                        </a:rPr>
                        <a:t>MP</a:t>
                      </a:r>
                    </a:p>
                  </a:txBody>
                  <a:tcPr marL="4676" marR="4676" marT="4676"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8CBAD"/>
                    </a:solidFill>
                  </a:tcPr>
                </a:tc>
                <a:tc>
                  <a:txBody>
                    <a:bodyPr/>
                    <a:lstStyle/>
                    <a:p>
                      <a:pPr algn="ctr" fontAlgn="ctr"/>
                      <a:r>
                        <a:rPr lang="en-ZA" sz="1200" b="0" i="0" u="none" strike="noStrike" dirty="0">
                          <a:solidFill>
                            <a:srgbClr val="000000"/>
                          </a:solidFill>
                          <a:effectLst/>
                          <a:latin typeface="Arial Narrow" panose="020B0606020202030204" pitchFamily="34" charset="0"/>
                        </a:rPr>
                        <a:t>1 079 687</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8CBAD"/>
                    </a:solidFill>
                  </a:tcPr>
                </a:tc>
                <a:tc>
                  <a:txBody>
                    <a:bodyPr/>
                    <a:lstStyle/>
                    <a:p>
                      <a:pPr algn="ctr" fontAlgn="ctr"/>
                      <a:r>
                        <a:rPr lang="en-ZA" sz="1200" b="0" i="0" u="none" strike="noStrike" dirty="0">
                          <a:solidFill>
                            <a:srgbClr val="000000"/>
                          </a:solidFill>
                          <a:effectLst/>
                          <a:latin typeface="Arial Narrow" panose="020B0606020202030204" pitchFamily="34" charset="0"/>
                        </a:rPr>
                        <a:t>35 062</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8CBAD"/>
                    </a:solidFill>
                  </a:tcPr>
                </a:tc>
                <a:tc>
                  <a:txBody>
                    <a:bodyPr/>
                    <a:lstStyle/>
                    <a:p>
                      <a:pPr algn="ctr" fontAlgn="ctr"/>
                      <a:r>
                        <a:rPr lang="en-ZA" sz="1200" b="0" i="0" u="none" strike="noStrike" dirty="0">
                          <a:solidFill>
                            <a:srgbClr val="000000"/>
                          </a:solidFill>
                          <a:effectLst/>
                          <a:latin typeface="Arial Narrow" panose="020B0606020202030204" pitchFamily="34" charset="0"/>
                        </a:rPr>
                        <a:t>1 666</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8CBAD"/>
                    </a:solidFill>
                  </a:tcPr>
                </a:tc>
                <a:tc>
                  <a:txBody>
                    <a:bodyPr/>
                    <a:lstStyle/>
                    <a:p>
                      <a:pPr algn="ctr" fontAlgn="ctr"/>
                      <a:r>
                        <a:rPr lang="en-ZA" sz="1200" b="0" i="0" u="none" strike="noStrike" dirty="0">
                          <a:solidFill>
                            <a:srgbClr val="000000"/>
                          </a:solidFill>
                          <a:effectLst/>
                          <a:latin typeface="Arial Narrow" panose="020B0606020202030204" pitchFamily="34" charset="0"/>
                        </a:rPr>
                        <a:t>28 203</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8CBAD"/>
                    </a:solidFill>
                  </a:tcPr>
                </a:tc>
                <a:tc>
                  <a:txBody>
                    <a:bodyPr/>
                    <a:lstStyle/>
                    <a:p>
                      <a:pPr algn="ctr" fontAlgn="ctr"/>
                      <a:r>
                        <a:rPr lang="en-ZA" sz="1200" b="0" i="0" u="none" strike="noStrike" dirty="0">
                          <a:solidFill>
                            <a:srgbClr val="000000"/>
                          </a:solidFill>
                          <a:effectLst/>
                          <a:latin typeface="Arial Narrow" panose="020B0606020202030204" pitchFamily="34" charset="0"/>
                        </a:rPr>
                        <a:t>1 756</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8CBAD"/>
                    </a:solidFill>
                  </a:tcPr>
                </a:tc>
                <a:tc>
                  <a:txBody>
                    <a:bodyPr/>
                    <a:lstStyle/>
                    <a:p>
                      <a:pPr algn="ctr" fontAlgn="ctr"/>
                      <a:r>
                        <a:rPr lang="en-ZA" sz="1200" b="0" i="0" u="none" strike="noStrike" dirty="0">
                          <a:solidFill>
                            <a:srgbClr val="000000"/>
                          </a:solidFill>
                          <a:effectLst/>
                          <a:latin typeface="Arial Narrow" panose="020B0606020202030204" pitchFamily="34" charset="0"/>
                        </a:rPr>
                        <a:t>116</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8CBAD"/>
                    </a:solidFill>
                  </a:tcPr>
                </a:tc>
                <a:tc>
                  <a:txBody>
                    <a:bodyPr/>
                    <a:lstStyle/>
                    <a:p>
                      <a:pPr algn="ctr" fontAlgn="ctr"/>
                      <a:r>
                        <a:rPr lang="en-ZA" sz="1200" b="0" i="0" u="none" strike="noStrike" dirty="0">
                          <a:solidFill>
                            <a:srgbClr val="000000"/>
                          </a:solidFill>
                          <a:effectLst/>
                          <a:latin typeface="Arial Narrow" panose="020B0606020202030204" pitchFamily="34" charset="0"/>
                        </a:rPr>
                        <a:t>1 107 890</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8CBAD"/>
                    </a:solidFill>
                  </a:tcPr>
                </a:tc>
                <a:tc>
                  <a:txBody>
                    <a:bodyPr/>
                    <a:lstStyle/>
                    <a:p>
                      <a:pPr algn="ctr" fontAlgn="ctr"/>
                      <a:r>
                        <a:rPr lang="en-ZA" sz="1200" b="0" i="0" u="none" strike="noStrike" dirty="0">
                          <a:solidFill>
                            <a:srgbClr val="000000"/>
                          </a:solidFill>
                          <a:effectLst/>
                          <a:latin typeface="Arial Narrow" panose="020B0606020202030204" pitchFamily="34" charset="0"/>
                        </a:rPr>
                        <a:t>8</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8CBAD"/>
                    </a:solidFill>
                  </a:tcPr>
                </a:tc>
                <a:tc>
                  <a:txBody>
                    <a:bodyPr/>
                    <a:lstStyle/>
                    <a:p>
                      <a:pPr algn="ctr" fontAlgn="ctr"/>
                      <a:r>
                        <a:rPr lang="en-ZA" sz="1200" b="0" i="0" u="none" strike="noStrike" dirty="0">
                          <a:solidFill>
                            <a:srgbClr val="000000"/>
                          </a:solidFill>
                          <a:effectLst/>
                          <a:latin typeface="Arial Narrow" panose="020B0606020202030204" pitchFamily="34" charset="0"/>
                        </a:rPr>
                        <a:t>36 818</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8CBAD"/>
                    </a:solidFill>
                  </a:tcPr>
                </a:tc>
                <a:tc>
                  <a:txBody>
                    <a:bodyPr/>
                    <a:lstStyle/>
                    <a:p>
                      <a:pPr algn="ctr" fontAlgn="ctr"/>
                      <a:r>
                        <a:rPr lang="en-ZA" sz="1200" b="0" i="0" u="none" strike="noStrike" dirty="0">
                          <a:solidFill>
                            <a:srgbClr val="000000"/>
                          </a:solidFill>
                          <a:effectLst/>
                          <a:latin typeface="Arial Narrow" panose="020B0606020202030204" pitchFamily="34" charset="0"/>
                        </a:rPr>
                        <a:t>8</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8CBAD"/>
                    </a:solidFill>
                  </a:tcPr>
                </a:tc>
                <a:tc>
                  <a:txBody>
                    <a:bodyPr/>
                    <a:lstStyle/>
                    <a:p>
                      <a:pPr algn="ctr" fontAlgn="ctr"/>
                      <a:r>
                        <a:rPr lang="en-ZA" sz="1200" b="0" i="0" u="none" strike="noStrike" dirty="0">
                          <a:solidFill>
                            <a:srgbClr val="000000"/>
                          </a:solidFill>
                          <a:effectLst/>
                          <a:latin typeface="Arial Narrow" panose="020B0606020202030204" pitchFamily="34" charset="0"/>
                        </a:rPr>
                        <a:t>1 782</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8CBAD"/>
                    </a:solidFill>
                  </a:tcPr>
                </a:tc>
                <a:tc>
                  <a:txBody>
                    <a:bodyPr/>
                    <a:lstStyle/>
                    <a:p>
                      <a:pPr algn="ctr" fontAlgn="ctr"/>
                      <a:r>
                        <a:rPr lang="en-ZA" sz="1200" b="0" i="0" u="none" strike="noStrike" dirty="0">
                          <a:solidFill>
                            <a:srgbClr val="000000"/>
                          </a:solidFill>
                          <a:effectLst/>
                          <a:latin typeface="Arial Narrow" panose="020B0606020202030204" pitchFamily="34" charset="0"/>
                        </a:rPr>
                        <a:t>7</a:t>
                      </a:r>
                    </a:p>
                  </a:txBody>
                  <a:tcPr marL="4676" marR="4676" marT="4676"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8CBAD"/>
                    </a:solidFill>
                  </a:tcPr>
                </a:tc>
                <a:extLst>
                  <a:ext uri="{0D108BD9-81ED-4DB2-BD59-A6C34878D82A}">
                    <a16:rowId xmlns:a16="http://schemas.microsoft.com/office/drawing/2014/main" val="3578309255"/>
                  </a:ext>
                </a:extLst>
              </a:tr>
              <a:tr h="329038">
                <a:tc>
                  <a:txBody>
                    <a:bodyPr/>
                    <a:lstStyle/>
                    <a:p>
                      <a:pPr algn="l" fontAlgn="ctr"/>
                      <a:r>
                        <a:rPr lang="en-ZA" sz="1200" b="0" i="0" u="none" strike="noStrike" dirty="0">
                          <a:solidFill>
                            <a:srgbClr val="000000"/>
                          </a:solidFill>
                          <a:effectLst/>
                          <a:latin typeface="Arial Narrow" panose="020B0606020202030204" pitchFamily="34" charset="0"/>
                        </a:rPr>
                        <a:t>NC</a:t>
                      </a:r>
                    </a:p>
                  </a:txBody>
                  <a:tcPr marL="4676" marR="4676" marT="4676"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fontAlgn="ctr"/>
                      <a:r>
                        <a:rPr lang="en-ZA" sz="1200" b="0" i="0" u="none" strike="noStrike" dirty="0">
                          <a:solidFill>
                            <a:srgbClr val="000000"/>
                          </a:solidFill>
                          <a:effectLst/>
                          <a:latin typeface="Arial Narrow" panose="020B0606020202030204" pitchFamily="34" charset="0"/>
                        </a:rPr>
                        <a:t>297 669</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fontAlgn="ctr"/>
                      <a:r>
                        <a:rPr lang="en-ZA" sz="1200" b="0" i="0" u="none" strike="noStrike" dirty="0">
                          <a:solidFill>
                            <a:srgbClr val="000000"/>
                          </a:solidFill>
                          <a:effectLst/>
                          <a:latin typeface="Arial Narrow" panose="020B0606020202030204" pitchFamily="34" charset="0"/>
                        </a:rPr>
                        <a:t>10 037</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fontAlgn="ctr"/>
                      <a:r>
                        <a:rPr lang="en-ZA" sz="1200" b="0" i="0" u="none" strike="noStrike" dirty="0">
                          <a:solidFill>
                            <a:srgbClr val="000000"/>
                          </a:solidFill>
                          <a:effectLst/>
                          <a:latin typeface="Arial Narrow" panose="020B0606020202030204" pitchFamily="34" charset="0"/>
                        </a:rPr>
                        <a:t>545</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fontAlgn="ctr"/>
                      <a:r>
                        <a:rPr lang="en-ZA" sz="1200" b="0" i="0" u="none" strike="noStrike" dirty="0">
                          <a:solidFill>
                            <a:srgbClr val="000000"/>
                          </a:solidFill>
                          <a:effectLst/>
                          <a:latin typeface="Arial Narrow" panose="020B0606020202030204" pitchFamily="34" charset="0"/>
                        </a:rPr>
                        <a:t>6 568</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fontAlgn="ctr"/>
                      <a:r>
                        <a:rPr lang="en-ZA" sz="1200" b="0" i="0" u="none" strike="noStrike" dirty="0">
                          <a:solidFill>
                            <a:srgbClr val="000000"/>
                          </a:solidFill>
                          <a:effectLst/>
                          <a:latin typeface="Arial Narrow" panose="020B0606020202030204" pitchFamily="34" charset="0"/>
                        </a:rPr>
                        <a:t>490</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fontAlgn="ctr"/>
                      <a:r>
                        <a:rPr lang="en-ZA" sz="1200" b="0" i="0" u="none" strike="noStrike" dirty="0">
                          <a:solidFill>
                            <a:srgbClr val="000000"/>
                          </a:solidFill>
                          <a:effectLst/>
                          <a:latin typeface="Arial Narrow" panose="020B0606020202030204" pitchFamily="34" charset="0"/>
                        </a:rPr>
                        <a:t>40</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fontAlgn="ctr"/>
                      <a:r>
                        <a:rPr lang="en-ZA" sz="1200" b="0" i="0" u="none" strike="noStrike" dirty="0">
                          <a:solidFill>
                            <a:srgbClr val="000000"/>
                          </a:solidFill>
                          <a:effectLst/>
                          <a:latin typeface="Arial Narrow" panose="020B0606020202030204" pitchFamily="34" charset="0"/>
                        </a:rPr>
                        <a:t>304 237</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fontAlgn="ctr"/>
                      <a:r>
                        <a:rPr lang="en-ZA" sz="1200" b="0" i="0" u="none" strike="noStrike" dirty="0">
                          <a:solidFill>
                            <a:srgbClr val="000000"/>
                          </a:solidFill>
                          <a:effectLst/>
                          <a:latin typeface="Arial Narrow" panose="020B0606020202030204" pitchFamily="34" charset="0"/>
                        </a:rPr>
                        <a:t>2</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fontAlgn="ctr"/>
                      <a:r>
                        <a:rPr lang="en-ZA" sz="1200" b="0" i="0" u="none" strike="noStrike" dirty="0">
                          <a:solidFill>
                            <a:srgbClr val="000000"/>
                          </a:solidFill>
                          <a:effectLst/>
                          <a:latin typeface="Arial Narrow" panose="020B0606020202030204" pitchFamily="34" charset="0"/>
                        </a:rPr>
                        <a:t>10 527</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fontAlgn="ctr"/>
                      <a:r>
                        <a:rPr lang="en-ZA" sz="1200" b="0" i="0" u="none" strike="noStrike" dirty="0">
                          <a:solidFill>
                            <a:srgbClr val="000000"/>
                          </a:solidFill>
                          <a:effectLst/>
                          <a:latin typeface="Arial Narrow" panose="020B0606020202030204" pitchFamily="34" charset="0"/>
                        </a:rPr>
                        <a:t>2</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fontAlgn="ctr"/>
                      <a:r>
                        <a:rPr lang="en-ZA" sz="1200" b="0" i="0" u="none" strike="noStrike" dirty="0">
                          <a:solidFill>
                            <a:srgbClr val="000000"/>
                          </a:solidFill>
                          <a:effectLst/>
                          <a:latin typeface="Arial Narrow" panose="020B0606020202030204" pitchFamily="34" charset="0"/>
                        </a:rPr>
                        <a:t>585</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fontAlgn="ctr"/>
                      <a:r>
                        <a:rPr lang="en-ZA" sz="1200" b="0" i="0" u="none" strike="noStrike" dirty="0">
                          <a:solidFill>
                            <a:srgbClr val="000000"/>
                          </a:solidFill>
                          <a:effectLst/>
                          <a:latin typeface="Arial Narrow" panose="020B0606020202030204" pitchFamily="34" charset="0"/>
                        </a:rPr>
                        <a:t>2</a:t>
                      </a:r>
                    </a:p>
                  </a:txBody>
                  <a:tcPr marL="4676" marR="4676" marT="4676"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CE4D6"/>
                    </a:solidFill>
                  </a:tcPr>
                </a:tc>
                <a:extLst>
                  <a:ext uri="{0D108BD9-81ED-4DB2-BD59-A6C34878D82A}">
                    <a16:rowId xmlns:a16="http://schemas.microsoft.com/office/drawing/2014/main" val="220878552"/>
                  </a:ext>
                </a:extLst>
              </a:tr>
              <a:tr h="329038">
                <a:tc>
                  <a:txBody>
                    <a:bodyPr/>
                    <a:lstStyle/>
                    <a:p>
                      <a:pPr algn="l" fontAlgn="ctr"/>
                      <a:r>
                        <a:rPr lang="en-ZA" sz="1200" b="0" i="0" u="none" strike="noStrike" dirty="0">
                          <a:solidFill>
                            <a:srgbClr val="000000"/>
                          </a:solidFill>
                          <a:effectLst/>
                          <a:latin typeface="Arial Narrow" panose="020B0606020202030204" pitchFamily="34" charset="0"/>
                        </a:rPr>
                        <a:t>NW</a:t>
                      </a:r>
                    </a:p>
                  </a:txBody>
                  <a:tcPr marL="4676" marR="4676" marT="4676"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8CBAD"/>
                    </a:solidFill>
                  </a:tcPr>
                </a:tc>
                <a:tc>
                  <a:txBody>
                    <a:bodyPr/>
                    <a:lstStyle/>
                    <a:p>
                      <a:pPr algn="ctr" fontAlgn="ctr"/>
                      <a:r>
                        <a:rPr lang="en-ZA" sz="1200" b="0" i="0" u="none" strike="noStrike" dirty="0">
                          <a:solidFill>
                            <a:srgbClr val="000000"/>
                          </a:solidFill>
                          <a:effectLst/>
                          <a:latin typeface="Arial Narrow" panose="020B0606020202030204" pitchFamily="34" charset="0"/>
                        </a:rPr>
                        <a:t>839 859</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8CBAD"/>
                    </a:solidFill>
                  </a:tcPr>
                </a:tc>
                <a:tc>
                  <a:txBody>
                    <a:bodyPr/>
                    <a:lstStyle/>
                    <a:p>
                      <a:pPr algn="ctr" fontAlgn="ctr"/>
                      <a:r>
                        <a:rPr lang="en-ZA" sz="1200" b="0" i="0" u="none" strike="noStrike" dirty="0">
                          <a:solidFill>
                            <a:srgbClr val="000000"/>
                          </a:solidFill>
                          <a:effectLst/>
                          <a:latin typeface="Arial Narrow" panose="020B0606020202030204" pitchFamily="34" charset="0"/>
                        </a:rPr>
                        <a:t>26 296</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8CBAD"/>
                    </a:solidFill>
                  </a:tcPr>
                </a:tc>
                <a:tc>
                  <a:txBody>
                    <a:bodyPr/>
                    <a:lstStyle/>
                    <a:p>
                      <a:pPr algn="ctr" fontAlgn="ctr"/>
                      <a:r>
                        <a:rPr lang="en-ZA" sz="1200" b="0" i="0" u="none" strike="noStrike" dirty="0">
                          <a:solidFill>
                            <a:srgbClr val="000000"/>
                          </a:solidFill>
                          <a:effectLst/>
                          <a:latin typeface="Arial Narrow" panose="020B0606020202030204" pitchFamily="34" charset="0"/>
                        </a:rPr>
                        <a:t>1 447</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8CBAD"/>
                    </a:solidFill>
                  </a:tcPr>
                </a:tc>
                <a:tc>
                  <a:txBody>
                    <a:bodyPr/>
                    <a:lstStyle/>
                    <a:p>
                      <a:pPr algn="ctr" fontAlgn="ctr"/>
                      <a:r>
                        <a:rPr lang="en-ZA" sz="1200" b="0" i="0" u="none" strike="noStrike" dirty="0">
                          <a:solidFill>
                            <a:srgbClr val="000000"/>
                          </a:solidFill>
                          <a:effectLst/>
                          <a:latin typeface="Arial Narrow" panose="020B0606020202030204" pitchFamily="34" charset="0"/>
                        </a:rPr>
                        <a:t>23 212</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8CBAD"/>
                    </a:solidFill>
                  </a:tcPr>
                </a:tc>
                <a:tc>
                  <a:txBody>
                    <a:bodyPr/>
                    <a:lstStyle/>
                    <a:p>
                      <a:pPr algn="ctr" fontAlgn="ctr"/>
                      <a:r>
                        <a:rPr lang="en-ZA" sz="1200" b="0" i="0" u="none" strike="noStrike" dirty="0">
                          <a:solidFill>
                            <a:srgbClr val="000000"/>
                          </a:solidFill>
                          <a:effectLst/>
                          <a:latin typeface="Arial Narrow" panose="020B0606020202030204" pitchFamily="34" charset="0"/>
                        </a:rPr>
                        <a:t>1 365</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8CBAD"/>
                    </a:solidFill>
                  </a:tcPr>
                </a:tc>
                <a:tc>
                  <a:txBody>
                    <a:bodyPr/>
                    <a:lstStyle/>
                    <a:p>
                      <a:pPr algn="ctr" fontAlgn="ctr"/>
                      <a:r>
                        <a:rPr lang="en-ZA" sz="1200" b="0" i="0" u="none" strike="noStrike" dirty="0">
                          <a:solidFill>
                            <a:srgbClr val="000000"/>
                          </a:solidFill>
                          <a:effectLst/>
                          <a:latin typeface="Arial Narrow" panose="020B0606020202030204" pitchFamily="34" charset="0"/>
                        </a:rPr>
                        <a:t>85</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8CBAD"/>
                    </a:solidFill>
                  </a:tcPr>
                </a:tc>
                <a:tc>
                  <a:txBody>
                    <a:bodyPr/>
                    <a:lstStyle/>
                    <a:p>
                      <a:pPr algn="ctr" fontAlgn="ctr"/>
                      <a:r>
                        <a:rPr lang="en-ZA" sz="1200" b="0" i="0" u="none" strike="noStrike" dirty="0">
                          <a:solidFill>
                            <a:srgbClr val="000000"/>
                          </a:solidFill>
                          <a:effectLst/>
                          <a:latin typeface="Arial Narrow" panose="020B0606020202030204" pitchFamily="34" charset="0"/>
                        </a:rPr>
                        <a:t>863 071</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8CBAD"/>
                    </a:solidFill>
                  </a:tcPr>
                </a:tc>
                <a:tc>
                  <a:txBody>
                    <a:bodyPr/>
                    <a:lstStyle/>
                    <a:p>
                      <a:pPr algn="ctr" fontAlgn="ctr"/>
                      <a:r>
                        <a:rPr lang="en-ZA" sz="1200" b="0" i="0" u="none" strike="noStrike" dirty="0">
                          <a:solidFill>
                            <a:srgbClr val="000000"/>
                          </a:solidFill>
                          <a:effectLst/>
                          <a:latin typeface="Arial Narrow" panose="020B0606020202030204" pitchFamily="34" charset="0"/>
                        </a:rPr>
                        <a:t>7</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8CBAD"/>
                    </a:solidFill>
                  </a:tcPr>
                </a:tc>
                <a:tc>
                  <a:txBody>
                    <a:bodyPr/>
                    <a:lstStyle/>
                    <a:p>
                      <a:pPr algn="ctr" fontAlgn="ctr"/>
                      <a:r>
                        <a:rPr lang="en-ZA" sz="1200" b="0" i="0" u="none" strike="noStrike" dirty="0">
                          <a:solidFill>
                            <a:srgbClr val="000000"/>
                          </a:solidFill>
                          <a:effectLst/>
                          <a:latin typeface="Arial Narrow" panose="020B0606020202030204" pitchFamily="34" charset="0"/>
                        </a:rPr>
                        <a:t>27 661</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8CBAD"/>
                    </a:solidFill>
                  </a:tcPr>
                </a:tc>
                <a:tc>
                  <a:txBody>
                    <a:bodyPr/>
                    <a:lstStyle/>
                    <a:p>
                      <a:pPr algn="ctr" fontAlgn="ctr"/>
                      <a:r>
                        <a:rPr lang="en-ZA" sz="1200" b="0" i="0" u="none" strike="noStrike" dirty="0">
                          <a:solidFill>
                            <a:srgbClr val="000000"/>
                          </a:solidFill>
                          <a:effectLst/>
                          <a:latin typeface="Arial Narrow" panose="020B0606020202030204" pitchFamily="34" charset="0"/>
                        </a:rPr>
                        <a:t>6</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8CBAD"/>
                    </a:solidFill>
                  </a:tcPr>
                </a:tc>
                <a:tc>
                  <a:txBody>
                    <a:bodyPr/>
                    <a:lstStyle/>
                    <a:p>
                      <a:pPr algn="ctr" fontAlgn="ctr"/>
                      <a:r>
                        <a:rPr lang="en-ZA" sz="1200" b="0" i="0" u="none" strike="noStrike" dirty="0">
                          <a:solidFill>
                            <a:srgbClr val="000000"/>
                          </a:solidFill>
                          <a:effectLst/>
                          <a:latin typeface="Arial Narrow" panose="020B0606020202030204" pitchFamily="34" charset="0"/>
                        </a:rPr>
                        <a:t>1 532</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8CBAD"/>
                    </a:solidFill>
                  </a:tcPr>
                </a:tc>
                <a:tc>
                  <a:txBody>
                    <a:bodyPr/>
                    <a:lstStyle/>
                    <a:p>
                      <a:pPr algn="ctr" fontAlgn="ctr"/>
                      <a:r>
                        <a:rPr lang="en-ZA" sz="1200" b="0" i="0" u="none" strike="noStrike" dirty="0">
                          <a:solidFill>
                            <a:srgbClr val="000000"/>
                          </a:solidFill>
                          <a:effectLst/>
                          <a:latin typeface="Arial Narrow" panose="020B0606020202030204" pitchFamily="34" charset="0"/>
                        </a:rPr>
                        <a:t>6</a:t>
                      </a:r>
                    </a:p>
                  </a:txBody>
                  <a:tcPr marL="4676" marR="4676" marT="4676"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8CBAD"/>
                    </a:solidFill>
                  </a:tcPr>
                </a:tc>
                <a:extLst>
                  <a:ext uri="{0D108BD9-81ED-4DB2-BD59-A6C34878D82A}">
                    <a16:rowId xmlns:a16="http://schemas.microsoft.com/office/drawing/2014/main" val="2193762970"/>
                  </a:ext>
                </a:extLst>
              </a:tr>
              <a:tr h="338180">
                <a:tc>
                  <a:txBody>
                    <a:bodyPr/>
                    <a:lstStyle/>
                    <a:p>
                      <a:pPr algn="l" fontAlgn="ctr"/>
                      <a:r>
                        <a:rPr lang="en-ZA" sz="1200" b="0" i="0" u="none" strike="noStrike" dirty="0">
                          <a:solidFill>
                            <a:srgbClr val="000000"/>
                          </a:solidFill>
                          <a:effectLst/>
                          <a:latin typeface="Arial Narrow" panose="020B0606020202030204" pitchFamily="34" charset="0"/>
                        </a:rPr>
                        <a:t>WC</a:t>
                      </a:r>
                    </a:p>
                  </a:txBody>
                  <a:tcPr marL="4676" marR="4676" marT="4676"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ZA" sz="1200" b="0" i="0" u="none" strike="noStrike" dirty="0">
                          <a:solidFill>
                            <a:srgbClr val="000000"/>
                          </a:solidFill>
                          <a:effectLst/>
                          <a:latin typeface="Arial Narrow" panose="020B0606020202030204" pitchFamily="34" charset="0"/>
                        </a:rPr>
                        <a:t>1 176 810</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ZA" sz="1200" b="0" i="0" u="none" strike="noStrike" dirty="0">
                          <a:solidFill>
                            <a:srgbClr val="000000"/>
                          </a:solidFill>
                          <a:effectLst/>
                          <a:latin typeface="Arial Narrow" panose="020B0606020202030204" pitchFamily="34" charset="0"/>
                        </a:rPr>
                        <a:t>36 768</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ZA" sz="1200" b="0" i="0" u="none" strike="noStrike" dirty="0">
                          <a:solidFill>
                            <a:srgbClr val="000000"/>
                          </a:solidFill>
                          <a:effectLst/>
                          <a:latin typeface="Arial Narrow" panose="020B0606020202030204" pitchFamily="34" charset="0"/>
                        </a:rPr>
                        <a:t>1 448</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ZA" sz="1200" b="0" i="0" u="none" strike="noStrike" dirty="0">
                          <a:solidFill>
                            <a:srgbClr val="000000"/>
                          </a:solidFill>
                          <a:effectLst/>
                          <a:latin typeface="Arial Narrow" panose="020B0606020202030204" pitchFamily="34" charset="0"/>
                        </a:rPr>
                        <a:t>66 340</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ZA" sz="1200" b="0" i="0" u="none" strike="noStrike" dirty="0">
                          <a:solidFill>
                            <a:srgbClr val="000000"/>
                          </a:solidFill>
                          <a:effectLst/>
                          <a:latin typeface="Arial Narrow" panose="020B0606020202030204" pitchFamily="34" charset="0"/>
                        </a:rPr>
                        <a:t>5 124</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ZA" sz="1200" b="0" i="0" u="none" strike="noStrike" dirty="0">
                          <a:solidFill>
                            <a:srgbClr val="000000"/>
                          </a:solidFill>
                          <a:effectLst/>
                          <a:latin typeface="Arial Narrow" panose="020B0606020202030204" pitchFamily="34" charset="0"/>
                        </a:rPr>
                        <a:t>296</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ZA" sz="1200" b="0" i="0" u="none" strike="noStrike" dirty="0">
                          <a:solidFill>
                            <a:srgbClr val="000000"/>
                          </a:solidFill>
                          <a:effectLst/>
                          <a:latin typeface="Arial Narrow" panose="020B0606020202030204" pitchFamily="34" charset="0"/>
                        </a:rPr>
                        <a:t>1 243 150</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ZA" sz="1200" b="0" i="0" u="none" strike="noStrike" dirty="0">
                          <a:solidFill>
                            <a:srgbClr val="000000"/>
                          </a:solidFill>
                          <a:effectLst/>
                          <a:latin typeface="Arial Narrow" panose="020B0606020202030204" pitchFamily="34" charset="0"/>
                        </a:rPr>
                        <a:t>9</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ZA" sz="1200" b="0" i="0" u="none" strike="noStrike" dirty="0">
                          <a:solidFill>
                            <a:srgbClr val="000000"/>
                          </a:solidFill>
                          <a:effectLst/>
                          <a:latin typeface="Arial Narrow" panose="020B0606020202030204" pitchFamily="34" charset="0"/>
                        </a:rPr>
                        <a:t>41 892</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ZA" sz="1200" b="0" i="0" u="none" strike="noStrike" dirty="0">
                          <a:solidFill>
                            <a:srgbClr val="000000"/>
                          </a:solidFill>
                          <a:effectLst/>
                          <a:latin typeface="Arial Narrow" panose="020B0606020202030204" pitchFamily="34" charset="0"/>
                        </a:rPr>
                        <a:t>9</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ZA" sz="1200" b="0" i="0" u="none" strike="noStrike" dirty="0">
                          <a:solidFill>
                            <a:srgbClr val="000000"/>
                          </a:solidFill>
                          <a:effectLst/>
                          <a:latin typeface="Arial Narrow" panose="020B0606020202030204" pitchFamily="34" charset="0"/>
                        </a:rPr>
                        <a:t>1 744</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ZA" sz="1200" b="0" i="0" u="none" strike="noStrike" dirty="0">
                          <a:solidFill>
                            <a:srgbClr val="000000"/>
                          </a:solidFill>
                          <a:effectLst/>
                          <a:latin typeface="Arial Narrow" panose="020B0606020202030204" pitchFamily="34" charset="0"/>
                        </a:rPr>
                        <a:t>7</a:t>
                      </a:r>
                    </a:p>
                  </a:txBody>
                  <a:tcPr marL="4676" marR="4676" marT="4676"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4135316963"/>
                  </a:ext>
                </a:extLst>
              </a:tr>
              <a:tr h="676356">
                <a:tc>
                  <a:txBody>
                    <a:bodyPr/>
                    <a:lstStyle/>
                    <a:p>
                      <a:pPr algn="l" fontAlgn="ctr"/>
                      <a:r>
                        <a:rPr lang="en-ZA" sz="1200" b="1" i="0" u="none" strike="noStrike" dirty="0">
                          <a:solidFill>
                            <a:srgbClr val="000000"/>
                          </a:solidFill>
                          <a:effectLst/>
                          <a:latin typeface="Arial Narrow" panose="020B0606020202030204" pitchFamily="34" charset="0"/>
                        </a:rPr>
                        <a:t>South Africa</a:t>
                      </a:r>
                    </a:p>
                  </a:txBody>
                  <a:tcPr marL="4676" marR="4676" marT="4676"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ZA" sz="1200" b="1" i="0" u="none" strike="noStrike" dirty="0">
                          <a:solidFill>
                            <a:srgbClr val="000000"/>
                          </a:solidFill>
                          <a:effectLst/>
                          <a:latin typeface="Arial Narrow" panose="020B0606020202030204" pitchFamily="34" charset="0"/>
                        </a:rPr>
                        <a:t>12 543 419</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ZA" sz="1200" b="1" i="0" u="none" strike="noStrike" dirty="0">
                          <a:solidFill>
                            <a:srgbClr val="000000"/>
                          </a:solidFill>
                          <a:effectLst/>
                          <a:latin typeface="Arial Narrow" panose="020B0606020202030204" pitchFamily="34" charset="0"/>
                        </a:rPr>
                        <a:t>402 852</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ZA" sz="1200" b="1" i="0" u="none" strike="noStrike" dirty="0">
                          <a:solidFill>
                            <a:srgbClr val="000000"/>
                          </a:solidFill>
                          <a:effectLst/>
                          <a:latin typeface="Arial Narrow" panose="020B0606020202030204" pitchFamily="34" charset="0"/>
                        </a:rPr>
                        <a:t>23 004</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ZA" sz="1200" b="1" i="0" u="none" strike="noStrike" dirty="0">
                          <a:solidFill>
                            <a:srgbClr val="000000"/>
                          </a:solidFill>
                          <a:effectLst/>
                          <a:latin typeface="Arial Narrow" panose="020B0606020202030204" pitchFamily="34" charset="0"/>
                        </a:rPr>
                        <a:t>673 053</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ZA" sz="1200" b="1" i="0" u="none" strike="noStrike" dirty="0">
                          <a:solidFill>
                            <a:srgbClr val="000000"/>
                          </a:solidFill>
                          <a:effectLst/>
                          <a:latin typeface="Arial Narrow" panose="020B0606020202030204" pitchFamily="34" charset="0"/>
                        </a:rPr>
                        <a:t>40 088</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ZA" sz="1200" b="1" i="0" u="none" strike="noStrike" dirty="0">
                          <a:solidFill>
                            <a:srgbClr val="000000"/>
                          </a:solidFill>
                          <a:effectLst/>
                          <a:latin typeface="Arial Narrow" panose="020B0606020202030204" pitchFamily="34" charset="0"/>
                        </a:rPr>
                        <a:t>2 195</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ZA" sz="1200" b="1" i="0" u="none" strike="noStrike" dirty="0">
                          <a:solidFill>
                            <a:srgbClr val="000000"/>
                          </a:solidFill>
                          <a:effectLst/>
                          <a:latin typeface="Arial Narrow" panose="020B0606020202030204" pitchFamily="34" charset="0"/>
                        </a:rPr>
                        <a:t>13 216 472</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ZA" sz="1200" b="1" i="0" u="none" strike="noStrike" dirty="0">
                          <a:solidFill>
                            <a:srgbClr val="000000"/>
                          </a:solidFill>
                          <a:effectLst/>
                          <a:latin typeface="Arial Narrow" panose="020B0606020202030204" pitchFamily="34" charset="0"/>
                        </a:rPr>
                        <a:t>100</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ZA" sz="1200" b="1" i="0" u="none" strike="noStrike" dirty="0">
                          <a:solidFill>
                            <a:srgbClr val="000000"/>
                          </a:solidFill>
                          <a:effectLst/>
                          <a:latin typeface="Arial Narrow" panose="020B0606020202030204" pitchFamily="34" charset="0"/>
                        </a:rPr>
                        <a:t>442 940</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ZA" sz="1200" b="1" i="0" u="none" strike="noStrike" dirty="0">
                          <a:solidFill>
                            <a:srgbClr val="000000"/>
                          </a:solidFill>
                          <a:effectLst/>
                          <a:latin typeface="Arial Narrow" panose="020B0606020202030204" pitchFamily="34" charset="0"/>
                        </a:rPr>
                        <a:t>100</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ZA" sz="1200" b="1" i="0" u="none" strike="noStrike" dirty="0">
                          <a:solidFill>
                            <a:srgbClr val="000000"/>
                          </a:solidFill>
                          <a:effectLst/>
                          <a:latin typeface="Arial Narrow" panose="020B0606020202030204" pitchFamily="34" charset="0"/>
                        </a:rPr>
                        <a:t>25 199</a:t>
                      </a:r>
                    </a:p>
                  </a:txBody>
                  <a:tcPr marL="4676" marR="4676" marT="467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ZA" sz="1200" b="1" i="0" u="none" strike="noStrike" dirty="0">
                          <a:solidFill>
                            <a:srgbClr val="000000"/>
                          </a:solidFill>
                          <a:effectLst/>
                          <a:latin typeface="Arial Narrow" panose="020B0606020202030204" pitchFamily="34" charset="0"/>
                        </a:rPr>
                        <a:t>100</a:t>
                      </a:r>
                    </a:p>
                  </a:txBody>
                  <a:tcPr marL="4676" marR="4676" marT="4676"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val="1097678693"/>
                  </a:ext>
                </a:extLst>
              </a:tr>
            </a:tbl>
          </a:graphicData>
        </a:graphic>
      </p:graphicFrame>
      <p:sp>
        <p:nvSpPr>
          <p:cNvPr id="3" name="Slide Number Placeholder 2"/>
          <p:cNvSpPr>
            <a:spLocks noGrp="1"/>
          </p:cNvSpPr>
          <p:nvPr>
            <p:ph type="sldNum" sz="quarter" idx="4"/>
          </p:nvPr>
        </p:nvSpPr>
        <p:spPr/>
        <p:txBody>
          <a:bodyPr/>
          <a:lstStyle/>
          <a:p>
            <a:pPr>
              <a:defRPr/>
            </a:pPr>
            <a:fld id="{9281EBB6-D164-4A7A-83B0-06A5CFC35E17}" type="slidenum">
              <a:rPr lang="en-ZA" altLang="en-US" smtClean="0"/>
              <a:pPr>
                <a:defRPr/>
              </a:pPr>
              <a:t>7</a:t>
            </a:fld>
            <a:endParaRPr lang="en-ZA" altLang="en-US"/>
          </a:p>
        </p:txBody>
      </p:sp>
    </p:spTree>
    <p:extLst>
      <p:ext uri="{BB962C8B-B14F-4D97-AF65-F5344CB8AC3E}">
        <p14:creationId xmlns:p14="http://schemas.microsoft.com/office/powerpoint/2010/main" val="151780552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7" y="116632"/>
            <a:ext cx="9036489" cy="490066"/>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ZA" altLang="en-US" sz="2400" b="1" dirty="0" smtClean="0">
                <a:solidFill>
                  <a:schemeClr val="accent2">
                    <a:lumMod val="50000"/>
                  </a:schemeClr>
                </a:solidFill>
                <a:latin typeface="Arial Narrow" pitchFamily="34" charset="0"/>
              </a:rPr>
              <a:t>PERFORMANCE OF THE CLASS OF 2020 BY FEE PAYING STATUS</a:t>
            </a:r>
            <a:endParaRPr lang="en-ZA" sz="2400" dirty="0"/>
          </a:p>
        </p:txBody>
      </p:sp>
      <p:sp>
        <p:nvSpPr>
          <p:cNvPr id="2" name="Slide Number Placeholder 1"/>
          <p:cNvSpPr>
            <a:spLocks noGrp="1"/>
          </p:cNvSpPr>
          <p:nvPr>
            <p:ph type="sldNum" sz="quarter" idx="12"/>
          </p:nvPr>
        </p:nvSpPr>
        <p:spPr>
          <a:xfrm>
            <a:off x="8316416" y="6309320"/>
            <a:ext cx="405408" cy="548680"/>
          </a:xfrm>
        </p:spPr>
        <p:txBody>
          <a:bodyPr/>
          <a:lstStyle/>
          <a:p>
            <a:pPr>
              <a:defRPr/>
            </a:pPr>
            <a:fld id="{0798A1A8-AE14-4394-B33F-4D0BF747916C}" type="slidenum">
              <a:rPr lang="en-ZA" altLang="en-US" smtClean="0"/>
              <a:pPr>
                <a:defRPr/>
              </a:pPr>
              <a:t>70</a:t>
            </a:fld>
            <a:endParaRPr lang="en-ZA" altLang="en-US" dirty="0"/>
          </a:p>
        </p:txBody>
      </p:sp>
      <p:graphicFrame>
        <p:nvGraphicFramePr>
          <p:cNvPr id="8" name="Table 7"/>
          <p:cNvGraphicFramePr>
            <a:graphicFrameLocks noGrp="1"/>
          </p:cNvGraphicFramePr>
          <p:nvPr>
            <p:extLst>
              <p:ext uri="{D42A27DB-BD31-4B8C-83A1-F6EECF244321}">
                <p14:modId xmlns:p14="http://schemas.microsoft.com/office/powerpoint/2010/main" val="3533236733"/>
              </p:ext>
            </p:extLst>
          </p:nvPr>
        </p:nvGraphicFramePr>
        <p:xfrm>
          <a:off x="3" y="606702"/>
          <a:ext cx="9144000" cy="5507706"/>
        </p:xfrm>
        <a:graphic>
          <a:graphicData uri="http://schemas.openxmlformats.org/drawingml/2006/table">
            <a:tbl>
              <a:tblPr/>
              <a:tblGrid>
                <a:gridCol w="992473">
                  <a:extLst>
                    <a:ext uri="{9D8B030D-6E8A-4147-A177-3AD203B41FA5}">
                      <a16:colId xmlns:a16="http://schemas.microsoft.com/office/drawing/2014/main" val="3589435487"/>
                    </a:ext>
                  </a:extLst>
                </a:gridCol>
                <a:gridCol w="635184">
                  <a:extLst>
                    <a:ext uri="{9D8B030D-6E8A-4147-A177-3AD203B41FA5}">
                      <a16:colId xmlns:a16="http://schemas.microsoft.com/office/drawing/2014/main" val="507044352"/>
                    </a:ext>
                  </a:extLst>
                </a:gridCol>
                <a:gridCol w="635184">
                  <a:extLst>
                    <a:ext uri="{9D8B030D-6E8A-4147-A177-3AD203B41FA5}">
                      <a16:colId xmlns:a16="http://schemas.microsoft.com/office/drawing/2014/main" val="3913740792"/>
                    </a:ext>
                  </a:extLst>
                </a:gridCol>
                <a:gridCol w="635184">
                  <a:extLst>
                    <a:ext uri="{9D8B030D-6E8A-4147-A177-3AD203B41FA5}">
                      <a16:colId xmlns:a16="http://schemas.microsoft.com/office/drawing/2014/main" val="1631839129"/>
                    </a:ext>
                  </a:extLst>
                </a:gridCol>
                <a:gridCol w="635184">
                  <a:extLst>
                    <a:ext uri="{9D8B030D-6E8A-4147-A177-3AD203B41FA5}">
                      <a16:colId xmlns:a16="http://schemas.microsoft.com/office/drawing/2014/main" val="2365568050"/>
                    </a:ext>
                  </a:extLst>
                </a:gridCol>
                <a:gridCol w="635184">
                  <a:extLst>
                    <a:ext uri="{9D8B030D-6E8A-4147-A177-3AD203B41FA5}">
                      <a16:colId xmlns:a16="http://schemas.microsoft.com/office/drawing/2014/main" val="2341944030"/>
                    </a:ext>
                  </a:extLst>
                </a:gridCol>
                <a:gridCol w="635184">
                  <a:extLst>
                    <a:ext uri="{9D8B030D-6E8A-4147-A177-3AD203B41FA5}">
                      <a16:colId xmlns:a16="http://schemas.microsoft.com/office/drawing/2014/main" val="1315940928"/>
                    </a:ext>
                  </a:extLst>
                </a:gridCol>
                <a:gridCol w="635184">
                  <a:extLst>
                    <a:ext uri="{9D8B030D-6E8A-4147-A177-3AD203B41FA5}">
                      <a16:colId xmlns:a16="http://schemas.microsoft.com/office/drawing/2014/main" val="2066934395"/>
                    </a:ext>
                  </a:extLst>
                </a:gridCol>
                <a:gridCol w="635184">
                  <a:extLst>
                    <a:ext uri="{9D8B030D-6E8A-4147-A177-3AD203B41FA5}">
                      <a16:colId xmlns:a16="http://schemas.microsoft.com/office/drawing/2014/main" val="911457958"/>
                    </a:ext>
                  </a:extLst>
                </a:gridCol>
                <a:gridCol w="635184">
                  <a:extLst>
                    <a:ext uri="{9D8B030D-6E8A-4147-A177-3AD203B41FA5}">
                      <a16:colId xmlns:a16="http://schemas.microsoft.com/office/drawing/2014/main" val="765654567"/>
                    </a:ext>
                  </a:extLst>
                </a:gridCol>
                <a:gridCol w="635184">
                  <a:extLst>
                    <a:ext uri="{9D8B030D-6E8A-4147-A177-3AD203B41FA5}">
                      <a16:colId xmlns:a16="http://schemas.microsoft.com/office/drawing/2014/main" val="1918038806"/>
                    </a:ext>
                  </a:extLst>
                </a:gridCol>
                <a:gridCol w="635184">
                  <a:extLst>
                    <a:ext uri="{9D8B030D-6E8A-4147-A177-3AD203B41FA5}">
                      <a16:colId xmlns:a16="http://schemas.microsoft.com/office/drawing/2014/main" val="4177065160"/>
                    </a:ext>
                  </a:extLst>
                </a:gridCol>
                <a:gridCol w="635184">
                  <a:extLst>
                    <a:ext uri="{9D8B030D-6E8A-4147-A177-3AD203B41FA5}">
                      <a16:colId xmlns:a16="http://schemas.microsoft.com/office/drawing/2014/main" val="4187557518"/>
                    </a:ext>
                  </a:extLst>
                </a:gridCol>
                <a:gridCol w="529319">
                  <a:extLst>
                    <a:ext uri="{9D8B030D-6E8A-4147-A177-3AD203B41FA5}">
                      <a16:colId xmlns:a16="http://schemas.microsoft.com/office/drawing/2014/main" val="1743800212"/>
                    </a:ext>
                  </a:extLst>
                </a:gridCol>
              </a:tblGrid>
              <a:tr h="330352">
                <a:tc rowSpan="2">
                  <a:txBody>
                    <a:bodyPr/>
                    <a:lstStyle/>
                    <a:p>
                      <a:pPr algn="ctr" rtl="0" fontAlgn="ctr"/>
                      <a:r>
                        <a:rPr lang="en-ZA" sz="1800" b="1" i="0" u="none" strike="noStrike" dirty="0">
                          <a:solidFill>
                            <a:srgbClr val="000000"/>
                          </a:solidFill>
                          <a:effectLst/>
                          <a:latin typeface="Arial Narrow" panose="020B0606020202030204" pitchFamily="34" charset="0"/>
                        </a:rPr>
                        <a:t> </a:t>
                      </a:r>
                    </a:p>
                  </a:txBody>
                  <a:tcPr marL="5955" marR="5955" marT="5955" marB="0" anchor="ctr">
                    <a:lnL w="12700" cap="flat" cmpd="sng" algn="ctr">
                      <a:solidFill>
                        <a:srgbClr val="000000"/>
                      </a:solidFill>
                      <a:prstDash val="solid"/>
                      <a:round/>
                      <a:headEnd type="none" w="med" len="med"/>
                      <a:tailEnd type="none" w="med" len="med"/>
                    </a:lnL>
                    <a:lnR w="6350" cap="flat" cmpd="sng" algn="ctr">
                      <a:solidFill>
                        <a:srgbClr val="545454"/>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545454"/>
                      </a:solidFill>
                      <a:prstDash val="solid"/>
                      <a:round/>
                      <a:headEnd type="none" w="med" len="med"/>
                      <a:tailEnd type="none" w="med" len="med"/>
                    </a:lnB>
                    <a:solidFill>
                      <a:srgbClr val="F9BE8E"/>
                    </a:solidFill>
                  </a:tcPr>
                </a:tc>
                <a:tc gridSpan="12">
                  <a:txBody>
                    <a:bodyPr/>
                    <a:lstStyle/>
                    <a:p>
                      <a:pPr algn="ctr" rtl="0" fontAlgn="ctr"/>
                      <a:r>
                        <a:rPr lang="en-ZA" sz="1800" b="1" i="0" u="none" strike="noStrike" dirty="0">
                          <a:solidFill>
                            <a:srgbClr val="000000"/>
                          </a:solidFill>
                          <a:effectLst/>
                          <a:latin typeface="Arial Narrow" panose="020B0606020202030204" pitchFamily="34" charset="0"/>
                        </a:rPr>
                        <a:t>2020</a:t>
                      </a:r>
                    </a:p>
                  </a:txBody>
                  <a:tcPr marL="5955" marR="5955" marT="5955" marB="0" anchor="ctr">
                    <a:lnL w="6350" cap="flat" cmpd="sng" algn="ctr">
                      <a:solidFill>
                        <a:srgbClr val="545454"/>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BE8E"/>
                    </a:solidFill>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rowSpan="2">
                  <a:txBody>
                    <a:bodyPr/>
                    <a:lstStyle/>
                    <a:p>
                      <a:pPr algn="ctr" rtl="0" fontAlgn="ctr"/>
                      <a:r>
                        <a:rPr lang="en-ZA" sz="1800" b="1" i="0" u="none" strike="noStrike" dirty="0">
                          <a:solidFill>
                            <a:srgbClr val="000000"/>
                          </a:solidFill>
                          <a:effectLst/>
                          <a:latin typeface="Arial Narrow" panose="020B0606020202030204" pitchFamily="34" charset="0"/>
                        </a:rPr>
                        <a:t> </a:t>
                      </a:r>
                    </a:p>
                  </a:txBody>
                  <a:tcPr marL="5955" marR="5955" marT="5955"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BE8E"/>
                    </a:solidFill>
                  </a:tcPr>
                </a:tc>
                <a:extLst>
                  <a:ext uri="{0D108BD9-81ED-4DB2-BD59-A6C34878D82A}">
                    <a16:rowId xmlns:a16="http://schemas.microsoft.com/office/drawing/2014/main" val="794428476"/>
                  </a:ext>
                </a:extLst>
              </a:tr>
              <a:tr h="330352">
                <a:tc vMerge="1">
                  <a:txBody>
                    <a:bodyPr/>
                    <a:lstStyle/>
                    <a:p>
                      <a:endParaRPr lang="en-ZA"/>
                    </a:p>
                  </a:txBody>
                  <a:tcPr/>
                </a:tc>
                <a:tc gridSpan="4">
                  <a:txBody>
                    <a:bodyPr/>
                    <a:lstStyle/>
                    <a:p>
                      <a:pPr algn="ctr" rtl="0" fontAlgn="ctr"/>
                      <a:r>
                        <a:rPr lang="en-ZA" sz="1800" b="1" i="0" u="none" strike="noStrike" dirty="0">
                          <a:solidFill>
                            <a:srgbClr val="000000"/>
                          </a:solidFill>
                          <a:effectLst/>
                          <a:latin typeface="Arial Narrow" panose="020B0606020202030204" pitchFamily="34" charset="0"/>
                        </a:rPr>
                        <a:t>Fee Paying</a:t>
                      </a:r>
                    </a:p>
                  </a:txBody>
                  <a:tcPr marL="5955" marR="5955" marT="59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545454"/>
                      </a:solidFill>
                      <a:prstDash val="solid"/>
                      <a:round/>
                      <a:headEnd type="none" w="med" len="med"/>
                      <a:tailEnd type="none" w="med" len="med"/>
                    </a:lnB>
                    <a:solidFill>
                      <a:srgbClr val="F9BE8E"/>
                    </a:solidFill>
                  </a:tcPr>
                </a:tc>
                <a:tc hMerge="1">
                  <a:txBody>
                    <a:bodyPr/>
                    <a:lstStyle/>
                    <a:p>
                      <a:endParaRPr lang="en-ZA"/>
                    </a:p>
                  </a:txBody>
                  <a:tcPr/>
                </a:tc>
                <a:tc hMerge="1">
                  <a:txBody>
                    <a:bodyPr/>
                    <a:lstStyle/>
                    <a:p>
                      <a:endParaRPr lang="en-ZA"/>
                    </a:p>
                  </a:txBody>
                  <a:tcPr/>
                </a:tc>
                <a:tc hMerge="1">
                  <a:txBody>
                    <a:bodyPr/>
                    <a:lstStyle/>
                    <a:p>
                      <a:endParaRPr lang="en-ZA"/>
                    </a:p>
                  </a:txBody>
                  <a:tcPr/>
                </a:tc>
                <a:tc gridSpan="4">
                  <a:txBody>
                    <a:bodyPr/>
                    <a:lstStyle/>
                    <a:p>
                      <a:pPr algn="ctr" rtl="0" fontAlgn="ctr"/>
                      <a:r>
                        <a:rPr lang="en-ZA" sz="1800" b="1" i="0" u="none" strike="noStrike" dirty="0">
                          <a:solidFill>
                            <a:srgbClr val="000000"/>
                          </a:solidFill>
                          <a:effectLst/>
                          <a:latin typeface="Arial Narrow" panose="020B0606020202030204" pitchFamily="34" charset="0"/>
                        </a:rPr>
                        <a:t>Non Fee Paying</a:t>
                      </a:r>
                    </a:p>
                  </a:txBody>
                  <a:tcPr marL="5955" marR="5955" marT="59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545454"/>
                      </a:solidFill>
                      <a:prstDash val="solid"/>
                      <a:round/>
                      <a:headEnd type="none" w="med" len="med"/>
                      <a:tailEnd type="none" w="med" len="med"/>
                    </a:lnB>
                    <a:solidFill>
                      <a:srgbClr val="F9BE8E"/>
                    </a:solidFill>
                  </a:tcPr>
                </a:tc>
                <a:tc hMerge="1">
                  <a:txBody>
                    <a:bodyPr/>
                    <a:lstStyle/>
                    <a:p>
                      <a:endParaRPr lang="en-ZA"/>
                    </a:p>
                  </a:txBody>
                  <a:tcPr/>
                </a:tc>
                <a:tc hMerge="1">
                  <a:txBody>
                    <a:bodyPr/>
                    <a:lstStyle/>
                    <a:p>
                      <a:endParaRPr lang="en-ZA"/>
                    </a:p>
                  </a:txBody>
                  <a:tcPr/>
                </a:tc>
                <a:tc hMerge="1">
                  <a:txBody>
                    <a:bodyPr/>
                    <a:lstStyle/>
                    <a:p>
                      <a:endParaRPr lang="en-ZA"/>
                    </a:p>
                  </a:txBody>
                  <a:tcPr/>
                </a:tc>
                <a:tc gridSpan="4">
                  <a:txBody>
                    <a:bodyPr/>
                    <a:lstStyle/>
                    <a:p>
                      <a:pPr algn="ctr" rtl="0" fontAlgn="ctr"/>
                      <a:r>
                        <a:rPr lang="en-ZA" sz="1800" b="1" i="0" u="none" strike="noStrike" dirty="0">
                          <a:solidFill>
                            <a:srgbClr val="000000"/>
                          </a:solidFill>
                          <a:effectLst/>
                          <a:latin typeface="Arial Narrow" panose="020B0606020202030204" pitchFamily="34" charset="0"/>
                        </a:rPr>
                        <a:t>Independent</a:t>
                      </a:r>
                    </a:p>
                  </a:txBody>
                  <a:tcPr marL="5955" marR="5955" marT="59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BE8E"/>
                    </a:solidFill>
                  </a:tcPr>
                </a:tc>
                <a:tc hMerge="1">
                  <a:txBody>
                    <a:bodyPr/>
                    <a:lstStyle/>
                    <a:p>
                      <a:endParaRPr lang="en-ZA"/>
                    </a:p>
                  </a:txBody>
                  <a:tcPr/>
                </a:tc>
                <a:tc hMerge="1">
                  <a:txBody>
                    <a:bodyPr/>
                    <a:lstStyle/>
                    <a:p>
                      <a:endParaRPr lang="en-ZA"/>
                    </a:p>
                  </a:txBody>
                  <a:tcPr/>
                </a:tc>
                <a:tc hMerge="1">
                  <a:txBody>
                    <a:bodyPr/>
                    <a:lstStyle/>
                    <a:p>
                      <a:endParaRPr lang="en-ZA"/>
                    </a:p>
                  </a:txBody>
                  <a:tcPr/>
                </a:tc>
                <a:tc vMerge="1">
                  <a:txBody>
                    <a:bodyPr/>
                    <a:lstStyle/>
                    <a:p>
                      <a:endParaRPr lang="en-ZA"/>
                    </a:p>
                  </a:txBody>
                  <a:tcPr/>
                </a:tc>
                <a:extLst>
                  <a:ext uri="{0D108BD9-81ED-4DB2-BD59-A6C34878D82A}">
                    <a16:rowId xmlns:a16="http://schemas.microsoft.com/office/drawing/2014/main" val="1569838584"/>
                  </a:ext>
                </a:extLst>
              </a:tr>
              <a:tr h="1759122">
                <a:tc>
                  <a:txBody>
                    <a:bodyPr/>
                    <a:lstStyle/>
                    <a:p>
                      <a:pPr algn="l" rtl="0" fontAlgn="ctr"/>
                      <a:r>
                        <a:rPr lang="en-ZA" sz="1800" b="1" i="0" u="none" strike="noStrike" dirty="0">
                          <a:solidFill>
                            <a:srgbClr val="000000"/>
                          </a:solidFill>
                          <a:effectLst/>
                          <a:latin typeface="Arial Narrow" panose="020B0606020202030204" pitchFamily="34" charset="0"/>
                        </a:rPr>
                        <a:t>Province</a:t>
                      </a:r>
                    </a:p>
                  </a:txBody>
                  <a:tcPr marL="5955" marR="5955" marT="59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solidFill>
                      <a:srgbClr val="F9BE8E"/>
                    </a:solidFill>
                  </a:tcPr>
                </a:tc>
                <a:tc>
                  <a:txBody>
                    <a:bodyPr/>
                    <a:lstStyle/>
                    <a:p>
                      <a:pPr algn="ctr" rtl="0" fontAlgn="ctr"/>
                      <a:r>
                        <a:rPr lang="en-ZA" sz="1800" b="1" i="0" u="none" strike="noStrike" dirty="0">
                          <a:solidFill>
                            <a:srgbClr val="000000"/>
                          </a:solidFill>
                          <a:effectLst/>
                          <a:latin typeface="Arial Narrow" panose="020B0606020202030204" pitchFamily="34" charset="0"/>
                        </a:rPr>
                        <a:t>Total Wrote</a:t>
                      </a:r>
                    </a:p>
                  </a:txBody>
                  <a:tcPr marL="5955" marR="5955" marT="5955" marB="0" vert="vert270" anchor="ctr">
                    <a:lnL w="12700" cap="flat" cmpd="sng" algn="ctr">
                      <a:solidFill>
                        <a:srgbClr val="000000"/>
                      </a:solidFill>
                      <a:prstDash val="solid"/>
                      <a:round/>
                      <a:headEnd type="none" w="med" len="med"/>
                      <a:tailEnd type="none" w="med" len="med"/>
                    </a:lnL>
                    <a:lnR w="6350" cap="flat" cmpd="sng" algn="ctr">
                      <a:solidFill>
                        <a:srgbClr val="545454"/>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solidFill>
                      <a:srgbClr val="F9BE8E"/>
                    </a:solidFill>
                  </a:tcPr>
                </a:tc>
                <a:tc>
                  <a:txBody>
                    <a:bodyPr/>
                    <a:lstStyle/>
                    <a:p>
                      <a:pPr algn="ctr" rtl="0" fontAlgn="ctr"/>
                      <a:r>
                        <a:rPr lang="en-ZA" sz="1800" b="1" i="0" u="none" strike="noStrike" dirty="0">
                          <a:solidFill>
                            <a:srgbClr val="000000"/>
                          </a:solidFill>
                          <a:effectLst/>
                          <a:latin typeface="Arial Narrow" panose="020B0606020202030204" pitchFamily="34" charset="0"/>
                        </a:rPr>
                        <a:t>Total  Achieved</a:t>
                      </a:r>
                    </a:p>
                  </a:txBody>
                  <a:tcPr marL="5955" marR="5955" marT="5955" marB="0" vert="vert270" anchor="ctr">
                    <a:lnL w="6350" cap="flat" cmpd="sng" algn="ctr">
                      <a:solidFill>
                        <a:srgbClr val="545454"/>
                      </a:solidFill>
                      <a:prstDash val="solid"/>
                      <a:round/>
                      <a:headEnd type="none" w="med" len="med"/>
                      <a:tailEnd type="none" w="med" len="med"/>
                    </a:lnL>
                    <a:lnR w="6350" cap="flat" cmpd="sng" algn="ctr">
                      <a:solidFill>
                        <a:srgbClr val="545454"/>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solidFill>
                      <a:srgbClr val="F9BE8E"/>
                    </a:solidFill>
                  </a:tcPr>
                </a:tc>
                <a:tc>
                  <a:txBody>
                    <a:bodyPr/>
                    <a:lstStyle/>
                    <a:p>
                      <a:pPr algn="ctr" rtl="0" fontAlgn="ctr"/>
                      <a:r>
                        <a:rPr lang="en-ZA" sz="1800" b="1" i="0" u="none" strike="noStrike" dirty="0">
                          <a:solidFill>
                            <a:srgbClr val="000000"/>
                          </a:solidFill>
                          <a:effectLst/>
                          <a:latin typeface="Arial Narrow" panose="020B0606020202030204" pitchFamily="34" charset="0"/>
                        </a:rPr>
                        <a:t>% Achieved</a:t>
                      </a:r>
                    </a:p>
                  </a:txBody>
                  <a:tcPr marL="5955" marR="5955" marT="5955" marB="0" vert="vert270" anchor="ctr">
                    <a:lnL w="6350" cap="flat" cmpd="sng" algn="ctr">
                      <a:solidFill>
                        <a:srgbClr val="545454"/>
                      </a:solidFill>
                      <a:prstDash val="solid"/>
                      <a:round/>
                      <a:headEnd type="none" w="med" len="med"/>
                      <a:tailEnd type="none" w="med" len="med"/>
                    </a:lnL>
                    <a:lnR w="6350" cap="flat" cmpd="sng" algn="ctr">
                      <a:solidFill>
                        <a:srgbClr val="545454"/>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solidFill>
                      <a:srgbClr val="F9BE8E"/>
                    </a:solidFill>
                  </a:tcPr>
                </a:tc>
                <a:tc>
                  <a:txBody>
                    <a:bodyPr/>
                    <a:lstStyle/>
                    <a:p>
                      <a:pPr algn="ctr" rtl="0" fontAlgn="ctr"/>
                      <a:r>
                        <a:rPr lang="en-ZA" sz="1800" b="1" i="0" u="none" strike="noStrike" dirty="0">
                          <a:solidFill>
                            <a:srgbClr val="000000"/>
                          </a:solidFill>
                          <a:effectLst/>
                          <a:latin typeface="Arial Narrow" panose="020B0606020202030204" pitchFamily="34" charset="0"/>
                        </a:rPr>
                        <a:t>RANK</a:t>
                      </a:r>
                    </a:p>
                  </a:txBody>
                  <a:tcPr marL="5955" marR="5955" marT="5955" marB="0" vert="vert270" anchor="ctr">
                    <a:lnL w="6350" cap="flat" cmpd="sng" algn="ctr">
                      <a:solidFill>
                        <a:srgbClr val="545454"/>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solidFill>
                      <a:srgbClr val="F9BE8E"/>
                    </a:solidFill>
                  </a:tcPr>
                </a:tc>
                <a:tc>
                  <a:txBody>
                    <a:bodyPr/>
                    <a:lstStyle/>
                    <a:p>
                      <a:pPr algn="ctr" rtl="0" fontAlgn="ctr"/>
                      <a:r>
                        <a:rPr lang="en-ZA" sz="1800" b="1" i="0" u="none" strike="noStrike" dirty="0">
                          <a:solidFill>
                            <a:srgbClr val="000000"/>
                          </a:solidFill>
                          <a:effectLst/>
                          <a:latin typeface="Arial Narrow" panose="020B0606020202030204" pitchFamily="34" charset="0"/>
                        </a:rPr>
                        <a:t>Total Wrote</a:t>
                      </a:r>
                    </a:p>
                  </a:txBody>
                  <a:tcPr marL="5955" marR="5955" marT="5955" marB="0" vert="vert270" anchor="ctr">
                    <a:lnL w="12700" cap="flat" cmpd="sng" algn="ctr">
                      <a:solidFill>
                        <a:srgbClr val="000000"/>
                      </a:solidFill>
                      <a:prstDash val="solid"/>
                      <a:round/>
                      <a:headEnd type="none" w="med" len="med"/>
                      <a:tailEnd type="none" w="med" len="med"/>
                    </a:lnL>
                    <a:lnR w="6350" cap="flat" cmpd="sng" algn="ctr">
                      <a:solidFill>
                        <a:srgbClr val="545454"/>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solidFill>
                      <a:srgbClr val="F9BE8E"/>
                    </a:solidFill>
                  </a:tcPr>
                </a:tc>
                <a:tc>
                  <a:txBody>
                    <a:bodyPr/>
                    <a:lstStyle/>
                    <a:p>
                      <a:pPr algn="ctr" rtl="0" fontAlgn="ctr"/>
                      <a:r>
                        <a:rPr lang="en-ZA" sz="1800" b="1" i="0" u="none" strike="noStrike" dirty="0">
                          <a:solidFill>
                            <a:srgbClr val="000000"/>
                          </a:solidFill>
                          <a:effectLst/>
                          <a:latin typeface="Arial Narrow" panose="020B0606020202030204" pitchFamily="34" charset="0"/>
                        </a:rPr>
                        <a:t>Total  Achieved</a:t>
                      </a:r>
                    </a:p>
                  </a:txBody>
                  <a:tcPr marL="5955" marR="5955" marT="5955" marB="0" vert="vert270" anchor="ctr">
                    <a:lnL w="6350" cap="flat" cmpd="sng" algn="ctr">
                      <a:solidFill>
                        <a:srgbClr val="545454"/>
                      </a:solidFill>
                      <a:prstDash val="solid"/>
                      <a:round/>
                      <a:headEnd type="none" w="med" len="med"/>
                      <a:tailEnd type="none" w="med" len="med"/>
                    </a:lnL>
                    <a:lnR w="6350" cap="flat" cmpd="sng" algn="ctr">
                      <a:solidFill>
                        <a:srgbClr val="545454"/>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solidFill>
                      <a:srgbClr val="F9BE8E"/>
                    </a:solidFill>
                  </a:tcPr>
                </a:tc>
                <a:tc>
                  <a:txBody>
                    <a:bodyPr/>
                    <a:lstStyle/>
                    <a:p>
                      <a:pPr algn="ctr" rtl="0" fontAlgn="ctr"/>
                      <a:r>
                        <a:rPr lang="en-ZA" sz="1800" b="1" i="0" u="none" strike="noStrike" dirty="0">
                          <a:solidFill>
                            <a:srgbClr val="000000"/>
                          </a:solidFill>
                          <a:effectLst/>
                          <a:latin typeface="Arial Narrow" panose="020B0606020202030204" pitchFamily="34" charset="0"/>
                        </a:rPr>
                        <a:t>% Achieved</a:t>
                      </a:r>
                    </a:p>
                  </a:txBody>
                  <a:tcPr marL="5955" marR="5955" marT="5955" marB="0" vert="vert270" anchor="ctr">
                    <a:lnL w="6350" cap="flat" cmpd="sng" algn="ctr">
                      <a:solidFill>
                        <a:srgbClr val="545454"/>
                      </a:solidFill>
                      <a:prstDash val="solid"/>
                      <a:round/>
                      <a:headEnd type="none" w="med" len="med"/>
                      <a:tailEnd type="none" w="med" len="med"/>
                    </a:lnL>
                    <a:lnR w="6350" cap="flat" cmpd="sng" algn="ctr">
                      <a:solidFill>
                        <a:srgbClr val="545454"/>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solidFill>
                      <a:srgbClr val="F9BE8E"/>
                    </a:solidFill>
                  </a:tcPr>
                </a:tc>
                <a:tc>
                  <a:txBody>
                    <a:bodyPr/>
                    <a:lstStyle/>
                    <a:p>
                      <a:pPr algn="ctr" rtl="0" fontAlgn="ctr"/>
                      <a:r>
                        <a:rPr lang="en-ZA" sz="1800" b="1" i="0" u="none" strike="noStrike" dirty="0">
                          <a:solidFill>
                            <a:srgbClr val="000000"/>
                          </a:solidFill>
                          <a:effectLst/>
                          <a:latin typeface="Arial Narrow" panose="020B0606020202030204" pitchFamily="34" charset="0"/>
                        </a:rPr>
                        <a:t>RANK</a:t>
                      </a:r>
                    </a:p>
                  </a:txBody>
                  <a:tcPr marL="5955" marR="5955" marT="5955" marB="0" vert="vert270" anchor="ctr">
                    <a:lnL w="6350" cap="flat" cmpd="sng" algn="ctr">
                      <a:solidFill>
                        <a:srgbClr val="545454"/>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solidFill>
                      <a:srgbClr val="F9BE8E"/>
                    </a:solidFill>
                  </a:tcPr>
                </a:tc>
                <a:tc>
                  <a:txBody>
                    <a:bodyPr/>
                    <a:lstStyle/>
                    <a:p>
                      <a:pPr algn="ctr" rtl="0" fontAlgn="ctr"/>
                      <a:r>
                        <a:rPr lang="en-ZA" sz="1800" b="1" i="0" u="none" strike="noStrike" dirty="0">
                          <a:solidFill>
                            <a:srgbClr val="000000"/>
                          </a:solidFill>
                          <a:effectLst/>
                          <a:latin typeface="Arial Narrow" panose="020B0606020202030204" pitchFamily="34" charset="0"/>
                        </a:rPr>
                        <a:t>Total Wrote</a:t>
                      </a:r>
                    </a:p>
                  </a:txBody>
                  <a:tcPr marL="5955" marR="5955" marT="5955" marB="0" vert="vert270" anchor="ctr">
                    <a:lnL w="12700" cap="flat" cmpd="sng" algn="ctr">
                      <a:solidFill>
                        <a:srgbClr val="000000"/>
                      </a:solidFill>
                      <a:prstDash val="solid"/>
                      <a:round/>
                      <a:headEnd type="none" w="med" len="med"/>
                      <a:tailEnd type="none" w="med" len="med"/>
                    </a:lnL>
                    <a:lnR w="6350" cap="flat" cmpd="sng" algn="ctr">
                      <a:solidFill>
                        <a:srgbClr val="54545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545454"/>
                      </a:solidFill>
                      <a:prstDash val="solid"/>
                      <a:round/>
                      <a:headEnd type="none" w="med" len="med"/>
                      <a:tailEnd type="none" w="med" len="med"/>
                    </a:lnB>
                    <a:solidFill>
                      <a:srgbClr val="F9BE8E"/>
                    </a:solidFill>
                  </a:tcPr>
                </a:tc>
                <a:tc>
                  <a:txBody>
                    <a:bodyPr/>
                    <a:lstStyle/>
                    <a:p>
                      <a:pPr algn="ctr" rtl="0" fontAlgn="ctr"/>
                      <a:r>
                        <a:rPr lang="en-ZA" sz="1800" b="1" i="0" u="none" strike="noStrike" dirty="0">
                          <a:solidFill>
                            <a:srgbClr val="000000"/>
                          </a:solidFill>
                          <a:effectLst/>
                          <a:latin typeface="Arial Narrow" panose="020B0606020202030204" pitchFamily="34" charset="0"/>
                        </a:rPr>
                        <a:t>Total  Achieved</a:t>
                      </a:r>
                    </a:p>
                  </a:txBody>
                  <a:tcPr marL="5955" marR="5955" marT="5955" marB="0" vert="vert270" anchor="ctr">
                    <a:lnL w="6350" cap="flat" cmpd="sng" algn="ctr">
                      <a:solidFill>
                        <a:srgbClr val="545454"/>
                      </a:solidFill>
                      <a:prstDash val="solid"/>
                      <a:round/>
                      <a:headEnd type="none" w="med" len="med"/>
                      <a:tailEnd type="none" w="med" len="med"/>
                    </a:lnL>
                    <a:lnR w="6350" cap="flat" cmpd="sng" algn="ctr">
                      <a:solidFill>
                        <a:srgbClr val="54545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545454"/>
                      </a:solidFill>
                      <a:prstDash val="solid"/>
                      <a:round/>
                      <a:headEnd type="none" w="med" len="med"/>
                      <a:tailEnd type="none" w="med" len="med"/>
                    </a:lnB>
                    <a:solidFill>
                      <a:srgbClr val="F9BE8E"/>
                    </a:solidFill>
                  </a:tcPr>
                </a:tc>
                <a:tc>
                  <a:txBody>
                    <a:bodyPr/>
                    <a:lstStyle/>
                    <a:p>
                      <a:pPr algn="ctr" rtl="0" fontAlgn="ctr"/>
                      <a:r>
                        <a:rPr lang="en-ZA" sz="1800" b="1" i="0" u="none" strike="noStrike" dirty="0">
                          <a:solidFill>
                            <a:srgbClr val="000000"/>
                          </a:solidFill>
                          <a:effectLst/>
                          <a:latin typeface="Arial Narrow" panose="020B0606020202030204" pitchFamily="34" charset="0"/>
                        </a:rPr>
                        <a:t>% Achieved</a:t>
                      </a:r>
                    </a:p>
                  </a:txBody>
                  <a:tcPr marL="5955" marR="5955" marT="5955" marB="0" vert="vert270" anchor="ctr">
                    <a:lnL w="6350" cap="flat" cmpd="sng" algn="ctr">
                      <a:solidFill>
                        <a:srgbClr val="545454"/>
                      </a:solidFill>
                      <a:prstDash val="solid"/>
                      <a:round/>
                      <a:headEnd type="none" w="med" len="med"/>
                      <a:tailEnd type="none" w="med" len="med"/>
                    </a:lnL>
                    <a:lnR w="6350" cap="flat" cmpd="sng" algn="ctr">
                      <a:solidFill>
                        <a:srgbClr val="54545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545454"/>
                      </a:solidFill>
                      <a:prstDash val="solid"/>
                      <a:round/>
                      <a:headEnd type="none" w="med" len="med"/>
                      <a:tailEnd type="none" w="med" len="med"/>
                    </a:lnB>
                    <a:solidFill>
                      <a:srgbClr val="F9BE8E"/>
                    </a:solidFill>
                  </a:tcPr>
                </a:tc>
                <a:tc>
                  <a:txBody>
                    <a:bodyPr/>
                    <a:lstStyle/>
                    <a:p>
                      <a:pPr algn="ctr" rtl="0" fontAlgn="ctr"/>
                      <a:r>
                        <a:rPr lang="en-ZA" sz="1800" b="1" i="0" u="none" strike="noStrike" dirty="0">
                          <a:solidFill>
                            <a:srgbClr val="000000"/>
                          </a:solidFill>
                          <a:effectLst/>
                          <a:latin typeface="Arial Narrow" panose="020B0606020202030204" pitchFamily="34" charset="0"/>
                        </a:rPr>
                        <a:t>RANK</a:t>
                      </a:r>
                    </a:p>
                  </a:txBody>
                  <a:tcPr marL="5955" marR="5955" marT="5955" marB="0" vert="vert270" anchor="ctr">
                    <a:lnL w="6350" cap="flat" cmpd="sng" algn="ctr">
                      <a:solidFill>
                        <a:srgbClr val="545454"/>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545454"/>
                      </a:solidFill>
                      <a:prstDash val="solid"/>
                      <a:round/>
                      <a:headEnd type="none" w="med" len="med"/>
                      <a:tailEnd type="none" w="med" len="med"/>
                    </a:lnB>
                    <a:solidFill>
                      <a:srgbClr val="F9BE8E"/>
                    </a:solidFill>
                  </a:tcPr>
                </a:tc>
                <a:tc>
                  <a:txBody>
                    <a:bodyPr/>
                    <a:lstStyle/>
                    <a:p>
                      <a:pPr algn="ctr" rtl="0" fontAlgn="ctr"/>
                      <a:r>
                        <a:rPr lang="en-ZA" sz="1800" b="1" i="0" u="none" strike="noStrike" dirty="0">
                          <a:solidFill>
                            <a:srgbClr val="000000"/>
                          </a:solidFill>
                          <a:effectLst/>
                          <a:latin typeface="Arial Narrow" panose="020B0606020202030204" pitchFamily="34" charset="0"/>
                        </a:rPr>
                        <a:t>Overall Ranking</a:t>
                      </a:r>
                    </a:p>
                  </a:txBody>
                  <a:tcPr marL="5955" marR="5955" marT="5955"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BE8E"/>
                    </a:solidFill>
                  </a:tcPr>
                </a:tc>
                <a:extLst>
                  <a:ext uri="{0D108BD9-81ED-4DB2-BD59-A6C34878D82A}">
                    <a16:rowId xmlns:a16="http://schemas.microsoft.com/office/drawing/2014/main" val="19219962"/>
                  </a:ext>
                </a:extLst>
              </a:tr>
              <a:tr h="256022">
                <a:tc>
                  <a:txBody>
                    <a:bodyPr/>
                    <a:lstStyle/>
                    <a:p>
                      <a:pPr algn="l" rtl="0" fontAlgn="ctr"/>
                      <a:r>
                        <a:rPr lang="en-ZA" sz="1400" b="1" i="0" u="none" strike="noStrike" dirty="0">
                          <a:solidFill>
                            <a:srgbClr val="000000"/>
                          </a:solidFill>
                          <a:effectLst/>
                          <a:latin typeface="Arial Narrow" panose="020B0606020202030204" pitchFamily="34" charset="0"/>
                        </a:rPr>
                        <a:t>Free State</a:t>
                      </a:r>
                    </a:p>
                  </a:txBody>
                  <a:tcPr marL="5955" marR="5955" marT="59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tcPr>
                </a:tc>
                <a:tc>
                  <a:txBody>
                    <a:bodyPr/>
                    <a:lstStyle/>
                    <a:p>
                      <a:pPr algn="ctr" rtl="0" fontAlgn="ctr"/>
                      <a:r>
                        <a:rPr lang="en-ZA" sz="1100" b="0" i="0" u="none" strike="noStrike" dirty="0">
                          <a:solidFill>
                            <a:srgbClr val="000000"/>
                          </a:solidFill>
                          <a:effectLst/>
                          <a:latin typeface="Arial Narrow" panose="020B0606020202030204" pitchFamily="34" charset="0"/>
                        </a:rPr>
                        <a:t>6 685</a:t>
                      </a:r>
                    </a:p>
                  </a:txBody>
                  <a:tcPr marL="5955" marR="5955" marT="5955" marB="0" anchor="ctr">
                    <a:lnL w="12700" cap="flat" cmpd="sng" algn="ctr">
                      <a:solidFill>
                        <a:srgbClr val="000000"/>
                      </a:solidFill>
                      <a:prstDash val="solid"/>
                      <a:round/>
                      <a:headEnd type="none" w="med" len="med"/>
                      <a:tailEnd type="none" w="med" len="med"/>
                    </a:lnL>
                    <a:lnR w="6350" cap="flat" cmpd="sng" algn="ctr">
                      <a:solidFill>
                        <a:srgbClr val="545454"/>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tcPr>
                </a:tc>
                <a:tc>
                  <a:txBody>
                    <a:bodyPr/>
                    <a:lstStyle/>
                    <a:p>
                      <a:pPr algn="ctr" rtl="0" fontAlgn="ctr"/>
                      <a:r>
                        <a:rPr lang="en-ZA" sz="1100" b="0" i="0" u="none" strike="noStrike" dirty="0">
                          <a:solidFill>
                            <a:srgbClr val="000000"/>
                          </a:solidFill>
                          <a:effectLst/>
                          <a:latin typeface="Arial Narrow" panose="020B0606020202030204" pitchFamily="34" charset="0"/>
                        </a:rPr>
                        <a:t>6 017</a:t>
                      </a:r>
                    </a:p>
                  </a:txBody>
                  <a:tcPr marL="5955" marR="5955" marT="5955" marB="0" anchor="ctr">
                    <a:lnL w="6350" cap="flat" cmpd="sng" algn="ctr">
                      <a:solidFill>
                        <a:srgbClr val="545454"/>
                      </a:solidFill>
                      <a:prstDash val="solid"/>
                      <a:round/>
                      <a:headEnd type="none" w="med" len="med"/>
                      <a:tailEnd type="none" w="med" len="med"/>
                    </a:lnL>
                    <a:lnR w="6350" cap="flat" cmpd="sng" algn="ctr">
                      <a:solidFill>
                        <a:srgbClr val="545454"/>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tcPr>
                </a:tc>
                <a:tc>
                  <a:txBody>
                    <a:bodyPr/>
                    <a:lstStyle/>
                    <a:p>
                      <a:pPr algn="ctr" rtl="0" fontAlgn="ctr"/>
                      <a:r>
                        <a:rPr lang="en-ZA" sz="1100" b="1" i="0" u="none" strike="noStrike" dirty="0">
                          <a:solidFill>
                            <a:srgbClr val="000000"/>
                          </a:solidFill>
                          <a:effectLst/>
                          <a:latin typeface="Arial Narrow" panose="020B0606020202030204" pitchFamily="34" charset="0"/>
                        </a:rPr>
                        <a:t>90.00%</a:t>
                      </a:r>
                    </a:p>
                  </a:txBody>
                  <a:tcPr marL="5955" marR="5955" marT="5955" marB="0" anchor="ctr">
                    <a:lnL w="6350" cap="flat" cmpd="sng" algn="ctr">
                      <a:solidFill>
                        <a:srgbClr val="545454"/>
                      </a:solidFill>
                      <a:prstDash val="solid"/>
                      <a:round/>
                      <a:headEnd type="none" w="med" len="med"/>
                      <a:tailEnd type="none" w="med" len="med"/>
                    </a:lnL>
                    <a:lnR w="6350" cap="flat" cmpd="sng" algn="ctr">
                      <a:solidFill>
                        <a:srgbClr val="545454"/>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solidFill>
                      <a:srgbClr val="FDEADA"/>
                    </a:solidFill>
                  </a:tcPr>
                </a:tc>
                <a:tc>
                  <a:txBody>
                    <a:bodyPr/>
                    <a:lstStyle/>
                    <a:p>
                      <a:pPr marR="5715" algn="ctr">
                        <a:lnSpc>
                          <a:spcPct val="100000"/>
                        </a:lnSpc>
                        <a:spcBef>
                          <a:spcPts val="50"/>
                        </a:spcBef>
                      </a:pPr>
                      <a:r>
                        <a:rPr sz="1100" b="1" dirty="0">
                          <a:latin typeface="Arial Narrow" panose="020B0606020202030204" pitchFamily="34" charset="0"/>
                          <a:cs typeface="Tahoma"/>
                        </a:rPr>
                        <a:t>5</a:t>
                      </a:r>
                    </a:p>
                  </a:txBody>
                  <a:tcPr marL="0" marR="0" marT="6350" marB="0" anchor="ctr">
                    <a:lnL w="6350" cap="flat" cmpd="sng" algn="ctr">
                      <a:solidFill>
                        <a:srgbClr val="545454"/>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solidFill>
                      <a:srgbClr val="FFC000"/>
                    </a:solidFill>
                  </a:tcPr>
                </a:tc>
                <a:tc>
                  <a:txBody>
                    <a:bodyPr/>
                    <a:lstStyle/>
                    <a:p>
                      <a:pPr algn="ctr" rtl="0" fontAlgn="ctr"/>
                      <a:r>
                        <a:rPr lang="en-ZA" sz="1100" b="0" i="0" u="none" strike="noStrike" dirty="0">
                          <a:solidFill>
                            <a:srgbClr val="000000"/>
                          </a:solidFill>
                          <a:effectLst/>
                          <a:latin typeface="Arial Narrow" panose="020B0606020202030204" pitchFamily="34" charset="0"/>
                        </a:rPr>
                        <a:t>20 625</a:t>
                      </a:r>
                    </a:p>
                  </a:txBody>
                  <a:tcPr marL="5955" marR="5955" marT="5955" marB="0" anchor="ctr">
                    <a:lnL w="12700" cap="flat" cmpd="sng" algn="ctr">
                      <a:solidFill>
                        <a:srgbClr val="000000"/>
                      </a:solidFill>
                      <a:prstDash val="solid"/>
                      <a:round/>
                      <a:headEnd type="none" w="med" len="med"/>
                      <a:tailEnd type="none" w="med" len="med"/>
                    </a:lnL>
                    <a:lnR w="6350" cap="flat" cmpd="sng" algn="ctr">
                      <a:solidFill>
                        <a:srgbClr val="545454"/>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tcPr>
                </a:tc>
                <a:tc>
                  <a:txBody>
                    <a:bodyPr/>
                    <a:lstStyle/>
                    <a:p>
                      <a:pPr algn="ctr" rtl="0" fontAlgn="ctr"/>
                      <a:r>
                        <a:rPr lang="en-ZA" sz="1100" b="0" i="0" u="none" strike="noStrike" dirty="0">
                          <a:solidFill>
                            <a:srgbClr val="000000"/>
                          </a:solidFill>
                          <a:effectLst/>
                          <a:latin typeface="Arial Narrow" panose="020B0606020202030204" pitchFamily="34" charset="0"/>
                        </a:rPr>
                        <a:t>17 171</a:t>
                      </a:r>
                    </a:p>
                  </a:txBody>
                  <a:tcPr marL="5955" marR="5955" marT="5955" marB="0" anchor="ctr">
                    <a:lnL w="6350" cap="flat" cmpd="sng" algn="ctr">
                      <a:solidFill>
                        <a:srgbClr val="545454"/>
                      </a:solidFill>
                      <a:prstDash val="solid"/>
                      <a:round/>
                      <a:headEnd type="none" w="med" len="med"/>
                      <a:tailEnd type="none" w="med" len="med"/>
                    </a:lnL>
                    <a:lnR w="6350" cap="flat" cmpd="sng" algn="ctr">
                      <a:solidFill>
                        <a:srgbClr val="545454"/>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tcPr>
                </a:tc>
                <a:tc>
                  <a:txBody>
                    <a:bodyPr/>
                    <a:lstStyle/>
                    <a:p>
                      <a:pPr algn="ctr" rtl="0" fontAlgn="ctr"/>
                      <a:r>
                        <a:rPr lang="en-ZA" sz="1100" b="1" i="0" u="none" strike="noStrike" dirty="0">
                          <a:solidFill>
                            <a:srgbClr val="000000"/>
                          </a:solidFill>
                          <a:effectLst/>
                          <a:latin typeface="Arial Narrow" panose="020B0606020202030204" pitchFamily="34" charset="0"/>
                        </a:rPr>
                        <a:t>83.30%</a:t>
                      </a:r>
                    </a:p>
                  </a:txBody>
                  <a:tcPr marL="5955" marR="5955" marT="5955" marB="0" anchor="ctr">
                    <a:lnL w="6350" cap="flat" cmpd="sng" algn="ctr">
                      <a:solidFill>
                        <a:srgbClr val="545454"/>
                      </a:solidFill>
                      <a:prstDash val="solid"/>
                      <a:round/>
                      <a:headEnd type="none" w="med" len="med"/>
                      <a:tailEnd type="none" w="med" len="med"/>
                    </a:lnL>
                    <a:lnR w="6350" cap="flat" cmpd="sng" algn="ctr">
                      <a:solidFill>
                        <a:srgbClr val="545454"/>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solidFill>
                      <a:srgbClr val="FCD5B5"/>
                    </a:solidFill>
                  </a:tcPr>
                </a:tc>
                <a:tc>
                  <a:txBody>
                    <a:bodyPr/>
                    <a:lstStyle/>
                    <a:p>
                      <a:pPr marR="5715" algn="ctr">
                        <a:lnSpc>
                          <a:spcPct val="100000"/>
                        </a:lnSpc>
                        <a:spcBef>
                          <a:spcPts val="50"/>
                        </a:spcBef>
                      </a:pPr>
                      <a:r>
                        <a:rPr sz="1100" b="1" dirty="0">
                          <a:latin typeface="Arial Narrow" panose="020B0606020202030204" pitchFamily="34" charset="0"/>
                          <a:cs typeface="Tahoma"/>
                        </a:rPr>
                        <a:t>8</a:t>
                      </a:r>
                    </a:p>
                  </a:txBody>
                  <a:tcPr marL="0" marR="0" marT="6350" marB="0" anchor="ctr">
                    <a:lnL w="6350" cap="flat" cmpd="sng" algn="ctr">
                      <a:solidFill>
                        <a:srgbClr val="545454"/>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solidFill>
                      <a:srgbClr val="FFC000"/>
                    </a:solidFill>
                  </a:tcPr>
                </a:tc>
                <a:tc>
                  <a:txBody>
                    <a:bodyPr/>
                    <a:lstStyle/>
                    <a:p>
                      <a:pPr algn="ctr" rtl="0" fontAlgn="ctr"/>
                      <a:r>
                        <a:rPr lang="en-ZA" sz="1100" b="0" i="0" u="none" strike="noStrike" dirty="0">
                          <a:solidFill>
                            <a:srgbClr val="000000"/>
                          </a:solidFill>
                          <a:effectLst/>
                          <a:latin typeface="Arial Narrow" panose="020B0606020202030204" pitchFamily="34" charset="0"/>
                        </a:rPr>
                        <a:t>618</a:t>
                      </a:r>
                    </a:p>
                  </a:txBody>
                  <a:tcPr marL="5955" marR="5955" marT="5955" marB="0" anchor="ctr">
                    <a:lnL w="12700" cap="flat" cmpd="sng" algn="ctr">
                      <a:solidFill>
                        <a:srgbClr val="000000"/>
                      </a:solidFill>
                      <a:prstDash val="solid"/>
                      <a:round/>
                      <a:headEnd type="none" w="med" len="med"/>
                      <a:tailEnd type="none" w="med" len="med"/>
                    </a:lnL>
                    <a:lnR w="6350" cap="flat" cmpd="sng" algn="ctr">
                      <a:solidFill>
                        <a:srgbClr val="545454"/>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tcPr>
                </a:tc>
                <a:tc>
                  <a:txBody>
                    <a:bodyPr/>
                    <a:lstStyle/>
                    <a:p>
                      <a:pPr algn="ctr" rtl="0" fontAlgn="ctr"/>
                      <a:r>
                        <a:rPr lang="en-ZA" sz="1100" b="0" i="0" u="none" strike="noStrike" dirty="0">
                          <a:solidFill>
                            <a:srgbClr val="000000"/>
                          </a:solidFill>
                          <a:effectLst/>
                          <a:latin typeface="Arial Narrow" panose="020B0606020202030204" pitchFamily="34" charset="0"/>
                        </a:rPr>
                        <a:t>591</a:t>
                      </a:r>
                    </a:p>
                  </a:txBody>
                  <a:tcPr marL="5955" marR="5955" marT="5955" marB="0" anchor="ctr">
                    <a:lnL w="6350" cap="flat" cmpd="sng" algn="ctr">
                      <a:solidFill>
                        <a:srgbClr val="545454"/>
                      </a:solidFill>
                      <a:prstDash val="solid"/>
                      <a:round/>
                      <a:headEnd type="none" w="med" len="med"/>
                      <a:tailEnd type="none" w="med" len="med"/>
                    </a:lnL>
                    <a:lnR w="6350" cap="flat" cmpd="sng" algn="ctr">
                      <a:solidFill>
                        <a:srgbClr val="545454"/>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tcPr>
                </a:tc>
                <a:tc>
                  <a:txBody>
                    <a:bodyPr/>
                    <a:lstStyle/>
                    <a:p>
                      <a:pPr algn="ctr" rtl="0" fontAlgn="ctr"/>
                      <a:r>
                        <a:rPr lang="en-ZA" sz="1100" b="1" i="0" u="none" strike="noStrike" dirty="0">
                          <a:solidFill>
                            <a:srgbClr val="000000"/>
                          </a:solidFill>
                          <a:effectLst/>
                          <a:latin typeface="Arial Narrow" panose="020B0606020202030204" pitchFamily="34" charset="0"/>
                        </a:rPr>
                        <a:t>95.60%</a:t>
                      </a:r>
                    </a:p>
                  </a:txBody>
                  <a:tcPr marL="5955" marR="5955" marT="5955" marB="0" anchor="ctr">
                    <a:lnL w="6350" cap="flat" cmpd="sng" algn="ctr">
                      <a:solidFill>
                        <a:srgbClr val="545454"/>
                      </a:solidFill>
                      <a:prstDash val="solid"/>
                      <a:round/>
                      <a:headEnd type="none" w="med" len="med"/>
                      <a:tailEnd type="none" w="med" len="med"/>
                    </a:lnL>
                    <a:lnR w="6350" cap="flat" cmpd="sng" algn="ctr">
                      <a:solidFill>
                        <a:srgbClr val="545454"/>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solidFill>
                      <a:srgbClr val="FAC090"/>
                    </a:solidFill>
                  </a:tcPr>
                </a:tc>
                <a:tc>
                  <a:txBody>
                    <a:bodyPr/>
                    <a:lstStyle/>
                    <a:p>
                      <a:pPr marL="241300">
                        <a:lnSpc>
                          <a:spcPct val="100000"/>
                        </a:lnSpc>
                        <a:spcBef>
                          <a:spcPts val="50"/>
                        </a:spcBef>
                      </a:pPr>
                      <a:r>
                        <a:rPr sz="1100" b="1" dirty="0">
                          <a:latin typeface="Arial Narrow" panose="020B0606020202030204" pitchFamily="34" charset="0"/>
                          <a:cs typeface="Tahoma"/>
                        </a:rPr>
                        <a:t>9</a:t>
                      </a:r>
                    </a:p>
                  </a:txBody>
                  <a:tcPr marL="0" marR="0" marT="6350" marB="0" anchor="ctr">
                    <a:lnL w="6350" cap="flat" cmpd="sng" algn="ctr">
                      <a:solidFill>
                        <a:srgbClr val="545454"/>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solidFill>
                      <a:srgbClr val="FFC000"/>
                    </a:solidFill>
                  </a:tcPr>
                </a:tc>
                <a:tc>
                  <a:txBody>
                    <a:bodyPr/>
                    <a:lstStyle/>
                    <a:p>
                      <a:pPr algn="ctr" rtl="0" fontAlgn="b"/>
                      <a:r>
                        <a:rPr lang="en-ZA" sz="1600" b="0" i="0" u="none" strike="noStrike" dirty="0">
                          <a:solidFill>
                            <a:srgbClr val="000000"/>
                          </a:solidFill>
                          <a:effectLst/>
                          <a:latin typeface="Calibri" panose="020F0502020204030204" pitchFamily="34" charset="0"/>
                        </a:rPr>
                        <a:t>1</a:t>
                      </a:r>
                    </a:p>
                  </a:txBody>
                  <a:tcPr marL="5955" marR="5955" marT="59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521773125"/>
                  </a:ext>
                </a:extLst>
              </a:tr>
              <a:tr h="256022">
                <a:tc>
                  <a:txBody>
                    <a:bodyPr/>
                    <a:lstStyle/>
                    <a:p>
                      <a:pPr algn="l" rtl="0" fontAlgn="ctr"/>
                      <a:r>
                        <a:rPr lang="en-ZA" sz="1400" b="1" i="0" u="none" strike="noStrike" dirty="0">
                          <a:solidFill>
                            <a:srgbClr val="000000"/>
                          </a:solidFill>
                          <a:effectLst/>
                          <a:latin typeface="Arial Narrow" panose="020B0606020202030204" pitchFamily="34" charset="0"/>
                        </a:rPr>
                        <a:t>Gauteng</a:t>
                      </a:r>
                    </a:p>
                  </a:txBody>
                  <a:tcPr marL="5955" marR="5955" marT="59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tcPr>
                </a:tc>
                <a:tc>
                  <a:txBody>
                    <a:bodyPr/>
                    <a:lstStyle/>
                    <a:p>
                      <a:pPr algn="ctr" rtl="0" fontAlgn="ctr"/>
                      <a:r>
                        <a:rPr lang="en-ZA" sz="1100" b="0" i="0" u="none" strike="noStrike" dirty="0">
                          <a:solidFill>
                            <a:srgbClr val="000000"/>
                          </a:solidFill>
                          <a:effectLst/>
                          <a:latin typeface="Arial Narrow" panose="020B0606020202030204" pitchFamily="34" charset="0"/>
                        </a:rPr>
                        <a:t>61 008</a:t>
                      </a:r>
                    </a:p>
                  </a:txBody>
                  <a:tcPr marL="5955" marR="5955" marT="5955" marB="0" anchor="ctr">
                    <a:lnL w="12700" cap="flat" cmpd="sng" algn="ctr">
                      <a:solidFill>
                        <a:srgbClr val="000000"/>
                      </a:solidFill>
                      <a:prstDash val="solid"/>
                      <a:round/>
                      <a:headEnd type="none" w="med" len="med"/>
                      <a:tailEnd type="none" w="med" len="med"/>
                    </a:lnL>
                    <a:lnR w="6350" cap="flat" cmpd="sng" algn="ctr">
                      <a:solidFill>
                        <a:srgbClr val="545454"/>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tcPr>
                </a:tc>
                <a:tc>
                  <a:txBody>
                    <a:bodyPr/>
                    <a:lstStyle/>
                    <a:p>
                      <a:pPr algn="ctr" rtl="0" fontAlgn="ctr"/>
                      <a:r>
                        <a:rPr lang="en-ZA" sz="1100" b="0" i="0" u="none" strike="noStrike" dirty="0">
                          <a:solidFill>
                            <a:srgbClr val="000000"/>
                          </a:solidFill>
                          <a:effectLst/>
                          <a:latin typeface="Arial Narrow" panose="020B0606020202030204" pitchFamily="34" charset="0"/>
                        </a:rPr>
                        <a:t>52 680</a:t>
                      </a:r>
                    </a:p>
                  </a:txBody>
                  <a:tcPr marL="5955" marR="5955" marT="5955" marB="0" anchor="ctr">
                    <a:lnL w="6350" cap="flat" cmpd="sng" algn="ctr">
                      <a:solidFill>
                        <a:srgbClr val="545454"/>
                      </a:solidFill>
                      <a:prstDash val="solid"/>
                      <a:round/>
                      <a:headEnd type="none" w="med" len="med"/>
                      <a:tailEnd type="none" w="med" len="med"/>
                    </a:lnL>
                    <a:lnR w="6350" cap="flat" cmpd="sng" algn="ctr">
                      <a:solidFill>
                        <a:srgbClr val="545454"/>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tcPr>
                </a:tc>
                <a:tc>
                  <a:txBody>
                    <a:bodyPr/>
                    <a:lstStyle/>
                    <a:p>
                      <a:pPr algn="ctr" rtl="0" fontAlgn="ctr"/>
                      <a:r>
                        <a:rPr lang="en-ZA" sz="1100" b="1" i="0" u="none" strike="noStrike" dirty="0">
                          <a:solidFill>
                            <a:srgbClr val="000000"/>
                          </a:solidFill>
                          <a:effectLst/>
                          <a:latin typeface="Arial Narrow" panose="020B0606020202030204" pitchFamily="34" charset="0"/>
                        </a:rPr>
                        <a:t>86.30%</a:t>
                      </a:r>
                    </a:p>
                  </a:txBody>
                  <a:tcPr marL="5955" marR="5955" marT="5955" marB="0" anchor="ctr">
                    <a:lnL w="6350" cap="flat" cmpd="sng" algn="ctr">
                      <a:solidFill>
                        <a:srgbClr val="545454"/>
                      </a:solidFill>
                      <a:prstDash val="solid"/>
                      <a:round/>
                      <a:headEnd type="none" w="med" len="med"/>
                      <a:tailEnd type="none" w="med" len="med"/>
                    </a:lnL>
                    <a:lnR w="6350" cap="flat" cmpd="sng" algn="ctr">
                      <a:solidFill>
                        <a:srgbClr val="545454"/>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solidFill>
                      <a:srgbClr val="FDEADA"/>
                    </a:solidFill>
                  </a:tcPr>
                </a:tc>
                <a:tc>
                  <a:txBody>
                    <a:bodyPr/>
                    <a:lstStyle/>
                    <a:p>
                      <a:pPr marR="5715" algn="ctr">
                        <a:lnSpc>
                          <a:spcPct val="100000"/>
                        </a:lnSpc>
                        <a:spcBef>
                          <a:spcPts val="50"/>
                        </a:spcBef>
                      </a:pPr>
                      <a:r>
                        <a:rPr sz="1100" b="1" dirty="0">
                          <a:latin typeface="Arial Narrow" panose="020B0606020202030204" pitchFamily="34" charset="0"/>
                          <a:cs typeface="Tahoma"/>
                        </a:rPr>
                        <a:t>1</a:t>
                      </a:r>
                    </a:p>
                  </a:txBody>
                  <a:tcPr marL="0" marR="0" marT="6350" marB="0" anchor="ctr">
                    <a:lnL w="6350" cap="flat" cmpd="sng" algn="ctr">
                      <a:solidFill>
                        <a:srgbClr val="545454"/>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solidFill>
                      <a:srgbClr val="FFC000"/>
                    </a:solidFill>
                  </a:tcPr>
                </a:tc>
                <a:tc>
                  <a:txBody>
                    <a:bodyPr/>
                    <a:lstStyle/>
                    <a:p>
                      <a:pPr algn="ctr" rtl="0" fontAlgn="ctr"/>
                      <a:r>
                        <a:rPr lang="en-ZA" sz="1100" b="0" i="0" u="none" strike="noStrike" dirty="0">
                          <a:solidFill>
                            <a:srgbClr val="000000"/>
                          </a:solidFill>
                          <a:effectLst/>
                          <a:latin typeface="Arial Narrow" panose="020B0606020202030204" pitchFamily="34" charset="0"/>
                        </a:rPr>
                        <a:t>40 588</a:t>
                      </a:r>
                    </a:p>
                  </a:txBody>
                  <a:tcPr marL="5955" marR="5955" marT="5955" marB="0" anchor="ctr">
                    <a:lnL w="12700" cap="flat" cmpd="sng" algn="ctr">
                      <a:solidFill>
                        <a:srgbClr val="000000"/>
                      </a:solidFill>
                      <a:prstDash val="solid"/>
                      <a:round/>
                      <a:headEnd type="none" w="med" len="med"/>
                      <a:tailEnd type="none" w="med" len="med"/>
                    </a:lnL>
                    <a:lnR w="6350" cap="flat" cmpd="sng" algn="ctr">
                      <a:solidFill>
                        <a:srgbClr val="545454"/>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tcPr>
                </a:tc>
                <a:tc>
                  <a:txBody>
                    <a:bodyPr/>
                    <a:lstStyle/>
                    <a:p>
                      <a:pPr algn="ctr" rtl="0" fontAlgn="ctr"/>
                      <a:r>
                        <a:rPr lang="en-ZA" sz="1100" b="0" i="0" u="none" strike="noStrike" dirty="0">
                          <a:solidFill>
                            <a:srgbClr val="000000"/>
                          </a:solidFill>
                          <a:effectLst/>
                          <a:latin typeface="Arial Narrow" panose="020B0606020202030204" pitchFamily="34" charset="0"/>
                        </a:rPr>
                        <a:t>31 709</a:t>
                      </a:r>
                    </a:p>
                  </a:txBody>
                  <a:tcPr marL="5955" marR="5955" marT="5955" marB="0" anchor="ctr">
                    <a:lnL w="6350" cap="flat" cmpd="sng" algn="ctr">
                      <a:solidFill>
                        <a:srgbClr val="545454"/>
                      </a:solidFill>
                      <a:prstDash val="solid"/>
                      <a:round/>
                      <a:headEnd type="none" w="med" len="med"/>
                      <a:tailEnd type="none" w="med" len="med"/>
                    </a:lnL>
                    <a:lnR w="6350" cap="flat" cmpd="sng" algn="ctr">
                      <a:solidFill>
                        <a:srgbClr val="545454"/>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tcPr>
                </a:tc>
                <a:tc>
                  <a:txBody>
                    <a:bodyPr/>
                    <a:lstStyle/>
                    <a:p>
                      <a:pPr algn="ctr" rtl="0" fontAlgn="ctr"/>
                      <a:r>
                        <a:rPr lang="en-ZA" sz="1100" b="1" i="0" u="none" strike="noStrike" dirty="0">
                          <a:solidFill>
                            <a:srgbClr val="000000"/>
                          </a:solidFill>
                          <a:effectLst/>
                          <a:latin typeface="Arial Narrow" panose="020B0606020202030204" pitchFamily="34" charset="0"/>
                        </a:rPr>
                        <a:t>78.10%</a:t>
                      </a:r>
                    </a:p>
                  </a:txBody>
                  <a:tcPr marL="5955" marR="5955" marT="5955" marB="0" anchor="ctr">
                    <a:lnL w="6350" cap="flat" cmpd="sng" algn="ctr">
                      <a:solidFill>
                        <a:srgbClr val="545454"/>
                      </a:solidFill>
                      <a:prstDash val="solid"/>
                      <a:round/>
                      <a:headEnd type="none" w="med" len="med"/>
                      <a:tailEnd type="none" w="med" len="med"/>
                    </a:lnL>
                    <a:lnR w="6350" cap="flat" cmpd="sng" algn="ctr">
                      <a:solidFill>
                        <a:srgbClr val="545454"/>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solidFill>
                      <a:srgbClr val="FCD5B5"/>
                    </a:solidFill>
                  </a:tcPr>
                </a:tc>
                <a:tc>
                  <a:txBody>
                    <a:bodyPr/>
                    <a:lstStyle/>
                    <a:p>
                      <a:pPr marR="5715" algn="ctr">
                        <a:lnSpc>
                          <a:spcPct val="100000"/>
                        </a:lnSpc>
                        <a:spcBef>
                          <a:spcPts val="50"/>
                        </a:spcBef>
                      </a:pPr>
                      <a:r>
                        <a:rPr sz="1100" b="1" dirty="0">
                          <a:latin typeface="Arial Narrow" panose="020B0606020202030204" pitchFamily="34" charset="0"/>
                          <a:cs typeface="Tahoma"/>
                        </a:rPr>
                        <a:t>1</a:t>
                      </a:r>
                    </a:p>
                  </a:txBody>
                  <a:tcPr marL="0" marR="0" marT="6350" marB="0" anchor="ctr">
                    <a:lnL w="6350" cap="flat" cmpd="sng" algn="ctr">
                      <a:solidFill>
                        <a:srgbClr val="545454"/>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solidFill>
                      <a:srgbClr val="FFC000"/>
                    </a:solidFill>
                  </a:tcPr>
                </a:tc>
                <a:tc>
                  <a:txBody>
                    <a:bodyPr/>
                    <a:lstStyle/>
                    <a:p>
                      <a:pPr algn="ctr" rtl="0" fontAlgn="ctr"/>
                      <a:r>
                        <a:rPr lang="en-ZA" sz="1100" b="0" i="0" u="none" strike="noStrike" dirty="0">
                          <a:solidFill>
                            <a:srgbClr val="000000"/>
                          </a:solidFill>
                          <a:effectLst/>
                          <a:latin typeface="Arial Narrow" panose="020B0606020202030204" pitchFamily="34" charset="0"/>
                        </a:rPr>
                        <a:t>8 595</a:t>
                      </a:r>
                    </a:p>
                  </a:txBody>
                  <a:tcPr marL="5955" marR="5955" marT="5955" marB="0" anchor="ctr">
                    <a:lnL w="12700" cap="flat" cmpd="sng" algn="ctr">
                      <a:solidFill>
                        <a:srgbClr val="000000"/>
                      </a:solidFill>
                      <a:prstDash val="solid"/>
                      <a:round/>
                      <a:headEnd type="none" w="med" len="med"/>
                      <a:tailEnd type="none" w="med" len="med"/>
                    </a:lnL>
                    <a:lnR w="6350" cap="flat" cmpd="sng" algn="ctr">
                      <a:solidFill>
                        <a:srgbClr val="545454"/>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tcPr>
                </a:tc>
                <a:tc>
                  <a:txBody>
                    <a:bodyPr/>
                    <a:lstStyle/>
                    <a:p>
                      <a:pPr algn="ctr" rtl="0" fontAlgn="ctr"/>
                      <a:r>
                        <a:rPr lang="en-ZA" sz="1100" b="0" i="0" u="none" strike="noStrike" dirty="0">
                          <a:solidFill>
                            <a:srgbClr val="000000"/>
                          </a:solidFill>
                          <a:effectLst/>
                          <a:latin typeface="Arial Narrow" panose="020B0606020202030204" pitchFamily="34" charset="0"/>
                        </a:rPr>
                        <a:t>7 896</a:t>
                      </a:r>
                    </a:p>
                  </a:txBody>
                  <a:tcPr marL="5955" marR="5955" marT="5955" marB="0" anchor="ctr">
                    <a:lnL w="6350" cap="flat" cmpd="sng" algn="ctr">
                      <a:solidFill>
                        <a:srgbClr val="545454"/>
                      </a:solidFill>
                      <a:prstDash val="solid"/>
                      <a:round/>
                      <a:headEnd type="none" w="med" len="med"/>
                      <a:tailEnd type="none" w="med" len="med"/>
                    </a:lnL>
                    <a:lnR w="6350" cap="flat" cmpd="sng" algn="ctr">
                      <a:solidFill>
                        <a:srgbClr val="545454"/>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tcPr>
                </a:tc>
                <a:tc>
                  <a:txBody>
                    <a:bodyPr/>
                    <a:lstStyle/>
                    <a:p>
                      <a:pPr algn="ctr" rtl="0" fontAlgn="ctr"/>
                      <a:r>
                        <a:rPr lang="en-ZA" sz="1100" b="1" i="0" u="none" strike="noStrike" dirty="0">
                          <a:solidFill>
                            <a:srgbClr val="000000"/>
                          </a:solidFill>
                          <a:effectLst/>
                          <a:latin typeface="Arial Narrow" panose="020B0606020202030204" pitchFamily="34" charset="0"/>
                        </a:rPr>
                        <a:t>91.90%</a:t>
                      </a:r>
                    </a:p>
                  </a:txBody>
                  <a:tcPr marL="5955" marR="5955" marT="5955" marB="0" anchor="ctr">
                    <a:lnL w="6350" cap="flat" cmpd="sng" algn="ctr">
                      <a:solidFill>
                        <a:srgbClr val="545454"/>
                      </a:solidFill>
                      <a:prstDash val="solid"/>
                      <a:round/>
                      <a:headEnd type="none" w="med" len="med"/>
                      <a:tailEnd type="none" w="med" len="med"/>
                    </a:lnL>
                    <a:lnR w="6350" cap="flat" cmpd="sng" algn="ctr">
                      <a:solidFill>
                        <a:srgbClr val="545454"/>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solidFill>
                      <a:srgbClr val="FAC090"/>
                    </a:solidFill>
                  </a:tcPr>
                </a:tc>
                <a:tc>
                  <a:txBody>
                    <a:bodyPr/>
                    <a:lstStyle/>
                    <a:p>
                      <a:pPr marL="241300">
                        <a:lnSpc>
                          <a:spcPct val="100000"/>
                        </a:lnSpc>
                        <a:spcBef>
                          <a:spcPts val="50"/>
                        </a:spcBef>
                      </a:pPr>
                      <a:r>
                        <a:rPr sz="1100" b="1" dirty="0">
                          <a:latin typeface="Arial Narrow" panose="020B0606020202030204" pitchFamily="34" charset="0"/>
                          <a:cs typeface="Tahoma"/>
                        </a:rPr>
                        <a:t>1</a:t>
                      </a:r>
                    </a:p>
                  </a:txBody>
                  <a:tcPr marL="0" marR="0" marT="6350" marB="0" anchor="ctr">
                    <a:lnL w="6350" cap="flat" cmpd="sng" algn="ctr">
                      <a:solidFill>
                        <a:srgbClr val="545454"/>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solidFill>
                      <a:srgbClr val="FFC000"/>
                    </a:solidFill>
                  </a:tcPr>
                </a:tc>
                <a:tc>
                  <a:txBody>
                    <a:bodyPr/>
                    <a:lstStyle/>
                    <a:p>
                      <a:pPr algn="ctr" rtl="0" fontAlgn="b"/>
                      <a:r>
                        <a:rPr lang="en-ZA" sz="1600" b="0" i="0" u="none" strike="noStrike" dirty="0">
                          <a:solidFill>
                            <a:srgbClr val="000000"/>
                          </a:solidFill>
                          <a:effectLst/>
                          <a:latin typeface="Calibri" panose="020F0502020204030204" pitchFamily="34" charset="0"/>
                        </a:rPr>
                        <a:t>2</a:t>
                      </a:r>
                    </a:p>
                  </a:txBody>
                  <a:tcPr marL="5955" marR="5955" marT="59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1910501623"/>
                  </a:ext>
                </a:extLst>
              </a:tr>
              <a:tr h="422118">
                <a:tc>
                  <a:txBody>
                    <a:bodyPr/>
                    <a:lstStyle/>
                    <a:p>
                      <a:pPr algn="l" rtl="0" fontAlgn="ctr"/>
                      <a:r>
                        <a:rPr lang="en-ZA" sz="1400" b="1" i="0" u="none" strike="noStrike" dirty="0">
                          <a:solidFill>
                            <a:srgbClr val="000000"/>
                          </a:solidFill>
                          <a:effectLst/>
                          <a:latin typeface="Arial Narrow" panose="020B0606020202030204" pitchFamily="34" charset="0"/>
                        </a:rPr>
                        <a:t>Western Cape</a:t>
                      </a:r>
                    </a:p>
                  </a:txBody>
                  <a:tcPr marL="5955" marR="5955" marT="59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tcPr>
                </a:tc>
                <a:tc>
                  <a:txBody>
                    <a:bodyPr/>
                    <a:lstStyle/>
                    <a:p>
                      <a:pPr algn="ctr" rtl="0" fontAlgn="ctr"/>
                      <a:r>
                        <a:rPr lang="en-ZA" sz="1100" b="0" i="0" u="none" strike="noStrike" dirty="0">
                          <a:solidFill>
                            <a:srgbClr val="000000"/>
                          </a:solidFill>
                          <a:effectLst/>
                          <a:latin typeface="Arial Narrow" panose="020B0606020202030204" pitchFamily="34" charset="0"/>
                        </a:rPr>
                        <a:t>33 025</a:t>
                      </a:r>
                    </a:p>
                  </a:txBody>
                  <a:tcPr marL="5955" marR="5955" marT="5955" marB="0" anchor="ctr">
                    <a:lnL w="12700" cap="flat" cmpd="sng" algn="ctr">
                      <a:solidFill>
                        <a:srgbClr val="000000"/>
                      </a:solidFill>
                      <a:prstDash val="solid"/>
                      <a:round/>
                      <a:headEnd type="none" w="med" len="med"/>
                      <a:tailEnd type="none" w="med" len="med"/>
                    </a:lnL>
                    <a:lnR w="6350" cap="flat" cmpd="sng" algn="ctr">
                      <a:solidFill>
                        <a:srgbClr val="545454"/>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tcPr>
                </a:tc>
                <a:tc>
                  <a:txBody>
                    <a:bodyPr/>
                    <a:lstStyle/>
                    <a:p>
                      <a:pPr algn="ctr" rtl="0" fontAlgn="ctr"/>
                      <a:r>
                        <a:rPr lang="en-ZA" sz="1100" b="0" i="0" u="none" strike="noStrike" dirty="0">
                          <a:solidFill>
                            <a:srgbClr val="000000"/>
                          </a:solidFill>
                          <a:effectLst/>
                          <a:latin typeface="Arial Narrow" panose="020B0606020202030204" pitchFamily="34" charset="0"/>
                        </a:rPr>
                        <a:t>27 881</a:t>
                      </a:r>
                    </a:p>
                  </a:txBody>
                  <a:tcPr marL="5955" marR="5955" marT="5955" marB="0" anchor="ctr">
                    <a:lnL w="6350" cap="flat" cmpd="sng" algn="ctr">
                      <a:solidFill>
                        <a:srgbClr val="545454"/>
                      </a:solidFill>
                      <a:prstDash val="solid"/>
                      <a:round/>
                      <a:headEnd type="none" w="med" len="med"/>
                      <a:tailEnd type="none" w="med" len="med"/>
                    </a:lnL>
                    <a:lnR w="6350" cap="flat" cmpd="sng" algn="ctr">
                      <a:solidFill>
                        <a:srgbClr val="545454"/>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tcPr>
                </a:tc>
                <a:tc>
                  <a:txBody>
                    <a:bodyPr/>
                    <a:lstStyle/>
                    <a:p>
                      <a:pPr algn="ctr" rtl="0" fontAlgn="ctr"/>
                      <a:r>
                        <a:rPr lang="en-ZA" sz="1100" b="1" i="0" u="none" strike="noStrike" dirty="0">
                          <a:solidFill>
                            <a:srgbClr val="000000"/>
                          </a:solidFill>
                          <a:effectLst/>
                          <a:latin typeface="Arial Narrow" panose="020B0606020202030204" pitchFamily="34" charset="0"/>
                        </a:rPr>
                        <a:t>84.40%</a:t>
                      </a:r>
                    </a:p>
                  </a:txBody>
                  <a:tcPr marL="5955" marR="5955" marT="5955" marB="0" anchor="ctr">
                    <a:lnL w="6350" cap="flat" cmpd="sng" algn="ctr">
                      <a:solidFill>
                        <a:srgbClr val="545454"/>
                      </a:solidFill>
                      <a:prstDash val="solid"/>
                      <a:round/>
                      <a:headEnd type="none" w="med" len="med"/>
                      <a:tailEnd type="none" w="med" len="med"/>
                    </a:lnL>
                    <a:lnR w="6350" cap="flat" cmpd="sng" algn="ctr">
                      <a:solidFill>
                        <a:srgbClr val="545454"/>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solidFill>
                      <a:srgbClr val="FDEADA"/>
                    </a:solidFill>
                  </a:tcPr>
                </a:tc>
                <a:tc>
                  <a:txBody>
                    <a:bodyPr/>
                    <a:lstStyle/>
                    <a:p>
                      <a:pPr marR="5715" algn="ctr">
                        <a:lnSpc>
                          <a:spcPct val="100000"/>
                        </a:lnSpc>
                        <a:spcBef>
                          <a:spcPts val="50"/>
                        </a:spcBef>
                      </a:pPr>
                      <a:r>
                        <a:rPr sz="1100" b="1" dirty="0">
                          <a:latin typeface="Arial Narrow" panose="020B0606020202030204" pitchFamily="34" charset="0"/>
                          <a:cs typeface="Tahoma"/>
                        </a:rPr>
                        <a:t>6</a:t>
                      </a:r>
                    </a:p>
                  </a:txBody>
                  <a:tcPr marL="0" marR="0" marT="6350" marB="0" anchor="ctr">
                    <a:lnL w="6350" cap="flat" cmpd="sng" algn="ctr">
                      <a:solidFill>
                        <a:srgbClr val="545454"/>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solidFill>
                      <a:srgbClr val="FFC000"/>
                    </a:solidFill>
                  </a:tcPr>
                </a:tc>
                <a:tc>
                  <a:txBody>
                    <a:bodyPr/>
                    <a:lstStyle/>
                    <a:p>
                      <a:pPr algn="ctr" rtl="0" fontAlgn="ctr"/>
                      <a:r>
                        <a:rPr lang="en-ZA" sz="1100" b="0" i="0" u="none" strike="noStrike" dirty="0">
                          <a:solidFill>
                            <a:srgbClr val="000000"/>
                          </a:solidFill>
                          <a:effectLst/>
                          <a:latin typeface="Arial Narrow" panose="020B0606020202030204" pitchFamily="34" charset="0"/>
                        </a:rPr>
                        <a:t>17 247</a:t>
                      </a:r>
                    </a:p>
                  </a:txBody>
                  <a:tcPr marL="5955" marR="5955" marT="5955" marB="0" anchor="ctr">
                    <a:lnL w="12700" cap="flat" cmpd="sng" algn="ctr">
                      <a:solidFill>
                        <a:srgbClr val="000000"/>
                      </a:solidFill>
                      <a:prstDash val="solid"/>
                      <a:round/>
                      <a:headEnd type="none" w="med" len="med"/>
                      <a:tailEnd type="none" w="med" len="med"/>
                    </a:lnL>
                    <a:lnR w="6350" cap="flat" cmpd="sng" algn="ctr">
                      <a:solidFill>
                        <a:srgbClr val="545454"/>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tcPr>
                </a:tc>
                <a:tc>
                  <a:txBody>
                    <a:bodyPr/>
                    <a:lstStyle/>
                    <a:p>
                      <a:pPr algn="ctr" rtl="0" fontAlgn="ctr"/>
                      <a:r>
                        <a:rPr lang="en-ZA" sz="1100" b="0" i="0" u="none" strike="noStrike" dirty="0">
                          <a:solidFill>
                            <a:srgbClr val="000000"/>
                          </a:solidFill>
                          <a:effectLst/>
                          <a:latin typeface="Arial Narrow" panose="020B0606020202030204" pitchFamily="34" charset="0"/>
                        </a:rPr>
                        <a:t>12 157</a:t>
                      </a:r>
                    </a:p>
                  </a:txBody>
                  <a:tcPr marL="5955" marR="5955" marT="5955" marB="0" anchor="ctr">
                    <a:lnL w="6350" cap="flat" cmpd="sng" algn="ctr">
                      <a:solidFill>
                        <a:srgbClr val="545454"/>
                      </a:solidFill>
                      <a:prstDash val="solid"/>
                      <a:round/>
                      <a:headEnd type="none" w="med" len="med"/>
                      <a:tailEnd type="none" w="med" len="med"/>
                    </a:lnL>
                    <a:lnR w="6350" cap="flat" cmpd="sng" algn="ctr">
                      <a:solidFill>
                        <a:srgbClr val="545454"/>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tcPr>
                </a:tc>
                <a:tc>
                  <a:txBody>
                    <a:bodyPr/>
                    <a:lstStyle/>
                    <a:p>
                      <a:pPr algn="ctr" rtl="0" fontAlgn="ctr"/>
                      <a:r>
                        <a:rPr lang="en-ZA" sz="1100" b="1" i="0" u="none" strike="noStrike" dirty="0">
                          <a:solidFill>
                            <a:srgbClr val="000000"/>
                          </a:solidFill>
                          <a:effectLst/>
                          <a:latin typeface="Arial Narrow" panose="020B0606020202030204" pitchFamily="34" charset="0"/>
                        </a:rPr>
                        <a:t>70.50%</a:t>
                      </a:r>
                    </a:p>
                  </a:txBody>
                  <a:tcPr marL="5955" marR="5955" marT="5955" marB="0" anchor="ctr">
                    <a:lnL w="6350" cap="flat" cmpd="sng" algn="ctr">
                      <a:solidFill>
                        <a:srgbClr val="545454"/>
                      </a:solidFill>
                      <a:prstDash val="solid"/>
                      <a:round/>
                      <a:headEnd type="none" w="med" len="med"/>
                      <a:tailEnd type="none" w="med" len="med"/>
                    </a:lnL>
                    <a:lnR w="6350" cap="flat" cmpd="sng" algn="ctr">
                      <a:solidFill>
                        <a:srgbClr val="545454"/>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solidFill>
                      <a:srgbClr val="FCD5B5"/>
                    </a:solidFill>
                  </a:tcPr>
                </a:tc>
                <a:tc>
                  <a:txBody>
                    <a:bodyPr/>
                    <a:lstStyle/>
                    <a:p>
                      <a:pPr marR="5715" algn="ctr">
                        <a:lnSpc>
                          <a:spcPct val="100000"/>
                        </a:lnSpc>
                        <a:spcBef>
                          <a:spcPts val="50"/>
                        </a:spcBef>
                      </a:pPr>
                      <a:r>
                        <a:rPr sz="1100" b="1" dirty="0">
                          <a:latin typeface="Arial Narrow" panose="020B0606020202030204" pitchFamily="34" charset="0"/>
                          <a:cs typeface="Tahoma"/>
                        </a:rPr>
                        <a:t>2</a:t>
                      </a:r>
                    </a:p>
                  </a:txBody>
                  <a:tcPr marL="0" marR="0" marT="6350" marB="0" anchor="ctr">
                    <a:lnL w="6350" cap="flat" cmpd="sng" algn="ctr">
                      <a:solidFill>
                        <a:srgbClr val="545454"/>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solidFill>
                      <a:srgbClr val="FFC000"/>
                    </a:solidFill>
                  </a:tcPr>
                </a:tc>
                <a:tc>
                  <a:txBody>
                    <a:bodyPr/>
                    <a:lstStyle/>
                    <a:p>
                      <a:pPr algn="ctr" rtl="0" fontAlgn="ctr"/>
                      <a:r>
                        <a:rPr lang="en-ZA" sz="1100" b="0" i="0" u="none" strike="noStrike" dirty="0">
                          <a:solidFill>
                            <a:srgbClr val="000000"/>
                          </a:solidFill>
                          <a:effectLst/>
                          <a:latin typeface="Arial Narrow" panose="020B0606020202030204" pitchFamily="34" charset="0"/>
                        </a:rPr>
                        <a:t>1 361</a:t>
                      </a:r>
                    </a:p>
                  </a:txBody>
                  <a:tcPr marL="5955" marR="5955" marT="5955" marB="0" anchor="ctr">
                    <a:lnL w="12700" cap="flat" cmpd="sng" algn="ctr">
                      <a:solidFill>
                        <a:srgbClr val="000000"/>
                      </a:solidFill>
                      <a:prstDash val="solid"/>
                      <a:round/>
                      <a:headEnd type="none" w="med" len="med"/>
                      <a:tailEnd type="none" w="med" len="med"/>
                    </a:lnL>
                    <a:lnR w="6350" cap="flat" cmpd="sng" algn="ctr">
                      <a:solidFill>
                        <a:srgbClr val="545454"/>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tcPr>
                </a:tc>
                <a:tc>
                  <a:txBody>
                    <a:bodyPr/>
                    <a:lstStyle/>
                    <a:p>
                      <a:pPr algn="ctr" rtl="0" fontAlgn="ctr"/>
                      <a:r>
                        <a:rPr lang="en-ZA" sz="1100" b="0" i="0" u="none" strike="noStrike" dirty="0">
                          <a:solidFill>
                            <a:srgbClr val="000000"/>
                          </a:solidFill>
                          <a:effectLst/>
                          <a:latin typeface="Arial Narrow" panose="020B0606020202030204" pitchFamily="34" charset="0"/>
                        </a:rPr>
                        <a:t>1 212</a:t>
                      </a:r>
                    </a:p>
                  </a:txBody>
                  <a:tcPr marL="5955" marR="5955" marT="5955" marB="0" anchor="ctr">
                    <a:lnL w="6350" cap="flat" cmpd="sng" algn="ctr">
                      <a:solidFill>
                        <a:srgbClr val="545454"/>
                      </a:solidFill>
                      <a:prstDash val="solid"/>
                      <a:round/>
                      <a:headEnd type="none" w="med" len="med"/>
                      <a:tailEnd type="none" w="med" len="med"/>
                    </a:lnL>
                    <a:lnR w="6350" cap="flat" cmpd="sng" algn="ctr">
                      <a:solidFill>
                        <a:srgbClr val="545454"/>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tcPr>
                </a:tc>
                <a:tc>
                  <a:txBody>
                    <a:bodyPr/>
                    <a:lstStyle/>
                    <a:p>
                      <a:pPr algn="ctr" rtl="0" fontAlgn="ctr"/>
                      <a:r>
                        <a:rPr lang="en-ZA" sz="1100" b="1" i="0" u="none" strike="noStrike" dirty="0">
                          <a:solidFill>
                            <a:srgbClr val="000000"/>
                          </a:solidFill>
                          <a:effectLst/>
                          <a:latin typeface="Arial Narrow" panose="020B0606020202030204" pitchFamily="34" charset="0"/>
                        </a:rPr>
                        <a:t>89.10%</a:t>
                      </a:r>
                    </a:p>
                  </a:txBody>
                  <a:tcPr marL="5955" marR="5955" marT="5955" marB="0" anchor="ctr">
                    <a:lnL w="6350" cap="flat" cmpd="sng" algn="ctr">
                      <a:solidFill>
                        <a:srgbClr val="545454"/>
                      </a:solidFill>
                      <a:prstDash val="solid"/>
                      <a:round/>
                      <a:headEnd type="none" w="med" len="med"/>
                      <a:tailEnd type="none" w="med" len="med"/>
                    </a:lnL>
                    <a:lnR w="6350" cap="flat" cmpd="sng" algn="ctr">
                      <a:solidFill>
                        <a:srgbClr val="545454"/>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solidFill>
                      <a:srgbClr val="FAC090"/>
                    </a:solidFill>
                  </a:tcPr>
                </a:tc>
                <a:tc>
                  <a:txBody>
                    <a:bodyPr/>
                    <a:lstStyle/>
                    <a:p>
                      <a:pPr marL="241300">
                        <a:lnSpc>
                          <a:spcPct val="100000"/>
                        </a:lnSpc>
                        <a:spcBef>
                          <a:spcPts val="50"/>
                        </a:spcBef>
                      </a:pPr>
                      <a:r>
                        <a:rPr sz="1100" b="1" dirty="0">
                          <a:latin typeface="Arial Narrow" panose="020B0606020202030204" pitchFamily="34" charset="0"/>
                          <a:cs typeface="Tahoma"/>
                        </a:rPr>
                        <a:t>3</a:t>
                      </a:r>
                    </a:p>
                  </a:txBody>
                  <a:tcPr marL="0" marR="0" marT="6350" marB="0" anchor="ctr">
                    <a:lnL w="6350" cap="flat" cmpd="sng" algn="ctr">
                      <a:solidFill>
                        <a:srgbClr val="545454"/>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solidFill>
                      <a:srgbClr val="FFC000"/>
                    </a:solidFill>
                  </a:tcPr>
                </a:tc>
                <a:tc>
                  <a:txBody>
                    <a:bodyPr/>
                    <a:lstStyle/>
                    <a:p>
                      <a:pPr algn="ctr" rtl="0" fontAlgn="b"/>
                      <a:r>
                        <a:rPr lang="en-ZA" sz="1600" b="0" i="0" u="none" strike="noStrike" dirty="0">
                          <a:solidFill>
                            <a:srgbClr val="000000"/>
                          </a:solidFill>
                          <a:effectLst/>
                          <a:latin typeface="Calibri" panose="020F0502020204030204" pitchFamily="34" charset="0"/>
                        </a:rPr>
                        <a:t>3</a:t>
                      </a:r>
                    </a:p>
                  </a:txBody>
                  <a:tcPr marL="5955" marR="5955" marT="59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493379877"/>
                  </a:ext>
                </a:extLst>
              </a:tr>
              <a:tr h="422118">
                <a:tc>
                  <a:txBody>
                    <a:bodyPr/>
                    <a:lstStyle/>
                    <a:p>
                      <a:pPr algn="l" rtl="0" fontAlgn="ctr"/>
                      <a:r>
                        <a:rPr lang="en-ZA" sz="1400" b="1" i="0" u="none" strike="noStrike" dirty="0">
                          <a:solidFill>
                            <a:srgbClr val="000000"/>
                          </a:solidFill>
                          <a:effectLst/>
                          <a:latin typeface="Arial Narrow" panose="020B0606020202030204" pitchFamily="34" charset="0"/>
                        </a:rPr>
                        <a:t>KwaZulu-Natal</a:t>
                      </a:r>
                    </a:p>
                  </a:txBody>
                  <a:tcPr marL="5955" marR="5955" marT="59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tcPr>
                </a:tc>
                <a:tc>
                  <a:txBody>
                    <a:bodyPr/>
                    <a:lstStyle/>
                    <a:p>
                      <a:pPr algn="ctr" rtl="0" fontAlgn="ctr"/>
                      <a:r>
                        <a:rPr lang="en-ZA" sz="1100" b="0" i="0" u="none" strike="noStrike" dirty="0">
                          <a:solidFill>
                            <a:srgbClr val="000000"/>
                          </a:solidFill>
                          <a:effectLst/>
                          <a:latin typeface="Arial Narrow" panose="020B0606020202030204" pitchFamily="34" charset="0"/>
                        </a:rPr>
                        <a:t>37 521</a:t>
                      </a:r>
                    </a:p>
                  </a:txBody>
                  <a:tcPr marL="5955" marR="5955" marT="5955" marB="0" anchor="ctr">
                    <a:lnL w="12700" cap="flat" cmpd="sng" algn="ctr">
                      <a:solidFill>
                        <a:srgbClr val="000000"/>
                      </a:solidFill>
                      <a:prstDash val="solid"/>
                      <a:round/>
                      <a:headEnd type="none" w="med" len="med"/>
                      <a:tailEnd type="none" w="med" len="med"/>
                    </a:lnL>
                    <a:lnR w="6350" cap="flat" cmpd="sng" algn="ctr">
                      <a:solidFill>
                        <a:srgbClr val="545454"/>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tcPr>
                </a:tc>
                <a:tc>
                  <a:txBody>
                    <a:bodyPr/>
                    <a:lstStyle/>
                    <a:p>
                      <a:pPr algn="ctr" rtl="0" fontAlgn="ctr"/>
                      <a:r>
                        <a:rPr lang="en-ZA" sz="1100" b="0" i="0" u="none" strike="noStrike" dirty="0">
                          <a:solidFill>
                            <a:srgbClr val="000000"/>
                          </a:solidFill>
                          <a:effectLst/>
                          <a:latin typeface="Arial Narrow" panose="020B0606020202030204" pitchFamily="34" charset="0"/>
                        </a:rPr>
                        <a:t>30 959</a:t>
                      </a:r>
                    </a:p>
                  </a:txBody>
                  <a:tcPr marL="5955" marR="5955" marT="5955" marB="0" anchor="ctr">
                    <a:lnL w="6350" cap="flat" cmpd="sng" algn="ctr">
                      <a:solidFill>
                        <a:srgbClr val="545454"/>
                      </a:solidFill>
                      <a:prstDash val="solid"/>
                      <a:round/>
                      <a:headEnd type="none" w="med" len="med"/>
                      <a:tailEnd type="none" w="med" len="med"/>
                    </a:lnL>
                    <a:lnR w="6350" cap="flat" cmpd="sng" algn="ctr">
                      <a:solidFill>
                        <a:srgbClr val="545454"/>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tcPr>
                </a:tc>
                <a:tc>
                  <a:txBody>
                    <a:bodyPr/>
                    <a:lstStyle/>
                    <a:p>
                      <a:pPr algn="ctr" rtl="0" fontAlgn="ctr"/>
                      <a:r>
                        <a:rPr lang="en-ZA" sz="1100" b="1" i="0" u="none" strike="noStrike" dirty="0">
                          <a:solidFill>
                            <a:srgbClr val="000000"/>
                          </a:solidFill>
                          <a:effectLst/>
                          <a:latin typeface="Arial Narrow" panose="020B0606020202030204" pitchFamily="34" charset="0"/>
                        </a:rPr>
                        <a:t>82.50%</a:t>
                      </a:r>
                    </a:p>
                  </a:txBody>
                  <a:tcPr marL="5955" marR="5955" marT="5955" marB="0" anchor="ctr">
                    <a:lnL w="6350" cap="flat" cmpd="sng" algn="ctr">
                      <a:solidFill>
                        <a:srgbClr val="545454"/>
                      </a:solidFill>
                      <a:prstDash val="solid"/>
                      <a:round/>
                      <a:headEnd type="none" w="med" len="med"/>
                      <a:tailEnd type="none" w="med" len="med"/>
                    </a:lnL>
                    <a:lnR w="6350" cap="flat" cmpd="sng" algn="ctr">
                      <a:solidFill>
                        <a:srgbClr val="545454"/>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solidFill>
                      <a:srgbClr val="FDEADA"/>
                    </a:solidFill>
                  </a:tcPr>
                </a:tc>
                <a:tc>
                  <a:txBody>
                    <a:bodyPr/>
                    <a:lstStyle/>
                    <a:p>
                      <a:pPr marR="5715" algn="ctr">
                        <a:lnSpc>
                          <a:spcPct val="100000"/>
                        </a:lnSpc>
                        <a:spcBef>
                          <a:spcPts val="50"/>
                        </a:spcBef>
                      </a:pPr>
                      <a:r>
                        <a:rPr sz="1100" b="1" dirty="0">
                          <a:latin typeface="Arial Narrow" panose="020B0606020202030204" pitchFamily="34" charset="0"/>
                          <a:cs typeface="Tahoma"/>
                        </a:rPr>
                        <a:t>8</a:t>
                      </a:r>
                    </a:p>
                  </a:txBody>
                  <a:tcPr marL="0" marR="0" marT="6350" marB="0" anchor="ctr">
                    <a:lnL w="6350" cap="flat" cmpd="sng" algn="ctr">
                      <a:solidFill>
                        <a:srgbClr val="545454"/>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solidFill>
                      <a:srgbClr val="FFC000"/>
                    </a:solidFill>
                  </a:tcPr>
                </a:tc>
                <a:tc>
                  <a:txBody>
                    <a:bodyPr/>
                    <a:lstStyle/>
                    <a:p>
                      <a:pPr algn="ctr" rtl="0" fontAlgn="ctr"/>
                      <a:r>
                        <a:rPr lang="en-ZA" sz="1100" b="0" i="0" u="none" strike="noStrike" dirty="0">
                          <a:solidFill>
                            <a:srgbClr val="000000"/>
                          </a:solidFill>
                          <a:effectLst/>
                          <a:latin typeface="Arial Narrow" panose="020B0606020202030204" pitchFamily="34" charset="0"/>
                        </a:rPr>
                        <a:t>94 490</a:t>
                      </a:r>
                    </a:p>
                  </a:txBody>
                  <a:tcPr marL="5955" marR="5955" marT="5955" marB="0" anchor="ctr">
                    <a:lnL w="12700" cap="flat" cmpd="sng" algn="ctr">
                      <a:solidFill>
                        <a:srgbClr val="000000"/>
                      </a:solidFill>
                      <a:prstDash val="solid"/>
                      <a:round/>
                      <a:headEnd type="none" w="med" len="med"/>
                      <a:tailEnd type="none" w="med" len="med"/>
                    </a:lnL>
                    <a:lnR w="6350" cap="flat" cmpd="sng" algn="ctr">
                      <a:solidFill>
                        <a:srgbClr val="545454"/>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tcPr>
                </a:tc>
                <a:tc>
                  <a:txBody>
                    <a:bodyPr/>
                    <a:lstStyle/>
                    <a:p>
                      <a:pPr algn="ctr" rtl="0" fontAlgn="ctr"/>
                      <a:r>
                        <a:rPr lang="en-ZA" sz="1100" b="0" i="0" u="none" strike="noStrike" dirty="0">
                          <a:solidFill>
                            <a:srgbClr val="000000"/>
                          </a:solidFill>
                          <a:effectLst/>
                          <a:latin typeface="Arial Narrow" panose="020B0606020202030204" pitchFamily="34" charset="0"/>
                        </a:rPr>
                        <a:t>71 296</a:t>
                      </a:r>
                    </a:p>
                  </a:txBody>
                  <a:tcPr marL="5955" marR="5955" marT="5955" marB="0" anchor="ctr">
                    <a:lnL w="6350" cap="flat" cmpd="sng" algn="ctr">
                      <a:solidFill>
                        <a:srgbClr val="545454"/>
                      </a:solidFill>
                      <a:prstDash val="solid"/>
                      <a:round/>
                      <a:headEnd type="none" w="med" len="med"/>
                      <a:tailEnd type="none" w="med" len="med"/>
                    </a:lnL>
                    <a:lnR w="6350" cap="flat" cmpd="sng" algn="ctr">
                      <a:solidFill>
                        <a:srgbClr val="545454"/>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tcPr>
                </a:tc>
                <a:tc>
                  <a:txBody>
                    <a:bodyPr/>
                    <a:lstStyle/>
                    <a:p>
                      <a:pPr algn="ctr" rtl="0" fontAlgn="ctr"/>
                      <a:r>
                        <a:rPr lang="en-ZA" sz="1100" b="1" i="0" u="none" strike="noStrike" dirty="0">
                          <a:solidFill>
                            <a:srgbClr val="000000"/>
                          </a:solidFill>
                          <a:effectLst/>
                          <a:latin typeface="Arial Narrow" panose="020B0606020202030204" pitchFamily="34" charset="0"/>
                        </a:rPr>
                        <a:t>75.50%</a:t>
                      </a:r>
                    </a:p>
                  </a:txBody>
                  <a:tcPr marL="5955" marR="5955" marT="5955" marB="0" anchor="ctr">
                    <a:lnL w="6350" cap="flat" cmpd="sng" algn="ctr">
                      <a:solidFill>
                        <a:srgbClr val="545454"/>
                      </a:solidFill>
                      <a:prstDash val="solid"/>
                      <a:round/>
                      <a:headEnd type="none" w="med" len="med"/>
                      <a:tailEnd type="none" w="med" len="med"/>
                    </a:lnL>
                    <a:lnR w="6350" cap="flat" cmpd="sng" algn="ctr">
                      <a:solidFill>
                        <a:srgbClr val="545454"/>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solidFill>
                      <a:srgbClr val="FCD5B5"/>
                    </a:solidFill>
                  </a:tcPr>
                </a:tc>
                <a:tc>
                  <a:txBody>
                    <a:bodyPr/>
                    <a:lstStyle/>
                    <a:p>
                      <a:pPr marR="5715" algn="ctr">
                        <a:lnSpc>
                          <a:spcPct val="100000"/>
                        </a:lnSpc>
                        <a:spcBef>
                          <a:spcPts val="50"/>
                        </a:spcBef>
                      </a:pPr>
                      <a:r>
                        <a:rPr sz="1100" b="1" dirty="0">
                          <a:latin typeface="Arial Narrow" panose="020B0606020202030204" pitchFamily="34" charset="0"/>
                          <a:cs typeface="Tahoma"/>
                        </a:rPr>
                        <a:t>3</a:t>
                      </a:r>
                    </a:p>
                  </a:txBody>
                  <a:tcPr marL="0" marR="0" marT="6350" marB="0" anchor="ctr">
                    <a:lnL w="6350" cap="flat" cmpd="sng" algn="ctr">
                      <a:solidFill>
                        <a:srgbClr val="545454"/>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solidFill>
                      <a:srgbClr val="FFC000"/>
                    </a:solidFill>
                  </a:tcPr>
                </a:tc>
                <a:tc>
                  <a:txBody>
                    <a:bodyPr/>
                    <a:lstStyle/>
                    <a:p>
                      <a:pPr algn="ctr" rtl="0" fontAlgn="ctr"/>
                      <a:r>
                        <a:rPr lang="en-ZA" sz="1100" b="0" i="0" u="none" strike="noStrike" dirty="0">
                          <a:solidFill>
                            <a:srgbClr val="000000"/>
                          </a:solidFill>
                          <a:effectLst/>
                          <a:latin typeface="Arial Narrow" panose="020B0606020202030204" pitchFamily="34" charset="0"/>
                        </a:rPr>
                        <a:t>3 214</a:t>
                      </a:r>
                    </a:p>
                  </a:txBody>
                  <a:tcPr marL="5955" marR="5955" marT="5955" marB="0" anchor="ctr">
                    <a:lnL w="12700" cap="flat" cmpd="sng" algn="ctr">
                      <a:solidFill>
                        <a:srgbClr val="000000"/>
                      </a:solidFill>
                      <a:prstDash val="solid"/>
                      <a:round/>
                      <a:headEnd type="none" w="med" len="med"/>
                      <a:tailEnd type="none" w="med" len="med"/>
                    </a:lnL>
                    <a:lnR w="6350" cap="flat" cmpd="sng" algn="ctr">
                      <a:solidFill>
                        <a:srgbClr val="545454"/>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tcPr>
                </a:tc>
                <a:tc>
                  <a:txBody>
                    <a:bodyPr/>
                    <a:lstStyle/>
                    <a:p>
                      <a:pPr algn="ctr" rtl="0" fontAlgn="ctr"/>
                      <a:r>
                        <a:rPr lang="en-ZA" sz="1100" b="0" i="0" u="none" strike="noStrike" dirty="0">
                          <a:solidFill>
                            <a:srgbClr val="000000"/>
                          </a:solidFill>
                          <a:effectLst/>
                          <a:latin typeface="Arial Narrow" panose="020B0606020202030204" pitchFamily="34" charset="0"/>
                        </a:rPr>
                        <a:t>2 683</a:t>
                      </a:r>
                    </a:p>
                  </a:txBody>
                  <a:tcPr marL="5955" marR="5955" marT="5955" marB="0" anchor="ctr">
                    <a:lnL w="6350" cap="flat" cmpd="sng" algn="ctr">
                      <a:solidFill>
                        <a:srgbClr val="545454"/>
                      </a:solidFill>
                      <a:prstDash val="solid"/>
                      <a:round/>
                      <a:headEnd type="none" w="med" len="med"/>
                      <a:tailEnd type="none" w="med" len="med"/>
                    </a:lnL>
                    <a:lnR w="6350" cap="flat" cmpd="sng" algn="ctr">
                      <a:solidFill>
                        <a:srgbClr val="545454"/>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tcPr>
                </a:tc>
                <a:tc>
                  <a:txBody>
                    <a:bodyPr/>
                    <a:lstStyle/>
                    <a:p>
                      <a:pPr algn="ctr" rtl="0" fontAlgn="ctr"/>
                      <a:r>
                        <a:rPr lang="en-ZA" sz="1100" b="1" i="0" u="none" strike="noStrike" dirty="0">
                          <a:solidFill>
                            <a:srgbClr val="000000"/>
                          </a:solidFill>
                          <a:effectLst/>
                          <a:latin typeface="Arial Narrow" panose="020B0606020202030204" pitchFamily="34" charset="0"/>
                        </a:rPr>
                        <a:t>83.50%</a:t>
                      </a:r>
                    </a:p>
                  </a:txBody>
                  <a:tcPr marL="5955" marR="5955" marT="5955" marB="0" anchor="ctr">
                    <a:lnL w="6350" cap="flat" cmpd="sng" algn="ctr">
                      <a:solidFill>
                        <a:srgbClr val="545454"/>
                      </a:solidFill>
                      <a:prstDash val="solid"/>
                      <a:round/>
                      <a:headEnd type="none" w="med" len="med"/>
                      <a:tailEnd type="none" w="med" len="med"/>
                    </a:lnL>
                    <a:lnR w="6350" cap="flat" cmpd="sng" algn="ctr">
                      <a:solidFill>
                        <a:srgbClr val="545454"/>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solidFill>
                      <a:srgbClr val="FAC090"/>
                    </a:solidFill>
                  </a:tcPr>
                </a:tc>
                <a:tc>
                  <a:txBody>
                    <a:bodyPr/>
                    <a:lstStyle/>
                    <a:p>
                      <a:pPr marL="241300">
                        <a:lnSpc>
                          <a:spcPct val="100000"/>
                        </a:lnSpc>
                        <a:spcBef>
                          <a:spcPts val="50"/>
                        </a:spcBef>
                      </a:pPr>
                      <a:r>
                        <a:rPr sz="1100" b="1" dirty="0">
                          <a:latin typeface="Arial Narrow" panose="020B0606020202030204" pitchFamily="34" charset="0"/>
                          <a:cs typeface="Tahoma"/>
                        </a:rPr>
                        <a:t>7</a:t>
                      </a:r>
                    </a:p>
                  </a:txBody>
                  <a:tcPr marL="0" marR="0" marT="6350" marB="0" anchor="ctr">
                    <a:lnL w="6350" cap="flat" cmpd="sng" algn="ctr">
                      <a:solidFill>
                        <a:srgbClr val="545454"/>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solidFill>
                      <a:srgbClr val="FFC000"/>
                    </a:solidFill>
                  </a:tcPr>
                </a:tc>
                <a:tc>
                  <a:txBody>
                    <a:bodyPr/>
                    <a:lstStyle/>
                    <a:p>
                      <a:pPr algn="ctr" rtl="0" fontAlgn="b"/>
                      <a:r>
                        <a:rPr lang="en-ZA" sz="1600" b="0" i="0" u="none" strike="noStrike" dirty="0">
                          <a:solidFill>
                            <a:srgbClr val="000000"/>
                          </a:solidFill>
                          <a:effectLst/>
                          <a:latin typeface="Calibri" panose="020F0502020204030204" pitchFamily="34" charset="0"/>
                        </a:rPr>
                        <a:t>4</a:t>
                      </a:r>
                    </a:p>
                  </a:txBody>
                  <a:tcPr marL="5955" marR="5955" marT="59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1142317668"/>
                  </a:ext>
                </a:extLst>
              </a:tr>
              <a:tr h="256022">
                <a:tc>
                  <a:txBody>
                    <a:bodyPr/>
                    <a:lstStyle/>
                    <a:p>
                      <a:pPr algn="l" rtl="0" fontAlgn="ctr"/>
                      <a:r>
                        <a:rPr lang="en-ZA" sz="1400" b="1" i="0" u="none" strike="noStrike" dirty="0">
                          <a:solidFill>
                            <a:srgbClr val="000000"/>
                          </a:solidFill>
                          <a:effectLst/>
                          <a:latin typeface="Arial Narrow" panose="020B0606020202030204" pitchFamily="34" charset="0"/>
                        </a:rPr>
                        <a:t>North-West</a:t>
                      </a:r>
                    </a:p>
                  </a:txBody>
                  <a:tcPr marL="5955" marR="5955" marT="59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tcPr>
                </a:tc>
                <a:tc>
                  <a:txBody>
                    <a:bodyPr/>
                    <a:lstStyle/>
                    <a:p>
                      <a:pPr algn="ctr" rtl="0" fontAlgn="ctr"/>
                      <a:r>
                        <a:rPr lang="en-ZA" sz="1100" b="0" i="0" u="none" strike="noStrike" dirty="0">
                          <a:solidFill>
                            <a:srgbClr val="000000"/>
                          </a:solidFill>
                          <a:effectLst/>
                          <a:latin typeface="Arial Narrow" panose="020B0606020202030204" pitchFamily="34" charset="0"/>
                        </a:rPr>
                        <a:t>7 642</a:t>
                      </a:r>
                    </a:p>
                  </a:txBody>
                  <a:tcPr marL="5955" marR="5955" marT="5955" marB="0" anchor="ctr">
                    <a:lnL w="12700" cap="flat" cmpd="sng" algn="ctr">
                      <a:solidFill>
                        <a:srgbClr val="000000"/>
                      </a:solidFill>
                      <a:prstDash val="solid"/>
                      <a:round/>
                      <a:headEnd type="none" w="med" len="med"/>
                      <a:tailEnd type="none" w="med" len="med"/>
                    </a:lnL>
                    <a:lnR w="6350" cap="flat" cmpd="sng" algn="ctr">
                      <a:solidFill>
                        <a:srgbClr val="545454"/>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tcPr>
                </a:tc>
                <a:tc>
                  <a:txBody>
                    <a:bodyPr/>
                    <a:lstStyle/>
                    <a:p>
                      <a:pPr algn="ctr" rtl="0" fontAlgn="ctr"/>
                      <a:r>
                        <a:rPr lang="en-ZA" sz="1100" b="0" i="0" u="none" strike="noStrike" dirty="0">
                          <a:solidFill>
                            <a:srgbClr val="000000"/>
                          </a:solidFill>
                          <a:effectLst/>
                          <a:latin typeface="Arial Narrow" panose="020B0606020202030204" pitchFamily="34" charset="0"/>
                        </a:rPr>
                        <a:t>6 699</a:t>
                      </a:r>
                    </a:p>
                  </a:txBody>
                  <a:tcPr marL="5955" marR="5955" marT="5955" marB="0" anchor="ctr">
                    <a:lnL w="6350" cap="flat" cmpd="sng" algn="ctr">
                      <a:solidFill>
                        <a:srgbClr val="545454"/>
                      </a:solidFill>
                      <a:prstDash val="solid"/>
                      <a:round/>
                      <a:headEnd type="none" w="med" len="med"/>
                      <a:tailEnd type="none" w="med" len="med"/>
                    </a:lnL>
                    <a:lnR w="6350" cap="flat" cmpd="sng" algn="ctr">
                      <a:solidFill>
                        <a:srgbClr val="545454"/>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tcPr>
                </a:tc>
                <a:tc>
                  <a:txBody>
                    <a:bodyPr/>
                    <a:lstStyle/>
                    <a:p>
                      <a:pPr algn="ctr" rtl="0" fontAlgn="ctr"/>
                      <a:r>
                        <a:rPr lang="en-ZA" sz="1100" b="1" i="0" u="none" strike="noStrike" dirty="0">
                          <a:solidFill>
                            <a:srgbClr val="000000"/>
                          </a:solidFill>
                          <a:effectLst/>
                          <a:latin typeface="Arial Narrow" panose="020B0606020202030204" pitchFamily="34" charset="0"/>
                        </a:rPr>
                        <a:t>87.70%</a:t>
                      </a:r>
                    </a:p>
                  </a:txBody>
                  <a:tcPr marL="5955" marR="5955" marT="5955" marB="0" anchor="ctr">
                    <a:lnL w="6350" cap="flat" cmpd="sng" algn="ctr">
                      <a:solidFill>
                        <a:srgbClr val="545454"/>
                      </a:solidFill>
                      <a:prstDash val="solid"/>
                      <a:round/>
                      <a:headEnd type="none" w="med" len="med"/>
                      <a:tailEnd type="none" w="med" len="med"/>
                    </a:lnL>
                    <a:lnR w="6350" cap="flat" cmpd="sng" algn="ctr">
                      <a:solidFill>
                        <a:srgbClr val="545454"/>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solidFill>
                      <a:srgbClr val="FDEADA"/>
                    </a:solidFill>
                  </a:tcPr>
                </a:tc>
                <a:tc>
                  <a:txBody>
                    <a:bodyPr/>
                    <a:lstStyle/>
                    <a:p>
                      <a:pPr marR="5715" algn="ctr">
                        <a:lnSpc>
                          <a:spcPct val="100000"/>
                        </a:lnSpc>
                        <a:spcBef>
                          <a:spcPts val="50"/>
                        </a:spcBef>
                      </a:pPr>
                      <a:r>
                        <a:rPr sz="1100" b="1" dirty="0">
                          <a:latin typeface="Arial Narrow" panose="020B0606020202030204" pitchFamily="34" charset="0"/>
                          <a:cs typeface="Tahoma"/>
                        </a:rPr>
                        <a:t>3</a:t>
                      </a:r>
                    </a:p>
                  </a:txBody>
                  <a:tcPr marL="0" marR="0" marT="6350" marB="0" anchor="ctr">
                    <a:lnL w="6350" cap="flat" cmpd="sng" algn="ctr">
                      <a:solidFill>
                        <a:srgbClr val="545454"/>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solidFill>
                      <a:srgbClr val="FFC000"/>
                    </a:solidFill>
                  </a:tcPr>
                </a:tc>
                <a:tc>
                  <a:txBody>
                    <a:bodyPr/>
                    <a:lstStyle/>
                    <a:p>
                      <a:pPr algn="ctr" rtl="0" fontAlgn="ctr"/>
                      <a:r>
                        <a:rPr lang="en-ZA" sz="1100" b="0" i="0" u="none" strike="noStrike" dirty="0">
                          <a:solidFill>
                            <a:srgbClr val="000000"/>
                          </a:solidFill>
                          <a:effectLst/>
                          <a:latin typeface="Arial Narrow" panose="020B0606020202030204" pitchFamily="34" charset="0"/>
                        </a:rPr>
                        <a:t>28 530</a:t>
                      </a:r>
                    </a:p>
                  </a:txBody>
                  <a:tcPr marL="5955" marR="5955" marT="5955" marB="0" anchor="ctr">
                    <a:lnL w="12700" cap="flat" cmpd="sng" algn="ctr">
                      <a:solidFill>
                        <a:srgbClr val="000000"/>
                      </a:solidFill>
                      <a:prstDash val="solid"/>
                      <a:round/>
                      <a:headEnd type="none" w="med" len="med"/>
                      <a:tailEnd type="none" w="med" len="med"/>
                    </a:lnL>
                    <a:lnR w="6350" cap="flat" cmpd="sng" algn="ctr">
                      <a:solidFill>
                        <a:srgbClr val="545454"/>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tcPr>
                </a:tc>
                <a:tc>
                  <a:txBody>
                    <a:bodyPr/>
                    <a:lstStyle/>
                    <a:p>
                      <a:pPr algn="ctr" rtl="0" fontAlgn="ctr"/>
                      <a:r>
                        <a:rPr lang="en-ZA" sz="1100" b="0" i="0" u="none" strike="noStrike" dirty="0">
                          <a:solidFill>
                            <a:srgbClr val="000000"/>
                          </a:solidFill>
                          <a:effectLst/>
                          <a:latin typeface="Arial Narrow" panose="020B0606020202030204" pitchFamily="34" charset="0"/>
                        </a:rPr>
                        <a:t>20 747</a:t>
                      </a:r>
                    </a:p>
                  </a:txBody>
                  <a:tcPr marL="5955" marR="5955" marT="5955" marB="0" anchor="ctr">
                    <a:lnL w="6350" cap="flat" cmpd="sng" algn="ctr">
                      <a:solidFill>
                        <a:srgbClr val="545454"/>
                      </a:solidFill>
                      <a:prstDash val="solid"/>
                      <a:round/>
                      <a:headEnd type="none" w="med" len="med"/>
                      <a:tailEnd type="none" w="med" len="med"/>
                    </a:lnL>
                    <a:lnR w="6350" cap="flat" cmpd="sng" algn="ctr">
                      <a:solidFill>
                        <a:srgbClr val="545454"/>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tcPr>
                </a:tc>
                <a:tc>
                  <a:txBody>
                    <a:bodyPr/>
                    <a:lstStyle/>
                    <a:p>
                      <a:pPr algn="ctr" rtl="0" fontAlgn="ctr"/>
                      <a:r>
                        <a:rPr lang="en-ZA" sz="1100" b="1" i="0" u="none" strike="noStrike" dirty="0">
                          <a:solidFill>
                            <a:srgbClr val="000000"/>
                          </a:solidFill>
                          <a:effectLst/>
                          <a:latin typeface="Arial Narrow" panose="020B0606020202030204" pitchFamily="34" charset="0"/>
                        </a:rPr>
                        <a:t>72.70%</a:t>
                      </a:r>
                    </a:p>
                  </a:txBody>
                  <a:tcPr marL="5955" marR="5955" marT="5955" marB="0" anchor="ctr">
                    <a:lnL w="6350" cap="flat" cmpd="sng" algn="ctr">
                      <a:solidFill>
                        <a:srgbClr val="545454"/>
                      </a:solidFill>
                      <a:prstDash val="solid"/>
                      <a:round/>
                      <a:headEnd type="none" w="med" len="med"/>
                      <a:tailEnd type="none" w="med" len="med"/>
                    </a:lnL>
                    <a:lnR w="6350" cap="flat" cmpd="sng" algn="ctr">
                      <a:solidFill>
                        <a:srgbClr val="545454"/>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solidFill>
                      <a:srgbClr val="FCD5B5"/>
                    </a:solidFill>
                  </a:tcPr>
                </a:tc>
                <a:tc>
                  <a:txBody>
                    <a:bodyPr/>
                    <a:lstStyle/>
                    <a:p>
                      <a:pPr marR="5715" algn="ctr">
                        <a:lnSpc>
                          <a:spcPct val="100000"/>
                        </a:lnSpc>
                        <a:spcBef>
                          <a:spcPts val="50"/>
                        </a:spcBef>
                      </a:pPr>
                      <a:r>
                        <a:rPr sz="1100" b="1" dirty="0">
                          <a:latin typeface="Arial Narrow" panose="020B0606020202030204" pitchFamily="34" charset="0"/>
                          <a:cs typeface="Tahoma"/>
                        </a:rPr>
                        <a:t>7</a:t>
                      </a:r>
                    </a:p>
                  </a:txBody>
                  <a:tcPr marL="0" marR="0" marT="6350" marB="0" anchor="ctr">
                    <a:lnL w="6350" cap="flat" cmpd="sng" algn="ctr">
                      <a:solidFill>
                        <a:srgbClr val="545454"/>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solidFill>
                      <a:srgbClr val="FFC000"/>
                    </a:solidFill>
                  </a:tcPr>
                </a:tc>
                <a:tc>
                  <a:txBody>
                    <a:bodyPr/>
                    <a:lstStyle/>
                    <a:p>
                      <a:pPr algn="ctr" rtl="0" fontAlgn="ctr"/>
                      <a:r>
                        <a:rPr lang="en-ZA" sz="1100" b="0" i="0" u="none" strike="noStrike" dirty="0">
                          <a:solidFill>
                            <a:srgbClr val="000000"/>
                          </a:solidFill>
                          <a:effectLst/>
                          <a:latin typeface="Arial Narrow" panose="020B0606020202030204" pitchFamily="34" charset="0"/>
                        </a:rPr>
                        <a:t>699</a:t>
                      </a:r>
                    </a:p>
                  </a:txBody>
                  <a:tcPr marL="5955" marR="5955" marT="5955" marB="0" anchor="ctr">
                    <a:lnL w="12700" cap="flat" cmpd="sng" algn="ctr">
                      <a:solidFill>
                        <a:srgbClr val="000000"/>
                      </a:solidFill>
                      <a:prstDash val="solid"/>
                      <a:round/>
                      <a:headEnd type="none" w="med" len="med"/>
                      <a:tailEnd type="none" w="med" len="med"/>
                    </a:lnL>
                    <a:lnR w="6350" cap="flat" cmpd="sng" algn="ctr">
                      <a:solidFill>
                        <a:srgbClr val="545454"/>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tcPr>
                </a:tc>
                <a:tc>
                  <a:txBody>
                    <a:bodyPr/>
                    <a:lstStyle/>
                    <a:p>
                      <a:pPr algn="ctr" rtl="0" fontAlgn="ctr"/>
                      <a:r>
                        <a:rPr lang="en-ZA" sz="1100" b="0" i="0" u="none" strike="noStrike" dirty="0">
                          <a:solidFill>
                            <a:srgbClr val="000000"/>
                          </a:solidFill>
                          <a:effectLst/>
                          <a:latin typeface="Arial Narrow" panose="020B0606020202030204" pitchFamily="34" charset="0"/>
                        </a:rPr>
                        <a:t>647</a:t>
                      </a:r>
                    </a:p>
                  </a:txBody>
                  <a:tcPr marL="5955" marR="5955" marT="5955" marB="0" anchor="ctr">
                    <a:lnL w="6350" cap="flat" cmpd="sng" algn="ctr">
                      <a:solidFill>
                        <a:srgbClr val="545454"/>
                      </a:solidFill>
                      <a:prstDash val="solid"/>
                      <a:round/>
                      <a:headEnd type="none" w="med" len="med"/>
                      <a:tailEnd type="none" w="med" len="med"/>
                    </a:lnL>
                    <a:lnR w="6350" cap="flat" cmpd="sng" algn="ctr">
                      <a:solidFill>
                        <a:srgbClr val="545454"/>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tcPr>
                </a:tc>
                <a:tc>
                  <a:txBody>
                    <a:bodyPr/>
                    <a:lstStyle/>
                    <a:p>
                      <a:pPr algn="ctr" rtl="0" fontAlgn="ctr"/>
                      <a:r>
                        <a:rPr lang="en-ZA" sz="1100" b="1" i="0" u="none" strike="noStrike" dirty="0">
                          <a:solidFill>
                            <a:srgbClr val="000000"/>
                          </a:solidFill>
                          <a:effectLst/>
                          <a:latin typeface="Arial Narrow" panose="020B0606020202030204" pitchFamily="34" charset="0"/>
                        </a:rPr>
                        <a:t>92.60%</a:t>
                      </a:r>
                    </a:p>
                  </a:txBody>
                  <a:tcPr marL="5955" marR="5955" marT="5955" marB="0" anchor="ctr">
                    <a:lnL w="6350" cap="flat" cmpd="sng" algn="ctr">
                      <a:solidFill>
                        <a:srgbClr val="545454"/>
                      </a:solidFill>
                      <a:prstDash val="solid"/>
                      <a:round/>
                      <a:headEnd type="none" w="med" len="med"/>
                      <a:tailEnd type="none" w="med" len="med"/>
                    </a:lnL>
                    <a:lnR w="6350" cap="flat" cmpd="sng" algn="ctr">
                      <a:solidFill>
                        <a:srgbClr val="545454"/>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solidFill>
                      <a:srgbClr val="FAC090"/>
                    </a:solidFill>
                  </a:tcPr>
                </a:tc>
                <a:tc>
                  <a:txBody>
                    <a:bodyPr/>
                    <a:lstStyle/>
                    <a:p>
                      <a:pPr marL="241300">
                        <a:lnSpc>
                          <a:spcPct val="100000"/>
                        </a:lnSpc>
                        <a:spcBef>
                          <a:spcPts val="50"/>
                        </a:spcBef>
                      </a:pPr>
                      <a:r>
                        <a:rPr sz="1100" b="1" dirty="0">
                          <a:latin typeface="Arial Narrow" panose="020B0606020202030204" pitchFamily="34" charset="0"/>
                          <a:cs typeface="Tahoma"/>
                        </a:rPr>
                        <a:t>4</a:t>
                      </a:r>
                    </a:p>
                  </a:txBody>
                  <a:tcPr marL="0" marR="0" marT="6350" marB="0" anchor="ctr">
                    <a:lnL w="6350" cap="flat" cmpd="sng" algn="ctr">
                      <a:solidFill>
                        <a:srgbClr val="545454"/>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solidFill>
                      <a:srgbClr val="FFC000"/>
                    </a:solidFill>
                  </a:tcPr>
                </a:tc>
                <a:tc>
                  <a:txBody>
                    <a:bodyPr/>
                    <a:lstStyle/>
                    <a:p>
                      <a:pPr algn="ctr" rtl="0" fontAlgn="b"/>
                      <a:r>
                        <a:rPr lang="en-ZA" sz="1600" b="0" i="0" u="none" strike="noStrike" dirty="0">
                          <a:solidFill>
                            <a:srgbClr val="000000"/>
                          </a:solidFill>
                          <a:effectLst/>
                          <a:latin typeface="Calibri" panose="020F0502020204030204" pitchFamily="34" charset="0"/>
                        </a:rPr>
                        <a:t>5</a:t>
                      </a:r>
                    </a:p>
                  </a:txBody>
                  <a:tcPr marL="5955" marR="5955" marT="59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114291720"/>
                  </a:ext>
                </a:extLst>
              </a:tr>
              <a:tr h="256022">
                <a:tc>
                  <a:txBody>
                    <a:bodyPr/>
                    <a:lstStyle/>
                    <a:p>
                      <a:pPr algn="l" rtl="0" fontAlgn="ctr"/>
                      <a:r>
                        <a:rPr lang="en-ZA" sz="1400" b="1" i="0" u="none" strike="noStrike" dirty="0">
                          <a:solidFill>
                            <a:srgbClr val="000000"/>
                          </a:solidFill>
                          <a:effectLst/>
                          <a:latin typeface="Arial Narrow" panose="020B0606020202030204" pitchFamily="34" charset="0"/>
                        </a:rPr>
                        <a:t>Mpumalanga</a:t>
                      </a:r>
                    </a:p>
                  </a:txBody>
                  <a:tcPr marL="5955" marR="5955" marT="59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tcPr>
                </a:tc>
                <a:tc>
                  <a:txBody>
                    <a:bodyPr/>
                    <a:lstStyle/>
                    <a:p>
                      <a:pPr algn="ctr" rtl="0" fontAlgn="ctr"/>
                      <a:r>
                        <a:rPr lang="en-ZA" sz="1100" b="0" i="0" u="none" strike="noStrike" dirty="0">
                          <a:solidFill>
                            <a:srgbClr val="000000"/>
                          </a:solidFill>
                          <a:effectLst/>
                          <a:latin typeface="Arial Narrow" panose="020B0606020202030204" pitchFamily="34" charset="0"/>
                        </a:rPr>
                        <a:t>5 832</a:t>
                      </a:r>
                    </a:p>
                  </a:txBody>
                  <a:tcPr marL="5955" marR="5955" marT="5955" marB="0" anchor="ctr">
                    <a:lnL w="12700" cap="flat" cmpd="sng" algn="ctr">
                      <a:solidFill>
                        <a:srgbClr val="000000"/>
                      </a:solidFill>
                      <a:prstDash val="solid"/>
                      <a:round/>
                      <a:headEnd type="none" w="med" len="med"/>
                      <a:tailEnd type="none" w="med" len="med"/>
                    </a:lnL>
                    <a:lnR w="6350" cap="flat" cmpd="sng" algn="ctr">
                      <a:solidFill>
                        <a:srgbClr val="545454"/>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tcPr>
                </a:tc>
                <a:tc>
                  <a:txBody>
                    <a:bodyPr/>
                    <a:lstStyle/>
                    <a:p>
                      <a:pPr algn="ctr" rtl="0" fontAlgn="ctr"/>
                      <a:r>
                        <a:rPr lang="en-ZA" sz="1100" b="0" i="0" u="none" strike="noStrike" dirty="0">
                          <a:solidFill>
                            <a:srgbClr val="000000"/>
                          </a:solidFill>
                          <a:effectLst/>
                          <a:latin typeface="Arial Narrow" panose="020B0606020202030204" pitchFamily="34" charset="0"/>
                        </a:rPr>
                        <a:t>5 164</a:t>
                      </a:r>
                    </a:p>
                  </a:txBody>
                  <a:tcPr marL="5955" marR="5955" marT="5955" marB="0" anchor="ctr">
                    <a:lnL w="6350" cap="flat" cmpd="sng" algn="ctr">
                      <a:solidFill>
                        <a:srgbClr val="545454"/>
                      </a:solidFill>
                      <a:prstDash val="solid"/>
                      <a:round/>
                      <a:headEnd type="none" w="med" len="med"/>
                      <a:tailEnd type="none" w="med" len="med"/>
                    </a:lnL>
                    <a:lnR w="6350" cap="flat" cmpd="sng" algn="ctr">
                      <a:solidFill>
                        <a:srgbClr val="545454"/>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tcPr>
                </a:tc>
                <a:tc>
                  <a:txBody>
                    <a:bodyPr/>
                    <a:lstStyle/>
                    <a:p>
                      <a:pPr algn="ctr" rtl="0" fontAlgn="ctr"/>
                      <a:r>
                        <a:rPr lang="en-ZA" sz="1100" b="1" i="0" u="none" strike="noStrike" dirty="0">
                          <a:solidFill>
                            <a:srgbClr val="000000"/>
                          </a:solidFill>
                          <a:effectLst/>
                          <a:latin typeface="Arial Narrow" panose="020B0606020202030204" pitchFamily="34" charset="0"/>
                        </a:rPr>
                        <a:t>88.50%</a:t>
                      </a:r>
                    </a:p>
                  </a:txBody>
                  <a:tcPr marL="5955" marR="5955" marT="5955" marB="0" anchor="ctr">
                    <a:lnL w="6350" cap="flat" cmpd="sng" algn="ctr">
                      <a:solidFill>
                        <a:srgbClr val="545454"/>
                      </a:solidFill>
                      <a:prstDash val="solid"/>
                      <a:round/>
                      <a:headEnd type="none" w="med" len="med"/>
                      <a:tailEnd type="none" w="med" len="med"/>
                    </a:lnL>
                    <a:lnR w="6350" cap="flat" cmpd="sng" algn="ctr">
                      <a:solidFill>
                        <a:srgbClr val="545454"/>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solidFill>
                      <a:srgbClr val="FDEADA"/>
                    </a:solidFill>
                  </a:tcPr>
                </a:tc>
                <a:tc>
                  <a:txBody>
                    <a:bodyPr/>
                    <a:lstStyle/>
                    <a:p>
                      <a:pPr marR="5715" algn="ctr">
                        <a:lnSpc>
                          <a:spcPct val="100000"/>
                        </a:lnSpc>
                        <a:spcBef>
                          <a:spcPts val="50"/>
                        </a:spcBef>
                      </a:pPr>
                      <a:r>
                        <a:rPr sz="1100" b="1" dirty="0">
                          <a:latin typeface="Arial Narrow" panose="020B0606020202030204" pitchFamily="34" charset="0"/>
                          <a:cs typeface="Tahoma"/>
                        </a:rPr>
                        <a:t>2</a:t>
                      </a:r>
                    </a:p>
                  </a:txBody>
                  <a:tcPr marL="0" marR="0" marT="6350" marB="0" anchor="ctr">
                    <a:lnL w="6350" cap="flat" cmpd="sng" algn="ctr">
                      <a:solidFill>
                        <a:srgbClr val="545454"/>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solidFill>
                      <a:srgbClr val="FFC000"/>
                    </a:solidFill>
                  </a:tcPr>
                </a:tc>
                <a:tc>
                  <a:txBody>
                    <a:bodyPr/>
                    <a:lstStyle/>
                    <a:p>
                      <a:pPr algn="ctr" rtl="0" fontAlgn="ctr"/>
                      <a:r>
                        <a:rPr lang="en-ZA" sz="1100" b="0" i="0" u="none" strike="noStrike" dirty="0">
                          <a:solidFill>
                            <a:srgbClr val="000000"/>
                          </a:solidFill>
                          <a:effectLst/>
                          <a:latin typeface="Arial Narrow" panose="020B0606020202030204" pitchFamily="34" charset="0"/>
                        </a:rPr>
                        <a:t>45 410</a:t>
                      </a:r>
                    </a:p>
                  </a:txBody>
                  <a:tcPr marL="5955" marR="5955" marT="5955" marB="0" anchor="ctr">
                    <a:lnL w="12700" cap="flat" cmpd="sng" algn="ctr">
                      <a:solidFill>
                        <a:srgbClr val="000000"/>
                      </a:solidFill>
                      <a:prstDash val="solid"/>
                      <a:round/>
                      <a:headEnd type="none" w="med" len="med"/>
                      <a:tailEnd type="none" w="med" len="med"/>
                    </a:lnL>
                    <a:lnR w="6350" cap="flat" cmpd="sng" algn="ctr">
                      <a:solidFill>
                        <a:srgbClr val="545454"/>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tcPr>
                </a:tc>
                <a:tc>
                  <a:txBody>
                    <a:bodyPr/>
                    <a:lstStyle/>
                    <a:p>
                      <a:pPr algn="ctr" rtl="0" fontAlgn="ctr"/>
                      <a:r>
                        <a:rPr lang="en-ZA" sz="1100" b="0" i="0" u="none" strike="noStrike" dirty="0">
                          <a:solidFill>
                            <a:srgbClr val="000000"/>
                          </a:solidFill>
                          <a:effectLst/>
                          <a:latin typeface="Arial Narrow" panose="020B0606020202030204" pitchFamily="34" charset="0"/>
                        </a:rPr>
                        <a:t>32 405</a:t>
                      </a:r>
                    </a:p>
                  </a:txBody>
                  <a:tcPr marL="5955" marR="5955" marT="5955" marB="0" anchor="ctr">
                    <a:lnL w="6350" cap="flat" cmpd="sng" algn="ctr">
                      <a:solidFill>
                        <a:srgbClr val="545454"/>
                      </a:solidFill>
                      <a:prstDash val="solid"/>
                      <a:round/>
                      <a:headEnd type="none" w="med" len="med"/>
                      <a:tailEnd type="none" w="med" len="med"/>
                    </a:lnL>
                    <a:lnR w="6350" cap="flat" cmpd="sng" algn="ctr">
                      <a:solidFill>
                        <a:srgbClr val="545454"/>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tcPr>
                </a:tc>
                <a:tc>
                  <a:txBody>
                    <a:bodyPr/>
                    <a:lstStyle/>
                    <a:p>
                      <a:pPr algn="ctr" rtl="0" fontAlgn="ctr"/>
                      <a:r>
                        <a:rPr lang="en-ZA" sz="1100" b="1" i="0" u="none" strike="noStrike" dirty="0">
                          <a:solidFill>
                            <a:srgbClr val="000000"/>
                          </a:solidFill>
                          <a:effectLst/>
                          <a:latin typeface="Arial Narrow" panose="020B0606020202030204" pitchFamily="34" charset="0"/>
                        </a:rPr>
                        <a:t>71.40%</a:t>
                      </a:r>
                    </a:p>
                  </a:txBody>
                  <a:tcPr marL="5955" marR="5955" marT="5955" marB="0" anchor="ctr">
                    <a:lnL w="6350" cap="flat" cmpd="sng" algn="ctr">
                      <a:solidFill>
                        <a:srgbClr val="545454"/>
                      </a:solidFill>
                      <a:prstDash val="solid"/>
                      <a:round/>
                      <a:headEnd type="none" w="med" len="med"/>
                      <a:tailEnd type="none" w="med" len="med"/>
                    </a:lnL>
                    <a:lnR w="6350" cap="flat" cmpd="sng" algn="ctr">
                      <a:solidFill>
                        <a:srgbClr val="545454"/>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solidFill>
                      <a:srgbClr val="FCD5B5"/>
                    </a:solidFill>
                  </a:tcPr>
                </a:tc>
                <a:tc>
                  <a:txBody>
                    <a:bodyPr/>
                    <a:lstStyle/>
                    <a:p>
                      <a:pPr marR="5715" algn="ctr">
                        <a:lnSpc>
                          <a:spcPct val="100000"/>
                        </a:lnSpc>
                        <a:spcBef>
                          <a:spcPts val="50"/>
                        </a:spcBef>
                      </a:pPr>
                      <a:r>
                        <a:rPr sz="1100" b="1" dirty="0">
                          <a:latin typeface="Arial Narrow" panose="020B0606020202030204" pitchFamily="34" charset="0"/>
                          <a:cs typeface="Tahoma"/>
                        </a:rPr>
                        <a:t>5</a:t>
                      </a:r>
                    </a:p>
                  </a:txBody>
                  <a:tcPr marL="0" marR="0" marT="6350" marB="0" anchor="ctr">
                    <a:lnL w="6350" cap="flat" cmpd="sng" algn="ctr">
                      <a:solidFill>
                        <a:srgbClr val="545454"/>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solidFill>
                      <a:srgbClr val="FFC000"/>
                    </a:solidFill>
                  </a:tcPr>
                </a:tc>
                <a:tc>
                  <a:txBody>
                    <a:bodyPr/>
                    <a:lstStyle/>
                    <a:p>
                      <a:pPr algn="ctr" rtl="0" fontAlgn="ctr"/>
                      <a:r>
                        <a:rPr lang="en-ZA" sz="1100" b="0" i="0" u="none" strike="noStrike" dirty="0">
                          <a:solidFill>
                            <a:srgbClr val="000000"/>
                          </a:solidFill>
                          <a:effectLst/>
                          <a:latin typeface="Arial Narrow" panose="020B0606020202030204" pitchFamily="34" charset="0"/>
                        </a:rPr>
                        <a:t>2 149</a:t>
                      </a:r>
                    </a:p>
                  </a:txBody>
                  <a:tcPr marL="5955" marR="5955" marT="5955" marB="0" anchor="ctr">
                    <a:lnL w="12700" cap="flat" cmpd="sng" algn="ctr">
                      <a:solidFill>
                        <a:srgbClr val="000000"/>
                      </a:solidFill>
                      <a:prstDash val="solid"/>
                      <a:round/>
                      <a:headEnd type="none" w="med" len="med"/>
                      <a:tailEnd type="none" w="med" len="med"/>
                    </a:lnL>
                    <a:lnR w="6350" cap="flat" cmpd="sng" algn="ctr">
                      <a:solidFill>
                        <a:srgbClr val="545454"/>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tcPr>
                </a:tc>
                <a:tc>
                  <a:txBody>
                    <a:bodyPr/>
                    <a:lstStyle/>
                    <a:p>
                      <a:pPr algn="ctr" rtl="0" fontAlgn="ctr"/>
                      <a:r>
                        <a:rPr lang="en-ZA" sz="1100" b="0" i="0" u="none" strike="noStrike" dirty="0">
                          <a:solidFill>
                            <a:srgbClr val="000000"/>
                          </a:solidFill>
                          <a:effectLst/>
                          <a:latin typeface="Arial Narrow" panose="020B0606020202030204" pitchFamily="34" charset="0"/>
                        </a:rPr>
                        <a:t>1 798</a:t>
                      </a:r>
                    </a:p>
                  </a:txBody>
                  <a:tcPr marL="5955" marR="5955" marT="5955" marB="0" anchor="ctr">
                    <a:lnL w="6350" cap="flat" cmpd="sng" algn="ctr">
                      <a:solidFill>
                        <a:srgbClr val="545454"/>
                      </a:solidFill>
                      <a:prstDash val="solid"/>
                      <a:round/>
                      <a:headEnd type="none" w="med" len="med"/>
                      <a:tailEnd type="none" w="med" len="med"/>
                    </a:lnL>
                    <a:lnR w="6350" cap="flat" cmpd="sng" algn="ctr">
                      <a:solidFill>
                        <a:srgbClr val="545454"/>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tcPr>
                </a:tc>
                <a:tc>
                  <a:txBody>
                    <a:bodyPr/>
                    <a:lstStyle/>
                    <a:p>
                      <a:pPr algn="ctr" rtl="0" fontAlgn="ctr"/>
                      <a:r>
                        <a:rPr lang="en-ZA" sz="1100" b="1" i="0" u="none" strike="noStrike" dirty="0">
                          <a:solidFill>
                            <a:srgbClr val="000000"/>
                          </a:solidFill>
                          <a:effectLst/>
                          <a:latin typeface="Arial Narrow" panose="020B0606020202030204" pitchFamily="34" charset="0"/>
                        </a:rPr>
                        <a:t>83.70%</a:t>
                      </a:r>
                    </a:p>
                  </a:txBody>
                  <a:tcPr marL="5955" marR="5955" marT="5955" marB="0" anchor="ctr">
                    <a:lnL w="6350" cap="flat" cmpd="sng" algn="ctr">
                      <a:solidFill>
                        <a:srgbClr val="545454"/>
                      </a:solidFill>
                      <a:prstDash val="solid"/>
                      <a:round/>
                      <a:headEnd type="none" w="med" len="med"/>
                      <a:tailEnd type="none" w="med" len="med"/>
                    </a:lnL>
                    <a:lnR w="6350" cap="flat" cmpd="sng" algn="ctr">
                      <a:solidFill>
                        <a:srgbClr val="545454"/>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solidFill>
                      <a:srgbClr val="FAC090"/>
                    </a:solidFill>
                  </a:tcPr>
                </a:tc>
                <a:tc>
                  <a:txBody>
                    <a:bodyPr/>
                    <a:lstStyle/>
                    <a:p>
                      <a:pPr marL="241300">
                        <a:lnSpc>
                          <a:spcPct val="100000"/>
                        </a:lnSpc>
                        <a:spcBef>
                          <a:spcPts val="50"/>
                        </a:spcBef>
                      </a:pPr>
                      <a:r>
                        <a:rPr sz="1100" b="1" dirty="0">
                          <a:latin typeface="Arial Narrow" panose="020B0606020202030204" pitchFamily="34" charset="0"/>
                          <a:cs typeface="Tahoma"/>
                        </a:rPr>
                        <a:t>6</a:t>
                      </a:r>
                    </a:p>
                  </a:txBody>
                  <a:tcPr marL="0" marR="0" marT="6350" marB="0" anchor="ctr">
                    <a:lnL w="6350" cap="flat" cmpd="sng" algn="ctr">
                      <a:solidFill>
                        <a:srgbClr val="545454"/>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solidFill>
                      <a:srgbClr val="FFC000"/>
                    </a:solidFill>
                  </a:tcPr>
                </a:tc>
                <a:tc>
                  <a:txBody>
                    <a:bodyPr/>
                    <a:lstStyle/>
                    <a:p>
                      <a:pPr algn="ctr" rtl="0" fontAlgn="b"/>
                      <a:r>
                        <a:rPr lang="en-ZA" sz="1600" b="0" i="0" u="none" strike="noStrike" dirty="0">
                          <a:solidFill>
                            <a:srgbClr val="000000"/>
                          </a:solidFill>
                          <a:effectLst/>
                          <a:latin typeface="Calibri" panose="020F0502020204030204" pitchFamily="34" charset="0"/>
                        </a:rPr>
                        <a:t>6</a:t>
                      </a:r>
                    </a:p>
                  </a:txBody>
                  <a:tcPr marL="5955" marR="5955" marT="59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4285598275"/>
                  </a:ext>
                </a:extLst>
              </a:tr>
              <a:tr h="256022">
                <a:tc>
                  <a:txBody>
                    <a:bodyPr/>
                    <a:lstStyle/>
                    <a:p>
                      <a:pPr algn="l" rtl="0" fontAlgn="ctr"/>
                      <a:r>
                        <a:rPr lang="en-ZA" sz="1400" b="1" i="0" u="none" strike="noStrike" dirty="0">
                          <a:solidFill>
                            <a:srgbClr val="000000"/>
                          </a:solidFill>
                          <a:effectLst/>
                          <a:latin typeface="Arial Narrow" panose="020B0606020202030204" pitchFamily="34" charset="0"/>
                        </a:rPr>
                        <a:t>Limpopo</a:t>
                      </a:r>
                    </a:p>
                  </a:txBody>
                  <a:tcPr marL="5955" marR="5955" marT="59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tcPr>
                </a:tc>
                <a:tc>
                  <a:txBody>
                    <a:bodyPr/>
                    <a:lstStyle/>
                    <a:p>
                      <a:pPr algn="ctr" rtl="0" fontAlgn="ctr"/>
                      <a:r>
                        <a:rPr lang="en-ZA" sz="1100" b="0" i="0" u="none" strike="noStrike" dirty="0">
                          <a:solidFill>
                            <a:srgbClr val="000000"/>
                          </a:solidFill>
                          <a:effectLst/>
                          <a:latin typeface="Arial Narrow" panose="020B0606020202030204" pitchFamily="34" charset="0"/>
                        </a:rPr>
                        <a:t>4 837</a:t>
                      </a:r>
                    </a:p>
                  </a:txBody>
                  <a:tcPr marL="5955" marR="5955" marT="5955" marB="0" anchor="ctr">
                    <a:lnL w="12700" cap="flat" cmpd="sng" algn="ctr">
                      <a:solidFill>
                        <a:srgbClr val="000000"/>
                      </a:solidFill>
                      <a:prstDash val="solid"/>
                      <a:round/>
                      <a:headEnd type="none" w="med" len="med"/>
                      <a:tailEnd type="none" w="med" len="med"/>
                    </a:lnL>
                    <a:lnR w="6350" cap="flat" cmpd="sng" algn="ctr">
                      <a:solidFill>
                        <a:srgbClr val="545454"/>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tcPr>
                </a:tc>
                <a:tc>
                  <a:txBody>
                    <a:bodyPr/>
                    <a:lstStyle/>
                    <a:p>
                      <a:pPr algn="ctr" rtl="0" fontAlgn="ctr"/>
                      <a:r>
                        <a:rPr lang="en-ZA" sz="1100" b="0" i="0" u="none" strike="noStrike" dirty="0">
                          <a:solidFill>
                            <a:srgbClr val="000000"/>
                          </a:solidFill>
                          <a:effectLst/>
                          <a:latin typeface="Arial Narrow" panose="020B0606020202030204" pitchFamily="34" charset="0"/>
                        </a:rPr>
                        <a:t>4 280</a:t>
                      </a:r>
                    </a:p>
                  </a:txBody>
                  <a:tcPr marL="5955" marR="5955" marT="5955" marB="0" anchor="ctr">
                    <a:lnL w="6350" cap="flat" cmpd="sng" algn="ctr">
                      <a:solidFill>
                        <a:srgbClr val="545454"/>
                      </a:solidFill>
                      <a:prstDash val="solid"/>
                      <a:round/>
                      <a:headEnd type="none" w="med" len="med"/>
                      <a:tailEnd type="none" w="med" len="med"/>
                    </a:lnL>
                    <a:lnR w="6350" cap="flat" cmpd="sng" algn="ctr">
                      <a:solidFill>
                        <a:srgbClr val="545454"/>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tcPr>
                </a:tc>
                <a:tc>
                  <a:txBody>
                    <a:bodyPr/>
                    <a:lstStyle/>
                    <a:p>
                      <a:pPr algn="ctr" rtl="0" fontAlgn="ctr"/>
                      <a:r>
                        <a:rPr lang="en-ZA" sz="1100" b="1" i="0" u="none" strike="noStrike" dirty="0">
                          <a:solidFill>
                            <a:srgbClr val="000000"/>
                          </a:solidFill>
                          <a:effectLst/>
                          <a:latin typeface="Arial Narrow" panose="020B0606020202030204" pitchFamily="34" charset="0"/>
                        </a:rPr>
                        <a:t>88.50%</a:t>
                      </a:r>
                    </a:p>
                  </a:txBody>
                  <a:tcPr marL="5955" marR="5955" marT="5955" marB="0" anchor="ctr">
                    <a:lnL w="6350" cap="flat" cmpd="sng" algn="ctr">
                      <a:solidFill>
                        <a:srgbClr val="545454"/>
                      </a:solidFill>
                      <a:prstDash val="solid"/>
                      <a:round/>
                      <a:headEnd type="none" w="med" len="med"/>
                      <a:tailEnd type="none" w="med" len="med"/>
                    </a:lnL>
                    <a:lnR w="6350" cap="flat" cmpd="sng" algn="ctr">
                      <a:solidFill>
                        <a:srgbClr val="545454"/>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solidFill>
                      <a:srgbClr val="FDEADA"/>
                    </a:solidFill>
                  </a:tcPr>
                </a:tc>
                <a:tc>
                  <a:txBody>
                    <a:bodyPr/>
                    <a:lstStyle/>
                    <a:p>
                      <a:pPr marR="5715" algn="ctr">
                        <a:lnSpc>
                          <a:spcPct val="100000"/>
                        </a:lnSpc>
                        <a:spcBef>
                          <a:spcPts val="50"/>
                        </a:spcBef>
                      </a:pPr>
                      <a:r>
                        <a:rPr sz="1100" b="1" dirty="0">
                          <a:latin typeface="Arial Narrow" panose="020B0606020202030204" pitchFamily="34" charset="0"/>
                          <a:cs typeface="Tahoma"/>
                        </a:rPr>
                        <a:t>4</a:t>
                      </a:r>
                    </a:p>
                  </a:txBody>
                  <a:tcPr marL="0" marR="0" marT="6350" marB="0" anchor="ctr">
                    <a:lnL w="6350" cap="flat" cmpd="sng" algn="ctr">
                      <a:solidFill>
                        <a:srgbClr val="545454"/>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solidFill>
                      <a:srgbClr val="FFC000"/>
                    </a:solidFill>
                  </a:tcPr>
                </a:tc>
                <a:tc>
                  <a:txBody>
                    <a:bodyPr/>
                    <a:lstStyle/>
                    <a:p>
                      <a:pPr algn="ctr" rtl="0" fontAlgn="ctr"/>
                      <a:r>
                        <a:rPr lang="en-ZA" sz="1100" b="0" i="0" u="none" strike="noStrike" dirty="0">
                          <a:solidFill>
                            <a:srgbClr val="000000"/>
                          </a:solidFill>
                          <a:effectLst/>
                          <a:latin typeface="Arial Narrow" panose="020B0606020202030204" pitchFamily="34" charset="0"/>
                        </a:rPr>
                        <a:t>71 015</a:t>
                      </a:r>
                    </a:p>
                  </a:txBody>
                  <a:tcPr marL="5955" marR="5955" marT="5955" marB="0" anchor="ctr">
                    <a:lnL w="12700" cap="flat" cmpd="sng" algn="ctr">
                      <a:solidFill>
                        <a:srgbClr val="000000"/>
                      </a:solidFill>
                      <a:prstDash val="solid"/>
                      <a:round/>
                      <a:headEnd type="none" w="med" len="med"/>
                      <a:tailEnd type="none" w="med" len="med"/>
                    </a:lnL>
                    <a:lnR w="6350" cap="flat" cmpd="sng" algn="ctr">
                      <a:solidFill>
                        <a:srgbClr val="545454"/>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tcPr>
                </a:tc>
                <a:tc>
                  <a:txBody>
                    <a:bodyPr/>
                    <a:lstStyle/>
                    <a:p>
                      <a:pPr algn="ctr" rtl="0" fontAlgn="ctr"/>
                      <a:r>
                        <a:rPr lang="en-ZA" sz="1100" b="0" i="0" u="none" strike="noStrike" dirty="0">
                          <a:solidFill>
                            <a:srgbClr val="000000"/>
                          </a:solidFill>
                          <a:effectLst/>
                          <a:latin typeface="Arial Narrow" panose="020B0606020202030204" pitchFamily="34" charset="0"/>
                        </a:rPr>
                        <a:t>46 808</a:t>
                      </a:r>
                    </a:p>
                  </a:txBody>
                  <a:tcPr marL="5955" marR="5955" marT="5955" marB="0" anchor="ctr">
                    <a:lnL w="6350" cap="flat" cmpd="sng" algn="ctr">
                      <a:solidFill>
                        <a:srgbClr val="545454"/>
                      </a:solidFill>
                      <a:prstDash val="solid"/>
                      <a:round/>
                      <a:headEnd type="none" w="med" len="med"/>
                      <a:tailEnd type="none" w="med" len="med"/>
                    </a:lnL>
                    <a:lnR w="6350" cap="flat" cmpd="sng" algn="ctr">
                      <a:solidFill>
                        <a:srgbClr val="545454"/>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tcPr>
                </a:tc>
                <a:tc>
                  <a:txBody>
                    <a:bodyPr/>
                    <a:lstStyle/>
                    <a:p>
                      <a:pPr algn="ctr" rtl="0" fontAlgn="ctr"/>
                      <a:r>
                        <a:rPr lang="en-ZA" sz="1100" b="1" i="0" u="none" strike="noStrike" dirty="0">
                          <a:solidFill>
                            <a:srgbClr val="000000"/>
                          </a:solidFill>
                          <a:effectLst/>
                          <a:latin typeface="Arial Narrow" panose="020B0606020202030204" pitchFamily="34" charset="0"/>
                        </a:rPr>
                        <a:t>65.90%</a:t>
                      </a:r>
                    </a:p>
                  </a:txBody>
                  <a:tcPr marL="5955" marR="5955" marT="5955" marB="0" anchor="ctr">
                    <a:lnL w="6350" cap="flat" cmpd="sng" algn="ctr">
                      <a:solidFill>
                        <a:srgbClr val="545454"/>
                      </a:solidFill>
                      <a:prstDash val="solid"/>
                      <a:round/>
                      <a:headEnd type="none" w="med" len="med"/>
                      <a:tailEnd type="none" w="med" len="med"/>
                    </a:lnL>
                    <a:lnR w="6350" cap="flat" cmpd="sng" algn="ctr">
                      <a:solidFill>
                        <a:srgbClr val="545454"/>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solidFill>
                      <a:srgbClr val="FCD5B5"/>
                    </a:solidFill>
                  </a:tcPr>
                </a:tc>
                <a:tc>
                  <a:txBody>
                    <a:bodyPr/>
                    <a:lstStyle/>
                    <a:p>
                      <a:pPr marR="5715" algn="ctr">
                        <a:lnSpc>
                          <a:spcPct val="100000"/>
                        </a:lnSpc>
                        <a:spcBef>
                          <a:spcPts val="50"/>
                        </a:spcBef>
                      </a:pPr>
                      <a:r>
                        <a:rPr sz="1100" b="1" dirty="0">
                          <a:latin typeface="Arial Narrow" panose="020B0606020202030204" pitchFamily="34" charset="0"/>
                          <a:cs typeface="Tahoma"/>
                        </a:rPr>
                        <a:t>4</a:t>
                      </a:r>
                    </a:p>
                  </a:txBody>
                  <a:tcPr marL="0" marR="0" marT="6350" marB="0" anchor="ctr">
                    <a:lnL w="6350" cap="flat" cmpd="sng" algn="ctr">
                      <a:solidFill>
                        <a:srgbClr val="545454"/>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solidFill>
                      <a:srgbClr val="FFC000"/>
                    </a:solidFill>
                  </a:tcPr>
                </a:tc>
                <a:tc>
                  <a:txBody>
                    <a:bodyPr/>
                    <a:lstStyle/>
                    <a:p>
                      <a:pPr algn="ctr" rtl="0" fontAlgn="ctr"/>
                      <a:r>
                        <a:rPr lang="en-ZA" sz="1100" b="0" i="0" u="none" strike="noStrike" dirty="0">
                          <a:solidFill>
                            <a:srgbClr val="000000"/>
                          </a:solidFill>
                          <a:effectLst/>
                          <a:latin typeface="Arial Narrow" panose="020B0606020202030204" pitchFamily="34" charset="0"/>
                        </a:rPr>
                        <a:t>2 843</a:t>
                      </a:r>
                    </a:p>
                  </a:txBody>
                  <a:tcPr marL="5955" marR="5955" marT="5955" marB="0" anchor="ctr">
                    <a:lnL w="12700" cap="flat" cmpd="sng" algn="ctr">
                      <a:solidFill>
                        <a:srgbClr val="000000"/>
                      </a:solidFill>
                      <a:prstDash val="solid"/>
                      <a:round/>
                      <a:headEnd type="none" w="med" len="med"/>
                      <a:tailEnd type="none" w="med" len="med"/>
                    </a:lnL>
                    <a:lnR w="6350" cap="flat" cmpd="sng" algn="ctr">
                      <a:solidFill>
                        <a:srgbClr val="545454"/>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tcPr>
                </a:tc>
                <a:tc>
                  <a:txBody>
                    <a:bodyPr/>
                    <a:lstStyle/>
                    <a:p>
                      <a:pPr algn="ctr" rtl="0" fontAlgn="ctr"/>
                      <a:r>
                        <a:rPr lang="en-ZA" sz="1100" b="0" i="0" u="none" strike="noStrike" dirty="0">
                          <a:solidFill>
                            <a:srgbClr val="000000"/>
                          </a:solidFill>
                          <a:effectLst/>
                          <a:latin typeface="Arial Narrow" panose="020B0606020202030204" pitchFamily="34" charset="0"/>
                        </a:rPr>
                        <a:t>2 546</a:t>
                      </a:r>
                    </a:p>
                  </a:txBody>
                  <a:tcPr marL="5955" marR="5955" marT="5955" marB="0" anchor="ctr">
                    <a:lnL w="6350" cap="flat" cmpd="sng" algn="ctr">
                      <a:solidFill>
                        <a:srgbClr val="545454"/>
                      </a:solidFill>
                      <a:prstDash val="solid"/>
                      <a:round/>
                      <a:headEnd type="none" w="med" len="med"/>
                      <a:tailEnd type="none" w="med" len="med"/>
                    </a:lnL>
                    <a:lnR w="6350" cap="flat" cmpd="sng" algn="ctr">
                      <a:solidFill>
                        <a:srgbClr val="545454"/>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tcPr>
                </a:tc>
                <a:tc>
                  <a:txBody>
                    <a:bodyPr/>
                    <a:lstStyle/>
                    <a:p>
                      <a:pPr algn="ctr" rtl="0" fontAlgn="ctr"/>
                      <a:r>
                        <a:rPr lang="en-ZA" sz="1100" b="1" i="0" u="none" strike="noStrike" dirty="0">
                          <a:solidFill>
                            <a:srgbClr val="000000"/>
                          </a:solidFill>
                          <a:effectLst/>
                          <a:latin typeface="Arial Narrow" panose="020B0606020202030204" pitchFamily="34" charset="0"/>
                        </a:rPr>
                        <a:t>89.60%</a:t>
                      </a:r>
                    </a:p>
                  </a:txBody>
                  <a:tcPr marL="5955" marR="5955" marT="5955" marB="0" anchor="ctr">
                    <a:lnL w="6350" cap="flat" cmpd="sng" algn="ctr">
                      <a:solidFill>
                        <a:srgbClr val="545454"/>
                      </a:solidFill>
                      <a:prstDash val="solid"/>
                      <a:round/>
                      <a:headEnd type="none" w="med" len="med"/>
                      <a:tailEnd type="none" w="med" len="med"/>
                    </a:lnL>
                    <a:lnR w="6350" cap="flat" cmpd="sng" algn="ctr">
                      <a:solidFill>
                        <a:srgbClr val="545454"/>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solidFill>
                      <a:srgbClr val="FAC090"/>
                    </a:solidFill>
                  </a:tcPr>
                </a:tc>
                <a:tc>
                  <a:txBody>
                    <a:bodyPr/>
                    <a:lstStyle/>
                    <a:p>
                      <a:pPr marL="241300">
                        <a:lnSpc>
                          <a:spcPct val="100000"/>
                        </a:lnSpc>
                        <a:spcBef>
                          <a:spcPts val="50"/>
                        </a:spcBef>
                      </a:pPr>
                      <a:r>
                        <a:rPr sz="1100" b="1" dirty="0">
                          <a:latin typeface="Arial Narrow" panose="020B0606020202030204" pitchFamily="34" charset="0"/>
                          <a:cs typeface="Tahoma"/>
                        </a:rPr>
                        <a:t>2</a:t>
                      </a:r>
                    </a:p>
                  </a:txBody>
                  <a:tcPr marL="0" marR="0" marT="6350" marB="0" anchor="ctr">
                    <a:lnL w="6350" cap="flat" cmpd="sng" algn="ctr">
                      <a:solidFill>
                        <a:srgbClr val="545454"/>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solidFill>
                      <a:srgbClr val="FFC000"/>
                    </a:solidFill>
                  </a:tcPr>
                </a:tc>
                <a:tc>
                  <a:txBody>
                    <a:bodyPr/>
                    <a:lstStyle/>
                    <a:p>
                      <a:pPr algn="ctr" rtl="0" fontAlgn="b"/>
                      <a:r>
                        <a:rPr lang="en-ZA" sz="1600" b="0" i="0" u="none" strike="noStrike" dirty="0">
                          <a:solidFill>
                            <a:srgbClr val="000000"/>
                          </a:solidFill>
                          <a:effectLst/>
                          <a:latin typeface="Calibri" panose="020F0502020204030204" pitchFamily="34" charset="0"/>
                        </a:rPr>
                        <a:t>7</a:t>
                      </a:r>
                    </a:p>
                  </a:txBody>
                  <a:tcPr marL="5955" marR="5955" marT="59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1590973195"/>
                  </a:ext>
                </a:extLst>
              </a:tr>
              <a:tr h="256022">
                <a:tc>
                  <a:txBody>
                    <a:bodyPr/>
                    <a:lstStyle/>
                    <a:p>
                      <a:pPr algn="l" rtl="0" fontAlgn="ctr"/>
                      <a:r>
                        <a:rPr lang="en-ZA" sz="1400" b="1" i="0" u="none" strike="noStrike" dirty="0">
                          <a:solidFill>
                            <a:srgbClr val="000000"/>
                          </a:solidFill>
                          <a:effectLst/>
                          <a:latin typeface="Arial Narrow" panose="020B0606020202030204" pitchFamily="34" charset="0"/>
                        </a:rPr>
                        <a:t>Eastern Cape</a:t>
                      </a:r>
                    </a:p>
                  </a:txBody>
                  <a:tcPr marL="5955" marR="5955" marT="59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tcPr>
                </a:tc>
                <a:tc>
                  <a:txBody>
                    <a:bodyPr/>
                    <a:lstStyle/>
                    <a:p>
                      <a:pPr algn="ctr" rtl="0" fontAlgn="ctr"/>
                      <a:r>
                        <a:rPr lang="en-ZA" sz="1100" b="0" i="0" u="none" strike="noStrike" dirty="0">
                          <a:solidFill>
                            <a:srgbClr val="000000"/>
                          </a:solidFill>
                          <a:effectLst/>
                          <a:latin typeface="Arial Narrow" panose="020B0606020202030204" pitchFamily="34" charset="0"/>
                        </a:rPr>
                        <a:t>9 217</a:t>
                      </a:r>
                    </a:p>
                  </a:txBody>
                  <a:tcPr marL="5955" marR="5955" marT="5955" marB="0" anchor="ctr">
                    <a:lnL w="12700" cap="flat" cmpd="sng" algn="ctr">
                      <a:solidFill>
                        <a:srgbClr val="000000"/>
                      </a:solidFill>
                      <a:prstDash val="solid"/>
                      <a:round/>
                      <a:headEnd type="none" w="med" len="med"/>
                      <a:tailEnd type="none" w="med" len="med"/>
                    </a:lnL>
                    <a:lnR w="6350" cap="flat" cmpd="sng" algn="ctr">
                      <a:solidFill>
                        <a:srgbClr val="545454"/>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tcPr>
                </a:tc>
                <a:tc>
                  <a:txBody>
                    <a:bodyPr/>
                    <a:lstStyle/>
                    <a:p>
                      <a:pPr algn="ctr" rtl="0" fontAlgn="ctr"/>
                      <a:r>
                        <a:rPr lang="en-ZA" sz="1100" b="0" i="0" u="none" strike="noStrike" dirty="0">
                          <a:solidFill>
                            <a:srgbClr val="000000"/>
                          </a:solidFill>
                          <a:effectLst/>
                          <a:latin typeface="Arial Narrow" panose="020B0606020202030204" pitchFamily="34" charset="0"/>
                        </a:rPr>
                        <a:t>8 000</a:t>
                      </a:r>
                    </a:p>
                  </a:txBody>
                  <a:tcPr marL="5955" marR="5955" marT="5955" marB="0" anchor="ctr">
                    <a:lnL w="6350" cap="flat" cmpd="sng" algn="ctr">
                      <a:solidFill>
                        <a:srgbClr val="545454"/>
                      </a:solidFill>
                      <a:prstDash val="solid"/>
                      <a:round/>
                      <a:headEnd type="none" w="med" len="med"/>
                      <a:tailEnd type="none" w="med" len="med"/>
                    </a:lnL>
                    <a:lnR w="6350" cap="flat" cmpd="sng" algn="ctr">
                      <a:solidFill>
                        <a:srgbClr val="545454"/>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tcPr>
                </a:tc>
                <a:tc>
                  <a:txBody>
                    <a:bodyPr/>
                    <a:lstStyle/>
                    <a:p>
                      <a:pPr algn="ctr" rtl="0" fontAlgn="ctr"/>
                      <a:r>
                        <a:rPr lang="en-ZA" sz="1100" b="1" i="0" u="none" strike="noStrike" dirty="0">
                          <a:solidFill>
                            <a:srgbClr val="000000"/>
                          </a:solidFill>
                          <a:effectLst/>
                          <a:latin typeface="Arial Narrow" panose="020B0606020202030204" pitchFamily="34" charset="0"/>
                        </a:rPr>
                        <a:t>86.80%</a:t>
                      </a:r>
                    </a:p>
                  </a:txBody>
                  <a:tcPr marL="5955" marR="5955" marT="5955" marB="0" anchor="ctr">
                    <a:lnL w="6350" cap="flat" cmpd="sng" algn="ctr">
                      <a:solidFill>
                        <a:srgbClr val="545454"/>
                      </a:solidFill>
                      <a:prstDash val="solid"/>
                      <a:round/>
                      <a:headEnd type="none" w="med" len="med"/>
                      <a:tailEnd type="none" w="med" len="med"/>
                    </a:lnL>
                    <a:lnR w="6350" cap="flat" cmpd="sng" algn="ctr">
                      <a:solidFill>
                        <a:srgbClr val="545454"/>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solidFill>
                      <a:srgbClr val="FDEADA"/>
                    </a:solidFill>
                  </a:tcPr>
                </a:tc>
                <a:tc>
                  <a:txBody>
                    <a:bodyPr/>
                    <a:lstStyle/>
                    <a:p>
                      <a:pPr marR="5715" algn="ctr">
                        <a:lnSpc>
                          <a:spcPct val="100000"/>
                        </a:lnSpc>
                        <a:spcBef>
                          <a:spcPts val="50"/>
                        </a:spcBef>
                      </a:pPr>
                      <a:r>
                        <a:rPr sz="1100" b="1" dirty="0">
                          <a:latin typeface="Arial Narrow" panose="020B0606020202030204" pitchFamily="34" charset="0"/>
                          <a:cs typeface="Tahoma"/>
                        </a:rPr>
                        <a:t>9</a:t>
                      </a:r>
                    </a:p>
                  </a:txBody>
                  <a:tcPr marL="0" marR="0" marT="6350" marB="0" anchor="ctr">
                    <a:lnL w="6350" cap="flat" cmpd="sng" algn="ctr">
                      <a:solidFill>
                        <a:srgbClr val="545454"/>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solidFill>
                      <a:srgbClr val="FFC000"/>
                    </a:solidFill>
                  </a:tcPr>
                </a:tc>
                <a:tc>
                  <a:txBody>
                    <a:bodyPr/>
                    <a:lstStyle/>
                    <a:p>
                      <a:pPr algn="ctr" rtl="0" fontAlgn="ctr"/>
                      <a:r>
                        <a:rPr lang="en-ZA" sz="1100" b="0" i="0" u="none" strike="noStrike" dirty="0">
                          <a:solidFill>
                            <a:srgbClr val="000000"/>
                          </a:solidFill>
                          <a:effectLst/>
                          <a:latin typeface="Arial Narrow" panose="020B0606020202030204" pitchFamily="34" charset="0"/>
                        </a:rPr>
                        <a:t>60 924</a:t>
                      </a:r>
                    </a:p>
                  </a:txBody>
                  <a:tcPr marL="5955" marR="5955" marT="5955" marB="0" anchor="ctr">
                    <a:lnL w="12700" cap="flat" cmpd="sng" algn="ctr">
                      <a:solidFill>
                        <a:srgbClr val="000000"/>
                      </a:solidFill>
                      <a:prstDash val="solid"/>
                      <a:round/>
                      <a:headEnd type="none" w="med" len="med"/>
                      <a:tailEnd type="none" w="med" len="med"/>
                    </a:lnL>
                    <a:lnR w="6350" cap="flat" cmpd="sng" algn="ctr">
                      <a:solidFill>
                        <a:srgbClr val="545454"/>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tcPr>
                </a:tc>
                <a:tc>
                  <a:txBody>
                    <a:bodyPr/>
                    <a:lstStyle/>
                    <a:p>
                      <a:pPr algn="ctr" rtl="0" fontAlgn="ctr"/>
                      <a:r>
                        <a:rPr lang="en-ZA" sz="1100" b="0" i="0" u="none" strike="noStrike" dirty="0">
                          <a:solidFill>
                            <a:srgbClr val="000000"/>
                          </a:solidFill>
                          <a:effectLst/>
                          <a:latin typeface="Arial Narrow" panose="020B0606020202030204" pitchFamily="34" charset="0"/>
                        </a:rPr>
                        <a:t>39 485</a:t>
                      </a:r>
                    </a:p>
                  </a:txBody>
                  <a:tcPr marL="5955" marR="5955" marT="5955" marB="0" anchor="ctr">
                    <a:lnL w="6350" cap="flat" cmpd="sng" algn="ctr">
                      <a:solidFill>
                        <a:srgbClr val="545454"/>
                      </a:solidFill>
                      <a:prstDash val="solid"/>
                      <a:round/>
                      <a:headEnd type="none" w="med" len="med"/>
                      <a:tailEnd type="none" w="med" len="med"/>
                    </a:lnL>
                    <a:lnR w="6350" cap="flat" cmpd="sng" algn="ctr">
                      <a:solidFill>
                        <a:srgbClr val="545454"/>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tcPr>
                </a:tc>
                <a:tc>
                  <a:txBody>
                    <a:bodyPr/>
                    <a:lstStyle/>
                    <a:p>
                      <a:pPr algn="ctr" rtl="0" fontAlgn="ctr"/>
                      <a:r>
                        <a:rPr lang="en-ZA" sz="1100" b="1" i="0" u="none" strike="noStrike" dirty="0">
                          <a:solidFill>
                            <a:srgbClr val="000000"/>
                          </a:solidFill>
                          <a:effectLst/>
                          <a:latin typeface="Arial Narrow" panose="020B0606020202030204" pitchFamily="34" charset="0"/>
                        </a:rPr>
                        <a:t>64.80%</a:t>
                      </a:r>
                    </a:p>
                  </a:txBody>
                  <a:tcPr marL="5955" marR="5955" marT="5955" marB="0" anchor="ctr">
                    <a:lnL w="6350" cap="flat" cmpd="sng" algn="ctr">
                      <a:solidFill>
                        <a:srgbClr val="545454"/>
                      </a:solidFill>
                      <a:prstDash val="solid"/>
                      <a:round/>
                      <a:headEnd type="none" w="med" len="med"/>
                      <a:tailEnd type="none" w="med" len="med"/>
                    </a:lnL>
                    <a:lnR w="6350" cap="flat" cmpd="sng" algn="ctr">
                      <a:solidFill>
                        <a:srgbClr val="545454"/>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solidFill>
                      <a:srgbClr val="FCD5B5"/>
                    </a:solidFill>
                  </a:tcPr>
                </a:tc>
                <a:tc>
                  <a:txBody>
                    <a:bodyPr/>
                    <a:lstStyle/>
                    <a:p>
                      <a:pPr marR="5715" algn="ctr">
                        <a:lnSpc>
                          <a:spcPct val="100000"/>
                        </a:lnSpc>
                        <a:spcBef>
                          <a:spcPts val="50"/>
                        </a:spcBef>
                      </a:pPr>
                      <a:r>
                        <a:rPr sz="1100" b="1" dirty="0">
                          <a:latin typeface="Arial Narrow" panose="020B0606020202030204" pitchFamily="34" charset="0"/>
                          <a:cs typeface="Tahoma"/>
                        </a:rPr>
                        <a:t>9</a:t>
                      </a:r>
                    </a:p>
                  </a:txBody>
                  <a:tcPr marL="0" marR="0" marT="6350" marB="0" anchor="ctr">
                    <a:lnL w="6350" cap="flat" cmpd="sng" algn="ctr">
                      <a:solidFill>
                        <a:srgbClr val="545454"/>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solidFill>
                      <a:srgbClr val="FFC000"/>
                    </a:solidFill>
                  </a:tcPr>
                </a:tc>
                <a:tc>
                  <a:txBody>
                    <a:bodyPr/>
                    <a:lstStyle/>
                    <a:p>
                      <a:pPr algn="ctr" rtl="0" fontAlgn="ctr"/>
                      <a:r>
                        <a:rPr lang="en-ZA" sz="1100" b="0" i="0" u="none" strike="noStrike" dirty="0">
                          <a:solidFill>
                            <a:srgbClr val="000000"/>
                          </a:solidFill>
                          <a:effectLst/>
                          <a:latin typeface="Arial Narrow" panose="020B0606020202030204" pitchFamily="34" charset="0"/>
                        </a:rPr>
                        <a:t>2 785</a:t>
                      </a:r>
                    </a:p>
                  </a:txBody>
                  <a:tcPr marL="5955" marR="5955" marT="5955" marB="0" anchor="ctr">
                    <a:lnL w="12700" cap="flat" cmpd="sng" algn="ctr">
                      <a:solidFill>
                        <a:srgbClr val="000000"/>
                      </a:solidFill>
                      <a:prstDash val="solid"/>
                      <a:round/>
                      <a:headEnd type="none" w="med" len="med"/>
                      <a:tailEnd type="none" w="med" len="med"/>
                    </a:lnL>
                    <a:lnR w="6350" cap="flat" cmpd="sng" algn="ctr">
                      <a:solidFill>
                        <a:srgbClr val="545454"/>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tcPr>
                </a:tc>
                <a:tc>
                  <a:txBody>
                    <a:bodyPr/>
                    <a:lstStyle/>
                    <a:p>
                      <a:pPr algn="ctr" rtl="0" fontAlgn="ctr"/>
                      <a:r>
                        <a:rPr lang="en-ZA" sz="1100" b="0" i="0" u="none" strike="noStrike" dirty="0">
                          <a:solidFill>
                            <a:srgbClr val="000000"/>
                          </a:solidFill>
                          <a:effectLst/>
                          <a:latin typeface="Arial Narrow" panose="020B0606020202030204" pitchFamily="34" charset="0"/>
                        </a:rPr>
                        <a:t>2 206</a:t>
                      </a:r>
                    </a:p>
                  </a:txBody>
                  <a:tcPr marL="5955" marR="5955" marT="5955" marB="0" anchor="ctr">
                    <a:lnL w="6350" cap="flat" cmpd="sng" algn="ctr">
                      <a:solidFill>
                        <a:srgbClr val="545454"/>
                      </a:solidFill>
                      <a:prstDash val="solid"/>
                      <a:round/>
                      <a:headEnd type="none" w="med" len="med"/>
                      <a:tailEnd type="none" w="med" len="med"/>
                    </a:lnL>
                    <a:lnR w="6350" cap="flat" cmpd="sng" algn="ctr">
                      <a:solidFill>
                        <a:srgbClr val="545454"/>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tcPr>
                </a:tc>
                <a:tc>
                  <a:txBody>
                    <a:bodyPr/>
                    <a:lstStyle/>
                    <a:p>
                      <a:pPr algn="ctr" rtl="0" fontAlgn="ctr"/>
                      <a:r>
                        <a:rPr lang="en-ZA" sz="1100" b="1" i="0" u="none" strike="noStrike" dirty="0">
                          <a:solidFill>
                            <a:srgbClr val="000000"/>
                          </a:solidFill>
                          <a:effectLst/>
                          <a:latin typeface="Arial Narrow" panose="020B0606020202030204" pitchFamily="34" charset="0"/>
                        </a:rPr>
                        <a:t>79.20%</a:t>
                      </a:r>
                    </a:p>
                  </a:txBody>
                  <a:tcPr marL="5955" marR="5955" marT="5955" marB="0" anchor="ctr">
                    <a:lnL w="6350" cap="flat" cmpd="sng" algn="ctr">
                      <a:solidFill>
                        <a:srgbClr val="545454"/>
                      </a:solidFill>
                      <a:prstDash val="solid"/>
                      <a:round/>
                      <a:headEnd type="none" w="med" len="med"/>
                      <a:tailEnd type="none" w="med" len="med"/>
                    </a:lnL>
                    <a:lnR w="6350" cap="flat" cmpd="sng" algn="ctr">
                      <a:solidFill>
                        <a:srgbClr val="545454"/>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solidFill>
                      <a:srgbClr val="FAC090"/>
                    </a:solidFill>
                  </a:tcPr>
                </a:tc>
                <a:tc>
                  <a:txBody>
                    <a:bodyPr/>
                    <a:lstStyle/>
                    <a:p>
                      <a:pPr marL="241300">
                        <a:lnSpc>
                          <a:spcPct val="100000"/>
                        </a:lnSpc>
                        <a:spcBef>
                          <a:spcPts val="50"/>
                        </a:spcBef>
                      </a:pPr>
                      <a:r>
                        <a:rPr sz="1100" b="1" dirty="0">
                          <a:latin typeface="Arial Narrow" panose="020B0606020202030204" pitchFamily="34" charset="0"/>
                          <a:cs typeface="Tahoma"/>
                        </a:rPr>
                        <a:t>8</a:t>
                      </a:r>
                    </a:p>
                  </a:txBody>
                  <a:tcPr marL="0" marR="0" marT="6350" marB="0" anchor="ctr">
                    <a:lnL w="6350" cap="flat" cmpd="sng" algn="ctr">
                      <a:solidFill>
                        <a:srgbClr val="545454"/>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solidFill>
                      <a:srgbClr val="FFC000"/>
                    </a:solidFill>
                  </a:tcPr>
                </a:tc>
                <a:tc>
                  <a:txBody>
                    <a:bodyPr/>
                    <a:lstStyle/>
                    <a:p>
                      <a:pPr algn="ctr" rtl="0" fontAlgn="b"/>
                      <a:r>
                        <a:rPr lang="en-ZA" sz="1600" b="0" i="0" u="none" strike="noStrike" dirty="0">
                          <a:solidFill>
                            <a:srgbClr val="000000"/>
                          </a:solidFill>
                          <a:effectLst/>
                          <a:latin typeface="Calibri" panose="020F0502020204030204" pitchFamily="34" charset="0"/>
                        </a:rPr>
                        <a:t>8</a:t>
                      </a:r>
                    </a:p>
                  </a:txBody>
                  <a:tcPr marL="5955" marR="5955" marT="59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1818409360"/>
                  </a:ext>
                </a:extLst>
              </a:tr>
              <a:tr h="422118">
                <a:tc>
                  <a:txBody>
                    <a:bodyPr/>
                    <a:lstStyle/>
                    <a:p>
                      <a:pPr algn="l" rtl="0" fontAlgn="ctr"/>
                      <a:r>
                        <a:rPr lang="en-ZA" sz="1400" b="1" i="0" u="none" strike="noStrike" dirty="0">
                          <a:solidFill>
                            <a:srgbClr val="000000"/>
                          </a:solidFill>
                          <a:effectLst/>
                          <a:latin typeface="Arial Narrow" panose="020B0606020202030204" pitchFamily="34" charset="0"/>
                        </a:rPr>
                        <a:t>Northern Cape</a:t>
                      </a:r>
                    </a:p>
                  </a:txBody>
                  <a:tcPr marL="5955" marR="5955" marT="59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tcPr>
                </a:tc>
                <a:tc>
                  <a:txBody>
                    <a:bodyPr/>
                    <a:lstStyle/>
                    <a:p>
                      <a:pPr algn="ctr" rtl="0" fontAlgn="ctr"/>
                      <a:r>
                        <a:rPr lang="en-ZA" sz="1100" b="0" i="0" u="none" strike="noStrike" dirty="0">
                          <a:solidFill>
                            <a:srgbClr val="000000"/>
                          </a:solidFill>
                          <a:effectLst/>
                          <a:latin typeface="Arial Narrow" panose="020B0606020202030204" pitchFamily="34" charset="0"/>
                        </a:rPr>
                        <a:t>4 506</a:t>
                      </a:r>
                    </a:p>
                  </a:txBody>
                  <a:tcPr marL="5955" marR="5955" marT="5955" marB="0" anchor="ctr">
                    <a:lnL w="12700" cap="flat" cmpd="sng" algn="ctr">
                      <a:solidFill>
                        <a:srgbClr val="000000"/>
                      </a:solidFill>
                      <a:prstDash val="solid"/>
                      <a:round/>
                      <a:headEnd type="none" w="med" len="med"/>
                      <a:tailEnd type="none" w="med" len="med"/>
                    </a:lnL>
                    <a:lnR w="6350" cap="flat" cmpd="sng" algn="ctr">
                      <a:solidFill>
                        <a:srgbClr val="545454"/>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tcPr>
                </a:tc>
                <a:tc>
                  <a:txBody>
                    <a:bodyPr/>
                    <a:lstStyle/>
                    <a:p>
                      <a:pPr algn="ctr" rtl="0" fontAlgn="ctr"/>
                      <a:r>
                        <a:rPr lang="en-ZA" sz="1100" b="0" i="0" u="none" strike="noStrike" dirty="0">
                          <a:solidFill>
                            <a:srgbClr val="000000"/>
                          </a:solidFill>
                          <a:effectLst/>
                          <a:latin typeface="Arial Narrow" panose="020B0606020202030204" pitchFamily="34" charset="0"/>
                        </a:rPr>
                        <a:t>3 584</a:t>
                      </a:r>
                    </a:p>
                  </a:txBody>
                  <a:tcPr marL="5955" marR="5955" marT="5955" marB="0" anchor="ctr">
                    <a:lnL w="6350" cap="flat" cmpd="sng" algn="ctr">
                      <a:solidFill>
                        <a:srgbClr val="545454"/>
                      </a:solidFill>
                      <a:prstDash val="solid"/>
                      <a:round/>
                      <a:headEnd type="none" w="med" len="med"/>
                      <a:tailEnd type="none" w="med" len="med"/>
                    </a:lnL>
                    <a:lnR w="6350" cap="flat" cmpd="sng" algn="ctr">
                      <a:solidFill>
                        <a:srgbClr val="545454"/>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tcPr>
                </a:tc>
                <a:tc>
                  <a:txBody>
                    <a:bodyPr/>
                    <a:lstStyle/>
                    <a:p>
                      <a:pPr algn="ctr" rtl="0" fontAlgn="ctr"/>
                      <a:r>
                        <a:rPr lang="en-ZA" sz="1100" b="1" i="0" u="none" strike="noStrike" dirty="0">
                          <a:solidFill>
                            <a:srgbClr val="000000"/>
                          </a:solidFill>
                          <a:effectLst/>
                          <a:latin typeface="Arial Narrow" panose="020B0606020202030204" pitchFamily="34" charset="0"/>
                        </a:rPr>
                        <a:t>79.50%</a:t>
                      </a:r>
                    </a:p>
                  </a:txBody>
                  <a:tcPr marL="5955" marR="5955" marT="5955" marB="0" anchor="ctr">
                    <a:lnL w="6350" cap="flat" cmpd="sng" algn="ctr">
                      <a:solidFill>
                        <a:srgbClr val="545454"/>
                      </a:solidFill>
                      <a:prstDash val="solid"/>
                      <a:round/>
                      <a:headEnd type="none" w="med" len="med"/>
                      <a:tailEnd type="none" w="med" len="med"/>
                    </a:lnL>
                    <a:lnR w="6350" cap="flat" cmpd="sng" algn="ctr">
                      <a:solidFill>
                        <a:srgbClr val="545454"/>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solidFill>
                      <a:srgbClr val="FDEADA"/>
                    </a:solidFill>
                  </a:tcPr>
                </a:tc>
                <a:tc>
                  <a:txBody>
                    <a:bodyPr/>
                    <a:lstStyle/>
                    <a:p>
                      <a:pPr marR="5715" algn="ctr">
                        <a:lnSpc>
                          <a:spcPct val="100000"/>
                        </a:lnSpc>
                        <a:spcBef>
                          <a:spcPts val="50"/>
                        </a:spcBef>
                      </a:pPr>
                      <a:r>
                        <a:rPr sz="1100" b="1" dirty="0">
                          <a:latin typeface="Arial Narrow" panose="020B0606020202030204" pitchFamily="34" charset="0"/>
                          <a:cs typeface="Tahoma"/>
                        </a:rPr>
                        <a:t>7</a:t>
                      </a:r>
                    </a:p>
                  </a:txBody>
                  <a:tcPr marL="0" marR="0" marT="6350" marB="0" anchor="ctr">
                    <a:lnL w="6350" cap="flat" cmpd="sng" algn="ctr">
                      <a:solidFill>
                        <a:srgbClr val="545454"/>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solidFill>
                      <a:srgbClr val="FFC000"/>
                    </a:solidFill>
                  </a:tcPr>
                </a:tc>
                <a:tc>
                  <a:txBody>
                    <a:bodyPr/>
                    <a:lstStyle/>
                    <a:p>
                      <a:pPr algn="ctr" rtl="0" fontAlgn="ctr"/>
                      <a:r>
                        <a:rPr lang="en-ZA" sz="1100" b="0" i="0" u="none" strike="noStrike" dirty="0">
                          <a:solidFill>
                            <a:srgbClr val="000000"/>
                          </a:solidFill>
                          <a:effectLst/>
                          <a:latin typeface="Arial Narrow" panose="020B0606020202030204" pitchFamily="34" charset="0"/>
                        </a:rPr>
                        <a:t>6 888</a:t>
                      </a:r>
                    </a:p>
                  </a:txBody>
                  <a:tcPr marL="5955" marR="5955" marT="5955" marB="0" anchor="ctr">
                    <a:lnL w="12700" cap="flat" cmpd="sng" algn="ctr">
                      <a:solidFill>
                        <a:srgbClr val="000000"/>
                      </a:solidFill>
                      <a:prstDash val="solid"/>
                      <a:round/>
                      <a:headEnd type="none" w="med" len="med"/>
                      <a:tailEnd type="none" w="med" len="med"/>
                    </a:lnL>
                    <a:lnR w="6350" cap="flat" cmpd="sng" algn="ctr">
                      <a:solidFill>
                        <a:srgbClr val="545454"/>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tcPr>
                </a:tc>
                <a:tc>
                  <a:txBody>
                    <a:bodyPr/>
                    <a:lstStyle/>
                    <a:p>
                      <a:pPr algn="ctr" rtl="0" fontAlgn="ctr"/>
                      <a:r>
                        <a:rPr lang="en-ZA" sz="1100" b="0" i="0" u="none" strike="noStrike" dirty="0">
                          <a:solidFill>
                            <a:srgbClr val="000000"/>
                          </a:solidFill>
                          <a:effectLst/>
                          <a:latin typeface="Arial Narrow" panose="020B0606020202030204" pitchFamily="34" charset="0"/>
                        </a:rPr>
                        <a:t>3 904</a:t>
                      </a:r>
                    </a:p>
                  </a:txBody>
                  <a:tcPr marL="5955" marR="5955" marT="5955" marB="0" anchor="ctr">
                    <a:lnL w="6350" cap="flat" cmpd="sng" algn="ctr">
                      <a:solidFill>
                        <a:srgbClr val="545454"/>
                      </a:solidFill>
                      <a:prstDash val="solid"/>
                      <a:round/>
                      <a:headEnd type="none" w="med" len="med"/>
                      <a:tailEnd type="none" w="med" len="med"/>
                    </a:lnL>
                    <a:lnR w="6350" cap="flat" cmpd="sng" algn="ctr">
                      <a:solidFill>
                        <a:srgbClr val="545454"/>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tcPr>
                </a:tc>
                <a:tc>
                  <a:txBody>
                    <a:bodyPr/>
                    <a:lstStyle/>
                    <a:p>
                      <a:pPr algn="ctr" rtl="0" fontAlgn="ctr"/>
                      <a:r>
                        <a:rPr lang="en-ZA" sz="1100" b="1" i="0" u="none" strike="noStrike" dirty="0">
                          <a:solidFill>
                            <a:srgbClr val="000000"/>
                          </a:solidFill>
                          <a:effectLst/>
                          <a:latin typeface="Arial Narrow" panose="020B0606020202030204" pitchFamily="34" charset="0"/>
                        </a:rPr>
                        <a:t>56.70%</a:t>
                      </a:r>
                    </a:p>
                  </a:txBody>
                  <a:tcPr marL="5955" marR="5955" marT="5955" marB="0" anchor="ctr">
                    <a:lnL w="6350" cap="flat" cmpd="sng" algn="ctr">
                      <a:solidFill>
                        <a:srgbClr val="545454"/>
                      </a:solidFill>
                      <a:prstDash val="solid"/>
                      <a:round/>
                      <a:headEnd type="none" w="med" len="med"/>
                      <a:tailEnd type="none" w="med" len="med"/>
                    </a:lnL>
                    <a:lnR w="6350" cap="flat" cmpd="sng" algn="ctr">
                      <a:solidFill>
                        <a:srgbClr val="545454"/>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solidFill>
                      <a:srgbClr val="FCD5B5"/>
                    </a:solidFill>
                  </a:tcPr>
                </a:tc>
                <a:tc>
                  <a:txBody>
                    <a:bodyPr/>
                    <a:lstStyle/>
                    <a:p>
                      <a:pPr marR="5715" algn="ctr">
                        <a:lnSpc>
                          <a:spcPct val="100000"/>
                        </a:lnSpc>
                        <a:spcBef>
                          <a:spcPts val="50"/>
                        </a:spcBef>
                      </a:pPr>
                      <a:r>
                        <a:rPr sz="1100" b="1" dirty="0">
                          <a:latin typeface="Arial Narrow" panose="020B0606020202030204" pitchFamily="34" charset="0"/>
                          <a:cs typeface="Tahoma"/>
                        </a:rPr>
                        <a:t>6</a:t>
                      </a:r>
                    </a:p>
                  </a:txBody>
                  <a:tcPr marL="0" marR="0" marT="6350" marB="0" anchor="ctr">
                    <a:lnL w="6350" cap="flat" cmpd="sng" algn="ctr">
                      <a:solidFill>
                        <a:srgbClr val="545454"/>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solidFill>
                      <a:srgbClr val="FFC000"/>
                    </a:solidFill>
                  </a:tcPr>
                </a:tc>
                <a:tc>
                  <a:txBody>
                    <a:bodyPr/>
                    <a:lstStyle/>
                    <a:p>
                      <a:pPr algn="ctr" rtl="0" fontAlgn="ctr"/>
                      <a:r>
                        <a:rPr lang="en-ZA" sz="1100" b="0" i="0" u="none" strike="noStrike" dirty="0">
                          <a:solidFill>
                            <a:srgbClr val="000000"/>
                          </a:solidFill>
                          <a:effectLst/>
                          <a:latin typeface="Arial Narrow" panose="020B0606020202030204" pitchFamily="34" charset="0"/>
                        </a:rPr>
                        <a:t>214</a:t>
                      </a:r>
                    </a:p>
                  </a:txBody>
                  <a:tcPr marL="5955" marR="5955" marT="5955" marB="0" anchor="ctr">
                    <a:lnL w="12700" cap="flat" cmpd="sng" algn="ctr">
                      <a:solidFill>
                        <a:srgbClr val="000000"/>
                      </a:solidFill>
                      <a:prstDash val="solid"/>
                      <a:round/>
                      <a:headEnd type="none" w="med" len="med"/>
                      <a:tailEnd type="none" w="med" len="med"/>
                    </a:lnL>
                    <a:lnR w="6350" cap="flat" cmpd="sng" algn="ctr">
                      <a:solidFill>
                        <a:srgbClr val="545454"/>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tcPr>
                </a:tc>
                <a:tc>
                  <a:txBody>
                    <a:bodyPr/>
                    <a:lstStyle/>
                    <a:p>
                      <a:pPr algn="ctr" rtl="0" fontAlgn="ctr"/>
                      <a:r>
                        <a:rPr lang="en-ZA" sz="1100" b="0" i="0" u="none" strike="noStrike" dirty="0">
                          <a:solidFill>
                            <a:srgbClr val="000000"/>
                          </a:solidFill>
                          <a:effectLst/>
                          <a:latin typeface="Arial Narrow" panose="020B0606020202030204" pitchFamily="34" charset="0"/>
                        </a:rPr>
                        <a:t>177</a:t>
                      </a:r>
                    </a:p>
                  </a:txBody>
                  <a:tcPr marL="5955" marR="5955" marT="5955" marB="0" anchor="ctr">
                    <a:lnL w="6350" cap="flat" cmpd="sng" algn="ctr">
                      <a:solidFill>
                        <a:srgbClr val="545454"/>
                      </a:solidFill>
                      <a:prstDash val="solid"/>
                      <a:round/>
                      <a:headEnd type="none" w="med" len="med"/>
                      <a:tailEnd type="none" w="med" len="med"/>
                    </a:lnL>
                    <a:lnR w="6350" cap="flat" cmpd="sng" algn="ctr">
                      <a:solidFill>
                        <a:srgbClr val="545454"/>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tcPr>
                </a:tc>
                <a:tc>
                  <a:txBody>
                    <a:bodyPr/>
                    <a:lstStyle/>
                    <a:p>
                      <a:pPr algn="ctr" rtl="0" fontAlgn="ctr"/>
                      <a:r>
                        <a:rPr lang="en-ZA" sz="1100" b="1" i="0" u="none" strike="noStrike" dirty="0">
                          <a:solidFill>
                            <a:srgbClr val="000000"/>
                          </a:solidFill>
                          <a:effectLst/>
                          <a:latin typeface="Arial Narrow" panose="020B0606020202030204" pitchFamily="34" charset="0"/>
                        </a:rPr>
                        <a:t>82.70%</a:t>
                      </a:r>
                    </a:p>
                  </a:txBody>
                  <a:tcPr marL="5955" marR="5955" marT="5955" marB="0" anchor="ctr">
                    <a:lnL w="6350" cap="flat" cmpd="sng" algn="ctr">
                      <a:solidFill>
                        <a:srgbClr val="545454"/>
                      </a:solidFill>
                      <a:prstDash val="solid"/>
                      <a:round/>
                      <a:headEnd type="none" w="med" len="med"/>
                      <a:tailEnd type="none" w="med" len="med"/>
                    </a:lnL>
                    <a:lnR w="6350" cap="flat" cmpd="sng" algn="ctr">
                      <a:solidFill>
                        <a:srgbClr val="545454"/>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solidFill>
                      <a:srgbClr val="FAC090"/>
                    </a:solidFill>
                  </a:tcPr>
                </a:tc>
                <a:tc>
                  <a:txBody>
                    <a:bodyPr/>
                    <a:lstStyle/>
                    <a:p>
                      <a:pPr marL="241300">
                        <a:lnSpc>
                          <a:spcPct val="100000"/>
                        </a:lnSpc>
                        <a:spcBef>
                          <a:spcPts val="50"/>
                        </a:spcBef>
                      </a:pPr>
                      <a:r>
                        <a:rPr sz="1100" b="1" dirty="0">
                          <a:latin typeface="Arial Narrow" panose="020B0606020202030204" pitchFamily="34" charset="0"/>
                          <a:cs typeface="Tahoma"/>
                        </a:rPr>
                        <a:t>5</a:t>
                      </a:r>
                    </a:p>
                  </a:txBody>
                  <a:tcPr marL="0" marR="0" marT="6350" marB="0" anchor="ctr">
                    <a:lnL w="6350" cap="flat" cmpd="sng" algn="ctr">
                      <a:solidFill>
                        <a:srgbClr val="545454"/>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45454"/>
                      </a:solidFill>
                      <a:prstDash val="solid"/>
                      <a:round/>
                      <a:headEnd type="none" w="med" len="med"/>
                      <a:tailEnd type="none" w="med" len="med"/>
                    </a:lnB>
                    <a:solidFill>
                      <a:srgbClr val="FFC000"/>
                    </a:solidFill>
                  </a:tcPr>
                </a:tc>
                <a:tc>
                  <a:txBody>
                    <a:bodyPr/>
                    <a:lstStyle/>
                    <a:p>
                      <a:pPr algn="ctr" rtl="0" fontAlgn="b"/>
                      <a:r>
                        <a:rPr lang="en-ZA" sz="1600" b="0" i="0" u="none" strike="noStrike" dirty="0">
                          <a:solidFill>
                            <a:srgbClr val="000000"/>
                          </a:solidFill>
                          <a:effectLst/>
                          <a:latin typeface="Calibri" panose="020F0502020204030204" pitchFamily="34" charset="0"/>
                        </a:rPr>
                        <a:t>9</a:t>
                      </a:r>
                    </a:p>
                  </a:txBody>
                  <a:tcPr marL="5955" marR="5955" marT="59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3749969652"/>
                  </a:ext>
                </a:extLst>
              </a:tr>
              <a:tr h="264280">
                <a:tc>
                  <a:txBody>
                    <a:bodyPr/>
                    <a:lstStyle/>
                    <a:p>
                      <a:pPr algn="l" rtl="0" fontAlgn="ctr"/>
                      <a:r>
                        <a:rPr lang="en-ZA" sz="1400" b="1" i="0" u="none" strike="noStrike" dirty="0">
                          <a:solidFill>
                            <a:srgbClr val="000000"/>
                          </a:solidFill>
                          <a:effectLst/>
                          <a:latin typeface="Arial Narrow" panose="020B0606020202030204" pitchFamily="34" charset="0"/>
                        </a:rPr>
                        <a:t>National</a:t>
                      </a:r>
                    </a:p>
                  </a:txBody>
                  <a:tcPr marL="5955" marR="5955" marT="59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545454"/>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ZA" sz="1100" b="1" i="0" u="none" strike="noStrike" dirty="0">
                          <a:solidFill>
                            <a:srgbClr val="000000"/>
                          </a:solidFill>
                          <a:effectLst/>
                          <a:latin typeface="Arial Narrow" panose="020B0606020202030204" pitchFamily="34" charset="0"/>
                        </a:rPr>
                        <a:t>170 273</a:t>
                      </a:r>
                    </a:p>
                  </a:txBody>
                  <a:tcPr marL="5955" marR="5955" marT="5955" marB="0" anchor="ctr">
                    <a:lnL w="12700" cap="flat" cmpd="sng" algn="ctr">
                      <a:solidFill>
                        <a:srgbClr val="000000"/>
                      </a:solidFill>
                      <a:prstDash val="solid"/>
                      <a:round/>
                      <a:headEnd type="none" w="med" len="med"/>
                      <a:tailEnd type="none" w="med" len="med"/>
                    </a:lnL>
                    <a:lnR w="6350" cap="flat" cmpd="sng" algn="ctr">
                      <a:solidFill>
                        <a:srgbClr val="545454"/>
                      </a:solidFill>
                      <a:prstDash val="solid"/>
                      <a:round/>
                      <a:headEnd type="none" w="med" len="med"/>
                      <a:tailEnd type="none" w="med" len="med"/>
                    </a:lnR>
                    <a:lnT w="6350" cap="flat" cmpd="sng" algn="ctr">
                      <a:solidFill>
                        <a:srgbClr val="545454"/>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ZA" sz="1100" b="1" i="0" u="none" strike="noStrike" dirty="0">
                          <a:solidFill>
                            <a:srgbClr val="000000"/>
                          </a:solidFill>
                          <a:effectLst/>
                          <a:latin typeface="Arial Narrow" panose="020B0606020202030204" pitchFamily="34" charset="0"/>
                        </a:rPr>
                        <a:t>145 264</a:t>
                      </a:r>
                    </a:p>
                  </a:txBody>
                  <a:tcPr marL="5955" marR="5955" marT="5955" marB="0" anchor="ctr">
                    <a:lnL w="6350" cap="flat" cmpd="sng" algn="ctr">
                      <a:solidFill>
                        <a:srgbClr val="545454"/>
                      </a:solidFill>
                      <a:prstDash val="solid"/>
                      <a:round/>
                      <a:headEnd type="none" w="med" len="med"/>
                      <a:tailEnd type="none" w="med" len="med"/>
                    </a:lnL>
                    <a:lnR w="6350" cap="flat" cmpd="sng" algn="ctr">
                      <a:solidFill>
                        <a:srgbClr val="545454"/>
                      </a:solidFill>
                      <a:prstDash val="solid"/>
                      <a:round/>
                      <a:headEnd type="none" w="med" len="med"/>
                      <a:tailEnd type="none" w="med" len="med"/>
                    </a:lnR>
                    <a:lnT w="6350" cap="flat" cmpd="sng" algn="ctr">
                      <a:solidFill>
                        <a:srgbClr val="545454"/>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ZA" sz="1100" b="1" i="0" u="none" strike="noStrike" dirty="0">
                          <a:solidFill>
                            <a:srgbClr val="000000"/>
                          </a:solidFill>
                          <a:effectLst/>
                          <a:latin typeface="Arial Narrow" panose="020B0606020202030204" pitchFamily="34" charset="0"/>
                        </a:rPr>
                        <a:t>85.30%</a:t>
                      </a:r>
                    </a:p>
                  </a:txBody>
                  <a:tcPr marL="5955" marR="5955" marT="5955" marB="0" anchor="ctr">
                    <a:lnL w="6350" cap="flat" cmpd="sng" algn="ctr">
                      <a:solidFill>
                        <a:srgbClr val="545454"/>
                      </a:solidFill>
                      <a:prstDash val="solid"/>
                      <a:round/>
                      <a:headEnd type="none" w="med" len="med"/>
                      <a:tailEnd type="none" w="med" len="med"/>
                    </a:lnL>
                    <a:lnR w="6350" cap="flat" cmpd="sng" algn="ctr">
                      <a:solidFill>
                        <a:srgbClr val="545454"/>
                      </a:solidFill>
                      <a:prstDash val="solid"/>
                      <a:round/>
                      <a:headEnd type="none" w="med" len="med"/>
                      <a:tailEnd type="none" w="med" len="med"/>
                    </a:lnR>
                    <a:lnT w="6350" cap="flat" cmpd="sng" algn="ctr">
                      <a:solidFill>
                        <a:srgbClr val="545454"/>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ADA"/>
                    </a:solidFill>
                  </a:tcPr>
                </a:tc>
                <a:tc>
                  <a:txBody>
                    <a:bodyPr/>
                    <a:lstStyle/>
                    <a:p>
                      <a:pPr marR="5715" algn="ctr">
                        <a:lnSpc>
                          <a:spcPct val="100000"/>
                        </a:lnSpc>
                        <a:spcBef>
                          <a:spcPts val="50"/>
                        </a:spcBef>
                      </a:pPr>
                      <a:r>
                        <a:rPr sz="1100" b="1" dirty="0">
                          <a:latin typeface="Arial Narrow" panose="020B0606020202030204" pitchFamily="34" charset="0"/>
                          <a:cs typeface="Tahoma"/>
                        </a:rPr>
                        <a:t>1</a:t>
                      </a:r>
                    </a:p>
                  </a:txBody>
                  <a:tcPr marL="0" marR="0" marT="6350" marB="0" anchor="ctr">
                    <a:lnL w="6350" cap="flat" cmpd="sng" algn="ctr">
                      <a:solidFill>
                        <a:srgbClr val="545454"/>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545454"/>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rtl="0" fontAlgn="ctr"/>
                      <a:r>
                        <a:rPr lang="en-ZA" sz="1100" b="1" i="0" u="none" strike="noStrike" dirty="0">
                          <a:solidFill>
                            <a:srgbClr val="000000"/>
                          </a:solidFill>
                          <a:effectLst/>
                          <a:latin typeface="Arial Narrow" panose="020B0606020202030204" pitchFamily="34" charset="0"/>
                        </a:rPr>
                        <a:t>385 717</a:t>
                      </a:r>
                    </a:p>
                  </a:txBody>
                  <a:tcPr marL="5955" marR="5955" marT="5955" marB="0" anchor="ctr">
                    <a:lnL w="12700" cap="flat" cmpd="sng" algn="ctr">
                      <a:solidFill>
                        <a:srgbClr val="000000"/>
                      </a:solidFill>
                      <a:prstDash val="solid"/>
                      <a:round/>
                      <a:headEnd type="none" w="med" len="med"/>
                      <a:tailEnd type="none" w="med" len="med"/>
                    </a:lnL>
                    <a:lnR w="6350" cap="flat" cmpd="sng" algn="ctr">
                      <a:solidFill>
                        <a:srgbClr val="545454"/>
                      </a:solidFill>
                      <a:prstDash val="solid"/>
                      <a:round/>
                      <a:headEnd type="none" w="med" len="med"/>
                      <a:tailEnd type="none" w="med" len="med"/>
                    </a:lnR>
                    <a:lnT w="6350" cap="flat" cmpd="sng" algn="ctr">
                      <a:solidFill>
                        <a:srgbClr val="545454"/>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ZA" sz="1100" b="1" i="0" u="none" strike="noStrike" dirty="0">
                          <a:solidFill>
                            <a:srgbClr val="000000"/>
                          </a:solidFill>
                          <a:effectLst/>
                          <a:latin typeface="Arial Narrow" panose="020B0606020202030204" pitchFamily="34" charset="0"/>
                        </a:rPr>
                        <a:t>275 682</a:t>
                      </a:r>
                    </a:p>
                  </a:txBody>
                  <a:tcPr marL="5955" marR="5955" marT="5955" marB="0" anchor="ctr">
                    <a:lnL w="6350" cap="flat" cmpd="sng" algn="ctr">
                      <a:solidFill>
                        <a:srgbClr val="545454"/>
                      </a:solidFill>
                      <a:prstDash val="solid"/>
                      <a:round/>
                      <a:headEnd type="none" w="med" len="med"/>
                      <a:tailEnd type="none" w="med" len="med"/>
                    </a:lnL>
                    <a:lnR w="6350" cap="flat" cmpd="sng" algn="ctr">
                      <a:solidFill>
                        <a:srgbClr val="545454"/>
                      </a:solidFill>
                      <a:prstDash val="solid"/>
                      <a:round/>
                      <a:headEnd type="none" w="med" len="med"/>
                      <a:tailEnd type="none" w="med" len="med"/>
                    </a:lnR>
                    <a:lnT w="6350" cap="flat" cmpd="sng" algn="ctr">
                      <a:solidFill>
                        <a:srgbClr val="545454"/>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ZA" sz="1100" b="1" i="0" u="none" strike="noStrike" dirty="0">
                          <a:solidFill>
                            <a:srgbClr val="000000"/>
                          </a:solidFill>
                          <a:effectLst/>
                          <a:latin typeface="Arial Narrow" panose="020B0606020202030204" pitchFamily="34" charset="0"/>
                        </a:rPr>
                        <a:t>71.50%</a:t>
                      </a:r>
                    </a:p>
                  </a:txBody>
                  <a:tcPr marL="5955" marR="5955" marT="5955" marB="0" anchor="ctr">
                    <a:lnL w="6350" cap="flat" cmpd="sng" algn="ctr">
                      <a:solidFill>
                        <a:srgbClr val="545454"/>
                      </a:solidFill>
                      <a:prstDash val="solid"/>
                      <a:round/>
                      <a:headEnd type="none" w="med" len="med"/>
                      <a:tailEnd type="none" w="med" len="med"/>
                    </a:lnL>
                    <a:lnR w="6350" cap="flat" cmpd="sng" algn="ctr">
                      <a:solidFill>
                        <a:srgbClr val="545454"/>
                      </a:solidFill>
                      <a:prstDash val="solid"/>
                      <a:round/>
                      <a:headEnd type="none" w="med" len="med"/>
                      <a:tailEnd type="none" w="med" len="med"/>
                    </a:lnR>
                    <a:lnT w="6350" cap="flat" cmpd="sng" algn="ctr">
                      <a:solidFill>
                        <a:srgbClr val="545454"/>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5"/>
                    </a:solidFill>
                  </a:tcPr>
                </a:tc>
                <a:tc>
                  <a:txBody>
                    <a:bodyPr/>
                    <a:lstStyle/>
                    <a:p>
                      <a:pPr marR="5715" algn="ctr">
                        <a:lnSpc>
                          <a:spcPct val="100000"/>
                        </a:lnSpc>
                        <a:spcBef>
                          <a:spcPts val="50"/>
                        </a:spcBef>
                      </a:pPr>
                      <a:r>
                        <a:rPr sz="1100" b="1" dirty="0">
                          <a:latin typeface="Arial Narrow" panose="020B0606020202030204" pitchFamily="34" charset="0"/>
                          <a:cs typeface="Tahoma"/>
                        </a:rPr>
                        <a:t>1</a:t>
                      </a:r>
                    </a:p>
                  </a:txBody>
                  <a:tcPr marL="0" marR="0" marT="6350" marB="0" anchor="ctr">
                    <a:lnL w="6350" cap="flat" cmpd="sng" algn="ctr">
                      <a:solidFill>
                        <a:srgbClr val="545454"/>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545454"/>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rtl="0" fontAlgn="ctr"/>
                      <a:r>
                        <a:rPr lang="en-ZA" sz="1100" b="1" i="0" u="none" strike="noStrike" dirty="0">
                          <a:solidFill>
                            <a:srgbClr val="000000"/>
                          </a:solidFill>
                          <a:effectLst/>
                          <a:latin typeface="Arial Narrow" panose="020B0606020202030204" pitchFamily="34" charset="0"/>
                        </a:rPr>
                        <a:t>22 478</a:t>
                      </a:r>
                    </a:p>
                  </a:txBody>
                  <a:tcPr marL="5955" marR="5955" marT="5955" marB="0" anchor="ctr">
                    <a:lnL w="12700" cap="flat" cmpd="sng" algn="ctr">
                      <a:solidFill>
                        <a:srgbClr val="000000"/>
                      </a:solidFill>
                      <a:prstDash val="solid"/>
                      <a:round/>
                      <a:headEnd type="none" w="med" len="med"/>
                      <a:tailEnd type="none" w="med" len="med"/>
                    </a:lnL>
                    <a:lnR w="6350" cap="flat" cmpd="sng" algn="ctr">
                      <a:solidFill>
                        <a:srgbClr val="545454"/>
                      </a:solidFill>
                      <a:prstDash val="solid"/>
                      <a:round/>
                      <a:headEnd type="none" w="med" len="med"/>
                      <a:tailEnd type="none" w="med" len="med"/>
                    </a:lnR>
                    <a:lnT w="6350" cap="flat" cmpd="sng" algn="ctr">
                      <a:solidFill>
                        <a:srgbClr val="545454"/>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ZA" sz="1100" b="1" i="0" u="none" strike="noStrike" dirty="0">
                          <a:solidFill>
                            <a:srgbClr val="000000"/>
                          </a:solidFill>
                          <a:effectLst/>
                          <a:latin typeface="Arial Narrow" panose="020B0606020202030204" pitchFamily="34" charset="0"/>
                        </a:rPr>
                        <a:t>19 756</a:t>
                      </a:r>
                    </a:p>
                  </a:txBody>
                  <a:tcPr marL="5955" marR="5955" marT="5955" marB="0" anchor="ctr">
                    <a:lnL w="6350" cap="flat" cmpd="sng" algn="ctr">
                      <a:solidFill>
                        <a:srgbClr val="545454"/>
                      </a:solidFill>
                      <a:prstDash val="solid"/>
                      <a:round/>
                      <a:headEnd type="none" w="med" len="med"/>
                      <a:tailEnd type="none" w="med" len="med"/>
                    </a:lnL>
                    <a:lnR w="6350" cap="flat" cmpd="sng" algn="ctr">
                      <a:solidFill>
                        <a:srgbClr val="545454"/>
                      </a:solidFill>
                      <a:prstDash val="solid"/>
                      <a:round/>
                      <a:headEnd type="none" w="med" len="med"/>
                      <a:tailEnd type="none" w="med" len="med"/>
                    </a:lnR>
                    <a:lnT w="6350" cap="flat" cmpd="sng" algn="ctr">
                      <a:solidFill>
                        <a:srgbClr val="545454"/>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ZA" sz="1100" b="1" i="0" u="none" strike="noStrike" dirty="0">
                          <a:solidFill>
                            <a:srgbClr val="000000"/>
                          </a:solidFill>
                          <a:effectLst/>
                          <a:latin typeface="Arial Narrow" panose="020B0606020202030204" pitchFamily="34" charset="0"/>
                        </a:rPr>
                        <a:t>87.90%</a:t>
                      </a:r>
                    </a:p>
                  </a:txBody>
                  <a:tcPr marL="5955" marR="5955" marT="5955" marB="0" anchor="ctr">
                    <a:lnL w="6350" cap="flat" cmpd="sng" algn="ctr">
                      <a:solidFill>
                        <a:srgbClr val="545454"/>
                      </a:solidFill>
                      <a:prstDash val="solid"/>
                      <a:round/>
                      <a:headEnd type="none" w="med" len="med"/>
                      <a:tailEnd type="none" w="med" len="med"/>
                    </a:lnL>
                    <a:lnR w="6350" cap="flat" cmpd="sng" algn="ctr">
                      <a:solidFill>
                        <a:srgbClr val="545454"/>
                      </a:solidFill>
                      <a:prstDash val="solid"/>
                      <a:round/>
                      <a:headEnd type="none" w="med" len="med"/>
                      <a:tailEnd type="none" w="med" len="med"/>
                    </a:lnR>
                    <a:lnT w="6350" cap="flat" cmpd="sng" algn="ctr">
                      <a:solidFill>
                        <a:srgbClr val="545454"/>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C090"/>
                    </a:solidFill>
                  </a:tcPr>
                </a:tc>
                <a:tc>
                  <a:txBody>
                    <a:bodyPr/>
                    <a:lstStyle/>
                    <a:p>
                      <a:pPr marL="241300">
                        <a:lnSpc>
                          <a:spcPct val="100000"/>
                        </a:lnSpc>
                        <a:spcBef>
                          <a:spcPts val="50"/>
                        </a:spcBef>
                      </a:pPr>
                      <a:r>
                        <a:rPr sz="1100" b="1" dirty="0">
                          <a:latin typeface="Arial Narrow" panose="020B0606020202030204" pitchFamily="34" charset="0"/>
                          <a:cs typeface="Tahoma"/>
                        </a:rPr>
                        <a:t>1</a:t>
                      </a:r>
                    </a:p>
                  </a:txBody>
                  <a:tcPr marL="0" marR="0" marT="6350" marB="0" anchor="ctr">
                    <a:lnL w="6350" cap="flat" cmpd="sng" algn="ctr">
                      <a:solidFill>
                        <a:srgbClr val="545454"/>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545454"/>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rtl="0" fontAlgn="b"/>
                      <a:r>
                        <a:rPr lang="en-ZA" sz="1100" b="0" i="0" u="none" strike="noStrike" dirty="0">
                          <a:solidFill>
                            <a:srgbClr val="000000"/>
                          </a:solidFill>
                          <a:effectLst/>
                          <a:latin typeface="Calibri" panose="020F0502020204030204" pitchFamily="34" charset="0"/>
                        </a:rPr>
                        <a:t> </a:t>
                      </a:r>
                    </a:p>
                  </a:txBody>
                  <a:tcPr marL="5955" marR="5955" marT="59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3035697531"/>
                  </a:ext>
                </a:extLst>
              </a:tr>
            </a:tbl>
          </a:graphicData>
        </a:graphic>
      </p:graphicFrame>
    </p:spTree>
    <p:extLst>
      <p:ext uri="{BB962C8B-B14F-4D97-AF65-F5344CB8AC3E}">
        <p14:creationId xmlns:p14="http://schemas.microsoft.com/office/powerpoint/2010/main" val="40517139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3148"/>
            <a:ext cx="9144000" cy="6844852"/>
          </a:xfrm>
          <a:prstGeom prst="rect">
            <a:avLst/>
          </a:prstGeom>
        </p:spPr>
      </p:pic>
      <p:sp>
        <p:nvSpPr>
          <p:cNvPr id="37890" name="Title 1"/>
          <p:cNvSpPr>
            <a:spLocks noGrp="1"/>
          </p:cNvSpPr>
          <p:nvPr>
            <p:ph type="title"/>
          </p:nvPr>
        </p:nvSpPr>
        <p:spPr>
          <a:xfrm>
            <a:off x="395288" y="1196975"/>
            <a:ext cx="8229600" cy="3857625"/>
          </a:xfrm>
        </p:spPr>
        <p:txBody>
          <a:bodyPr/>
          <a:lstStyle/>
          <a:p>
            <a:pPr eaLnBrk="1" hangingPunct="1"/>
            <a:r>
              <a:rPr lang="en-US" altLang="en-US" sz="6000" b="1" dirty="0">
                <a:solidFill>
                  <a:srgbClr val="CC9900"/>
                </a:solidFill>
                <a:effectLst>
                  <a:outerShdw blurRad="50800" dist="50800" dir="5400000" algn="ctr" rotWithShape="0">
                    <a:schemeClr val="tx1"/>
                  </a:outerShdw>
                </a:effectLst>
                <a:latin typeface="Arial Narrow" pitchFamily="34" charset="0"/>
                <a:cs typeface="Tahoma" panose="020B0604030504040204" pitchFamily="34" charset="0"/>
              </a:rPr>
              <a:t>NSC PASSES </a:t>
            </a:r>
            <a:br>
              <a:rPr lang="en-US" altLang="en-US" sz="6000" b="1" dirty="0">
                <a:solidFill>
                  <a:srgbClr val="CC9900"/>
                </a:solidFill>
                <a:effectLst>
                  <a:outerShdw blurRad="50800" dist="50800" dir="5400000" algn="ctr" rotWithShape="0">
                    <a:schemeClr val="tx1"/>
                  </a:outerShdw>
                </a:effectLst>
                <a:latin typeface="Arial Narrow" pitchFamily="34" charset="0"/>
                <a:cs typeface="Tahoma" panose="020B0604030504040204" pitchFamily="34" charset="0"/>
              </a:rPr>
            </a:br>
            <a:r>
              <a:rPr lang="en-US" altLang="en-US" sz="6000" b="1" dirty="0">
                <a:solidFill>
                  <a:srgbClr val="CC9900"/>
                </a:solidFill>
                <a:effectLst>
                  <a:outerShdw blurRad="50800" dist="50800" dir="5400000" algn="ctr" rotWithShape="0">
                    <a:schemeClr val="tx1"/>
                  </a:outerShdw>
                </a:effectLst>
                <a:latin typeface="Arial Narrow" pitchFamily="34" charset="0"/>
                <a:cs typeface="Tahoma" panose="020B0604030504040204" pitchFamily="34" charset="0"/>
              </a:rPr>
              <a:t>BY </a:t>
            </a:r>
            <a:br>
              <a:rPr lang="en-US" altLang="en-US" sz="6000" b="1" dirty="0">
                <a:solidFill>
                  <a:srgbClr val="CC9900"/>
                </a:solidFill>
                <a:effectLst>
                  <a:outerShdw blurRad="50800" dist="50800" dir="5400000" algn="ctr" rotWithShape="0">
                    <a:schemeClr val="tx1"/>
                  </a:outerShdw>
                </a:effectLst>
                <a:latin typeface="Arial Narrow" pitchFamily="34" charset="0"/>
                <a:cs typeface="Tahoma" panose="020B0604030504040204" pitchFamily="34" charset="0"/>
              </a:rPr>
            </a:br>
            <a:r>
              <a:rPr lang="en-US" altLang="en-US" sz="6000" b="1" dirty="0">
                <a:solidFill>
                  <a:srgbClr val="CC9900"/>
                </a:solidFill>
                <a:effectLst>
                  <a:outerShdw blurRad="50800" dist="50800" dir="5400000" algn="ctr" rotWithShape="0">
                    <a:schemeClr val="tx1"/>
                  </a:outerShdw>
                </a:effectLst>
                <a:latin typeface="Arial Narrow" pitchFamily="34" charset="0"/>
                <a:cs typeface="Tahoma" panose="020B0604030504040204" pitchFamily="34" charset="0"/>
              </a:rPr>
              <a:t>QUALIFICATION TYPE</a:t>
            </a:r>
          </a:p>
        </p:txBody>
      </p:sp>
      <p:sp>
        <p:nvSpPr>
          <p:cNvPr id="3" name="Slide Number Placeholder 2"/>
          <p:cNvSpPr>
            <a:spLocks noGrp="1"/>
          </p:cNvSpPr>
          <p:nvPr>
            <p:ph type="sldNum" sz="quarter" idx="12"/>
          </p:nvPr>
        </p:nvSpPr>
        <p:spPr/>
        <p:txBody>
          <a:bodyPr/>
          <a:lstStyle/>
          <a:p>
            <a:pPr>
              <a:defRPr/>
            </a:pPr>
            <a:fld id="{5D50A69F-0DB0-4229-A874-189A1B00A418}" type="slidenum">
              <a:rPr lang="en-ZA" altLang="en-US" smtClean="0"/>
              <a:pPr>
                <a:defRPr/>
              </a:pPr>
              <a:t>71</a:t>
            </a:fld>
            <a:endParaRPr lang="en-ZA" altLang="en-US" dirty="0"/>
          </a:p>
        </p:txBody>
      </p:sp>
    </p:spTree>
    <p:extLst>
      <p:ext uri="{BB962C8B-B14F-4D97-AF65-F5344CB8AC3E}">
        <p14:creationId xmlns:p14="http://schemas.microsoft.com/office/powerpoint/2010/main" val="145566874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815"/>
            <a:ext cx="9144000" cy="830897"/>
          </a:xfrm>
        </p:spPr>
        <p:txBody>
          <a:bodyPr/>
          <a:lstStyle/>
          <a:p>
            <a:r>
              <a:rPr lang="en-ZA" sz="3600" b="1" dirty="0">
                <a:solidFill>
                  <a:schemeClr val="accent2">
                    <a:lumMod val="50000"/>
                  </a:schemeClr>
                </a:solidFill>
                <a:latin typeface="Arial Narrow" pitchFamily="34" charset="0"/>
              </a:rPr>
              <a:t>NSC PASSES BY TYPE OF QUALIFICATION, </a:t>
            </a:r>
            <a:r>
              <a:rPr lang="en-ZA" sz="3600" b="1" dirty="0" smtClean="0">
                <a:solidFill>
                  <a:schemeClr val="accent2">
                    <a:lumMod val="50000"/>
                  </a:schemeClr>
                </a:solidFill>
                <a:latin typeface="Arial Narrow" pitchFamily="34" charset="0"/>
              </a:rPr>
              <a:t>2020</a:t>
            </a:r>
            <a:endParaRPr lang="en-ZA" sz="3600" b="1" dirty="0">
              <a:solidFill>
                <a:schemeClr val="accent2">
                  <a:lumMod val="50000"/>
                </a:schemeClr>
              </a:solidFill>
              <a:latin typeface="Arial Narrow"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289306409"/>
              </p:ext>
            </p:extLst>
          </p:nvPr>
        </p:nvGraphicFramePr>
        <p:xfrm>
          <a:off x="2" y="692696"/>
          <a:ext cx="9143996" cy="5544615"/>
        </p:xfrm>
        <a:graphic>
          <a:graphicData uri="http://schemas.openxmlformats.org/drawingml/2006/table">
            <a:tbl>
              <a:tblPr/>
              <a:tblGrid>
                <a:gridCol w="1546509">
                  <a:extLst>
                    <a:ext uri="{9D8B030D-6E8A-4147-A177-3AD203B41FA5}">
                      <a16:colId xmlns:a16="http://schemas.microsoft.com/office/drawing/2014/main" val="20000"/>
                    </a:ext>
                  </a:extLst>
                </a:gridCol>
                <a:gridCol w="850579">
                  <a:extLst>
                    <a:ext uri="{9D8B030D-6E8A-4147-A177-3AD203B41FA5}">
                      <a16:colId xmlns:a16="http://schemas.microsoft.com/office/drawing/2014/main" val="20001"/>
                    </a:ext>
                  </a:extLst>
                </a:gridCol>
                <a:gridCol w="927904">
                  <a:extLst>
                    <a:ext uri="{9D8B030D-6E8A-4147-A177-3AD203B41FA5}">
                      <a16:colId xmlns:a16="http://schemas.microsoft.com/office/drawing/2014/main" val="20002"/>
                    </a:ext>
                  </a:extLst>
                </a:gridCol>
                <a:gridCol w="927904">
                  <a:extLst>
                    <a:ext uri="{9D8B030D-6E8A-4147-A177-3AD203B41FA5}">
                      <a16:colId xmlns:a16="http://schemas.microsoft.com/office/drawing/2014/main" val="20003"/>
                    </a:ext>
                  </a:extLst>
                </a:gridCol>
                <a:gridCol w="829346">
                  <a:extLst>
                    <a:ext uri="{9D8B030D-6E8A-4147-A177-3AD203B41FA5}">
                      <a16:colId xmlns:a16="http://schemas.microsoft.com/office/drawing/2014/main" val="20004"/>
                    </a:ext>
                  </a:extLst>
                </a:gridCol>
                <a:gridCol w="946681">
                  <a:extLst>
                    <a:ext uri="{9D8B030D-6E8A-4147-A177-3AD203B41FA5}">
                      <a16:colId xmlns:a16="http://schemas.microsoft.com/office/drawing/2014/main" val="20005"/>
                    </a:ext>
                  </a:extLst>
                </a:gridCol>
                <a:gridCol w="822195">
                  <a:extLst>
                    <a:ext uri="{9D8B030D-6E8A-4147-A177-3AD203B41FA5}">
                      <a16:colId xmlns:a16="http://schemas.microsoft.com/office/drawing/2014/main" val="20006"/>
                    </a:ext>
                  </a:extLst>
                </a:gridCol>
                <a:gridCol w="816402">
                  <a:extLst>
                    <a:ext uri="{9D8B030D-6E8A-4147-A177-3AD203B41FA5}">
                      <a16:colId xmlns:a16="http://schemas.microsoft.com/office/drawing/2014/main" val="20007"/>
                    </a:ext>
                  </a:extLst>
                </a:gridCol>
                <a:gridCol w="764294">
                  <a:extLst>
                    <a:ext uri="{9D8B030D-6E8A-4147-A177-3AD203B41FA5}">
                      <a16:colId xmlns:a16="http://schemas.microsoft.com/office/drawing/2014/main" val="20008"/>
                    </a:ext>
                  </a:extLst>
                </a:gridCol>
                <a:gridCol w="712182">
                  <a:extLst>
                    <a:ext uri="{9D8B030D-6E8A-4147-A177-3AD203B41FA5}">
                      <a16:colId xmlns:a16="http://schemas.microsoft.com/office/drawing/2014/main" val="20009"/>
                    </a:ext>
                  </a:extLst>
                </a:gridCol>
              </a:tblGrid>
              <a:tr h="701410">
                <a:tc rowSpan="2">
                  <a:txBody>
                    <a:bodyPr/>
                    <a:lstStyle/>
                    <a:p>
                      <a:pPr algn="l" fontAlgn="ctr"/>
                      <a:r>
                        <a:rPr lang="en-ZA" sz="1600" b="1" i="0" u="none" strike="noStrike" dirty="0">
                          <a:solidFill>
                            <a:srgbClr val="000000"/>
                          </a:solidFill>
                          <a:effectLst/>
                          <a:latin typeface="Arial Narrow" pitchFamily="34" charset="0"/>
                        </a:rPr>
                        <a:t>Province</a:t>
                      </a:r>
                    </a:p>
                  </a:txBody>
                  <a:tcPr marL="7330" marR="7330" marT="733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rowSpan="2">
                  <a:txBody>
                    <a:bodyPr/>
                    <a:lstStyle/>
                    <a:p>
                      <a:pPr algn="l" fontAlgn="ctr"/>
                      <a:r>
                        <a:rPr lang="en-ZA" sz="1600" b="1" i="0" u="none" strike="noStrike" dirty="0">
                          <a:solidFill>
                            <a:srgbClr val="000000"/>
                          </a:solidFill>
                          <a:effectLst/>
                          <a:latin typeface="Arial Narrow" pitchFamily="34" charset="0"/>
                        </a:rPr>
                        <a:t>Total Wrote</a:t>
                      </a:r>
                    </a:p>
                  </a:txBody>
                  <a:tcPr marL="7330" marR="7330" marT="733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gridSpan="2">
                  <a:txBody>
                    <a:bodyPr/>
                    <a:lstStyle/>
                    <a:p>
                      <a:pPr algn="ctr" fontAlgn="ctr"/>
                      <a:r>
                        <a:rPr lang="en-ZA" sz="1600" b="1" i="0" u="none" strike="noStrike" dirty="0">
                          <a:solidFill>
                            <a:srgbClr val="000000"/>
                          </a:solidFill>
                          <a:effectLst/>
                          <a:latin typeface="Arial Narrow" pitchFamily="34" charset="0"/>
                        </a:rPr>
                        <a:t>Bachelor</a:t>
                      </a:r>
                    </a:p>
                  </a:txBody>
                  <a:tcPr marL="7330" marR="7330" marT="73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hMerge="1">
                  <a:txBody>
                    <a:bodyPr/>
                    <a:lstStyle/>
                    <a:p>
                      <a:endParaRPr lang="en-ZA"/>
                    </a:p>
                  </a:txBody>
                  <a:tcPr/>
                </a:tc>
                <a:tc gridSpan="2">
                  <a:txBody>
                    <a:bodyPr/>
                    <a:lstStyle/>
                    <a:p>
                      <a:pPr algn="ctr" fontAlgn="ctr"/>
                      <a:r>
                        <a:rPr lang="en-ZA" sz="1600" b="1" i="0" u="none" strike="noStrike" dirty="0">
                          <a:solidFill>
                            <a:srgbClr val="000000"/>
                          </a:solidFill>
                          <a:effectLst/>
                          <a:latin typeface="Arial Narrow" pitchFamily="34" charset="0"/>
                        </a:rPr>
                        <a:t>Diploma</a:t>
                      </a:r>
                    </a:p>
                  </a:txBody>
                  <a:tcPr marL="7330" marR="7330" marT="73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hMerge="1">
                  <a:txBody>
                    <a:bodyPr/>
                    <a:lstStyle/>
                    <a:p>
                      <a:endParaRPr lang="en-ZA"/>
                    </a:p>
                  </a:txBody>
                  <a:tcPr/>
                </a:tc>
                <a:tc gridSpan="2">
                  <a:txBody>
                    <a:bodyPr/>
                    <a:lstStyle/>
                    <a:p>
                      <a:pPr algn="ctr" fontAlgn="ctr"/>
                      <a:r>
                        <a:rPr lang="en-ZA" sz="1600" b="1" i="0" u="none" strike="noStrike" dirty="0">
                          <a:solidFill>
                            <a:srgbClr val="000000"/>
                          </a:solidFill>
                          <a:effectLst/>
                          <a:latin typeface="Arial Narrow" pitchFamily="34" charset="0"/>
                        </a:rPr>
                        <a:t>Higher Certificate</a:t>
                      </a:r>
                    </a:p>
                  </a:txBody>
                  <a:tcPr marL="7330" marR="7330" marT="73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hMerge="1">
                  <a:txBody>
                    <a:bodyPr/>
                    <a:lstStyle/>
                    <a:p>
                      <a:endParaRPr lang="en-ZA"/>
                    </a:p>
                  </a:txBody>
                  <a:tcPr/>
                </a:tc>
                <a:tc gridSpan="2">
                  <a:txBody>
                    <a:bodyPr/>
                    <a:lstStyle/>
                    <a:p>
                      <a:pPr algn="ctr" fontAlgn="ctr"/>
                      <a:r>
                        <a:rPr lang="en-ZA" sz="1600" b="1" i="0" u="none" strike="noStrike" dirty="0">
                          <a:solidFill>
                            <a:srgbClr val="000000"/>
                          </a:solidFill>
                          <a:effectLst/>
                          <a:latin typeface="Arial Narrow" pitchFamily="34" charset="0"/>
                        </a:rPr>
                        <a:t>NSC</a:t>
                      </a:r>
                    </a:p>
                  </a:txBody>
                  <a:tcPr marL="7330" marR="7330" marT="73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hMerge="1">
                  <a:txBody>
                    <a:bodyPr/>
                    <a:lstStyle/>
                    <a:p>
                      <a:endParaRPr lang="en-ZA"/>
                    </a:p>
                  </a:txBody>
                  <a:tcPr/>
                </a:tc>
                <a:extLst>
                  <a:ext uri="{0D108BD9-81ED-4DB2-BD59-A6C34878D82A}">
                    <a16:rowId xmlns:a16="http://schemas.microsoft.com/office/drawing/2014/main" val="10000"/>
                  </a:ext>
                </a:extLst>
              </a:tr>
              <a:tr h="799375">
                <a:tc vMerge="1">
                  <a:txBody>
                    <a:bodyPr/>
                    <a:lstStyle/>
                    <a:p>
                      <a:endParaRPr lang="en-ZA"/>
                    </a:p>
                  </a:txBody>
                  <a:tcPr/>
                </a:tc>
                <a:tc vMerge="1">
                  <a:txBody>
                    <a:bodyPr/>
                    <a:lstStyle/>
                    <a:p>
                      <a:endParaRPr lang="en-ZA"/>
                    </a:p>
                  </a:txBody>
                  <a:tcPr/>
                </a:tc>
                <a:tc>
                  <a:txBody>
                    <a:bodyPr/>
                    <a:lstStyle/>
                    <a:p>
                      <a:pPr algn="ctr" fontAlgn="ctr"/>
                      <a:r>
                        <a:rPr lang="en-ZA" sz="1600" b="1" i="0" u="none" strike="noStrike" dirty="0">
                          <a:solidFill>
                            <a:srgbClr val="000000"/>
                          </a:solidFill>
                          <a:effectLst/>
                          <a:latin typeface="Arial Narrow" pitchFamily="34" charset="0"/>
                        </a:rPr>
                        <a:t>Achieved</a:t>
                      </a:r>
                    </a:p>
                  </a:txBody>
                  <a:tcPr marL="7330" marR="7330" marT="7330" marB="0" vert="vert27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r>
                        <a:rPr lang="en-ZA" sz="1600" b="1" i="0" u="none" strike="noStrike" dirty="0">
                          <a:solidFill>
                            <a:srgbClr val="000000"/>
                          </a:solidFill>
                          <a:effectLst/>
                          <a:latin typeface="Arial Narrow" pitchFamily="34" charset="0"/>
                        </a:rPr>
                        <a:t>% </a:t>
                      </a:r>
                      <a:br>
                        <a:rPr lang="en-ZA" sz="1600" b="1" i="0" u="none" strike="noStrike" dirty="0">
                          <a:solidFill>
                            <a:srgbClr val="000000"/>
                          </a:solidFill>
                          <a:effectLst/>
                          <a:latin typeface="Arial Narrow" pitchFamily="34" charset="0"/>
                        </a:rPr>
                      </a:br>
                      <a:r>
                        <a:rPr lang="en-ZA" sz="1600" b="1" i="0" u="none" strike="noStrike" dirty="0">
                          <a:solidFill>
                            <a:srgbClr val="000000"/>
                          </a:solidFill>
                          <a:effectLst/>
                          <a:latin typeface="Arial Narrow" pitchFamily="34" charset="0"/>
                        </a:rPr>
                        <a:t>Achieved</a:t>
                      </a:r>
                    </a:p>
                  </a:txBody>
                  <a:tcPr marL="7330" marR="7330" marT="7330" marB="0" vert="vert27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r>
                        <a:rPr lang="en-ZA" sz="1600" b="1" i="0" u="none" strike="noStrike" dirty="0">
                          <a:solidFill>
                            <a:srgbClr val="000000"/>
                          </a:solidFill>
                          <a:effectLst/>
                          <a:latin typeface="Arial Narrow" pitchFamily="34" charset="0"/>
                        </a:rPr>
                        <a:t>Achieved</a:t>
                      </a:r>
                    </a:p>
                  </a:txBody>
                  <a:tcPr marL="7330" marR="7330" marT="7330" marB="0" vert="vert27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en-ZA" sz="1600" b="1" i="0" u="none" strike="noStrike" dirty="0">
                          <a:solidFill>
                            <a:srgbClr val="000000"/>
                          </a:solidFill>
                          <a:effectLst/>
                          <a:latin typeface="Arial Narrow" pitchFamily="34" charset="0"/>
                        </a:rPr>
                        <a:t>% </a:t>
                      </a:r>
                      <a:br>
                        <a:rPr lang="en-ZA" sz="1600" b="1" i="0" u="none" strike="noStrike" dirty="0">
                          <a:solidFill>
                            <a:srgbClr val="000000"/>
                          </a:solidFill>
                          <a:effectLst/>
                          <a:latin typeface="Arial Narrow" pitchFamily="34" charset="0"/>
                        </a:rPr>
                      </a:br>
                      <a:r>
                        <a:rPr lang="en-ZA" sz="1600" b="1" i="0" u="none" strike="noStrike" dirty="0">
                          <a:solidFill>
                            <a:srgbClr val="000000"/>
                          </a:solidFill>
                          <a:effectLst/>
                          <a:latin typeface="Arial Narrow" pitchFamily="34" charset="0"/>
                        </a:rPr>
                        <a:t>Achieved</a:t>
                      </a:r>
                    </a:p>
                  </a:txBody>
                  <a:tcPr marL="7330" marR="7330" marT="7330" marB="0" vert="vert27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en-ZA" sz="1600" b="1" i="0" u="none" strike="noStrike" dirty="0">
                          <a:solidFill>
                            <a:srgbClr val="000000"/>
                          </a:solidFill>
                          <a:effectLst/>
                          <a:latin typeface="Arial Narrow" pitchFamily="34" charset="0"/>
                        </a:rPr>
                        <a:t>Achieved</a:t>
                      </a:r>
                    </a:p>
                  </a:txBody>
                  <a:tcPr marL="7330" marR="7330" marT="7330" marB="0" vert="vert27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ctr" fontAlgn="ctr"/>
                      <a:r>
                        <a:rPr lang="en-ZA" sz="1600" b="1" i="0" u="none" strike="noStrike" dirty="0">
                          <a:solidFill>
                            <a:srgbClr val="000000"/>
                          </a:solidFill>
                          <a:effectLst/>
                          <a:latin typeface="Arial Narrow" pitchFamily="34" charset="0"/>
                        </a:rPr>
                        <a:t>% </a:t>
                      </a:r>
                      <a:br>
                        <a:rPr lang="en-ZA" sz="1600" b="1" i="0" u="none" strike="noStrike" dirty="0">
                          <a:solidFill>
                            <a:srgbClr val="000000"/>
                          </a:solidFill>
                          <a:effectLst/>
                          <a:latin typeface="Arial Narrow" pitchFamily="34" charset="0"/>
                        </a:rPr>
                      </a:br>
                      <a:r>
                        <a:rPr lang="en-ZA" sz="1600" b="1" i="0" u="none" strike="noStrike" dirty="0">
                          <a:solidFill>
                            <a:srgbClr val="000000"/>
                          </a:solidFill>
                          <a:effectLst/>
                          <a:latin typeface="Arial Narrow" pitchFamily="34" charset="0"/>
                        </a:rPr>
                        <a:t>Achieved</a:t>
                      </a:r>
                    </a:p>
                  </a:txBody>
                  <a:tcPr marL="7330" marR="7330" marT="7330" marB="0" vert="vert27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ctr" fontAlgn="ctr"/>
                      <a:r>
                        <a:rPr lang="en-ZA" sz="1600" b="1" i="0" u="none" strike="noStrike" dirty="0">
                          <a:solidFill>
                            <a:srgbClr val="000000"/>
                          </a:solidFill>
                          <a:effectLst/>
                          <a:latin typeface="Arial Narrow" pitchFamily="34" charset="0"/>
                        </a:rPr>
                        <a:t>Achieved</a:t>
                      </a:r>
                    </a:p>
                  </a:txBody>
                  <a:tcPr marL="7330" marR="7330" marT="7330" marB="0" vert="vert27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r>
                        <a:rPr lang="en-ZA" sz="1600" b="1" i="0" u="none" strike="noStrike" dirty="0">
                          <a:solidFill>
                            <a:srgbClr val="000000"/>
                          </a:solidFill>
                          <a:effectLst/>
                          <a:latin typeface="Arial Narrow" pitchFamily="34" charset="0"/>
                        </a:rPr>
                        <a:t>% </a:t>
                      </a:r>
                      <a:br>
                        <a:rPr lang="en-ZA" sz="1600" b="1" i="0" u="none" strike="noStrike" dirty="0">
                          <a:solidFill>
                            <a:srgbClr val="000000"/>
                          </a:solidFill>
                          <a:effectLst/>
                          <a:latin typeface="Arial Narrow" pitchFamily="34" charset="0"/>
                        </a:rPr>
                      </a:br>
                      <a:r>
                        <a:rPr lang="en-ZA" sz="1600" b="1" i="0" u="none" strike="noStrike" dirty="0">
                          <a:solidFill>
                            <a:srgbClr val="000000"/>
                          </a:solidFill>
                          <a:effectLst/>
                          <a:latin typeface="Arial Narrow" pitchFamily="34" charset="0"/>
                        </a:rPr>
                        <a:t>Achieved</a:t>
                      </a:r>
                    </a:p>
                  </a:txBody>
                  <a:tcPr marL="7330" marR="7330" marT="7330" marB="0" vert="vert27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1"/>
                  </a:ext>
                </a:extLst>
              </a:tr>
              <a:tr h="402702">
                <a:tc>
                  <a:txBody>
                    <a:bodyPr/>
                    <a:lstStyle/>
                    <a:p>
                      <a:pPr algn="l" rtl="0" fontAlgn="ctr"/>
                      <a:r>
                        <a:rPr lang="en-ZA" sz="1800" b="0" i="0" u="none" strike="noStrike" dirty="0">
                          <a:solidFill>
                            <a:srgbClr val="000000"/>
                          </a:solidFill>
                          <a:effectLst/>
                          <a:latin typeface="Arial Narrow" panose="020B0606020202030204" pitchFamily="34" charset="0"/>
                        </a:rPr>
                        <a:t>Eastern</a:t>
                      </a:r>
                      <a:r>
                        <a:rPr lang="en-ZA" sz="1800" b="0" i="0" u="none" strike="noStrike" baseline="0" dirty="0">
                          <a:solidFill>
                            <a:srgbClr val="000000"/>
                          </a:solidFill>
                          <a:effectLst/>
                          <a:latin typeface="Arial Narrow" panose="020B0606020202030204" pitchFamily="34" charset="0"/>
                        </a:rPr>
                        <a:t> </a:t>
                      </a:r>
                      <a:r>
                        <a:rPr lang="en-ZA" sz="1800" b="0" i="0" u="none" strike="noStrike" dirty="0">
                          <a:solidFill>
                            <a:srgbClr val="000000"/>
                          </a:solidFill>
                          <a:effectLst/>
                          <a:latin typeface="Arial Narrow" panose="020B0606020202030204" pitchFamily="34" charset="0"/>
                        </a:rPr>
                        <a:t>Cape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800" b="0" i="0" u="none" strike="noStrike" dirty="0">
                          <a:solidFill>
                            <a:srgbClr val="000000"/>
                          </a:solidFill>
                          <a:effectLst/>
                          <a:latin typeface="Arial Narrow" panose="020B0606020202030204" pitchFamily="34" charset="0"/>
                        </a:rPr>
                        <a:t>72 926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800" b="0" i="0" u="none" strike="noStrike" dirty="0">
                          <a:solidFill>
                            <a:srgbClr val="000000"/>
                          </a:solidFill>
                          <a:effectLst/>
                          <a:latin typeface="Arial Narrow" panose="020B0606020202030204" pitchFamily="34" charset="0"/>
                        </a:rPr>
                        <a:t>21 886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b"/>
                      <a:r>
                        <a:rPr lang="en-ZA" sz="1800" b="1" i="0" u="none" strike="noStrike" dirty="0">
                          <a:solidFill>
                            <a:srgbClr val="000000"/>
                          </a:solidFill>
                          <a:effectLst/>
                          <a:latin typeface="Arial Narrow" panose="020B0606020202030204" pitchFamily="34" charset="0"/>
                        </a:rPr>
                        <a:t>30.0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17 753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b"/>
                      <a:r>
                        <a:rPr lang="en-ZA" sz="1800" b="1" i="0" u="none" strike="noStrike" dirty="0">
                          <a:solidFill>
                            <a:srgbClr val="000000"/>
                          </a:solidFill>
                          <a:effectLst/>
                          <a:latin typeface="Arial Narrow" panose="020B0606020202030204" pitchFamily="34" charset="0"/>
                        </a:rPr>
                        <a:t>24.3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10 039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ctr" fontAlgn="b"/>
                      <a:r>
                        <a:rPr lang="en-ZA" sz="1800" b="1" i="0" u="none" strike="noStrike" dirty="0">
                          <a:solidFill>
                            <a:srgbClr val="000000"/>
                          </a:solidFill>
                          <a:effectLst/>
                          <a:latin typeface="Arial Narrow" panose="020B0606020202030204" pitchFamily="34" charset="0"/>
                        </a:rPr>
                        <a:t>13.8</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13</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fontAlgn="b"/>
                      <a:r>
                        <a:rPr lang="en-ZA" sz="1800" b="1" i="0" u="none" strike="noStrike" dirty="0">
                          <a:solidFill>
                            <a:srgbClr val="000000"/>
                          </a:solidFill>
                          <a:effectLst/>
                          <a:latin typeface="Arial Narrow" panose="020B0606020202030204" pitchFamily="34" charset="0"/>
                        </a:rPr>
                        <a:t>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2"/>
                  </a:ext>
                </a:extLst>
              </a:tr>
              <a:tr h="402702">
                <a:tc>
                  <a:txBody>
                    <a:bodyPr/>
                    <a:lstStyle/>
                    <a:p>
                      <a:pPr algn="l" rtl="0" fontAlgn="ctr"/>
                      <a:r>
                        <a:rPr lang="en-ZA" sz="1800" b="0" i="0" u="none" strike="noStrike" dirty="0">
                          <a:solidFill>
                            <a:srgbClr val="000000"/>
                          </a:solidFill>
                          <a:effectLst/>
                          <a:latin typeface="Arial Narrow" panose="020B0606020202030204" pitchFamily="34" charset="0"/>
                        </a:rPr>
                        <a:t>Free State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800" b="0" i="0" u="none" strike="noStrike" dirty="0">
                          <a:solidFill>
                            <a:srgbClr val="000000"/>
                          </a:solidFill>
                          <a:effectLst/>
                          <a:latin typeface="Arial Narrow" panose="020B0606020202030204" pitchFamily="34" charset="0"/>
                        </a:rPr>
                        <a:t>27 928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800" b="0" i="0" u="none" strike="noStrike" dirty="0">
                          <a:solidFill>
                            <a:srgbClr val="000000"/>
                          </a:solidFill>
                          <a:effectLst/>
                          <a:latin typeface="Arial Narrow" panose="020B0606020202030204" pitchFamily="34" charset="0"/>
                        </a:rPr>
                        <a:t>11 284</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b"/>
                      <a:r>
                        <a:rPr lang="en-ZA" sz="1800" b="1" i="0" u="none" strike="noStrike" dirty="0">
                          <a:solidFill>
                            <a:srgbClr val="000000"/>
                          </a:solidFill>
                          <a:effectLst/>
                          <a:latin typeface="Arial Narrow" panose="020B0606020202030204" pitchFamily="34" charset="0"/>
                        </a:rPr>
                        <a:t>40.4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8 740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b"/>
                      <a:r>
                        <a:rPr lang="en-ZA" sz="1800" b="1" i="0" u="none" strike="noStrike" dirty="0">
                          <a:solidFill>
                            <a:srgbClr val="000000"/>
                          </a:solidFill>
                          <a:effectLst/>
                          <a:latin typeface="Arial Narrow" panose="020B0606020202030204" pitchFamily="34" charset="0"/>
                        </a:rPr>
                        <a:t>31.3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3 740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ctr" fontAlgn="b"/>
                      <a:r>
                        <a:rPr lang="en-ZA" sz="1800" b="1" i="0" u="none" strike="noStrike" dirty="0">
                          <a:solidFill>
                            <a:srgbClr val="000000"/>
                          </a:solidFill>
                          <a:effectLst/>
                          <a:latin typeface="Arial Narrow" panose="020B0606020202030204" pitchFamily="34" charset="0"/>
                        </a:rPr>
                        <a:t>13.4</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0</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fontAlgn="b"/>
                      <a:r>
                        <a:rPr lang="en-ZA" sz="1800" b="1" i="0" u="none" strike="noStrike" dirty="0">
                          <a:solidFill>
                            <a:srgbClr val="000000"/>
                          </a:solidFill>
                          <a:effectLst/>
                          <a:latin typeface="Arial Narrow" panose="020B0606020202030204" pitchFamily="34" charset="0"/>
                        </a:rPr>
                        <a:t>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3"/>
                  </a:ext>
                </a:extLst>
              </a:tr>
              <a:tr h="402702">
                <a:tc>
                  <a:txBody>
                    <a:bodyPr/>
                    <a:lstStyle/>
                    <a:p>
                      <a:pPr algn="l" rtl="0" fontAlgn="ctr"/>
                      <a:r>
                        <a:rPr lang="en-ZA" sz="1800" b="0" i="0" u="none" strike="noStrike" dirty="0">
                          <a:solidFill>
                            <a:srgbClr val="000000"/>
                          </a:solidFill>
                          <a:effectLst/>
                          <a:latin typeface="Arial Narrow" panose="020B0606020202030204" pitchFamily="34" charset="0"/>
                        </a:rPr>
                        <a:t>Gauteng</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800" b="0" i="0" u="none" strike="noStrike" dirty="0">
                          <a:solidFill>
                            <a:srgbClr val="000000"/>
                          </a:solidFill>
                          <a:effectLst/>
                          <a:latin typeface="Arial Narrow" panose="020B0606020202030204" pitchFamily="34" charset="0"/>
                        </a:rPr>
                        <a:t>110 191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800" b="0" i="0" u="none" strike="noStrike" dirty="0">
                          <a:solidFill>
                            <a:srgbClr val="000000"/>
                          </a:solidFill>
                          <a:effectLst/>
                          <a:latin typeface="Arial Narrow" panose="020B0606020202030204" pitchFamily="34" charset="0"/>
                        </a:rPr>
                        <a:t>49 680</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b"/>
                      <a:r>
                        <a:rPr lang="en-ZA" sz="1800" b="1" i="0" u="none" strike="noStrike" dirty="0">
                          <a:solidFill>
                            <a:srgbClr val="000000"/>
                          </a:solidFill>
                          <a:effectLst/>
                          <a:latin typeface="Arial Narrow" panose="020B0606020202030204" pitchFamily="34" charset="0"/>
                        </a:rPr>
                        <a:t>45.1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30 675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b"/>
                      <a:r>
                        <a:rPr lang="en-ZA" sz="1800" b="1" i="0" u="none" strike="noStrike" dirty="0">
                          <a:solidFill>
                            <a:srgbClr val="000000"/>
                          </a:solidFill>
                          <a:effectLst/>
                          <a:latin typeface="Arial Narrow" panose="020B0606020202030204" pitchFamily="34" charset="0"/>
                        </a:rPr>
                        <a:t>27.8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11 879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ctr" fontAlgn="b"/>
                      <a:r>
                        <a:rPr lang="en-ZA" sz="1800" b="1" i="0" u="none" strike="noStrike" dirty="0">
                          <a:solidFill>
                            <a:srgbClr val="000000"/>
                          </a:solidFill>
                          <a:effectLst/>
                          <a:latin typeface="Arial Narrow" panose="020B0606020202030204" pitchFamily="34" charset="0"/>
                        </a:rPr>
                        <a:t>10.8</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1</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fontAlgn="b"/>
                      <a:r>
                        <a:rPr lang="en-ZA" sz="1800" b="1" i="0" u="none" strike="noStrike" dirty="0">
                          <a:solidFill>
                            <a:srgbClr val="000000"/>
                          </a:solidFill>
                          <a:effectLst/>
                          <a:latin typeface="Arial Narrow" panose="020B0606020202030204" pitchFamily="34" charset="0"/>
                        </a:rPr>
                        <a:t>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4"/>
                  </a:ext>
                </a:extLst>
              </a:tr>
              <a:tr h="402702">
                <a:tc>
                  <a:txBody>
                    <a:bodyPr/>
                    <a:lstStyle/>
                    <a:p>
                      <a:pPr algn="l" rtl="0" fontAlgn="ctr"/>
                      <a:r>
                        <a:rPr lang="en-ZA" sz="1800" b="0" i="0" u="none" strike="noStrike" dirty="0">
                          <a:solidFill>
                            <a:srgbClr val="000000"/>
                          </a:solidFill>
                          <a:effectLst/>
                          <a:latin typeface="Arial Narrow" panose="020B0606020202030204" pitchFamily="34" charset="0"/>
                        </a:rPr>
                        <a:t>KwaZulu-Natal</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800" b="0" i="0" u="none" strike="noStrike" dirty="0">
                          <a:solidFill>
                            <a:srgbClr val="000000"/>
                          </a:solidFill>
                          <a:effectLst/>
                          <a:latin typeface="Arial Narrow" panose="020B0606020202030204" pitchFamily="34" charset="0"/>
                        </a:rPr>
                        <a:t>135 225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800" b="0" i="0" u="none" strike="noStrike" dirty="0">
                          <a:solidFill>
                            <a:srgbClr val="000000"/>
                          </a:solidFill>
                          <a:effectLst/>
                          <a:latin typeface="Arial Narrow" panose="020B0606020202030204" pitchFamily="34" charset="0"/>
                        </a:rPr>
                        <a:t>51 060</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b"/>
                      <a:r>
                        <a:rPr lang="en-ZA" sz="1800" b="1" i="0" u="none" strike="noStrike" dirty="0">
                          <a:solidFill>
                            <a:srgbClr val="000000"/>
                          </a:solidFill>
                          <a:effectLst/>
                          <a:latin typeface="Arial Narrow" panose="020B0606020202030204" pitchFamily="34" charset="0"/>
                        </a:rPr>
                        <a:t>37.8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35 195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b"/>
                      <a:r>
                        <a:rPr lang="en-ZA" sz="1800" b="1" i="0" u="none" strike="noStrike" dirty="0">
                          <a:solidFill>
                            <a:srgbClr val="000000"/>
                          </a:solidFill>
                          <a:effectLst/>
                          <a:latin typeface="Arial Narrow" panose="020B0606020202030204" pitchFamily="34" charset="0"/>
                        </a:rPr>
                        <a:t>26.0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18 658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ctr" fontAlgn="b"/>
                      <a:r>
                        <a:rPr lang="en-ZA" sz="1800" b="1" i="0" u="none" strike="noStrike" dirty="0">
                          <a:solidFill>
                            <a:srgbClr val="000000"/>
                          </a:solidFill>
                          <a:effectLst/>
                          <a:latin typeface="Arial Narrow" panose="020B0606020202030204" pitchFamily="34" charset="0"/>
                        </a:rPr>
                        <a:t>13.8</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24</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fontAlgn="b"/>
                      <a:r>
                        <a:rPr lang="en-ZA" sz="1800" b="1" i="0" u="none" strike="noStrike" dirty="0">
                          <a:solidFill>
                            <a:srgbClr val="000000"/>
                          </a:solidFill>
                          <a:effectLst/>
                          <a:latin typeface="Arial Narrow" panose="020B0606020202030204" pitchFamily="34" charset="0"/>
                        </a:rPr>
                        <a:t>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5"/>
                  </a:ext>
                </a:extLst>
              </a:tr>
              <a:tr h="402702">
                <a:tc>
                  <a:txBody>
                    <a:bodyPr/>
                    <a:lstStyle/>
                    <a:p>
                      <a:pPr algn="l" rtl="0" fontAlgn="ctr"/>
                      <a:r>
                        <a:rPr lang="en-ZA" sz="1800" b="0" i="0" u="none" strike="noStrike" dirty="0">
                          <a:solidFill>
                            <a:srgbClr val="000000"/>
                          </a:solidFill>
                          <a:effectLst/>
                          <a:latin typeface="Arial Narrow" panose="020B0606020202030204" pitchFamily="34" charset="0"/>
                        </a:rPr>
                        <a:t>Limpopo</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800" b="0" i="0" u="none" strike="noStrike" dirty="0">
                          <a:solidFill>
                            <a:srgbClr val="000000"/>
                          </a:solidFill>
                          <a:effectLst/>
                          <a:latin typeface="Arial Narrow" panose="020B0606020202030204" pitchFamily="34" charset="0"/>
                        </a:rPr>
                        <a:t>78 695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800" b="0" i="0" u="none" strike="noStrike" dirty="0">
                          <a:solidFill>
                            <a:srgbClr val="000000"/>
                          </a:solidFill>
                          <a:effectLst/>
                          <a:latin typeface="Arial Narrow" panose="020B0606020202030204" pitchFamily="34" charset="0"/>
                        </a:rPr>
                        <a:t>22 907</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b"/>
                      <a:r>
                        <a:rPr lang="en-ZA" sz="1800" b="1" i="0" u="none" strike="noStrike" dirty="0">
                          <a:solidFill>
                            <a:srgbClr val="000000"/>
                          </a:solidFill>
                          <a:effectLst/>
                          <a:latin typeface="Arial Narrow" panose="020B0606020202030204" pitchFamily="34" charset="0"/>
                        </a:rPr>
                        <a:t>29.1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18 588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b"/>
                      <a:r>
                        <a:rPr lang="en-ZA" sz="1800" b="1" i="0" u="none" strike="noStrike" dirty="0">
                          <a:solidFill>
                            <a:srgbClr val="000000"/>
                          </a:solidFill>
                          <a:effectLst/>
                          <a:latin typeface="Arial Narrow" panose="020B0606020202030204" pitchFamily="34" charset="0"/>
                        </a:rPr>
                        <a:t>23.6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12 134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ctr" fontAlgn="b"/>
                      <a:r>
                        <a:rPr lang="en-ZA" sz="1800" b="1" i="0" u="none" strike="noStrike" dirty="0">
                          <a:solidFill>
                            <a:srgbClr val="000000"/>
                          </a:solidFill>
                          <a:effectLst/>
                          <a:latin typeface="Arial Narrow" panose="020B0606020202030204" pitchFamily="34" charset="0"/>
                        </a:rPr>
                        <a:t>15.4</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fontAlgn="b"/>
                      <a:r>
                        <a:rPr lang="en-ZA" sz="1800" b="1" i="0" u="none" strike="noStrike" dirty="0">
                          <a:solidFill>
                            <a:srgbClr val="000000"/>
                          </a:solidFill>
                          <a:effectLst/>
                          <a:latin typeface="Arial Narrow" panose="020B0606020202030204" pitchFamily="34" charset="0"/>
                        </a:rPr>
                        <a:t>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6"/>
                  </a:ext>
                </a:extLst>
              </a:tr>
              <a:tr h="402702">
                <a:tc>
                  <a:txBody>
                    <a:bodyPr/>
                    <a:lstStyle/>
                    <a:p>
                      <a:pPr algn="l" rtl="0" fontAlgn="ctr"/>
                      <a:r>
                        <a:rPr lang="en-ZA" sz="1800" b="0" i="0" u="none" strike="noStrike" dirty="0">
                          <a:solidFill>
                            <a:srgbClr val="000000"/>
                          </a:solidFill>
                          <a:effectLst/>
                          <a:latin typeface="Arial Narrow" panose="020B0606020202030204" pitchFamily="34" charset="0"/>
                        </a:rPr>
                        <a:t>Mpumalanga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800" b="0" i="0" u="none" strike="noStrike" dirty="0">
                          <a:solidFill>
                            <a:srgbClr val="000000"/>
                          </a:solidFill>
                          <a:effectLst/>
                          <a:latin typeface="Arial Narrow" panose="020B0606020202030204" pitchFamily="34" charset="0"/>
                        </a:rPr>
                        <a:t>53 391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800" b="0" i="0" u="none" strike="noStrike" dirty="0">
                          <a:solidFill>
                            <a:srgbClr val="000000"/>
                          </a:solidFill>
                          <a:effectLst/>
                          <a:latin typeface="Arial Narrow" panose="020B0606020202030204" pitchFamily="34" charset="0"/>
                        </a:rPr>
                        <a:t>16 251</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b"/>
                      <a:r>
                        <a:rPr lang="en-ZA" sz="1800" b="1" i="0" u="none" strike="noStrike" dirty="0">
                          <a:solidFill>
                            <a:srgbClr val="000000"/>
                          </a:solidFill>
                          <a:effectLst/>
                          <a:latin typeface="Arial Narrow" panose="020B0606020202030204" pitchFamily="34" charset="0"/>
                        </a:rPr>
                        <a:t>30.4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14 421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b"/>
                      <a:r>
                        <a:rPr lang="en-ZA" sz="1800" b="1" i="0" u="none" strike="noStrike" dirty="0">
                          <a:solidFill>
                            <a:srgbClr val="000000"/>
                          </a:solidFill>
                          <a:effectLst/>
                          <a:latin typeface="Arial Narrow" panose="020B0606020202030204" pitchFamily="34" charset="0"/>
                        </a:rPr>
                        <a:t>27.0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8 677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ctr" fontAlgn="b"/>
                      <a:r>
                        <a:rPr lang="en-ZA" sz="1800" b="1" i="0" u="none" strike="noStrike" dirty="0">
                          <a:solidFill>
                            <a:srgbClr val="000000"/>
                          </a:solidFill>
                          <a:effectLst/>
                          <a:latin typeface="Arial Narrow" panose="020B0606020202030204" pitchFamily="34" charset="0"/>
                        </a:rPr>
                        <a:t>16.3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18</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fontAlgn="b"/>
                      <a:r>
                        <a:rPr lang="en-ZA" sz="1800" b="1" i="0" u="none" strike="noStrike" dirty="0">
                          <a:solidFill>
                            <a:srgbClr val="000000"/>
                          </a:solidFill>
                          <a:effectLst/>
                          <a:latin typeface="Arial Narrow" panose="020B0606020202030204" pitchFamily="34" charset="0"/>
                        </a:rPr>
                        <a:t>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7"/>
                  </a:ext>
                </a:extLst>
              </a:tr>
              <a:tr h="402702">
                <a:tc>
                  <a:txBody>
                    <a:bodyPr/>
                    <a:lstStyle/>
                    <a:p>
                      <a:pPr algn="l" rtl="0" fontAlgn="ctr"/>
                      <a:r>
                        <a:rPr lang="en-ZA" sz="1800" b="0" i="0" u="none" strike="noStrike" dirty="0">
                          <a:solidFill>
                            <a:srgbClr val="000000"/>
                          </a:solidFill>
                          <a:effectLst/>
                          <a:latin typeface="Arial Narrow" panose="020B0606020202030204" pitchFamily="34" charset="0"/>
                        </a:rPr>
                        <a:t>North West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800" b="0" i="0" u="none" strike="noStrike" dirty="0">
                          <a:solidFill>
                            <a:srgbClr val="000000"/>
                          </a:solidFill>
                          <a:effectLst/>
                          <a:latin typeface="Arial Narrow" panose="020B0606020202030204" pitchFamily="34" charset="0"/>
                        </a:rPr>
                        <a:t>36 871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800" b="0" i="0" u="none" strike="noStrike" dirty="0">
                          <a:solidFill>
                            <a:srgbClr val="000000"/>
                          </a:solidFill>
                          <a:effectLst/>
                          <a:latin typeface="Arial Narrow" panose="020B0606020202030204" pitchFamily="34" charset="0"/>
                        </a:rPr>
                        <a:t>11 822</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b"/>
                      <a:r>
                        <a:rPr lang="en-ZA" sz="1800" b="1" i="0" u="none" strike="noStrike" dirty="0">
                          <a:solidFill>
                            <a:srgbClr val="000000"/>
                          </a:solidFill>
                          <a:effectLst/>
                          <a:latin typeface="Arial Narrow" panose="020B0606020202030204" pitchFamily="34" charset="0"/>
                        </a:rPr>
                        <a:t>32.1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9 987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b"/>
                      <a:r>
                        <a:rPr lang="en-ZA" sz="1800" b="1" i="0" u="none" strike="noStrike" dirty="0">
                          <a:solidFill>
                            <a:srgbClr val="000000"/>
                          </a:solidFill>
                          <a:effectLst/>
                          <a:latin typeface="Arial Narrow" panose="020B0606020202030204" pitchFamily="34" charset="0"/>
                        </a:rPr>
                        <a:t>27.1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6 282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ctr" fontAlgn="b"/>
                      <a:r>
                        <a:rPr lang="en-ZA" sz="1800" b="1" i="0" u="none" strike="noStrike" dirty="0">
                          <a:solidFill>
                            <a:srgbClr val="000000"/>
                          </a:solidFill>
                          <a:effectLst/>
                          <a:latin typeface="Arial Narrow" panose="020B0606020202030204" pitchFamily="34" charset="0"/>
                        </a:rPr>
                        <a:t>17.0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0</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fontAlgn="b"/>
                      <a:r>
                        <a:rPr lang="en-ZA" sz="1800" b="1" i="0" u="none" strike="noStrike" dirty="0">
                          <a:solidFill>
                            <a:srgbClr val="000000"/>
                          </a:solidFill>
                          <a:effectLst/>
                          <a:latin typeface="Arial Narrow" panose="020B0606020202030204" pitchFamily="34" charset="0"/>
                        </a:rPr>
                        <a:t>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8"/>
                  </a:ext>
                </a:extLst>
              </a:tr>
              <a:tr h="402702">
                <a:tc>
                  <a:txBody>
                    <a:bodyPr/>
                    <a:lstStyle/>
                    <a:p>
                      <a:pPr algn="l" rtl="0" fontAlgn="ctr"/>
                      <a:r>
                        <a:rPr lang="en-ZA" sz="1800" b="0" i="0" u="none" strike="noStrike" dirty="0">
                          <a:solidFill>
                            <a:srgbClr val="000000"/>
                          </a:solidFill>
                          <a:effectLst/>
                          <a:latin typeface="Arial Narrow" panose="020B0606020202030204" pitchFamily="34" charset="0"/>
                        </a:rPr>
                        <a:t>Northern Cape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800" b="0" i="0" u="none" strike="noStrike" dirty="0">
                          <a:solidFill>
                            <a:srgbClr val="000000"/>
                          </a:solidFill>
                          <a:effectLst/>
                          <a:latin typeface="Arial Narrow" panose="020B0606020202030204" pitchFamily="34" charset="0"/>
                        </a:rPr>
                        <a:t>11 608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800" b="0" i="0" u="none" strike="noStrike" dirty="0">
                          <a:solidFill>
                            <a:srgbClr val="000000"/>
                          </a:solidFill>
                          <a:effectLst/>
                          <a:latin typeface="Arial Narrow" panose="020B0606020202030204" pitchFamily="34" charset="0"/>
                        </a:rPr>
                        <a:t>3 296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b"/>
                      <a:r>
                        <a:rPr lang="en-ZA" sz="1800" b="1" i="0" u="none" strike="noStrike" dirty="0">
                          <a:solidFill>
                            <a:srgbClr val="000000"/>
                          </a:solidFill>
                          <a:effectLst/>
                          <a:latin typeface="Arial Narrow" panose="020B0606020202030204" pitchFamily="34" charset="0"/>
                        </a:rPr>
                        <a:t>28.4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2 797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b"/>
                      <a:r>
                        <a:rPr lang="en-ZA" sz="1800" b="1" i="0" u="none" strike="noStrike" dirty="0">
                          <a:solidFill>
                            <a:srgbClr val="000000"/>
                          </a:solidFill>
                          <a:effectLst/>
                          <a:latin typeface="Arial Narrow" panose="020B0606020202030204" pitchFamily="34" charset="0"/>
                        </a:rPr>
                        <a:t>24.1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1 567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ctr" fontAlgn="b"/>
                      <a:r>
                        <a:rPr lang="en-ZA" sz="1800" b="1" i="0" u="none" strike="noStrike" dirty="0">
                          <a:solidFill>
                            <a:srgbClr val="000000"/>
                          </a:solidFill>
                          <a:effectLst/>
                          <a:latin typeface="Arial Narrow" panose="020B0606020202030204" pitchFamily="34" charset="0"/>
                        </a:rPr>
                        <a:t>13.5</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0</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fontAlgn="b"/>
                      <a:r>
                        <a:rPr lang="en-ZA" sz="1800" b="1" i="0" u="none" strike="noStrike" dirty="0">
                          <a:solidFill>
                            <a:srgbClr val="000000"/>
                          </a:solidFill>
                          <a:effectLst/>
                          <a:latin typeface="Arial Narrow" panose="020B0606020202030204" pitchFamily="34" charset="0"/>
                        </a:rPr>
                        <a:t>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9"/>
                  </a:ext>
                </a:extLst>
              </a:tr>
              <a:tr h="411107">
                <a:tc>
                  <a:txBody>
                    <a:bodyPr/>
                    <a:lstStyle/>
                    <a:p>
                      <a:pPr algn="l" rtl="0" fontAlgn="ctr"/>
                      <a:r>
                        <a:rPr lang="en-ZA" sz="1800" b="0" i="0" u="none" strike="noStrike" dirty="0">
                          <a:solidFill>
                            <a:srgbClr val="000000"/>
                          </a:solidFill>
                          <a:effectLst/>
                          <a:latin typeface="Arial Narrow" panose="020B0606020202030204" pitchFamily="34" charset="0"/>
                        </a:rPr>
                        <a:t>Western Cape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ZA" sz="1800" b="0" i="0" u="none" strike="noStrike" dirty="0">
                          <a:solidFill>
                            <a:srgbClr val="000000"/>
                          </a:solidFill>
                          <a:effectLst/>
                          <a:latin typeface="Arial Narrow" panose="020B0606020202030204" pitchFamily="34" charset="0"/>
                        </a:rPr>
                        <a:t>51 633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ZA" sz="1800" b="0" i="0" u="none" strike="noStrike" dirty="0">
                          <a:solidFill>
                            <a:srgbClr val="000000"/>
                          </a:solidFill>
                          <a:effectLst/>
                          <a:latin typeface="Arial Narrow" panose="020B0606020202030204" pitchFamily="34" charset="0"/>
                        </a:rPr>
                        <a:t>22 634</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b"/>
                      <a:r>
                        <a:rPr lang="en-ZA" sz="1800" b="1" i="0" u="none" strike="noStrike" dirty="0">
                          <a:solidFill>
                            <a:srgbClr val="000000"/>
                          </a:solidFill>
                          <a:effectLst/>
                          <a:latin typeface="Arial Narrow" panose="020B0606020202030204" pitchFamily="34" charset="0"/>
                        </a:rPr>
                        <a:t>43.8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12 444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b"/>
                      <a:r>
                        <a:rPr lang="en-ZA" sz="1800" b="1" i="0" u="none" strike="noStrike" dirty="0">
                          <a:solidFill>
                            <a:srgbClr val="000000"/>
                          </a:solidFill>
                          <a:effectLst/>
                          <a:latin typeface="Arial Narrow" panose="020B0606020202030204" pitchFamily="34" charset="0"/>
                        </a:rPr>
                        <a:t>24.1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6 141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ctr" fontAlgn="b"/>
                      <a:r>
                        <a:rPr lang="en-ZA" sz="1800" b="1" i="0" u="none" strike="noStrike" dirty="0">
                          <a:solidFill>
                            <a:srgbClr val="000000"/>
                          </a:solidFill>
                          <a:effectLst/>
                          <a:latin typeface="Arial Narrow" panose="020B0606020202030204" pitchFamily="34" charset="0"/>
                        </a:rPr>
                        <a:t>11.9</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0</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fontAlgn="b"/>
                      <a:r>
                        <a:rPr lang="en-ZA" sz="1800" b="1" i="0" u="none" strike="noStrike" dirty="0">
                          <a:solidFill>
                            <a:srgbClr val="000000"/>
                          </a:solidFill>
                          <a:effectLst/>
                          <a:latin typeface="Arial Narrow" panose="020B0606020202030204" pitchFamily="34" charset="0"/>
                        </a:rPr>
                        <a:t>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10"/>
                  </a:ext>
                </a:extLst>
              </a:tr>
              <a:tr h="411107">
                <a:tc>
                  <a:txBody>
                    <a:bodyPr/>
                    <a:lstStyle/>
                    <a:p>
                      <a:pPr algn="l" rtl="0" fontAlgn="ctr"/>
                      <a:r>
                        <a:rPr lang="en-ZA" sz="1800" b="0" i="0" u="none" strike="noStrike" dirty="0">
                          <a:solidFill>
                            <a:srgbClr val="000000"/>
                          </a:solidFill>
                          <a:effectLst/>
                          <a:latin typeface="Arial Narrow" panose="020B0606020202030204" pitchFamily="34" charset="0"/>
                        </a:rPr>
                        <a:t>National</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ZA" sz="1800" b="1" i="0" u="none" strike="noStrike" dirty="0">
                          <a:solidFill>
                            <a:srgbClr val="000000"/>
                          </a:solidFill>
                          <a:effectLst/>
                          <a:latin typeface="Arial Narrow" panose="020B0606020202030204" pitchFamily="34" charset="0"/>
                        </a:rPr>
                        <a:t>578 468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ZA" sz="1800" b="1" i="0" u="none" strike="noStrike" dirty="0">
                          <a:solidFill>
                            <a:srgbClr val="000000"/>
                          </a:solidFill>
                          <a:effectLst/>
                          <a:latin typeface="Arial Narrow" panose="020B0606020202030204" pitchFamily="34" charset="0"/>
                        </a:rPr>
                        <a:t>210 820</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fontAlgn="b"/>
                      <a:r>
                        <a:rPr lang="en-ZA" sz="1800" b="1" i="0" u="none" strike="noStrike" dirty="0">
                          <a:solidFill>
                            <a:srgbClr val="000000"/>
                          </a:solidFill>
                          <a:effectLst/>
                          <a:latin typeface="Arial Narrow" panose="020B0606020202030204" pitchFamily="34" charset="0"/>
                        </a:rPr>
                        <a:t>36.4</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fontAlgn="ctr"/>
                      <a:r>
                        <a:rPr lang="en-ZA" sz="1800" b="1" i="0" u="none" strike="noStrike" dirty="0">
                          <a:solidFill>
                            <a:srgbClr val="000000"/>
                          </a:solidFill>
                          <a:effectLst/>
                          <a:latin typeface="Arial Narrow" panose="020B0606020202030204" pitchFamily="34" charset="0"/>
                        </a:rPr>
                        <a:t>150 600</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rtl="0" fontAlgn="b"/>
                      <a:r>
                        <a:rPr lang="en-ZA" sz="1800" b="1" i="0" u="none" strike="noStrike" dirty="0">
                          <a:solidFill>
                            <a:srgbClr val="000000"/>
                          </a:solidFill>
                          <a:effectLst/>
                          <a:latin typeface="Arial Narrow" panose="020B0606020202030204" pitchFamily="34" charset="0"/>
                        </a:rPr>
                        <a:t>26.0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rtl="0" fontAlgn="ctr"/>
                      <a:r>
                        <a:rPr lang="en-ZA" sz="1800" b="1" i="0" u="none" strike="noStrike" dirty="0">
                          <a:solidFill>
                            <a:srgbClr val="000000"/>
                          </a:solidFill>
                          <a:effectLst/>
                          <a:latin typeface="Arial Narrow" panose="020B0606020202030204" pitchFamily="34" charset="0"/>
                        </a:rPr>
                        <a:t>79 117</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ctr" rtl="0" fontAlgn="b"/>
                      <a:r>
                        <a:rPr lang="en-ZA" sz="1800" b="1" i="0" u="none" strike="noStrike" dirty="0">
                          <a:solidFill>
                            <a:srgbClr val="000000"/>
                          </a:solidFill>
                          <a:effectLst/>
                          <a:latin typeface="Arial Narrow" panose="020B0606020202030204" pitchFamily="34" charset="0"/>
                        </a:rPr>
                        <a:t>13.7</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ctr" rtl="0" fontAlgn="ctr"/>
                      <a:r>
                        <a:rPr lang="en-ZA" sz="1800" b="1" i="0" u="none" strike="noStrike" dirty="0">
                          <a:solidFill>
                            <a:srgbClr val="000000"/>
                          </a:solidFill>
                          <a:effectLst/>
                          <a:latin typeface="Arial Narrow" panose="020B0606020202030204" pitchFamily="34" charset="0"/>
                        </a:rPr>
                        <a:t>61</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fontAlgn="b"/>
                      <a:r>
                        <a:rPr lang="en-ZA" sz="1800" b="1" i="0" u="none" strike="noStrike" dirty="0">
                          <a:solidFill>
                            <a:srgbClr val="000000"/>
                          </a:solidFill>
                          <a:effectLst/>
                          <a:latin typeface="Arial Narrow" panose="020B0606020202030204" pitchFamily="34" charset="0"/>
                        </a:rPr>
                        <a:t>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11"/>
                  </a:ext>
                </a:extLst>
              </a:tr>
            </a:tbl>
          </a:graphicData>
        </a:graphic>
      </p:graphicFrame>
      <p:sp>
        <p:nvSpPr>
          <p:cNvPr id="5" name="Slide Number Placeholder 4"/>
          <p:cNvSpPr>
            <a:spLocks noGrp="1"/>
          </p:cNvSpPr>
          <p:nvPr>
            <p:ph type="sldNum" sz="quarter" idx="12"/>
          </p:nvPr>
        </p:nvSpPr>
        <p:spPr/>
        <p:txBody>
          <a:bodyPr/>
          <a:lstStyle/>
          <a:p>
            <a:pPr>
              <a:defRPr/>
            </a:pPr>
            <a:fld id="{5D50A69F-0DB0-4229-A874-189A1B00A418}" type="slidenum">
              <a:rPr lang="en-ZA" altLang="en-US" smtClean="0"/>
              <a:pPr>
                <a:defRPr/>
              </a:pPr>
              <a:t>72</a:t>
            </a:fld>
            <a:endParaRPr lang="en-ZA" altLang="en-US" dirty="0"/>
          </a:p>
        </p:txBody>
      </p:sp>
    </p:spTree>
    <p:extLst>
      <p:ext uri="{BB962C8B-B14F-4D97-AF65-F5344CB8AC3E}">
        <p14:creationId xmlns:p14="http://schemas.microsoft.com/office/powerpoint/2010/main" val="41108878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376" y="19745"/>
            <a:ext cx="8229600" cy="528935"/>
          </a:xfrm>
        </p:spPr>
        <p:txBody>
          <a:bodyPr/>
          <a:lstStyle/>
          <a:p>
            <a:r>
              <a:rPr lang="en-US" sz="2800" b="1" dirty="0" smtClean="0">
                <a:solidFill>
                  <a:schemeClr val="accent2">
                    <a:lumMod val="50000"/>
                  </a:schemeClr>
                </a:solidFill>
                <a:latin typeface="Arial Narrow" panose="020B0606020202030204" pitchFamily="34" charset="0"/>
              </a:rPr>
              <a:t>NSC PASSES BY QUALIFICATION &amp; FEE STATUS 2020</a:t>
            </a:r>
            <a:endParaRPr lang="en-ZA" sz="2800" b="1" dirty="0">
              <a:solidFill>
                <a:schemeClr val="accent2">
                  <a:lumMod val="50000"/>
                </a:schemeClr>
              </a:solidFill>
              <a:latin typeface="Arial Narrow" panose="020B0606020202030204" pitchFamily="34" charset="0"/>
            </a:endParaRPr>
          </a:p>
        </p:txBody>
      </p:sp>
      <p:sp>
        <p:nvSpPr>
          <p:cNvPr id="3" name="Slide Number Placeholder 2"/>
          <p:cNvSpPr>
            <a:spLocks noGrp="1"/>
          </p:cNvSpPr>
          <p:nvPr>
            <p:ph type="sldNum" sz="quarter" idx="12"/>
          </p:nvPr>
        </p:nvSpPr>
        <p:spPr/>
        <p:txBody>
          <a:bodyPr/>
          <a:lstStyle/>
          <a:p>
            <a:pPr>
              <a:defRPr/>
            </a:pPr>
            <a:fld id="{5D50A69F-0DB0-4229-A874-189A1B00A418}" type="slidenum">
              <a:rPr lang="en-ZA" altLang="en-US" smtClean="0"/>
              <a:pPr>
                <a:defRPr/>
              </a:pPr>
              <a:t>73</a:t>
            </a:fld>
            <a:endParaRPr lang="en-ZA" altLang="en-US" dirty="0"/>
          </a:p>
        </p:txBody>
      </p:sp>
      <p:graphicFrame>
        <p:nvGraphicFramePr>
          <p:cNvPr id="4" name="Table 3"/>
          <p:cNvGraphicFramePr>
            <a:graphicFrameLocks noGrp="1"/>
          </p:cNvGraphicFramePr>
          <p:nvPr>
            <p:extLst>
              <p:ext uri="{D42A27DB-BD31-4B8C-83A1-F6EECF244321}">
                <p14:modId xmlns:p14="http://schemas.microsoft.com/office/powerpoint/2010/main" val="3052532208"/>
              </p:ext>
            </p:extLst>
          </p:nvPr>
        </p:nvGraphicFramePr>
        <p:xfrm>
          <a:off x="1" y="548675"/>
          <a:ext cx="9143998" cy="5472609"/>
        </p:xfrm>
        <a:graphic>
          <a:graphicData uri="http://schemas.openxmlformats.org/drawingml/2006/table">
            <a:tbl>
              <a:tblPr/>
              <a:tblGrid>
                <a:gridCol w="1582822">
                  <a:extLst>
                    <a:ext uri="{9D8B030D-6E8A-4147-A177-3AD203B41FA5}">
                      <a16:colId xmlns:a16="http://schemas.microsoft.com/office/drawing/2014/main" val="2698061663"/>
                    </a:ext>
                  </a:extLst>
                </a:gridCol>
                <a:gridCol w="577516">
                  <a:extLst>
                    <a:ext uri="{9D8B030D-6E8A-4147-A177-3AD203B41FA5}">
                      <a16:colId xmlns:a16="http://schemas.microsoft.com/office/drawing/2014/main" val="763745524"/>
                    </a:ext>
                  </a:extLst>
                </a:gridCol>
                <a:gridCol w="502652">
                  <a:extLst>
                    <a:ext uri="{9D8B030D-6E8A-4147-A177-3AD203B41FA5}">
                      <a16:colId xmlns:a16="http://schemas.microsoft.com/office/drawing/2014/main" val="710475030"/>
                    </a:ext>
                  </a:extLst>
                </a:gridCol>
                <a:gridCol w="470568">
                  <a:extLst>
                    <a:ext uri="{9D8B030D-6E8A-4147-A177-3AD203B41FA5}">
                      <a16:colId xmlns:a16="http://schemas.microsoft.com/office/drawing/2014/main" val="4158554214"/>
                    </a:ext>
                  </a:extLst>
                </a:gridCol>
                <a:gridCol w="502652">
                  <a:extLst>
                    <a:ext uri="{9D8B030D-6E8A-4147-A177-3AD203B41FA5}">
                      <a16:colId xmlns:a16="http://schemas.microsoft.com/office/drawing/2014/main" val="3813580568"/>
                    </a:ext>
                  </a:extLst>
                </a:gridCol>
                <a:gridCol w="470568">
                  <a:extLst>
                    <a:ext uri="{9D8B030D-6E8A-4147-A177-3AD203B41FA5}">
                      <a16:colId xmlns:a16="http://schemas.microsoft.com/office/drawing/2014/main" val="2816317429"/>
                    </a:ext>
                  </a:extLst>
                </a:gridCol>
                <a:gridCol w="577516">
                  <a:extLst>
                    <a:ext uri="{9D8B030D-6E8A-4147-A177-3AD203B41FA5}">
                      <a16:colId xmlns:a16="http://schemas.microsoft.com/office/drawing/2014/main" val="2569966341"/>
                    </a:ext>
                  </a:extLst>
                </a:gridCol>
                <a:gridCol w="577516">
                  <a:extLst>
                    <a:ext uri="{9D8B030D-6E8A-4147-A177-3AD203B41FA5}">
                      <a16:colId xmlns:a16="http://schemas.microsoft.com/office/drawing/2014/main" val="2142117529"/>
                    </a:ext>
                  </a:extLst>
                </a:gridCol>
                <a:gridCol w="470568">
                  <a:extLst>
                    <a:ext uri="{9D8B030D-6E8A-4147-A177-3AD203B41FA5}">
                      <a16:colId xmlns:a16="http://schemas.microsoft.com/office/drawing/2014/main" val="4198360236"/>
                    </a:ext>
                  </a:extLst>
                </a:gridCol>
                <a:gridCol w="577516">
                  <a:extLst>
                    <a:ext uri="{9D8B030D-6E8A-4147-A177-3AD203B41FA5}">
                      <a16:colId xmlns:a16="http://schemas.microsoft.com/office/drawing/2014/main" val="1369477364"/>
                    </a:ext>
                  </a:extLst>
                </a:gridCol>
                <a:gridCol w="470568">
                  <a:extLst>
                    <a:ext uri="{9D8B030D-6E8A-4147-A177-3AD203B41FA5}">
                      <a16:colId xmlns:a16="http://schemas.microsoft.com/office/drawing/2014/main" val="3249628715"/>
                    </a:ext>
                  </a:extLst>
                </a:gridCol>
                <a:gridCol w="502652">
                  <a:extLst>
                    <a:ext uri="{9D8B030D-6E8A-4147-A177-3AD203B41FA5}">
                      <a16:colId xmlns:a16="http://schemas.microsoft.com/office/drawing/2014/main" val="4012560750"/>
                    </a:ext>
                  </a:extLst>
                </a:gridCol>
                <a:gridCol w="502652">
                  <a:extLst>
                    <a:ext uri="{9D8B030D-6E8A-4147-A177-3AD203B41FA5}">
                      <a16:colId xmlns:a16="http://schemas.microsoft.com/office/drawing/2014/main" val="1311279684"/>
                    </a:ext>
                  </a:extLst>
                </a:gridCol>
                <a:gridCol w="470568">
                  <a:extLst>
                    <a:ext uri="{9D8B030D-6E8A-4147-A177-3AD203B41FA5}">
                      <a16:colId xmlns:a16="http://schemas.microsoft.com/office/drawing/2014/main" val="4233614772"/>
                    </a:ext>
                  </a:extLst>
                </a:gridCol>
                <a:gridCol w="417096">
                  <a:extLst>
                    <a:ext uri="{9D8B030D-6E8A-4147-A177-3AD203B41FA5}">
                      <a16:colId xmlns:a16="http://schemas.microsoft.com/office/drawing/2014/main" val="3636593901"/>
                    </a:ext>
                  </a:extLst>
                </a:gridCol>
                <a:gridCol w="470568">
                  <a:extLst>
                    <a:ext uri="{9D8B030D-6E8A-4147-A177-3AD203B41FA5}">
                      <a16:colId xmlns:a16="http://schemas.microsoft.com/office/drawing/2014/main" val="2490854798"/>
                    </a:ext>
                  </a:extLst>
                </a:gridCol>
              </a:tblGrid>
              <a:tr h="324093">
                <a:tc>
                  <a:txBody>
                    <a:bodyPr/>
                    <a:lstStyle/>
                    <a:p>
                      <a:pPr algn="l" fontAlgn="b"/>
                      <a:r>
                        <a:rPr lang="en-ZA" sz="1600" b="0" i="0" u="none" strike="noStrike" dirty="0">
                          <a:solidFill>
                            <a:srgbClr val="000000"/>
                          </a:solidFill>
                          <a:effectLst/>
                          <a:latin typeface="Arial Narrow" panose="020B060602020203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gridSpan="15">
                  <a:txBody>
                    <a:bodyPr/>
                    <a:lstStyle/>
                    <a:p>
                      <a:pPr algn="ctr" fontAlgn="ctr"/>
                      <a:r>
                        <a:rPr lang="en-ZA" sz="1200" b="1" i="0" u="none" strike="noStrike" dirty="0">
                          <a:solidFill>
                            <a:srgbClr val="000000"/>
                          </a:solidFill>
                          <a:effectLst/>
                          <a:latin typeface="Arial Narrow" panose="020B0606020202030204" pitchFamily="34" charset="0"/>
                        </a:rPr>
                        <a:t>Fee Status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val="4186411385"/>
                  </a:ext>
                </a:extLst>
              </a:tr>
              <a:tr h="313291">
                <a:tc>
                  <a:txBody>
                    <a:bodyPr/>
                    <a:lstStyle/>
                    <a:p>
                      <a:pPr algn="l" fontAlgn="b"/>
                      <a:r>
                        <a:rPr lang="en-ZA" sz="1600" b="0" i="0" u="none" strike="noStrike" dirty="0">
                          <a:solidFill>
                            <a:srgbClr val="000000"/>
                          </a:solidFill>
                          <a:effectLst/>
                          <a:latin typeface="Arial Narrow" panose="020B0606020202030204" pitchFamily="34" charset="0"/>
                        </a:rPr>
                        <a:t> </a:t>
                      </a:r>
                    </a:p>
                  </a:txBody>
                  <a:tcPr marL="6350" marR="6350" marT="635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gridSpan="5">
                  <a:txBody>
                    <a:bodyPr/>
                    <a:lstStyle/>
                    <a:p>
                      <a:pPr algn="ctr" fontAlgn="b"/>
                      <a:r>
                        <a:rPr lang="en-ZA" sz="1200" b="1" i="0" u="none" strike="noStrike" dirty="0">
                          <a:solidFill>
                            <a:srgbClr val="000000"/>
                          </a:solidFill>
                          <a:effectLst/>
                          <a:latin typeface="Arial Narrow" panose="020B0606020202030204" pitchFamily="34" charset="0"/>
                        </a:rPr>
                        <a:t>Fee Paying</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gridSpan="5">
                  <a:txBody>
                    <a:bodyPr/>
                    <a:lstStyle/>
                    <a:p>
                      <a:pPr algn="ctr" fontAlgn="b"/>
                      <a:r>
                        <a:rPr lang="en-ZA" sz="1200" b="1" i="0" u="none" strike="noStrike" dirty="0">
                          <a:solidFill>
                            <a:srgbClr val="000000"/>
                          </a:solidFill>
                          <a:effectLst/>
                          <a:latin typeface="Arial Narrow" panose="020B0606020202030204" pitchFamily="34" charset="0"/>
                        </a:rPr>
                        <a:t>No Fee</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gridSpan="5">
                  <a:txBody>
                    <a:bodyPr/>
                    <a:lstStyle/>
                    <a:p>
                      <a:pPr algn="ctr" fontAlgn="b"/>
                      <a:r>
                        <a:rPr lang="en-ZA" sz="1200" b="1" i="0" u="none" strike="noStrike" dirty="0">
                          <a:solidFill>
                            <a:srgbClr val="000000"/>
                          </a:solidFill>
                          <a:effectLst/>
                          <a:latin typeface="Arial Narrow" panose="020B0606020202030204" pitchFamily="34" charset="0"/>
                        </a:rPr>
                        <a:t>Independent</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val="170652590"/>
                  </a:ext>
                </a:extLst>
              </a:tr>
              <a:tr h="1691513">
                <a:tc>
                  <a:txBody>
                    <a:bodyPr/>
                    <a:lstStyle/>
                    <a:p>
                      <a:pPr algn="l" fontAlgn="b"/>
                      <a:r>
                        <a:rPr lang="en-ZA" sz="1200" b="1" i="0" u="none" strike="noStrike" dirty="0">
                          <a:solidFill>
                            <a:srgbClr val="000000"/>
                          </a:solidFill>
                          <a:effectLst/>
                          <a:latin typeface="Arial Narrow" panose="020B0606020202030204" pitchFamily="34" charset="0"/>
                        </a:rPr>
                        <a:t>Province </a:t>
                      </a:r>
                    </a:p>
                  </a:txBody>
                  <a:tcPr marL="6350" marR="6350" marT="635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ZA" sz="1200" b="1" i="0" u="none" strike="noStrike" dirty="0">
                          <a:solidFill>
                            <a:srgbClr val="000000"/>
                          </a:solidFill>
                          <a:effectLst/>
                          <a:latin typeface="Arial Narrow" panose="020B0606020202030204" pitchFamily="34" charset="0"/>
                        </a:rPr>
                        <a:t>Total Wrote</a:t>
                      </a:r>
                    </a:p>
                  </a:txBody>
                  <a:tcPr marL="6350" marR="6350" marT="6350" marB="0" vert="vert27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ZA" sz="1200" b="1" i="0" u="none" strike="noStrike" dirty="0">
                          <a:solidFill>
                            <a:srgbClr val="000000"/>
                          </a:solidFill>
                          <a:effectLst/>
                          <a:latin typeface="Arial Narrow" panose="020B0606020202030204" pitchFamily="34" charset="0"/>
                        </a:rPr>
                        <a:t>Achieved Bachelor</a:t>
                      </a:r>
                    </a:p>
                  </a:txBody>
                  <a:tcPr marL="6350" marR="6350" marT="6350"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ZA" sz="1200" b="1" i="0" u="none" strike="noStrike" dirty="0">
                          <a:solidFill>
                            <a:srgbClr val="000000"/>
                          </a:solidFill>
                          <a:effectLst/>
                          <a:latin typeface="Arial Narrow" panose="020B0606020202030204" pitchFamily="34" charset="0"/>
                        </a:rPr>
                        <a:t>% Achieved Bachelor</a:t>
                      </a:r>
                    </a:p>
                  </a:txBody>
                  <a:tcPr marL="6350" marR="6350" marT="6350"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ZA" sz="1200" b="1" i="0" u="none" strike="noStrike" dirty="0">
                          <a:solidFill>
                            <a:srgbClr val="000000"/>
                          </a:solidFill>
                          <a:effectLst/>
                          <a:latin typeface="Arial Narrow" panose="020B0606020202030204" pitchFamily="34" charset="0"/>
                        </a:rPr>
                        <a:t>Achieved Diploma</a:t>
                      </a:r>
                    </a:p>
                  </a:txBody>
                  <a:tcPr marL="6350" marR="6350" marT="6350"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ZA" sz="1200" b="1" i="0" u="none" strike="noStrike" dirty="0">
                          <a:solidFill>
                            <a:srgbClr val="000000"/>
                          </a:solidFill>
                          <a:effectLst/>
                          <a:latin typeface="Arial Narrow" panose="020B0606020202030204" pitchFamily="34" charset="0"/>
                        </a:rPr>
                        <a:t>% Achieved Diploma</a:t>
                      </a:r>
                    </a:p>
                  </a:txBody>
                  <a:tcPr marL="6350" marR="6350" marT="6350" marB="0" vert="vert27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ZA" sz="1200" b="1" i="0" u="none" strike="noStrike" dirty="0">
                          <a:solidFill>
                            <a:srgbClr val="000000"/>
                          </a:solidFill>
                          <a:effectLst/>
                          <a:latin typeface="Arial Narrow" panose="020B0606020202030204" pitchFamily="34" charset="0"/>
                        </a:rPr>
                        <a:t>Total Wrote</a:t>
                      </a:r>
                    </a:p>
                  </a:txBody>
                  <a:tcPr marL="6350" marR="6350" marT="6350" marB="0" vert="vert27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ZA" sz="1200" b="1" i="0" u="none" strike="noStrike" dirty="0">
                          <a:solidFill>
                            <a:srgbClr val="000000"/>
                          </a:solidFill>
                          <a:effectLst/>
                          <a:latin typeface="Arial Narrow" panose="020B0606020202030204" pitchFamily="34" charset="0"/>
                        </a:rPr>
                        <a:t>Achieved Bachelor</a:t>
                      </a:r>
                    </a:p>
                  </a:txBody>
                  <a:tcPr marL="6350" marR="6350" marT="6350"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ZA" sz="1200" b="1" i="0" u="none" strike="noStrike" dirty="0">
                          <a:solidFill>
                            <a:srgbClr val="000000"/>
                          </a:solidFill>
                          <a:effectLst/>
                          <a:latin typeface="Arial Narrow" panose="020B0606020202030204" pitchFamily="34" charset="0"/>
                        </a:rPr>
                        <a:t>% Achieved Bachelor</a:t>
                      </a:r>
                    </a:p>
                  </a:txBody>
                  <a:tcPr marL="6350" marR="6350" marT="6350"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ZA" sz="1200" b="1" i="0" u="none" strike="noStrike" dirty="0">
                          <a:solidFill>
                            <a:srgbClr val="000000"/>
                          </a:solidFill>
                          <a:effectLst/>
                          <a:latin typeface="Arial Narrow" panose="020B0606020202030204" pitchFamily="34" charset="0"/>
                        </a:rPr>
                        <a:t>Achieved Diploma</a:t>
                      </a:r>
                    </a:p>
                  </a:txBody>
                  <a:tcPr marL="6350" marR="6350" marT="6350"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ZA" sz="1200" b="1" i="0" u="none" strike="noStrike" dirty="0">
                          <a:solidFill>
                            <a:srgbClr val="000000"/>
                          </a:solidFill>
                          <a:effectLst/>
                          <a:latin typeface="Arial Narrow" panose="020B0606020202030204" pitchFamily="34" charset="0"/>
                        </a:rPr>
                        <a:t>% Achieved Diploma</a:t>
                      </a:r>
                    </a:p>
                  </a:txBody>
                  <a:tcPr marL="6350" marR="6350" marT="6350" marB="0" vert="vert27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ZA" sz="1200" b="1" i="0" u="none" strike="noStrike" dirty="0">
                          <a:solidFill>
                            <a:srgbClr val="000000"/>
                          </a:solidFill>
                          <a:effectLst/>
                          <a:latin typeface="Arial Narrow" panose="020B0606020202030204" pitchFamily="34" charset="0"/>
                        </a:rPr>
                        <a:t>Total Wrote</a:t>
                      </a:r>
                    </a:p>
                  </a:txBody>
                  <a:tcPr marL="6350" marR="6350" marT="6350" marB="0" vert="vert27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ZA" sz="1200" b="1" i="0" u="none" strike="noStrike" dirty="0">
                          <a:solidFill>
                            <a:srgbClr val="000000"/>
                          </a:solidFill>
                          <a:effectLst/>
                          <a:latin typeface="Arial Narrow" panose="020B0606020202030204" pitchFamily="34" charset="0"/>
                        </a:rPr>
                        <a:t>Achieved Bachelor</a:t>
                      </a:r>
                    </a:p>
                  </a:txBody>
                  <a:tcPr marL="6350" marR="6350" marT="6350"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ZA" sz="1200" b="1" i="0" u="none" strike="noStrike" dirty="0">
                          <a:solidFill>
                            <a:srgbClr val="000000"/>
                          </a:solidFill>
                          <a:effectLst/>
                          <a:latin typeface="Arial Narrow" panose="020B0606020202030204" pitchFamily="34" charset="0"/>
                        </a:rPr>
                        <a:t>% Achieved Bachelor</a:t>
                      </a:r>
                    </a:p>
                  </a:txBody>
                  <a:tcPr marL="6350" marR="6350" marT="6350"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ZA" sz="1200" b="1" i="0" u="none" strike="noStrike" dirty="0">
                          <a:solidFill>
                            <a:srgbClr val="000000"/>
                          </a:solidFill>
                          <a:effectLst/>
                          <a:latin typeface="Arial Narrow" panose="020B0606020202030204" pitchFamily="34" charset="0"/>
                        </a:rPr>
                        <a:t>Achieved Diploma</a:t>
                      </a:r>
                    </a:p>
                  </a:txBody>
                  <a:tcPr marL="6350" marR="6350" marT="6350"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ZA" sz="1200" b="1" i="0" u="none" strike="noStrike" dirty="0">
                          <a:solidFill>
                            <a:srgbClr val="000000"/>
                          </a:solidFill>
                          <a:effectLst/>
                          <a:latin typeface="Arial Narrow" panose="020B0606020202030204" pitchFamily="34" charset="0"/>
                        </a:rPr>
                        <a:t>% Achieved Diploma</a:t>
                      </a:r>
                    </a:p>
                  </a:txBody>
                  <a:tcPr marL="6350" marR="6350" marT="6350" marB="0" vert="vert27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val="3587004813"/>
                  </a:ext>
                </a:extLst>
              </a:tr>
              <a:tr h="313291">
                <a:tc>
                  <a:txBody>
                    <a:bodyPr/>
                    <a:lstStyle/>
                    <a:p>
                      <a:pPr algn="l" fontAlgn="t"/>
                      <a:r>
                        <a:rPr lang="en-ZA" sz="1200" b="1" i="0" u="none" strike="noStrike" dirty="0">
                          <a:solidFill>
                            <a:srgbClr val="000000"/>
                          </a:solidFill>
                          <a:effectLst/>
                          <a:latin typeface="Arial Narrow" panose="020B0606020202030204" pitchFamily="34" charset="0"/>
                        </a:rPr>
                        <a:t>Eastern Cape</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ZA" sz="1200" b="0" i="0" u="none" strike="noStrike" dirty="0">
                          <a:solidFill>
                            <a:srgbClr val="000000"/>
                          </a:solidFill>
                          <a:effectLst/>
                          <a:latin typeface="Arial Narrow" panose="020B0606020202030204" pitchFamily="34" charset="0"/>
                        </a:rPr>
                        <a:t>9 217</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Narrow" panose="020B0606020202030204" pitchFamily="34" charset="0"/>
                        </a:rPr>
                        <a:t>4 939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1" i="0" u="none" strike="noStrike" dirty="0">
                          <a:solidFill>
                            <a:srgbClr val="000000"/>
                          </a:solidFill>
                          <a:effectLst/>
                          <a:latin typeface="Arial Narrow" panose="020B0606020202030204" pitchFamily="34" charset="0"/>
                        </a:rPr>
                        <a:t>53.6%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Narrow" panose="020B0606020202030204" pitchFamily="34" charset="0"/>
                        </a:rPr>
                        <a:t>2 310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1" i="0" u="none" strike="noStrike" dirty="0">
                          <a:solidFill>
                            <a:srgbClr val="000000"/>
                          </a:solidFill>
                          <a:effectLst/>
                          <a:latin typeface="Arial Narrow" panose="020B0606020202030204" pitchFamily="34" charset="0"/>
                        </a:rPr>
                        <a:t>25.1%</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Narrow" panose="020B0606020202030204" pitchFamily="34" charset="0"/>
                        </a:rPr>
                        <a:t>60 924</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Narrow" panose="020B0606020202030204" pitchFamily="34" charset="0"/>
                        </a:rPr>
                        <a:t>15 881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1" i="0" u="none" strike="noStrike" dirty="0">
                          <a:solidFill>
                            <a:srgbClr val="000000"/>
                          </a:solidFill>
                          <a:effectLst/>
                          <a:latin typeface="Arial Narrow" panose="020B0606020202030204" pitchFamily="34" charset="0"/>
                        </a:rPr>
                        <a:t>26.1%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Narrow" panose="020B0606020202030204" pitchFamily="34" charset="0"/>
                        </a:rPr>
                        <a:t>14 655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1" i="0" u="none" strike="noStrike" dirty="0">
                          <a:solidFill>
                            <a:srgbClr val="000000"/>
                          </a:solidFill>
                          <a:effectLst/>
                          <a:latin typeface="Arial Narrow" panose="020B0606020202030204" pitchFamily="34" charset="0"/>
                        </a:rPr>
                        <a:t>24.1%</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Narrow" panose="020B0606020202030204" pitchFamily="34" charset="0"/>
                        </a:rPr>
                        <a:t>2 785</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Narrow" panose="020B0606020202030204" pitchFamily="34" charset="0"/>
                        </a:rPr>
                        <a:t>1 066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1" i="0" u="none" strike="noStrike" dirty="0">
                          <a:solidFill>
                            <a:srgbClr val="000000"/>
                          </a:solidFill>
                          <a:effectLst/>
                          <a:latin typeface="Arial Narrow" panose="020B0606020202030204" pitchFamily="34" charset="0"/>
                        </a:rPr>
                        <a:t>38.3%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Narrow" panose="020B0606020202030204" pitchFamily="34" charset="0"/>
                        </a:rPr>
                        <a:t>788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1" i="0" u="none" strike="noStrike" dirty="0">
                          <a:solidFill>
                            <a:srgbClr val="000000"/>
                          </a:solidFill>
                          <a:effectLst/>
                          <a:latin typeface="Arial Narrow" panose="020B0606020202030204" pitchFamily="34" charset="0"/>
                        </a:rPr>
                        <a:t>28.3%</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4654887"/>
                  </a:ext>
                </a:extLst>
              </a:tr>
              <a:tr h="313291">
                <a:tc>
                  <a:txBody>
                    <a:bodyPr/>
                    <a:lstStyle/>
                    <a:p>
                      <a:pPr algn="l" fontAlgn="t"/>
                      <a:r>
                        <a:rPr lang="en-ZA" sz="1200" b="1" i="0" u="none" strike="noStrike" dirty="0">
                          <a:solidFill>
                            <a:srgbClr val="000000"/>
                          </a:solidFill>
                          <a:effectLst/>
                          <a:latin typeface="Arial Narrow" panose="020B0606020202030204" pitchFamily="34" charset="0"/>
                        </a:rPr>
                        <a:t>Free State</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ZA" sz="1200" b="0" i="0" u="none" strike="noStrike" dirty="0">
                          <a:solidFill>
                            <a:srgbClr val="000000"/>
                          </a:solidFill>
                          <a:effectLst/>
                          <a:latin typeface="Arial Narrow" panose="020B0606020202030204" pitchFamily="34" charset="0"/>
                        </a:rPr>
                        <a:t>6 685</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Narrow" panose="020B0606020202030204" pitchFamily="34" charset="0"/>
                        </a:rPr>
                        <a:t>3 591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1" i="0" u="none" strike="noStrike" dirty="0">
                          <a:solidFill>
                            <a:srgbClr val="000000"/>
                          </a:solidFill>
                          <a:effectLst/>
                          <a:latin typeface="Arial Narrow" panose="020B0606020202030204" pitchFamily="34" charset="0"/>
                        </a:rPr>
                        <a:t>53.7%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Narrow" panose="020B0606020202030204" pitchFamily="34" charset="0"/>
                        </a:rPr>
                        <a:t>1 834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1" i="0" u="none" strike="noStrike" dirty="0">
                          <a:solidFill>
                            <a:srgbClr val="000000"/>
                          </a:solidFill>
                          <a:effectLst/>
                          <a:latin typeface="Arial Narrow" panose="020B0606020202030204" pitchFamily="34" charset="0"/>
                        </a:rPr>
                        <a:t>27.4%</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Narrow" panose="020B0606020202030204" pitchFamily="34" charset="0"/>
                        </a:rPr>
                        <a:t>20 625</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Narrow" panose="020B0606020202030204" pitchFamily="34" charset="0"/>
                        </a:rPr>
                        <a:t>7 365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1" i="0" u="none" strike="noStrike" dirty="0">
                          <a:solidFill>
                            <a:srgbClr val="000000"/>
                          </a:solidFill>
                          <a:effectLst/>
                          <a:latin typeface="Arial Narrow" panose="020B0606020202030204" pitchFamily="34" charset="0"/>
                        </a:rPr>
                        <a:t>35.7%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Narrow" panose="020B0606020202030204" pitchFamily="34" charset="0"/>
                        </a:rPr>
                        <a:t>6 693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1" i="0" u="none" strike="noStrike" dirty="0">
                          <a:solidFill>
                            <a:srgbClr val="000000"/>
                          </a:solidFill>
                          <a:effectLst/>
                          <a:latin typeface="Arial Narrow" panose="020B0606020202030204" pitchFamily="34" charset="0"/>
                        </a:rPr>
                        <a:t>32.5%</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Narrow" panose="020B0606020202030204" pitchFamily="34" charset="0"/>
                        </a:rPr>
                        <a:t>618</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Narrow" panose="020B0606020202030204" pitchFamily="34" charset="0"/>
                        </a:rPr>
                        <a:t>328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1" i="0" u="none" strike="noStrike" dirty="0">
                          <a:solidFill>
                            <a:srgbClr val="000000"/>
                          </a:solidFill>
                          <a:effectLst/>
                          <a:latin typeface="Arial Narrow" panose="020B0606020202030204" pitchFamily="34" charset="0"/>
                        </a:rPr>
                        <a:t>53.1%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Narrow" panose="020B0606020202030204" pitchFamily="34" charset="0"/>
                        </a:rPr>
                        <a:t>213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1" i="0" u="none" strike="noStrike" dirty="0">
                          <a:solidFill>
                            <a:srgbClr val="000000"/>
                          </a:solidFill>
                          <a:effectLst/>
                          <a:latin typeface="Arial Narrow" panose="020B0606020202030204" pitchFamily="34" charset="0"/>
                        </a:rPr>
                        <a:t>34.5%</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55649299"/>
                  </a:ext>
                </a:extLst>
              </a:tr>
              <a:tr h="313291">
                <a:tc>
                  <a:txBody>
                    <a:bodyPr/>
                    <a:lstStyle/>
                    <a:p>
                      <a:pPr algn="l" fontAlgn="t"/>
                      <a:r>
                        <a:rPr lang="en-ZA" sz="1200" b="1" i="0" u="none" strike="noStrike" dirty="0">
                          <a:solidFill>
                            <a:srgbClr val="000000"/>
                          </a:solidFill>
                          <a:effectLst/>
                          <a:latin typeface="Arial Narrow" panose="020B0606020202030204" pitchFamily="34" charset="0"/>
                        </a:rPr>
                        <a:t>Gauteng</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ZA" sz="1200" b="0" i="0" u="none" strike="noStrike" dirty="0">
                          <a:solidFill>
                            <a:srgbClr val="000000"/>
                          </a:solidFill>
                          <a:effectLst/>
                          <a:latin typeface="Arial Narrow" panose="020B0606020202030204" pitchFamily="34" charset="0"/>
                        </a:rPr>
                        <a:t>61 008</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Narrow" panose="020B0606020202030204" pitchFamily="34" charset="0"/>
                        </a:rPr>
                        <a:t>29 323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1" i="0" u="none" strike="noStrike" dirty="0">
                          <a:solidFill>
                            <a:srgbClr val="000000"/>
                          </a:solidFill>
                          <a:effectLst/>
                          <a:latin typeface="Arial Narrow" panose="020B0606020202030204" pitchFamily="34" charset="0"/>
                        </a:rPr>
                        <a:t>48.1%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Narrow" panose="020B0606020202030204" pitchFamily="34" charset="0"/>
                        </a:rPr>
                        <a:t>17 025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1" i="0" u="none" strike="noStrike" dirty="0">
                          <a:solidFill>
                            <a:srgbClr val="000000"/>
                          </a:solidFill>
                          <a:effectLst/>
                          <a:latin typeface="Arial Narrow" panose="020B0606020202030204" pitchFamily="34" charset="0"/>
                        </a:rPr>
                        <a:t>27.9%</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Narrow" panose="020B0606020202030204" pitchFamily="34" charset="0"/>
                        </a:rPr>
                        <a:t>40 588</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Narrow" panose="020B0606020202030204" pitchFamily="34" charset="0"/>
                        </a:rPr>
                        <a:t>15 222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1" i="0" u="none" strike="noStrike" dirty="0">
                          <a:solidFill>
                            <a:srgbClr val="000000"/>
                          </a:solidFill>
                          <a:effectLst/>
                          <a:latin typeface="Arial Narrow" panose="020B0606020202030204" pitchFamily="34" charset="0"/>
                        </a:rPr>
                        <a:t>37.5%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Narrow" panose="020B0606020202030204" pitchFamily="34" charset="0"/>
                        </a:rPr>
                        <a:t>11 456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1" i="0" u="none" strike="noStrike" dirty="0">
                          <a:solidFill>
                            <a:srgbClr val="000000"/>
                          </a:solidFill>
                          <a:effectLst/>
                          <a:latin typeface="Arial Narrow" panose="020B0606020202030204" pitchFamily="34" charset="0"/>
                        </a:rPr>
                        <a:t>28.2%</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Narrow" panose="020B0606020202030204" pitchFamily="34" charset="0"/>
                        </a:rPr>
                        <a:t>8 595</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Narrow" panose="020B0606020202030204" pitchFamily="34" charset="0"/>
                        </a:rPr>
                        <a:t>5 135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1" i="0" u="none" strike="noStrike" dirty="0">
                          <a:solidFill>
                            <a:srgbClr val="000000"/>
                          </a:solidFill>
                          <a:effectLst/>
                          <a:latin typeface="Arial Narrow" panose="020B0606020202030204" pitchFamily="34" charset="0"/>
                        </a:rPr>
                        <a:t>59.7%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Narrow" panose="020B0606020202030204" pitchFamily="34" charset="0"/>
                        </a:rPr>
                        <a:t>2 194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1" i="0" u="none" strike="noStrike" dirty="0">
                          <a:solidFill>
                            <a:srgbClr val="000000"/>
                          </a:solidFill>
                          <a:effectLst/>
                          <a:latin typeface="Arial Narrow" panose="020B0606020202030204" pitchFamily="34" charset="0"/>
                        </a:rPr>
                        <a:t>25.5%</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22362098"/>
                  </a:ext>
                </a:extLst>
              </a:tr>
              <a:tr h="313291">
                <a:tc>
                  <a:txBody>
                    <a:bodyPr/>
                    <a:lstStyle/>
                    <a:p>
                      <a:pPr algn="l" fontAlgn="t"/>
                      <a:r>
                        <a:rPr lang="en-ZA" sz="1200" b="1" i="0" u="none" strike="noStrike" dirty="0">
                          <a:solidFill>
                            <a:srgbClr val="000000"/>
                          </a:solidFill>
                          <a:effectLst/>
                          <a:latin typeface="Arial Narrow" panose="020B0606020202030204" pitchFamily="34" charset="0"/>
                        </a:rPr>
                        <a:t>KwaZulu-Natal</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ZA" sz="1200" b="0" i="0" u="none" strike="noStrike" dirty="0">
                          <a:solidFill>
                            <a:srgbClr val="000000"/>
                          </a:solidFill>
                          <a:effectLst/>
                          <a:latin typeface="Arial Narrow" panose="020B0606020202030204" pitchFamily="34" charset="0"/>
                        </a:rPr>
                        <a:t>37 521</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Narrow" panose="020B0606020202030204" pitchFamily="34" charset="0"/>
                        </a:rPr>
                        <a:t>17 107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1" i="0" u="none" strike="noStrike" dirty="0">
                          <a:solidFill>
                            <a:srgbClr val="000000"/>
                          </a:solidFill>
                          <a:effectLst/>
                          <a:latin typeface="Arial Narrow" panose="020B0606020202030204" pitchFamily="34" charset="0"/>
                        </a:rPr>
                        <a:t>45.6%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Narrow" panose="020B0606020202030204" pitchFamily="34" charset="0"/>
                        </a:rPr>
                        <a:t>9 515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1" i="0" u="none" strike="noStrike" dirty="0">
                          <a:solidFill>
                            <a:srgbClr val="000000"/>
                          </a:solidFill>
                          <a:effectLst/>
                          <a:latin typeface="Arial Narrow" panose="020B0606020202030204" pitchFamily="34" charset="0"/>
                        </a:rPr>
                        <a:t>25.4%</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Narrow" panose="020B0606020202030204" pitchFamily="34" charset="0"/>
                        </a:rPr>
                        <a:t>94 490</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Narrow" panose="020B0606020202030204" pitchFamily="34" charset="0"/>
                        </a:rPr>
                        <a:t>32 207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1" i="0" u="none" strike="noStrike" dirty="0">
                          <a:solidFill>
                            <a:srgbClr val="000000"/>
                          </a:solidFill>
                          <a:effectLst/>
                          <a:latin typeface="Arial Narrow" panose="020B0606020202030204" pitchFamily="34" charset="0"/>
                        </a:rPr>
                        <a:t>34.1%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Narrow" panose="020B0606020202030204" pitchFamily="34" charset="0"/>
                        </a:rPr>
                        <a:t>25 014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1" i="0" u="none" strike="noStrike" dirty="0">
                          <a:solidFill>
                            <a:srgbClr val="000000"/>
                          </a:solidFill>
                          <a:effectLst/>
                          <a:latin typeface="Arial Narrow" panose="020B0606020202030204" pitchFamily="34" charset="0"/>
                        </a:rPr>
                        <a:t>26.5%</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Narrow" panose="020B0606020202030204" pitchFamily="34" charset="0"/>
                        </a:rPr>
                        <a:t>3 214</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Narrow" panose="020B0606020202030204" pitchFamily="34" charset="0"/>
                        </a:rPr>
                        <a:t>1 746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1" i="0" u="none" strike="noStrike" dirty="0">
                          <a:solidFill>
                            <a:srgbClr val="000000"/>
                          </a:solidFill>
                          <a:effectLst/>
                          <a:latin typeface="Arial Narrow" panose="020B0606020202030204" pitchFamily="34" charset="0"/>
                        </a:rPr>
                        <a:t>54.3%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Narrow" panose="020B0606020202030204" pitchFamily="34" charset="0"/>
                        </a:rPr>
                        <a:t>666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1" i="0" u="none" strike="noStrike" dirty="0">
                          <a:solidFill>
                            <a:srgbClr val="000000"/>
                          </a:solidFill>
                          <a:effectLst/>
                          <a:latin typeface="Arial Narrow" panose="020B0606020202030204" pitchFamily="34" charset="0"/>
                        </a:rPr>
                        <a:t>20.7%</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237344"/>
                  </a:ext>
                </a:extLst>
              </a:tr>
              <a:tr h="313291">
                <a:tc>
                  <a:txBody>
                    <a:bodyPr/>
                    <a:lstStyle/>
                    <a:p>
                      <a:pPr algn="l" fontAlgn="t"/>
                      <a:r>
                        <a:rPr lang="en-ZA" sz="1200" b="1" i="0" u="none" strike="noStrike" dirty="0">
                          <a:solidFill>
                            <a:srgbClr val="000000"/>
                          </a:solidFill>
                          <a:effectLst/>
                          <a:latin typeface="Arial Narrow" panose="020B0606020202030204" pitchFamily="34" charset="0"/>
                        </a:rPr>
                        <a:t>Limpopo</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ZA" sz="1200" b="0" i="0" u="none" strike="noStrike" dirty="0">
                          <a:solidFill>
                            <a:srgbClr val="000000"/>
                          </a:solidFill>
                          <a:effectLst/>
                          <a:latin typeface="Arial Narrow" panose="020B0606020202030204" pitchFamily="34" charset="0"/>
                        </a:rPr>
                        <a:t>4 837</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Narrow" panose="020B0606020202030204" pitchFamily="34" charset="0"/>
                        </a:rPr>
                        <a:t>2 780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1" i="0" u="none" strike="noStrike" dirty="0">
                          <a:solidFill>
                            <a:srgbClr val="000000"/>
                          </a:solidFill>
                          <a:effectLst/>
                          <a:latin typeface="Arial Narrow" panose="020B0606020202030204" pitchFamily="34" charset="0"/>
                        </a:rPr>
                        <a:t>57.5%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Narrow" panose="020B0606020202030204" pitchFamily="34" charset="0"/>
                        </a:rPr>
                        <a:t>1 087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1" i="0" u="none" strike="noStrike" dirty="0">
                          <a:solidFill>
                            <a:srgbClr val="000000"/>
                          </a:solidFill>
                          <a:effectLst/>
                          <a:latin typeface="Arial Narrow" panose="020B0606020202030204" pitchFamily="34" charset="0"/>
                        </a:rPr>
                        <a:t>22.5%</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Narrow" panose="020B0606020202030204" pitchFamily="34" charset="0"/>
                        </a:rPr>
                        <a:t>71 015</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Narrow" panose="020B0606020202030204" pitchFamily="34" charset="0"/>
                        </a:rPr>
                        <a:t>18 551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1" i="0" u="none" strike="noStrike" dirty="0">
                          <a:solidFill>
                            <a:srgbClr val="000000"/>
                          </a:solidFill>
                          <a:effectLst/>
                          <a:latin typeface="Arial Narrow" panose="020B0606020202030204" pitchFamily="34" charset="0"/>
                        </a:rPr>
                        <a:t>26.1%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Narrow" panose="020B0606020202030204" pitchFamily="34" charset="0"/>
                        </a:rPr>
                        <a:t>16 821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1" i="0" u="none" strike="noStrike" dirty="0">
                          <a:solidFill>
                            <a:srgbClr val="000000"/>
                          </a:solidFill>
                          <a:effectLst/>
                          <a:latin typeface="Arial Narrow" panose="020B0606020202030204" pitchFamily="34" charset="0"/>
                        </a:rPr>
                        <a:t>23.7%</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Narrow" panose="020B0606020202030204" pitchFamily="34" charset="0"/>
                        </a:rPr>
                        <a:t>2 843</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Narrow" panose="020B0606020202030204" pitchFamily="34" charset="0"/>
                        </a:rPr>
                        <a:t>1 576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1" i="0" u="none" strike="noStrike" dirty="0">
                          <a:solidFill>
                            <a:srgbClr val="000000"/>
                          </a:solidFill>
                          <a:effectLst/>
                          <a:latin typeface="Arial Narrow" panose="020B0606020202030204" pitchFamily="34" charset="0"/>
                        </a:rPr>
                        <a:t>55.4%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Narrow" panose="020B0606020202030204" pitchFamily="34" charset="0"/>
                        </a:rPr>
                        <a:t>680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1" i="0" u="none" strike="noStrike" dirty="0">
                          <a:solidFill>
                            <a:srgbClr val="000000"/>
                          </a:solidFill>
                          <a:effectLst/>
                          <a:latin typeface="Arial Narrow" panose="020B0606020202030204" pitchFamily="34" charset="0"/>
                        </a:rPr>
                        <a:t>23.9%</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25137721"/>
                  </a:ext>
                </a:extLst>
              </a:tr>
              <a:tr h="313291">
                <a:tc>
                  <a:txBody>
                    <a:bodyPr/>
                    <a:lstStyle/>
                    <a:p>
                      <a:pPr algn="l" fontAlgn="t"/>
                      <a:r>
                        <a:rPr lang="en-ZA" sz="1200" b="1" i="0" u="none" strike="noStrike" dirty="0">
                          <a:solidFill>
                            <a:srgbClr val="000000"/>
                          </a:solidFill>
                          <a:effectLst/>
                          <a:latin typeface="Arial Narrow" panose="020B0606020202030204" pitchFamily="34" charset="0"/>
                        </a:rPr>
                        <a:t>Mpumalanga</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ZA" sz="1200" b="0" i="0" u="none" strike="noStrike" dirty="0">
                          <a:solidFill>
                            <a:srgbClr val="000000"/>
                          </a:solidFill>
                          <a:effectLst/>
                          <a:latin typeface="Arial Narrow" panose="020B0606020202030204" pitchFamily="34" charset="0"/>
                        </a:rPr>
                        <a:t>5 832</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Narrow" panose="020B0606020202030204" pitchFamily="34" charset="0"/>
                        </a:rPr>
                        <a:t>3 004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1" i="0" u="none" strike="noStrike" dirty="0">
                          <a:solidFill>
                            <a:srgbClr val="000000"/>
                          </a:solidFill>
                          <a:effectLst/>
                          <a:latin typeface="Arial Narrow" panose="020B0606020202030204" pitchFamily="34" charset="0"/>
                        </a:rPr>
                        <a:t>51.5%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Narrow" panose="020B0606020202030204" pitchFamily="34" charset="0"/>
                        </a:rPr>
                        <a:t>1 626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1" i="0" u="none" strike="noStrike" dirty="0">
                          <a:solidFill>
                            <a:srgbClr val="000000"/>
                          </a:solidFill>
                          <a:effectLst/>
                          <a:latin typeface="Arial Narrow" panose="020B0606020202030204" pitchFamily="34" charset="0"/>
                        </a:rPr>
                        <a:t>27.9%</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Narrow" panose="020B0606020202030204" pitchFamily="34" charset="0"/>
                        </a:rPr>
                        <a:t>45 410</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Narrow" panose="020B0606020202030204" pitchFamily="34" charset="0"/>
                        </a:rPr>
                        <a:t>12 417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1" i="0" u="none" strike="noStrike" dirty="0">
                          <a:solidFill>
                            <a:srgbClr val="000000"/>
                          </a:solidFill>
                          <a:effectLst/>
                          <a:latin typeface="Arial Narrow" panose="020B0606020202030204" pitchFamily="34" charset="0"/>
                        </a:rPr>
                        <a:t>27.3%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Narrow" panose="020B0606020202030204" pitchFamily="34" charset="0"/>
                        </a:rPr>
                        <a:t>12 119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1" i="0" u="none" strike="noStrike" dirty="0">
                          <a:solidFill>
                            <a:srgbClr val="000000"/>
                          </a:solidFill>
                          <a:effectLst/>
                          <a:latin typeface="Arial Narrow" panose="020B0606020202030204" pitchFamily="34" charset="0"/>
                        </a:rPr>
                        <a:t>26.7%</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Narrow" panose="020B0606020202030204" pitchFamily="34" charset="0"/>
                        </a:rPr>
                        <a:t>2 149</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Narrow" panose="020B0606020202030204" pitchFamily="34" charset="0"/>
                        </a:rPr>
                        <a:t>830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1" i="0" u="none" strike="noStrike" dirty="0">
                          <a:solidFill>
                            <a:srgbClr val="000000"/>
                          </a:solidFill>
                          <a:effectLst/>
                          <a:latin typeface="Arial Narrow" panose="020B0606020202030204" pitchFamily="34" charset="0"/>
                        </a:rPr>
                        <a:t>38.6%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Narrow" panose="020B0606020202030204" pitchFamily="34" charset="0"/>
                        </a:rPr>
                        <a:t>676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1" i="0" u="none" strike="noStrike" dirty="0">
                          <a:solidFill>
                            <a:srgbClr val="000000"/>
                          </a:solidFill>
                          <a:effectLst/>
                          <a:latin typeface="Arial Narrow" panose="020B0606020202030204" pitchFamily="34" charset="0"/>
                        </a:rPr>
                        <a:t>31.5%</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25034442"/>
                  </a:ext>
                </a:extLst>
              </a:tr>
              <a:tr h="313291">
                <a:tc>
                  <a:txBody>
                    <a:bodyPr/>
                    <a:lstStyle/>
                    <a:p>
                      <a:pPr algn="l" fontAlgn="t"/>
                      <a:r>
                        <a:rPr lang="en-ZA" sz="1200" b="1" i="0" u="none" strike="noStrike" dirty="0">
                          <a:solidFill>
                            <a:srgbClr val="000000"/>
                          </a:solidFill>
                          <a:effectLst/>
                          <a:latin typeface="Arial Narrow" panose="020B0606020202030204" pitchFamily="34" charset="0"/>
                        </a:rPr>
                        <a:t>North-West</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ZA" sz="1200" b="0" i="0" u="none" strike="noStrike" dirty="0">
                          <a:solidFill>
                            <a:srgbClr val="000000"/>
                          </a:solidFill>
                          <a:effectLst/>
                          <a:latin typeface="Arial Narrow" panose="020B0606020202030204" pitchFamily="34" charset="0"/>
                        </a:rPr>
                        <a:t>7 642</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Narrow" panose="020B0606020202030204" pitchFamily="34" charset="0"/>
                        </a:rPr>
                        <a:t>3 712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1" i="0" u="none" strike="noStrike" dirty="0">
                          <a:solidFill>
                            <a:srgbClr val="000000"/>
                          </a:solidFill>
                          <a:effectLst/>
                          <a:latin typeface="Arial Narrow" panose="020B0606020202030204" pitchFamily="34" charset="0"/>
                        </a:rPr>
                        <a:t>48.6%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Narrow" panose="020B0606020202030204" pitchFamily="34" charset="0"/>
                        </a:rPr>
                        <a:t>2 085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1" i="0" u="none" strike="noStrike" dirty="0">
                          <a:solidFill>
                            <a:srgbClr val="000000"/>
                          </a:solidFill>
                          <a:effectLst/>
                          <a:latin typeface="Arial Narrow" panose="020B0606020202030204" pitchFamily="34" charset="0"/>
                        </a:rPr>
                        <a:t>27.3%</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Narrow" panose="020B0606020202030204" pitchFamily="34" charset="0"/>
                        </a:rPr>
                        <a:t>28 530</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Narrow" panose="020B0606020202030204" pitchFamily="34" charset="0"/>
                        </a:rPr>
                        <a:t>7 745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1" i="0" u="none" strike="noStrike" dirty="0">
                          <a:solidFill>
                            <a:srgbClr val="000000"/>
                          </a:solidFill>
                          <a:effectLst/>
                          <a:latin typeface="Arial Narrow" panose="020B0606020202030204" pitchFamily="34" charset="0"/>
                        </a:rPr>
                        <a:t>27.1%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Narrow" panose="020B0606020202030204" pitchFamily="34" charset="0"/>
                        </a:rPr>
                        <a:t>7 700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1" i="0" u="none" strike="noStrike" dirty="0">
                          <a:solidFill>
                            <a:srgbClr val="000000"/>
                          </a:solidFill>
                          <a:effectLst/>
                          <a:latin typeface="Arial Narrow" panose="020B0606020202030204" pitchFamily="34" charset="0"/>
                        </a:rPr>
                        <a:t>27.0%</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Narrow" panose="020B0606020202030204" pitchFamily="34" charset="0"/>
                        </a:rPr>
                        <a:t>699</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Narrow" panose="020B0606020202030204" pitchFamily="34" charset="0"/>
                        </a:rPr>
                        <a:t>365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1" i="0" u="none" strike="noStrike" dirty="0">
                          <a:solidFill>
                            <a:srgbClr val="000000"/>
                          </a:solidFill>
                          <a:effectLst/>
                          <a:latin typeface="Arial Narrow" panose="020B0606020202030204" pitchFamily="34" charset="0"/>
                        </a:rPr>
                        <a:t>52.2%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Narrow" panose="020B0606020202030204" pitchFamily="34" charset="0"/>
                        </a:rPr>
                        <a:t>202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1" i="0" u="none" strike="noStrike" dirty="0">
                          <a:solidFill>
                            <a:srgbClr val="000000"/>
                          </a:solidFill>
                          <a:effectLst/>
                          <a:latin typeface="Arial Narrow" panose="020B0606020202030204" pitchFamily="34" charset="0"/>
                        </a:rPr>
                        <a:t>28.9%</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7678509"/>
                  </a:ext>
                </a:extLst>
              </a:tr>
              <a:tr h="313291">
                <a:tc>
                  <a:txBody>
                    <a:bodyPr/>
                    <a:lstStyle/>
                    <a:p>
                      <a:pPr algn="l" fontAlgn="t"/>
                      <a:r>
                        <a:rPr lang="en-ZA" sz="1200" b="1" i="0" u="none" strike="noStrike" dirty="0">
                          <a:solidFill>
                            <a:srgbClr val="000000"/>
                          </a:solidFill>
                          <a:effectLst/>
                          <a:latin typeface="Arial Narrow" panose="020B0606020202030204" pitchFamily="34" charset="0"/>
                        </a:rPr>
                        <a:t>Northern Cape</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ZA" sz="1200" b="0" i="0" u="none" strike="noStrike" dirty="0">
                          <a:solidFill>
                            <a:srgbClr val="000000"/>
                          </a:solidFill>
                          <a:effectLst/>
                          <a:latin typeface="Arial Narrow" panose="020B0606020202030204" pitchFamily="34" charset="0"/>
                        </a:rPr>
                        <a:t>4 506</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Narrow" panose="020B0606020202030204" pitchFamily="34" charset="0"/>
                        </a:rPr>
                        <a:t>1 847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1" i="0" u="none" strike="noStrike" dirty="0">
                          <a:solidFill>
                            <a:srgbClr val="000000"/>
                          </a:solidFill>
                          <a:effectLst/>
                          <a:latin typeface="Arial Narrow" panose="020B0606020202030204" pitchFamily="34" charset="0"/>
                        </a:rPr>
                        <a:t>41.0%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Narrow" panose="020B0606020202030204" pitchFamily="34" charset="0"/>
                        </a:rPr>
                        <a:t>1 244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1" i="0" u="none" strike="noStrike" dirty="0">
                          <a:solidFill>
                            <a:srgbClr val="000000"/>
                          </a:solidFill>
                          <a:effectLst/>
                          <a:latin typeface="Arial Narrow" panose="020B0606020202030204" pitchFamily="34" charset="0"/>
                        </a:rPr>
                        <a:t>27.6%</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Narrow" panose="020B0606020202030204" pitchFamily="34" charset="0"/>
                        </a:rPr>
                        <a:t>6 888</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Narrow" panose="020B0606020202030204" pitchFamily="34" charset="0"/>
                        </a:rPr>
                        <a:t>1 376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1" i="0" u="none" strike="noStrike" dirty="0">
                          <a:solidFill>
                            <a:srgbClr val="000000"/>
                          </a:solidFill>
                          <a:effectLst/>
                          <a:latin typeface="Arial Narrow" panose="020B0606020202030204" pitchFamily="34" charset="0"/>
                        </a:rPr>
                        <a:t>20.0%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Narrow" panose="020B0606020202030204" pitchFamily="34" charset="0"/>
                        </a:rPr>
                        <a:t>1 498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1" i="0" u="none" strike="noStrike" dirty="0">
                          <a:solidFill>
                            <a:srgbClr val="000000"/>
                          </a:solidFill>
                          <a:effectLst/>
                          <a:latin typeface="Arial Narrow" panose="020B0606020202030204" pitchFamily="34" charset="0"/>
                        </a:rPr>
                        <a:t>21.7%</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Narrow" panose="020B0606020202030204" pitchFamily="34" charset="0"/>
                        </a:rPr>
                        <a:t>214</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Narrow" panose="020B0606020202030204" pitchFamily="34" charset="0"/>
                        </a:rPr>
                        <a:t>73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1" i="0" u="none" strike="noStrike" dirty="0">
                          <a:solidFill>
                            <a:srgbClr val="000000"/>
                          </a:solidFill>
                          <a:effectLst/>
                          <a:latin typeface="Arial Narrow" panose="020B0606020202030204" pitchFamily="34" charset="0"/>
                        </a:rPr>
                        <a:t>34.1%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Narrow" panose="020B0606020202030204" pitchFamily="34" charset="0"/>
                        </a:rPr>
                        <a:t>55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1" i="0" u="none" strike="noStrike" dirty="0">
                          <a:solidFill>
                            <a:srgbClr val="000000"/>
                          </a:solidFill>
                          <a:effectLst/>
                          <a:latin typeface="Arial Narrow" panose="020B0606020202030204" pitchFamily="34" charset="0"/>
                        </a:rPr>
                        <a:t>25.7%</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8106425"/>
                  </a:ext>
                </a:extLst>
              </a:tr>
              <a:tr h="313291">
                <a:tc>
                  <a:txBody>
                    <a:bodyPr/>
                    <a:lstStyle/>
                    <a:p>
                      <a:pPr algn="l" fontAlgn="t"/>
                      <a:r>
                        <a:rPr lang="en-ZA" sz="1200" b="1" i="0" u="none" strike="noStrike" dirty="0">
                          <a:solidFill>
                            <a:srgbClr val="000000"/>
                          </a:solidFill>
                          <a:effectLst/>
                          <a:latin typeface="Arial Narrow" panose="020B0606020202030204" pitchFamily="34" charset="0"/>
                        </a:rPr>
                        <a:t>Western Cape</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ZA" sz="1200" b="0" i="0" u="none" strike="noStrike" dirty="0">
                          <a:solidFill>
                            <a:srgbClr val="000000"/>
                          </a:solidFill>
                          <a:effectLst/>
                          <a:latin typeface="Arial Narrow" panose="020B0606020202030204" pitchFamily="34" charset="0"/>
                        </a:rPr>
                        <a:t>33 025</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Narrow" panose="020B0606020202030204" pitchFamily="34" charset="0"/>
                        </a:rPr>
                        <a:t>17 160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1" i="0" u="none" strike="noStrike" dirty="0">
                          <a:solidFill>
                            <a:srgbClr val="000000"/>
                          </a:solidFill>
                          <a:effectLst/>
                          <a:latin typeface="Arial Narrow" panose="020B0606020202030204" pitchFamily="34" charset="0"/>
                        </a:rPr>
                        <a:t>52.0%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Narrow" panose="020B0606020202030204" pitchFamily="34" charset="0"/>
                        </a:rPr>
                        <a:t>7 463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1" i="0" u="none" strike="noStrike" dirty="0">
                          <a:solidFill>
                            <a:srgbClr val="000000"/>
                          </a:solidFill>
                          <a:effectLst/>
                          <a:latin typeface="Arial Narrow" panose="020B0606020202030204" pitchFamily="34" charset="0"/>
                        </a:rPr>
                        <a:t>22.6%</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Narrow" panose="020B0606020202030204" pitchFamily="34" charset="0"/>
                        </a:rPr>
                        <a:t>17 247</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Narrow" panose="020B0606020202030204" pitchFamily="34" charset="0"/>
                        </a:rPr>
                        <a:t>4 680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1" i="0" u="none" strike="noStrike" dirty="0">
                          <a:solidFill>
                            <a:srgbClr val="000000"/>
                          </a:solidFill>
                          <a:effectLst/>
                          <a:latin typeface="Arial Narrow" panose="020B0606020202030204" pitchFamily="34" charset="0"/>
                        </a:rPr>
                        <a:t>27.1%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Narrow" panose="020B0606020202030204" pitchFamily="34" charset="0"/>
                        </a:rPr>
                        <a:t>4 675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1" i="0" u="none" strike="noStrike" dirty="0">
                          <a:solidFill>
                            <a:srgbClr val="000000"/>
                          </a:solidFill>
                          <a:effectLst/>
                          <a:latin typeface="Arial Narrow" panose="020B0606020202030204" pitchFamily="34" charset="0"/>
                        </a:rPr>
                        <a:t>27.1%</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Narrow" panose="020B0606020202030204" pitchFamily="34" charset="0"/>
                        </a:rPr>
                        <a:t>1 361</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Narrow" panose="020B0606020202030204" pitchFamily="34" charset="0"/>
                        </a:rPr>
                        <a:t>794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1" i="0" u="none" strike="noStrike" dirty="0">
                          <a:solidFill>
                            <a:srgbClr val="000000"/>
                          </a:solidFill>
                          <a:effectLst/>
                          <a:latin typeface="Arial Narrow" panose="020B0606020202030204" pitchFamily="34" charset="0"/>
                        </a:rPr>
                        <a:t>58.3%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Narrow" panose="020B0606020202030204" pitchFamily="34" charset="0"/>
                        </a:rPr>
                        <a:t>306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1" i="0" u="none" strike="noStrike" dirty="0">
                          <a:solidFill>
                            <a:srgbClr val="000000"/>
                          </a:solidFill>
                          <a:effectLst/>
                          <a:latin typeface="Arial Narrow" panose="020B0606020202030204" pitchFamily="34" charset="0"/>
                        </a:rPr>
                        <a:t>22.5%</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0406367"/>
                  </a:ext>
                </a:extLst>
              </a:tr>
              <a:tr h="324093">
                <a:tc>
                  <a:txBody>
                    <a:bodyPr/>
                    <a:lstStyle/>
                    <a:p>
                      <a:pPr algn="l" fontAlgn="t"/>
                      <a:r>
                        <a:rPr lang="en-ZA" sz="1200" b="1" i="0" u="none" strike="noStrike" dirty="0" smtClean="0">
                          <a:solidFill>
                            <a:srgbClr val="000000"/>
                          </a:solidFill>
                          <a:effectLst/>
                          <a:latin typeface="Arial Narrow" panose="020B0606020202030204" pitchFamily="34" charset="0"/>
                        </a:rPr>
                        <a:t>National</a:t>
                      </a:r>
                      <a:endParaRPr lang="en-ZA" sz="1200" b="1" i="0" u="none" strike="noStrike" dirty="0">
                        <a:solidFill>
                          <a:srgbClr val="000000"/>
                        </a:solidFill>
                        <a:effectLst/>
                        <a:latin typeface="Arial Narrow" panose="020B0606020202030204" pitchFamily="34" charset="0"/>
                      </a:endParaRP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ZA" sz="1200" b="0" i="0" u="none" strike="noStrike" dirty="0">
                          <a:solidFill>
                            <a:srgbClr val="000000"/>
                          </a:solidFill>
                          <a:effectLst/>
                          <a:latin typeface="Arial Narrow" panose="020B0606020202030204" pitchFamily="34" charset="0"/>
                        </a:rPr>
                        <a:t>170 273</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Narrow" panose="020B0606020202030204" pitchFamily="34" charset="0"/>
                        </a:rPr>
                        <a:t>83 463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A" sz="1200" b="1" i="0" u="none" strike="noStrike" dirty="0">
                          <a:solidFill>
                            <a:srgbClr val="000000"/>
                          </a:solidFill>
                          <a:effectLst/>
                          <a:latin typeface="Arial Narrow" panose="020B0606020202030204" pitchFamily="34" charset="0"/>
                        </a:rPr>
                        <a:t>49.0%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Narrow" panose="020B0606020202030204" pitchFamily="34" charset="0"/>
                        </a:rPr>
                        <a:t>44 189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A" sz="1200" b="1" i="0" u="none" strike="noStrike" dirty="0">
                          <a:solidFill>
                            <a:srgbClr val="000000"/>
                          </a:solidFill>
                          <a:effectLst/>
                          <a:latin typeface="Arial Narrow" panose="020B0606020202030204" pitchFamily="34" charset="0"/>
                        </a:rPr>
                        <a:t>26.0%</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Narrow" panose="020B0606020202030204" pitchFamily="34" charset="0"/>
                        </a:rPr>
                        <a:t>385 717</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Narrow" panose="020B0606020202030204" pitchFamily="34" charset="0"/>
                        </a:rPr>
                        <a:t>115 444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A" sz="1200" b="1" i="0" u="none" strike="noStrike" dirty="0">
                          <a:solidFill>
                            <a:srgbClr val="000000"/>
                          </a:solidFill>
                          <a:effectLst/>
                          <a:latin typeface="Arial Narrow" panose="020B0606020202030204" pitchFamily="34" charset="0"/>
                        </a:rPr>
                        <a:t>29.9%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Narrow" panose="020B0606020202030204" pitchFamily="34" charset="0"/>
                        </a:rPr>
                        <a:t>100 631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A" sz="1200" b="1" i="0" u="none" strike="noStrike" dirty="0">
                          <a:solidFill>
                            <a:srgbClr val="000000"/>
                          </a:solidFill>
                          <a:effectLst/>
                          <a:latin typeface="Arial Narrow" panose="020B0606020202030204" pitchFamily="34" charset="0"/>
                        </a:rPr>
                        <a:t>26.1%</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Narrow" panose="020B0606020202030204" pitchFamily="34" charset="0"/>
                        </a:rPr>
                        <a:t>22 478</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Narrow" panose="020B0606020202030204" pitchFamily="34" charset="0"/>
                        </a:rPr>
                        <a:t>11 913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A" sz="1200" b="1" i="0" u="none" strike="noStrike" dirty="0">
                          <a:solidFill>
                            <a:srgbClr val="000000"/>
                          </a:solidFill>
                          <a:effectLst/>
                          <a:latin typeface="Arial Narrow" panose="020B0606020202030204" pitchFamily="34" charset="0"/>
                        </a:rPr>
                        <a:t>53.0%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Narrow" panose="020B0606020202030204" pitchFamily="34" charset="0"/>
                        </a:rPr>
                        <a:t>5 780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A" sz="1200" b="1" i="0" u="none" strike="noStrike" dirty="0">
                          <a:solidFill>
                            <a:srgbClr val="000000"/>
                          </a:solidFill>
                          <a:effectLst/>
                          <a:latin typeface="Arial Narrow" panose="020B0606020202030204" pitchFamily="34" charset="0"/>
                        </a:rPr>
                        <a:t>25.7%</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16358357"/>
                  </a:ext>
                </a:extLst>
              </a:tr>
            </a:tbl>
          </a:graphicData>
        </a:graphic>
      </p:graphicFrame>
    </p:spTree>
    <p:extLst>
      <p:ext uri="{BB962C8B-B14F-4D97-AF65-F5344CB8AC3E}">
        <p14:creationId xmlns:p14="http://schemas.microsoft.com/office/powerpoint/2010/main" val="118793681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32" y="116632"/>
            <a:ext cx="9144000" cy="418058"/>
          </a:xfrm>
        </p:spPr>
        <p:txBody>
          <a:bodyPr/>
          <a:lstStyle/>
          <a:p>
            <a:r>
              <a:rPr lang="en-US" sz="2800" b="1" dirty="0">
                <a:solidFill>
                  <a:schemeClr val="accent2">
                    <a:lumMod val="50000"/>
                  </a:schemeClr>
                </a:solidFill>
                <a:latin typeface="Arial Narrow" panose="020B0606020202030204" pitchFamily="34" charset="0"/>
              </a:rPr>
              <a:t>NSC PASSES BY QUALIFICATION &amp; FEE STATUS </a:t>
            </a:r>
            <a:r>
              <a:rPr lang="en-US" sz="2800" b="1" dirty="0" smtClean="0">
                <a:solidFill>
                  <a:schemeClr val="accent2">
                    <a:lumMod val="50000"/>
                  </a:schemeClr>
                </a:solidFill>
                <a:latin typeface="Arial Narrow" panose="020B0606020202030204" pitchFamily="34" charset="0"/>
              </a:rPr>
              <a:t>2020-RANKED</a:t>
            </a:r>
            <a:endParaRPr lang="en-ZA" sz="2800" dirty="0"/>
          </a:p>
        </p:txBody>
      </p:sp>
      <p:sp>
        <p:nvSpPr>
          <p:cNvPr id="3" name="Slide Number Placeholder 2"/>
          <p:cNvSpPr>
            <a:spLocks noGrp="1"/>
          </p:cNvSpPr>
          <p:nvPr>
            <p:ph type="sldNum" sz="quarter" idx="12"/>
          </p:nvPr>
        </p:nvSpPr>
        <p:spPr/>
        <p:txBody>
          <a:bodyPr/>
          <a:lstStyle/>
          <a:p>
            <a:pPr>
              <a:defRPr/>
            </a:pPr>
            <a:fld id="{5D50A69F-0DB0-4229-A874-189A1B00A418}" type="slidenum">
              <a:rPr lang="en-ZA" altLang="en-US" smtClean="0"/>
              <a:pPr>
                <a:defRPr/>
              </a:pPr>
              <a:t>74</a:t>
            </a:fld>
            <a:endParaRPr lang="en-ZA" altLang="en-US" dirty="0"/>
          </a:p>
        </p:txBody>
      </p:sp>
      <p:graphicFrame>
        <p:nvGraphicFramePr>
          <p:cNvPr id="4" name="Table 3"/>
          <p:cNvGraphicFramePr>
            <a:graphicFrameLocks noGrp="1"/>
          </p:cNvGraphicFramePr>
          <p:nvPr>
            <p:extLst>
              <p:ext uri="{D42A27DB-BD31-4B8C-83A1-F6EECF244321}">
                <p14:modId xmlns:p14="http://schemas.microsoft.com/office/powerpoint/2010/main" val="3275882797"/>
              </p:ext>
            </p:extLst>
          </p:nvPr>
        </p:nvGraphicFramePr>
        <p:xfrm>
          <a:off x="7531" y="620690"/>
          <a:ext cx="9144000" cy="5772927"/>
        </p:xfrm>
        <a:graphic>
          <a:graphicData uri="http://schemas.openxmlformats.org/drawingml/2006/table">
            <a:tbl>
              <a:tblPr/>
              <a:tblGrid>
                <a:gridCol w="1541356">
                  <a:extLst>
                    <a:ext uri="{9D8B030D-6E8A-4147-A177-3AD203B41FA5}">
                      <a16:colId xmlns:a16="http://schemas.microsoft.com/office/drawing/2014/main" val="2356721946"/>
                    </a:ext>
                  </a:extLst>
                </a:gridCol>
                <a:gridCol w="624874">
                  <a:extLst>
                    <a:ext uri="{9D8B030D-6E8A-4147-A177-3AD203B41FA5}">
                      <a16:colId xmlns:a16="http://schemas.microsoft.com/office/drawing/2014/main" val="192519354"/>
                    </a:ext>
                  </a:extLst>
                </a:gridCol>
                <a:gridCol w="687363">
                  <a:extLst>
                    <a:ext uri="{9D8B030D-6E8A-4147-A177-3AD203B41FA5}">
                      <a16:colId xmlns:a16="http://schemas.microsoft.com/office/drawing/2014/main" val="629053361"/>
                    </a:ext>
                  </a:extLst>
                </a:gridCol>
                <a:gridCol w="624874">
                  <a:extLst>
                    <a:ext uri="{9D8B030D-6E8A-4147-A177-3AD203B41FA5}">
                      <a16:colId xmlns:a16="http://schemas.microsoft.com/office/drawing/2014/main" val="2651676822"/>
                    </a:ext>
                  </a:extLst>
                </a:gridCol>
                <a:gridCol w="687363">
                  <a:extLst>
                    <a:ext uri="{9D8B030D-6E8A-4147-A177-3AD203B41FA5}">
                      <a16:colId xmlns:a16="http://schemas.microsoft.com/office/drawing/2014/main" val="2647942754"/>
                    </a:ext>
                  </a:extLst>
                </a:gridCol>
                <a:gridCol w="624874">
                  <a:extLst>
                    <a:ext uri="{9D8B030D-6E8A-4147-A177-3AD203B41FA5}">
                      <a16:colId xmlns:a16="http://schemas.microsoft.com/office/drawing/2014/main" val="269080927"/>
                    </a:ext>
                  </a:extLst>
                </a:gridCol>
                <a:gridCol w="687363">
                  <a:extLst>
                    <a:ext uri="{9D8B030D-6E8A-4147-A177-3AD203B41FA5}">
                      <a16:colId xmlns:a16="http://schemas.microsoft.com/office/drawing/2014/main" val="811941809"/>
                    </a:ext>
                  </a:extLst>
                </a:gridCol>
                <a:gridCol w="624874">
                  <a:extLst>
                    <a:ext uri="{9D8B030D-6E8A-4147-A177-3AD203B41FA5}">
                      <a16:colId xmlns:a16="http://schemas.microsoft.com/office/drawing/2014/main" val="2567816204"/>
                    </a:ext>
                  </a:extLst>
                </a:gridCol>
                <a:gridCol w="687363">
                  <a:extLst>
                    <a:ext uri="{9D8B030D-6E8A-4147-A177-3AD203B41FA5}">
                      <a16:colId xmlns:a16="http://schemas.microsoft.com/office/drawing/2014/main" val="3687340416"/>
                    </a:ext>
                  </a:extLst>
                </a:gridCol>
                <a:gridCol w="624874">
                  <a:extLst>
                    <a:ext uri="{9D8B030D-6E8A-4147-A177-3AD203B41FA5}">
                      <a16:colId xmlns:a16="http://schemas.microsoft.com/office/drawing/2014/main" val="1318854286"/>
                    </a:ext>
                  </a:extLst>
                </a:gridCol>
                <a:gridCol w="687363">
                  <a:extLst>
                    <a:ext uri="{9D8B030D-6E8A-4147-A177-3AD203B41FA5}">
                      <a16:colId xmlns:a16="http://schemas.microsoft.com/office/drawing/2014/main" val="1685808458"/>
                    </a:ext>
                  </a:extLst>
                </a:gridCol>
                <a:gridCol w="624874">
                  <a:extLst>
                    <a:ext uri="{9D8B030D-6E8A-4147-A177-3AD203B41FA5}">
                      <a16:colId xmlns:a16="http://schemas.microsoft.com/office/drawing/2014/main" val="1784910349"/>
                    </a:ext>
                  </a:extLst>
                </a:gridCol>
                <a:gridCol w="416585">
                  <a:extLst>
                    <a:ext uri="{9D8B030D-6E8A-4147-A177-3AD203B41FA5}">
                      <a16:colId xmlns:a16="http://schemas.microsoft.com/office/drawing/2014/main" val="135781179"/>
                    </a:ext>
                  </a:extLst>
                </a:gridCol>
              </a:tblGrid>
              <a:tr h="305630">
                <a:tc rowSpan="3">
                  <a:txBody>
                    <a:bodyPr/>
                    <a:lstStyle/>
                    <a:p>
                      <a:pPr algn="l" fontAlgn="b"/>
                      <a:r>
                        <a:rPr lang="en-ZA" sz="1200" b="1" i="0" u="none" strike="noStrike" dirty="0">
                          <a:solidFill>
                            <a:srgbClr val="000000"/>
                          </a:solidFill>
                          <a:effectLst/>
                          <a:latin typeface="Arial" panose="020B0604020202020204" pitchFamily="34" charset="0"/>
                        </a:rPr>
                        <a:t>Province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gridSpan="12">
                  <a:txBody>
                    <a:bodyPr/>
                    <a:lstStyle/>
                    <a:p>
                      <a:pPr algn="ctr" fontAlgn="ctr"/>
                      <a:r>
                        <a:rPr lang="en-ZA" sz="1200" b="1" i="0" u="none" strike="noStrike" dirty="0">
                          <a:solidFill>
                            <a:srgbClr val="000000"/>
                          </a:solidFill>
                          <a:effectLst/>
                          <a:latin typeface="Arial" panose="020B0604020202020204" pitchFamily="34" charset="0"/>
                        </a:rPr>
                        <a:t>Fee Status</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val="2008902697"/>
                  </a:ext>
                </a:extLst>
              </a:tr>
              <a:tr h="305630">
                <a:tc vMerge="1">
                  <a:txBody>
                    <a:bodyPr/>
                    <a:lstStyle/>
                    <a:p>
                      <a:endParaRPr lang="en-ZA"/>
                    </a:p>
                  </a:txBody>
                  <a:tcPr/>
                </a:tc>
                <a:tc gridSpan="4">
                  <a:txBody>
                    <a:bodyPr/>
                    <a:lstStyle/>
                    <a:p>
                      <a:pPr algn="ctr" fontAlgn="b"/>
                      <a:r>
                        <a:rPr lang="en-ZA" sz="1200" b="1" i="0" u="none" strike="noStrike" dirty="0">
                          <a:solidFill>
                            <a:srgbClr val="000000"/>
                          </a:solidFill>
                          <a:effectLst/>
                          <a:latin typeface="Arial" panose="020B0604020202020204" pitchFamily="34" charset="0"/>
                        </a:rPr>
                        <a:t>Fee Paying</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hMerge="1">
                  <a:txBody>
                    <a:bodyPr/>
                    <a:lstStyle/>
                    <a:p>
                      <a:endParaRPr lang="en-ZA"/>
                    </a:p>
                  </a:txBody>
                  <a:tcPr/>
                </a:tc>
                <a:tc hMerge="1">
                  <a:txBody>
                    <a:bodyPr/>
                    <a:lstStyle/>
                    <a:p>
                      <a:endParaRPr lang="en-ZA"/>
                    </a:p>
                  </a:txBody>
                  <a:tcPr/>
                </a:tc>
                <a:tc hMerge="1">
                  <a:txBody>
                    <a:bodyPr/>
                    <a:lstStyle/>
                    <a:p>
                      <a:endParaRPr lang="en-ZA"/>
                    </a:p>
                  </a:txBody>
                  <a:tcPr/>
                </a:tc>
                <a:tc gridSpan="4">
                  <a:txBody>
                    <a:bodyPr/>
                    <a:lstStyle/>
                    <a:p>
                      <a:pPr algn="ctr" fontAlgn="b"/>
                      <a:r>
                        <a:rPr lang="en-ZA" sz="1200" b="1" i="0" u="none" strike="noStrike" dirty="0">
                          <a:solidFill>
                            <a:srgbClr val="000000"/>
                          </a:solidFill>
                          <a:effectLst/>
                          <a:latin typeface="Arial" panose="020B0604020202020204" pitchFamily="34" charset="0"/>
                        </a:rPr>
                        <a:t>No Fee</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hMerge="1">
                  <a:txBody>
                    <a:bodyPr/>
                    <a:lstStyle/>
                    <a:p>
                      <a:endParaRPr lang="en-ZA"/>
                    </a:p>
                  </a:txBody>
                  <a:tcPr/>
                </a:tc>
                <a:tc hMerge="1">
                  <a:txBody>
                    <a:bodyPr/>
                    <a:lstStyle/>
                    <a:p>
                      <a:endParaRPr lang="en-ZA"/>
                    </a:p>
                  </a:txBody>
                  <a:tcPr/>
                </a:tc>
                <a:tc hMerge="1">
                  <a:txBody>
                    <a:bodyPr/>
                    <a:lstStyle/>
                    <a:p>
                      <a:endParaRPr lang="en-ZA"/>
                    </a:p>
                  </a:txBody>
                  <a:tcPr/>
                </a:tc>
                <a:tc gridSpan="4">
                  <a:txBody>
                    <a:bodyPr/>
                    <a:lstStyle/>
                    <a:p>
                      <a:pPr algn="ctr" fontAlgn="b"/>
                      <a:r>
                        <a:rPr lang="en-ZA" sz="1200" b="1" i="0" u="none" strike="noStrike" dirty="0">
                          <a:solidFill>
                            <a:srgbClr val="000000"/>
                          </a:solidFill>
                          <a:effectLst/>
                          <a:latin typeface="Arial" panose="020B0604020202020204" pitchFamily="34" charset="0"/>
                        </a:rPr>
                        <a:t>Independent</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val="2993707169"/>
                  </a:ext>
                </a:extLst>
              </a:tr>
              <a:tr h="2197050">
                <a:tc vMerge="1">
                  <a:txBody>
                    <a:bodyPr/>
                    <a:lstStyle/>
                    <a:p>
                      <a:endParaRPr lang="en-ZA"/>
                    </a:p>
                  </a:txBody>
                  <a:tcPr/>
                </a:tc>
                <a:tc>
                  <a:txBody>
                    <a:bodyPr/>
                    <a:lstStyle/>
                    <a:p>
                      <a:pPr algn="ctr" fontAlgn="b"/>
                      <a:r>
                        <a:rPr lang="en-ZA" sz="1200" b="1" i="0" u="none" strike="noStrike" dirty="0">
                          <a:solidFill>
                            <a:srgbClr val="000000"/>
                          </a:solidFill>
                          <a:effectLst/>
                          <a:latin typeface="Arial" panose="020B0604020202020204" pitchFamily="34" charset="0"/>
                        </a:rPr>
                        <a:t>% Achieved Bachelor</a:t>
                      </a:r>
                    </a:p>
                  </a:txBody>
                  <a:tcPr marL="6350" marR="6350" marT="6350" marB="0" vert="vert27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200" b="1" i="0" u="none" strike="noStrike" dirty="0">
                          <a:solidFill>
                            <a:srgbClr val="000000"/>
                          </a:solidFill>
                          <a:effectLst/>
                          <a:latin typeface="Arial" panose="020B0604020202020204" pitchFamily="34" charset="0"/>
                        </a:rPr>
                        <a:t>RANK Bachelors along Table (Down)</a:t>
                      </a:r>
                    </a:p>
                  </a:txBody>
                  <a:tcPr marL="6350" marR="6350" marT="635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ZA" sz="1200" b="1" i="0" u="none" strike="noStrike" dirty="0">
                          <a:solidFill>
                            <a:srgbClr val="000000"/>
                          </a:solidFill>
                          <a:effectLst/>
                          <a:latin typeface="Arial" panose="020B0604020202020204" pitchFamily="34" charset="0"/>
                        </a:rPr>
                        <a:t>% Achieved Diploma</a:t>
                      </a:r>
                    </a:p>
                  </a:txBody>
                  <a:tcPr marL="6350" marR="6350" marT="635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200" b="1" i="0" u="none" strike="noStrike" dirty="0">
                          <a:solidFill>
                            <a:srgbClr val="000000"/>
                          </a:solidFill>
                          <a:effectLst/>
                          <a:latin typeface="Arial" panose="020B0604020202020204" pitchFamily="34" charset="0"/>
                        </a:rPr>
                        <a:t>RANK Diploma along Table (Down)</a:t>
                      </a:r>
                    </a:p>
                  </a:txBody>
                  <a:tcPr marL="6350" marR="6350" marT="6350" marB="0" vert="vert27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ZA" sz="1200" b="1" i="0" u="none" strike="noStrike" dirty="0">
                          <a:solidFill>
                            <a:srgbClr val="000000"/>
                          </a:solidFill>
                          <a:effectLst/>
                          <a:latin typeface="Arial" panose="020B0604020202020204" pitchFamily="34" charset="0"/>
                        </a:rPr>
                        <a:t>% Achieved Bachelor</a:t>
                      </a:r>
                    </a:p>
                  </a:txBody>
                  <a:tcPr marL="6350" marR="6350" marT="6350" marB="0" vert="vert27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200" b="1" i="0" u="none" strike="noStrike" dirty="0">
                          <a:solidFill>
                            <a:srgbClr val="000000"/>
                          </a:solidFill>
                          <a:effectLst/>
                          <a:latin typeface="Arial" panose="020B0604020202020204" pitchFamily="34" charset="0"/>
                        </a:rPr>
                        <a:t>RANK Bachelors along Table (Down)</a:t>
                      </a:r>
                    </a:p>
                  </a:txBody>
                  <a:tcPr marL="6350" marR="6350" marT="635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ZA" sz="1200" b="1" i="0" u="none" strike="noStrike" dirty="0">
                          <a:solidFill>
                            <a:srgbClr val="000000"/>
                          </a:solidFill>
                          <a:effectLst/>
                          <a:latin typeface="Arial" panose="020B0604020202020204" pitchFamily="34" charset="0"/>
                        </a:rPr>
                        <a:t>% Achieved Diploma</a:t>
                      </a:r>
                    </a:p>
                  </a:txBody>
                  <a:tcPr marL="6350" marR="6350" marT="635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200" b="1" i="0" u="none" strike="noStrike" dirty="0">
                          <a:solidFill>
                            <a:srgbClr val="000000"/>
                          </a:solidFill>
                          <a:effectLst/>
                          <a:latin typeface="Arial" panose="020B0604020202020204" pitchFamily="34" charset="0"/>
                        </a:rPr>
                        <a:t>RANK Diploma along Table (Down)</a:t>
                      </a:r>
                    </a:p>
                  </a:txBody>
                  <a:tcPr marL="6350" marR="6350" marT="6350" marB="0" vert="vert27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ZA" sz="1200" b="1" i="0" u="none" strike="noStrike" dirty="0">
                          <a:solidFill>
                            <a:srgbClr val="000000"/>
                          </a:solidFill>
                          <a:effectLst/>
                          <a:latin typeface="Arial" panose="020B0604020202020204" pitchFamily="34" charset="0"/>
                        </a:rPr>
                        <a:t>% Achieved Bachelor</a:t>
                      </a:r>
                    </a:p>
                  </a:txBody>
                  <a:tcPr marL="6350" marR="6350" marT="6350" marB="0" vert="vert27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200" b="1" i="0" u="none" strike="noStrike" dirty="0">
                          <a:solidFill>
                            <a:srgbClr val="000000"/>
                          </a:solidFill>
                          <a:effectLst/>
                          <a:latin typeface="Arial" panose="020B0604020202020204" pitchFamily="34" charset="0"/>
                        </a:rPr>
                        <a:t>RANK Bachelors along Table (Down)</a:t>
                      </a:r>
                    </a:p>
                  </a:txBody>
                  <a:tcPr marL="6350" marR="6350" marT="635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ZA" sz="1200" b="1" i="0" u="none" strike="noStrike" dirty="0">
                          <a:solidFill>
                            <a:srgbClr val="000000"/>
                          </a:solidFill>
                          <a:effectLst/>
                          <a:latin typeface="Arial" panose="020B0604020202020204" pitchFamily="34" charset="0"/>
                        </a:rPr>
                        <a:t>% Achieved Diploma</a:t>
                      </a:r>
                    </a:p>
                  </a:txBody>
                  <a:tcPr marL="6350" marR="6350" marT="635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200" b="1" i="0" u="none" strike="noStrike" dirty="0">
                          <a:solidFill>
                            <a:srgbClr val="000000"/>
                          </a:solidFill>
                          <a:effectLst/>
                          <a:latin typeface="Arial" panose="020B0604020202020204" pitchFamily="34" charset="0"/>
                        </a:rPr>
                        <a:t>RANK Diploma along Table (Down)</a:t>
                      </a:r>
                    </a:p>
                  </a:txBody>
                  <a:tcPr marL="6350" marR="6350" marT="6350" marB="0" vert="vert27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val="52189214"/>
                  </a:ext>
                </a:extLst>
              </a:tr>
              <a:tr h="295443">
                <a:tc>
                  <a:txBody>
                    <a:bodyPr/>
                    <a:lstStyle/>
                    <a:p>
                      <a:pPr algn="l" fontAlgn="t"/>
                      <a:r>
                        <a:rPr lang="en-ZA" sz="1200" b="1" i="0" u="none" strike="noStrike" dirty="0">
                          <a:solidFill>
                            <a:srgbClr val="000000"/>
                          </a:solidFill>
                          <a:effectLst/>
                          <a:latin typeface="Arial" panose="020B0604020202020204" pitchFamily="34" charset="0"/>
                        </a:rPr>
                        <a:t>Eastern Cape</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ZA" sz="1200" b="0" i="0" u="none" strike="noStrike" dirty="0">
                          <a:solidFill>
                            <a:srgbClr val="000000"/>
                          </a:solidFill>
                          <a:effectLst/>
                          <a:latin typeface="Arial" panose="020B0604020202020204" pitchFamily="34" charset="0"/>
                        </a:rPr>
                        <a:t>53.6%</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panose="020B0604020202020204" pitchFamily="34" charset="0"/>
                        </a:rPr>
                        <a:t>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ZA" sz="1200" b="0" i="0" u="none" strike="noStrike" dirty="0">
                          <a:solidFill>
                            <a:srgbClr val="000000"/>
                          </a:solidFill>
                          <a:effectLst/>
                          <a:latin typeface="Arial" panose="020B0604020202020204" pitchFamily="34" charset="0"/>
                        </a:rPr>
                        <a:t>25.1%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panose="020B0604020202020204" pitchFamily="34" charset="0"/>
                        </a:rPr>
                        <a:t>7</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ZA" sz="1200" b="0" i="0" u="none" strike="noStrike" dirty="0">
                          <a:solidFill>
                            <a:srgbClr val="000000"/>
                          </a:solidFill>
                          <a:effectLst/>
                          <a:latin typeface="Arial" panose="020B0604020202020204" pitchFamily="34" charset="0"/>
                        </a:rPr>
                        <a:t>26.1%</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panose="020B0604020202020204" pitchFamily="34" charset="0"/>
                        </a:rPr>
                        <a:t>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ZA" sz="1200" b="0" i="0" u="none" strike="noStrike" dirty="0">
                          <a:solidFill>
                            <a:srgbClr val="000000"/>
                          </a:solidFill>
                          <a:effectLst/>
                          <a:latin typeface="Arial" panose="020B0604020202020204" pitchFamily="34" charset="0"/>
                        </a:rPr>
                        <a:t>24.1%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panose="020B0604020202020204" pitchFamily="34" charset="0"/>
                        </a:rPr>
                        <a:t>7</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ZA" sz="1200" b="0" i="0" u="none" strike="noStrike" dirty="0">
                          <a:solidFill>
                            <a:srgbClr val="000000"/>
                          </a:solidFill>
                          <a:effectLst/>
                          <a:latin typeface="Arial" panose="020B0604020202020204" pitchFamily="34" charset="0"/>
                        </a:rPr>
                        <a:t>38.3%</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panose="020B0604020202020204" pitchFamily="34" charset="0"/>
                        </a:rPr>
                        <a:t>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ZA" sz="1200" b="0" i="0" u="none" strike="noStrike" dirty="0">
                          <a:solidFill>
                            <a:srgbClr val="000000"/>
                          </a:solidFill>
                          <a:effectLst/>
                          <a:latin typeface="Arial" panose="020B0604020202020204" pitchFamily="34" charset="0"/>
                        </a:rPr>
                        <a:t>28.3%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panose="020B0604020202020204" pitchFamily="34" charset="0"/>
                        </a:rPr>
                        <a:t>4</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419000111"/>
                  </a:ext>
                </a:extLst>
              </a:tr>
              <a:tr h="295443">
                <a:tc>
                  <a:txBody>
                    <a:bodyPr/>
                    <a:lstStyle/>
                    <a:p>
                      <a:pPr algn="l" fontAlgn="t"/>
                      <a:r>
                        <a:rPr lang="en-ZA" sz="1200" b="1" i="0" u="none" strike="noStrike" dirty="0">
                          <a:solidFill>
                            <a:srgbClr val="000000"/>
                          </a:solidFill>
                          <a:effectLst/>
                          <a:latin typeface="Arial" panose="020B0604020202020204" pitchFamily="34" charset="0"/>
                        </a:rPr>
                        <a:t>Free State</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ZA" sz="1200" b="0" i="0" u="none" strike="noStrike" dirty="0">
                          <a:solidFill>
                            <a:srgbClr val="000000"/>
                          </a:solidFill>
                          <a:effectLst/>
                          <a:latin typeface="Arial" panose="020B0604020202020204" pitchFamily="34" charset="0"/>
                        </a:rPr>
                        <a:t>53.7%</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panose="020B0604020202020204" pitchFamily="34" charset="0"/>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ZA" sz="1200" b="0" i="0" u="none" strike="noStrike" dirty="0">
                          <a:solidFill>
                            <a:srgbClr val="000000"/>
                          </a:solidFill>
                          <a:effectLst/>
                          <a:latin typeface="Arial" panose="020B0604020202020204" pitchFamily="34" charset="0"/>
                        </a:rPr>
                        <a:t>27.4%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panose="020B0604020202020204" pitchFamily="34" charset="0"/>
                        </a:rPr>
                        <a:t>4</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ZA" sz="1200" b="0" i="0" u="none" strike="noStrike" dirty="0">
                          <a:solidFill>
                            <a:srgbClr val="000000"/>
                          </a:solidFill>
                          <a:effectLst/>
                          <a:latin typeface="Arial" panose="020B0604020202020204" pitchFamily="34" charset="0"/>
                        </a:rPr>
                        <a:t>35.7%</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panose="020B0604020202020204" pitchFamily="34" charset="0"/>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ZA" sz="1200" b="0" i="0" u="none" strike="noStrike" dirty="0">
                          <a:solidFill>
                            <a:srgbClr val="000000"/>
                          </a:solidFill>
                          <a:effectLst/>
                          <a:latin typeface="Arial" panose="020B0604020202020204" pitchFamily="34" charset="0"/>
                        </a:rPr>
                        <a:t>32.5%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a:solidFill>
                            <a:srgbClr val="000000"/>
                          </a:solidFill>
                          <a:effectLst/>
                          <a:latin typeface="Arial" panose="020B0604020202020204" pitchFamily="34" charset="0"/>
                        </a:rPr>
                        <a:t>1</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ZA" sz="1200" b="0" i="0" u="none" strike="noStrike" dirty="0">
                          <a:solidFill>
                            <a:srgbClr val="000000"/>
                          </a:solidFill>
                          <a:effectLst/>
                          <a:latin typeface="Arial" panose="020B0604020202020204" pitchFamily="34" charset="0"/>
                        </a:rPr>
                        <a:t>53.1%</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panose="020B0604020202020204" pitchFamily="34" charset="0"/>
                        </a:rPr>
                        <a:t>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ZA" sz="1200" b="0" i="0" u="none" strike="noStrike" dirty="0">
                          <a:solidFill>
                            <a:srgbClr val="000000"/>
                          </a:solidFill>
                          <a:effectLst/>
                          <a:latin typeface="Arial" panose="020B0604020202020204" pitchFamily="34" charset="0"/>
                        </a:rPr>
                        <a:t>34.5%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panose="020B0604020202020204" pitchFamily="34" charset="0"/>
                        </a:rPr>
                        <a:t>1</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2285566558"/>
                  </a:ext>
                </a:extLst>
              </a:tr>
              <a:tr h="295443">
                <a:tc>
                  <a:txBody>
                    <a:bodyPr/>
                    <a:lstStyle/>
                    <a:p>
                      <a:pPr algn="l" fontAlgn="t"/>
                      <a:r>
                        <a:rPr lang="en-ZA" sz="1200" b="1" i="0" u="none" strike="noStrike" dirty="0">
                          <a:solidFill>
                            <a:srgbClr val="000000"/>
                          </a:solidFill>
                          <a:effectLst/>
                          <a:latin typeface="Arial" panose="020B0604020202020204" pitchFamily="34" charset="0"/>
                        </a:rPr>
                        <a:t>Gauteng</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ZA" sz="1200" b="0" i="0" u="none" strike="noStrike" dirty="0">
                          <a:solidFill>
                            <a:srgbClr val="000000"/>
                          </a:solidFill>
                          <a:effectLst/>
                          <a:latin typeface="Arial" panose="020B0604020202020204" pitchFamily="34" charset="0"/>
                        </a:rPr>
                        <a:t>48.1%</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panose="020B0604020202020204" pitchFamily="34" charset="0"/>
                        </a:rPr>
                        <a:t>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ZA" sz="1200" b="0" i="0" u="none" strike="noStrike" dirty="0">
                          <a:solidFill>
                            <a:srgbClr val="000000"/>
                          </a:solidFill>
                          <a:effectLst/>
                          <a:latin typeface="Arial" panose="020B0604020202020204" pitchFamily="34" charset="0"/>
                        </a:rPr>
                        <a:t>27.9%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panose="020B0604020202020204" pitchFamily="34" charset="0"/>
                        </a:rPr>
                        <a:t>1</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ZA" sz="1200" b="0" i="0" u="none" strike="noStrike" dirty="0">
                          <a:solidFill>
                            <a:srgbClr val="000000"/>
                          </a:solidFill>
                          <a:effectLst/>
                          <a:latin typeface="Arial" panose="020B0604020202020204" pitchFamily="34" charset="0"/>
                        </a:rPr>
                        <a:t>37.5%</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panose="020B0604020202020204" pitchFamily="34" charset="0"/>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ZA" sz="1200" b="0" i="0" u="none" strike="noStrike" dirty="0">
                          <a:solidFill>
                            <a:srgbClr val="000000"/>
                          </a:solidFill>
                          <a:effectLst/>
                          <a:latin typeface="Arial" panose="020B0604020202020204" pitchFamily="34" charset="0"/>
                        </a:rPr>
                        <a:t>28.2%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panose="020B0604020202020204" pitchFamily="34" charset="0"/>
                        </a:rPr>
                        <a:t>2</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ZA" sz="1200" b="0" i="0" u="none" strike="noStrike" dirty="0">
                          <a:solidFill>
                            <a:srgbClr val="000000"/>
                          </a:solidFill>
                          <a:effectLst/>
                          <a:latin typeface="Arial" panose="020B0604020202020204" pitchFamily="34" charset="0"/>
                        </a:rPr>
                        <a:t>59.7%</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panose="020B0604020202020204" pitchFamily="34" charset="0"/>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ZA" sz="1200" b="0" i="0" u="none" strike="noStrike" dirty="0">
                          <a:solidFill>
                            <a:srgbClr val="000000"/>
                          </a:solidFill>
                          <a:effectLst/>
                          <a:latin typeface="Arial" panose="020B0604020202020204" pitchFamily="34" charset="0"/>
                        </a:rPr>
                        <a:t>25.5%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panose="020B0604020202020204" pitchFamily="34" charset="0"/>
                        </a:rPr>
                        <a:t>6</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890413226"/>
                  </a:ext>
                </a:extLst>
              </a:tr>
              <a:tr h="295443">
                <a:tc>
                  <a:txBody>
                    <a:bodyPr/>
                    <a:lstStyle/>
                    <a:p>
                      <a:pPr algn="l" fontAlgn="t"/>
                      <a:r>
                        <a:rPr lang="en-ZA" sz="1200" b="1" i="0" u="none" strike="noStrike" dirty="0">
                          <a:solidFill>
                            <a:srgbClr val="000000"/>
                          </a:solidFill>
                          <a:effectLst/>
                          <a:latin typeface="Arial" panose="020B0604020202020204" pitchFamily="34" charset="0"/>
                        </a:rPr>
                        <a:t>KwaZulu-Natal</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ZA" sz="1200" b="0" i="0" u="none" strike="noStrike" dirty="0">
                          <a:solidFill>
                            <a:srgbClr val="000000"/>
                          </a:solidFill>
                          <a:effectLst/>
                          <a:latin typeface="Arial" panose="020B0604020202020204" pitchFamily="34" charset="0"/>
                        </a:rPr>
                        <a:t>45.6%</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panose="020B0604020202020204" pitchFamily="34" charset="0"/>
                        </a:rPr>
                        <a:t>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ZA" sz="1200" b="0" i="0" u="none" strike="noStrike" dirty="0">
                          <a:solidFill>
                            <a:srgbClr val="000000"/>
                          </a:solidFill>
                          <a:effectLst/>
                          <a:latin typeface="Arial" panose="020B0604020202020204" pitchFamily="34" charset="0"/>
                        </a:rPr>
                        <a:t>25.4%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panose="020B0604020202020204" pitchFamily="34" charset="0"/>
                        </a:rPr>
                        <a:t>6</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ZA" sz="1200" b="0" i="0" u="none" strike="noStrike" dirty="0">
                          <a:solidFill>
                            <a:srgbClr val="000000"/>
                          </a:solidFill>
                          <a:effectLst/>
                          <a:latin typeface="Arial" panose="020B0604020202020204" pitchFamily="34" charset="0"/>
                        </a:rPr>
                        <a:t>34.1%</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panose="020B0604020202020204" pitchFamily="34" charset="0"/>
                        </a:rPr>
                        <a:t>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ZA" sz="1200" b="0" i="0" u="none" strike="noStrike" dirty="0">
                          <a:solidFill>
                            <a:srgbClr val="000000"/>
                          </a:solidFill>
                          <a:effectLst/>
                          <a:latin typeface="Arial" panose="020B0604020202020204" pitchFamily="34" charset="0"/>
                        </a:rPr>
                        <a:t>26.5%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panose="020B0604020202020204" pitchFamily="34" charset="0"/>
                        </a:rPr>
                        <a:t>6</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ZA" sz="1200" b="0" i="0" u="none" strike="noStrike" dirty="0">
                          <a:solidFill>
                            <a:srgbClr val="000000"/>
                          </a:solidFill>
                          <a:effectLst/>
                          <a:latin typeface="Arial" panose="020B0604020202020204" pitchFamily="34" charset="0"/>
                        </a:rPr>
                        <a:t>54.3%</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panose="020B0604020202020204" pitchFamily="34" charset="0"/>
                        </a:rPr>
                        <a:t>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ZA" sz="1200" b="0" i="0" u="none" strike="noStrike" dirty="0">
                          <a:solidFill>
                            <a:srgbClr val="000000"/>
                          </a:solidFill>
                          <a:effectLst/>
                          <a:latin typeface="Arial" panose="020B0604020202020204" pitchFamily="34" charset="0"/>
                        </a:rPr>
                        <a:t>20.7%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panose="020B0604020202020204" pitchFamily="34" charset="0"/>
                        </a:rPr>
                        <a:t>9</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272856189"/>
                  </a:ext>
                </a:extLst>
              </a:tr>
              <a:tr h="295443">
                <a:tc>
                  <a:txBody>
                    <a:bodyPr/>
                    <a:lstStyle/>
                    <a:p>
                      <a:pPr algn="l" fontAlgn="t"/>
                      <a:r>
                        <a:rPr lang="en-ZA" sz="1200" b="1" i="0" u="none" strike="noStrike" dirty="0">
                          <a:solidFill>
                            <a:srgbClr val="000000"/>
                          </a:solidFill>
                          <a:effectLst/>
                          <a:latin typeface="Arial" panose="020B0604020202020204" pitchFamily="34" charset="0"/>
                        </a:rPr>
                        <a:t>Limpopo</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ZA" sz="1200" b="0" i="0" u="none" strike="noStrike" dirty="0">
                          <a:solidFill>
                            <a:srgbClr val="000000"/>
                          </a:solidFill>
                          <a:effectLst/>
                          <a:latin typeface="Arial" panose="020B0604020202020204" pitchFamily="34" charset="0"/>
                        </a:rPr>
                        <a:t>57.5%</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panose="020B0604020202020204" pitchFamily="34" charset="0"/>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ZA" sz="1200" b="0" i="0" u="none" strike="noStrike" dirty="0">
                          <a:solidFill>
                            <a:srgbClr val="000000"/>
                          </a:solidFill>
                          <a:effectLst/>
                          <a:latin typeface="Arial" panose="020B0604020202020204" pitchFamily="34" charset="0"/>
                        </a:rPr>
                        <a:t>22.5%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panose="020B0604020202020204" pitchFamily="34" charset="0"/>
                        </a:rPr>
                        <a:t>9</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ZA" sz="1200" b="0" i="0" u="none" strike="noStrike" dirty="0">
                          <a:solidFill>
                            <a:srgbClr val="000000"/>
                          </a:solidFill>
                          <a:effectLst/>
                          <a:latin typeface="Arial" panose="020B0604020202020204" pitchFamily="34" charset="0"/>
                        </a:rPr>
                        <a:t>26.1%</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panose="020B0604020202020204" pitchFamily="34" charset="0"/>
                        </a:rPr>
                        <a:t>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ZA" sz="1200" b="0" i="0" u="none" strike="noStrike" dirty="0">
                          <a:solidFill>
                            <a:srgbClr val="000000"/>
                          </a:solidFill>
                          <a:effectLst/>
                          <a:latin typeface="Arial" panose="020B0604020202020204" pitchFamily="34" charset="0"/>
                        </a:rPr>
                        <a:t>23.7%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panose="020B0604020202020204" pitchFamily="34" charset="0"/>
                        </a:rPr>
                        <a:t>8</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ZA" sz="1200" b="0" i="0" u="none" strike="noStrike" dirty="0">
                          <a:solidFill>
                            <a:srgbClr val="000000"/>
                          </a:solidFill>
                          <a:effectLst/>
                          <a:latin typeface="Arial" panose="020B0604020202020204" pitchFamily="34" charset="0"/>
                        </a:rPr>
                        <a:t>55.4%</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panose="020B0604020202020204" pitchFamily="34" charset="0"/>
                        </a:rPr>
                        <a:t>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ZA" sz="1200" b="0" i="0" u="none" strike="noStrike" dirty="0">
                          <a:solidFill>
                            <a:srgbClr val="000000"/>
                          </a:solidFill>
                          <a:effectLst/>
                          <a:latin typeface="Arial" panose="020B0604020202020204" pitchFamily="34" charset="0"/>
                        </a:rPr>
                        <a:t>23.9%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panose="020B0604020202020204" pitchFamily="34" charset="0"/>
                        </a:rPr>
                        <a:t>7</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763788750"/>
                  </a:ext>
                </a:extLst>
              </a:tr>
              <a:tr h="295443">
                <a:tc>
                  <a:txBody>
                    <a:bodyPr/>
                    <a:lstStyle/>
                    <a:p>
                      <a:pPr algn="l" fontAlgn="t"/>
                      <a:r>
                        <a:rPr lang="en-ZA" sz="1200" b="1" i="0" u="none" strike="noStrike" dirty="0">
                          <a:solidFill>
                            <a:srgbClr val="000000"/>
                          </a:solidFill>
                          <a:effectLst/>
                          <a:latin typeface="Arial" panose="020B0604020202020204" pitchFamily="34" charset="0"/>
                        </a:rPr>
                        <a:t>Mpumalanga</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ZA" sz="1200" b="0" i="0" u="none" strike="noStrike" dirty="0">
                          <a:solidFill>
                            <a:srgbClr val="000000"/>
                          </a:solidFill>
                          <a:effectLst/>
                          <a:latin typeface="Arial" panose="020B0604020202020204" pitchFamily="34" charset="0"/>
                        </a:rPr>
                        <a:t>51.5%</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panose="020B0604020202020204" pitchFamily="34" charset="0"/>
                        </a:rPr>
                        <a:t>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ZA" sz="1200" b="0" i="0" u="none" strike="noStrike" dirty="0">
                          <a:solidFill>
                            <a:srgbClr val="000000"/>
                          </a:solidFill>
                          <a:effectLst/>
                          <a:latin typeface="Arial" panose="020B0604020202020204" pitchFamily="34" charset="0"/>
                        </a:rPr>
                        <a:t>27.9%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panose="020B0604020202020204" pitchFamily="34" charset="0"/>
                        </a:rPr>
                        <a:t>2</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ZA" sz="1200" b="0" i="0" u="none" strike="noStrike" dirty="0">
                          <a:solidFill>
                            <a:srgbClr val="000000"/>
                          </a:solidFill>
                          <a:effectLst/>
                          <a:latin typeface="Arial" panose="020B0604020202020204" pitchFamily="34" charset="0"/>
                        </a:rPr>
                        <a:t>27.3%</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panose="020B0604020202020204" pitchFamily="34" charset="0"/>
                        </a:rPr>
                        <a:t>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ZA" sz="1200" b="0" i="0" u="none" strike="noStrike" dirty="0">
                          <a:solidFill>
                            <a:srgbClr val="000000"/>
                          </a:solidFill>
                          <a:effectLst/>
                          <a:latin typeface="Arial" panose="020B0604020202020204" pitchFamily="34" charset="0"/>
                        </a:rPr>
                        <a:t>26.7%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panose="020B0604020202020204" pitchFamily="34" charset="0"/>
                        </a:rPr>
                        <a:t>5</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ZA" sz="1200" b="0" i="0" u="none" strike="noStrike" dirty="0">
                          <a:solidFill>
                            <a:srgbClr val="000000"/>
                          </a:solidFill>
                          <a:effectLst/>
                          <a:latin typeface="Arial" panose="020B0604020202020204" pitchFamily="34" charset="0"/>
                        </a:rPr>
                        <a:t>38.6%</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panose="020B0604020202020204" pitchFamily="34" charset="0"/>
                        </a:rPr>
                        <a:t>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ZA" sz="1200" b="0" i="0" u="none" strike="noStrike" dirty="0">
                          <a:solidFill>
                            <a:srgbClr val="000000"/>
                          </a:solidFill>
                          <a:effectLst/>
                          <a:latin typeface="Arial" panose="020B0604020202020204" pitchFamily="34" charset="0"/>
                        </a:rPr>
                        <a:t>31.5%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panose="020B0604020202020204" pitchFamily="34" charset="0"/>
                        </a:rPr>
                        <a:t>2</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928322439"/>
                  </a:ext>
                </a:extLst>
              </a:tr>
              <a:tr h="295443">
                <a:tc>
                  <a:txBody>
                    <a:bodyPr/>
                    <a:lstStyle/>
                    <a:p>
                      <a:pPr algn="l" fontAlgn="t"/>
                      <a:r>
                        <a:rPr lang="en-ZA" sz="1200" b="1" i="0" u="none" strike="noStrike" dirty="0">
                          <a:solidFill>
                            <a:srgbClr val="000000"/>
                          </a:solidFill>
                          <a:effectLst/>
                          <a:latin typeface="Arial" panose="020B0604020202020204" pitchFamily="34" charset="0"/>
                        </a:rPr>
                        <a:t>North-West</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ZA" sz="1200" b="0" i="0" u="none" strike="noStrike" dirty="0">
                          <a:solidFill>
                            <a:srgbClr val="000000"/>
                          </a:solidFill>
                          <a:effectLst/>
                          <a:latin typeface="Arial" panose="020B0604020202020204" pitchFamily="34" charset="0"/>
                        </a:rPr>
                        <a:t>48.6%</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panose="020B0604020202020204" pitchFamily="34" charset="0"/>
                        </a:rPr>
                        <a:t>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ZA" sz="1200" b="0" i="0" u="none" strike="noStrike" dirty="0">
                          <a:solidFill>
                            <a:srgbClr val="000000"/>
                          </a:solidFill>
                          <a:effectLst/>
                          <a:latin typeface="Arial" panose="020B0604020202020204" pitchFamily="34" charset="0"/>
                        </a:rPr>
                        <a:t>27.3%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panose="020B0604020202020204" pitchFamily="34" charset="0"/>
                        </a:rPr>
                        <a:t>5</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ZA" sz="1200" b="0" i="0" u="none" strike="noStrike" dirty="0">
                          <a:solidFill>
                            <a:srgbClr val="000000"/>
                          </a:solidFill>
                          <a:effectLst/>
                          <a:latin typeface="Arial" panose="020B0604020202020204" pitchFamily="34" charset="0"/>
                        </a:rPr>
                        <a:t>27.1%</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panose="020B0604020202020204" pitchFamily="34" charset="0"/>
                        </a:rPr>
                        <a:t>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ZA" sz="1200" b="0" i="0" u="none" strike="noStrike" dirty="0">
                          <a:solidFill>
                            <a:srgbClr val="000000"/>
                          </a:solidFill>
                          <a:effectLst/>
                          <a:latin typeface="Arial" panose="020B0604020202020204" pitchFamily="34" charset="0"/>
                        </a:rPr>
                        <a:t>27.0%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panose="020B0604020202020204" pitchFamily="34" charset="0"/>
                        </a:rPr>
                        <a:t>4</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ZA" sz="1200" b="0" i="0" u="none" strike="noStrike" dirty="0">
                          <a:solidFill>
                            <a:srgbClr val="000000"/>
                          </a:solidFill>
                          <a:effectLst/>
                          <a:latin typeface="Arial" panose="020B0604020202020204" pitchFamily="34" charset="0"/>
                        </a:rPr>
                        <a:t>52.2%</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panose="020B0604020202020204" pitchFamily="34" charset="0"/>
                        </a:rPr>
                        <a:t>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ZA" sz="1200" b="0" i="0" u="none" strike="noStrike" dirty="0">
                          <a:solidFill>
                            <a:srgbClr val="000000"/>
                          </a:solidFill>
                          <a:effectLst/>
                          <a:latin typeface="Arial" panose="020B0604020202020204" pitchFamily="34" charset="0"/>
                        </a:rPr>
                        <a:t>28.9%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panose="020B0604020202020204" pitchFamily="34" charset="0"/>
                        </a:rPr>
                        <a:t>3</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4130145722"/>
                  </a:ext>
                </a:extLst>
              </a:tr>
              <a:tr h="295443">
                <a:tc>
                  <a:txBody>
                    <a:bodyPr/>
                    <a:lstStyle/>
                    <a:p>
                      <a:pPr algn="l" fontAlgn="t"/>
                      <a:r>
                        <a:rPr lang="en-ZA" sz="1200" b="1" i="0" u="none" strike="noStrike" dirty="0">
                          <a:solidFill>
                            <a:srgbClr val="000000"/>
                          </a:solidFill>
                          <a:effectLst/>
                          <a:latin typeface="Arial" panose="020B0604020202020204" pitchFamily="34" charset="0"/>
                        </a:rPr>
                        <a:t>Northern Cape</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ZA" sz="1200" b="0" i="0" u="none" strike="noStrike" dirty="0">
                          <a:solidFill>
                            <a:srgbClr val="000000"/>
                          </a:solidFill>
                          <a:effectLst/>
                          <a:latin typeface="Arial" panose="020B0604020202020204" pitchFamily="34" charset="0"/>
                        </a:rPr>
                        <a:t>41.0%</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panose="020B0604020202020204" pitchFamily="34" charset="0"/>
                        </a:rPr>
                        <a:t>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ZA" sz="1200" b="0" i="0" u="none" strike="noStrike" dirty="0">
                          <a:solidFill>
                            <a:srgbClr val="000000"/>
                          </a:solidFill>
                          <a:effectLst/>
                          <a:latin typeface="Arial" panose="020B0604020202020204" pitchFamily="34" charset="0"/>
                        </a:rPr>
                        <a:t>27.6%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panose="020B0604020202020204" pitchFamily="34" charset="0"/>
                        </a:rPr>
                        <a:t>3</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ZA" sz="1200" b="0" i="0" u="none" strike="noStrike" dirty="0">
                          <a:solidFill>
                            <a:srgbClr val="000000"/>
                          </a:solidFill>
                          <a:effectLst/>
                          <a:latin typeface="Arial" panose="020B0604020202020204" pitchFamily="34" charset="0"/>
                        </a:rPr>
                        <a:t>20.0%</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panose="020B0604020202020204" pitchFamily="34" charset="0"/>
                        </a:rPr>
                        <a:t>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ZA" sz="1200" b="0" i="0" u="none" strike="noStrike" dirty="0">
                          <a:solidFill>
                            <a:srgbClr val="000000"/>
                          </a:solidFill>
                          <a:effectLst/>
                          <a:latin typeface="Arial" panose="020B0604020202020204" pitchFamily="34" charset="0"/>
                        </a:rPr>
                        <a:t>21.7%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panose="020B0604020202020204" pitchFamily="34" charset="0"/>
                        </a:rPr>
                        <a:t>9</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ZA" sz="1200" b="0" i="0" u="none" strike="noStrike" dirty="0">
                          <a:solidFill>
                            <a:srgbClr val="000000"/>
                          </a:solidFill>
                          <a:effectLst/>
                          <a:latin typeface="Arial" panose="020B0604020202020204" pitchFamily="34" charset="0"/>
                        </a:rPr>
                        <a:t>34.1%</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panose="020B0604020202020204" pitchFamily="34" charset="0"/>
                        </a:rPr>
                        <a:t>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ZA" sz="1200" b="0" i="0" u="none" strike="noStrike" dirty="0">
                          <a:solidFill>
                            <a:srgbClr val="000000"/>
                          </a:solidFill>
                          <a:effectLst/>
                          <a:latin typeface="Arial" panose="020B0604020202020204" pitchFamily="34" charset="0"/>
                        </a:rPr>
                        <a:t>25.7%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panose="020B0604020202020204" pitchFamily="34" charset="0"/>
                        </a:rPr>
                        <a:t>5</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405172832"/>
                  </a:ext>
                </a:extLst>
              </a:tr>
              <a:tr h="295443">
                <a:tc>
                  <a:txBody>
                    <a:bodyPr/>
                    <a:lstStyle/>
                    <a:p>
                      <a:pPr algn="l" fontAlgn="t"/>
                      <a:r>
                        <a:rPr lang="en-ZA" sz="1200" b="1" i="0" u="none" strike="noStrike" dirty="0">
                          <a:solidFill>
                            <a:srgbClr val="000000"/>
                          </a:solidFill>
                          <a:effectLst/>
                          <a:latin typeface="Arial" panose="020B0604020202020204" pitchFamily="34" charset="0"/>
                        </a:rPr>
                        <a:t>Western Cape</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ZA" sz="1200" b="0" i="0" u="none" strike="noStrike" dirty="0">
                          <a:solidFill>
                            <a:srgbClr val="000000"/>
                          </a:solidFill>
                          <a:effectLst/>
                          <a:latin typeface="Arial" panose="020B0604020202020204" pitchFamily="34" charset="0"/>
                        </a:rPr>
                        <a:t>52.0%</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panose="020B0604020202020204" pitchFamily="34" charset="0"/>
                        </a:rPr>
                        <a:t>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ZA" sz="1200" b="0" i="0" u="none" strike="noStrike" dirty="0">
                          <a:solidFill>
                            <a:srgbClr val="000000"/>
                          </a:solidFill>
                          <a:effectLst/>
                          <a:latin typeface="Arial" panose="020B0604020202020204" pitchFamily="34" charset="0"/>
                        </a:rPr>
                        <a:t>22.6%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panose="020B0604020202020204" pitchFamily="34" charset="0"/>
                        </a:rPr>
                        <a:t>8</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ZA" sz="1200" b="0" i="0" u="none" strike="noStrike" dirty="0">
                          <a:solidFill>
                            <a:srgbClr val="000000"/>
                          </a:solidFill>
                          <a:effectLst/>
                          <a:latin typeface="Arial" panose="020B0604020202020204" pitchFamily="34" charset="0"/>
                        </a:rPr>
                        <a:t>27.1%</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panose="020B0604020202020204" pitchFamily="34" charset="0"/>
                        </a:rPr>
                        <a:t>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ZA" sz="1200" b="0" i="0" u="none" strike="noStrike" dirty="0">
                          <a:solidFill>
                            <a:srgbClr val="000000"/>
                          </a:solidFill>
                          <a:effectLst/>
                          <a:latin typeface="Arial" panose="020B0604020202020204" pitchFamily="34" charset="0"/>
                        </a:rPr>
                        <a:t>27.1%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panose="020B0604020202020204" pitchFamily="34" charset="0"/>
                        </a:rPr>
                        <a:t>3</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ZA" sz="1200" b="0" i="0" u="none" strike="noStrike" dirty="0">
                          <a:solidFill>
                            <a:srgbClr val="000000"/>
                          </a:solidFill>
                          <a:effectLst/>
                          <a:latin typeface="Arial" panose="020B0604020202020204" pitchFamily="34" charset="0"/>
                        </a:rPr>
                        <a:t>58.3%</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panose="020B0604020202020204" pitchFamily="34" charset="0"/>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ZA" sz="1200" b="0" i="0" u="none" strike="noStrike" dirty="0">
                          <a:solidFill>
                            <a:srgbClr val="000000"/>
                          </a:solidFill>
                          <a:effectLst/>
                          <a:latin typeface="Arial" panose="020B0604020202020204" pitchFamily="34" charset="0"/>
                        </a:rPr>
                        <a:t>22.5%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200" b="0" i="0" u="none" strike="noStrike" dirty="0">
                          <a:solidFill>
                            <a:srgbClr val="000000"/>
                          </a:solidFill>
                          <a:effectLst/>
                          <a:latin typeface="Arial" panose="020B0604020202020204" pitchFamily="34" charset="0"/>
                        </a:rPr>
                        <a:t>8</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589135090"/>
                  </a:ext>
                </a:extLst>
              </a:tr>
              <a:tr h="305630">
                <a:tc>
                  <a:txBody>
                    <a:bodyPr/>
                    <a:lstStyle/>
                    <a:p>
                      <a:pPr algn="l" fontAlgn="t"/>
                      <a:r>
                        <a:rPr lang="en-ZA" sz="1200" b="1" i="0" u="none" strike="noStrike" dirty="0">
                          <a:solidFill>
                            <a:srgbClr val="000000"/>
                          </a:solidFill>
                          <a:effectLst/>
                          <a:latin typeface="Arial" panose="020B0604020202020204" pitchFamily="34" charset="0"/>
                        </a:rPr>
                        <a:t>National</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ZA" sz="1200" b="0" i="0" u="none" strike="noStrike" dirty="0">
                          <a:solidFill>
                            <a:srgbClr val="000000"/>
                          </a:solidFill>
                          <a:effectLst/>
                          <a:latin typeface="Arial" panose="020B0604020202020204" pitchFamily="34" charset="0"/>
                        </a:rPr>
                        <a:t>49.0%</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n-ZA" sz="1200" b="0" i="0" u="none" strike="noStrike" dirty="0">
                        <a:solidFill>
                          <a:srgbClr val="000000"/>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ZA" sz="1200" b="0" i="0" u="none" strike="noStrike" dirty="0">
                          <a:solidFill>
                            <a:srgbClr val="000000"/>
                          </a:solidFill>
                          <a:effectLst/>
                          <a:latin typeface="Arial" panose="020B0604020202020204" pitchFamily="34" charset="0"/>
                        </a:rPr>
                        <a:t>26.0%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n-ZA" sz="1200" b="0" i="0" u="none" strike="noStrike" dirty="0">
                        <a:solidFill>
                          <a:srgbClr val="000000"/>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ZA" sz="1200" b="0" i="0" u="none" strike="noStrike" dirty="0">
                          <a:solidFill>
                            <a:srgbClr val="000000"/>
                          </a:solidFill>
                          <a:effectLst/>
                          <a:latin typeface="Arial" panose="020B0604020202020204" pitchFamily="34" charset="0"/>
                        </a:rPr>
                        <a:t>29.9%</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n-ZA" sz="1200" b="0" i="0" u="none" strike="noStrike" dirty="0">
                        <a:solidFill>
                          <a:srgbClr val="000000"/>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ZA" sz="1200" b="0" i="0" u="none" strike="noStrike" dirty="0">
                          <a:solidFill>
                            <a:srgbClr val="000000"/>
                          </a:solidFill>
                          <a:effectLst/>
                          <a:latin typeface="Arial" panose="020B0604020202020204" pitchFamily="34" charset="0"/>
                        </a:rPr>
                        <a:t>26.1%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n-ZA" sz="1200" b="0" i="0" u="none" strike="noStrike" dirty="0">
                        <a:solidFill>
                          <a:srgbClr val="000000"/>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ZA" sz="1200" b="0" i="0" u="none" strike="noStrike" dirty="0">
                          <a:solidFill>
                            <a:srgbClr val="000000"/>
                          </a:solidFill>
                          <a:effectLst/>
                          <a:latin typeface="Arial" panose="020B0604020202020204" pitchFamily="34" charset="0"/>
                        </a:rPr>
                        <a:t>53.0%</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n-ZA" sz="1200" b="0" i="0" u="none" strike="noStrike" dirty="0">
                        <a:solidFill>
                          <a:srgbClr val="000000"/>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ZA" sz="1200" b="0" i="0" u="none" strike="noStrike" dirty="0">
                          <a:solidFill>
                            <a:srgbClr val="000000"/>
                          </a:solidFill>
                          <a:effectLst/>
                          <a:latin typeface="Arial" panose="020B0604020202020204" pitchFamily="34" charset="0"/>
                        </a:rPr>
                        <a:t>25.7%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n-ZA" sz="1200" b="0" i="0" u="none" strike="noStrike" dirty="0">
                        <a:solidFill>
                          <a:srgbClr val="000000"/>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575320240"/>
                  </a:ext>
                </a:extLst>
              </a:tr>
            </a:tbl>
          </a:graphicData>
        </a:graphic>
      </p:graphicFrame>
    </p:spTree>
    <p:extLst>
      <p:ext uri="{BB962C8B-B14F-4D97-AF65-F5344CB8AC3E}">
        <p14:creationId xmlns:p14="http://schemas.microsoft.com/office/powerpoint/2010/main" val="22060641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632"/>
            <a:ext cx="8964488" cy="490066"/>
          </a:xfrm>
        </p:spPr>
        <p:txBody>
          <a:bodyPr/>
          <a:lstStyle/>
          <a:p>
            <a:r>
              <a:rPr lang="en-ZA" sz="3200" b="1" dirty="0">
                <a:solidFill>
                  <a:schemeClr val="accent2">
                    <a:lumMod val="50000"/>
                  </a:schemeClr>
                </a:solidFill>
                <a:latin typeface="Arial Narrow" pitchFamily="34" charset="0"/>
              </a:rPr>
              <a:t>BACHELOR PASS TREND (PERCENTAGE): </a:t>
            </a:r>
            <a:r>
              <a:rPr lang="en-ZA" sz="3200" b="1" dirty="0" smtClean="0">
                <a:solidFill>
                  <a:schemeClr val="accent2">
                    <a:lumMod val="50000"/>
                  </a:schemeClr>
                </a:solidFill>
                <a:latin typeface="Arial Narrow" pitchFamily="34" charset="0"/>
              </a:rPr>
              <a:t>2013 </a:t>
            </a:r>
            <a:r>
              <a:rPr lang="en-ZA" sz="3200" b="1" dirty="0">
                <a:solidFill>
                  <a:schemeClr val="accent2">
                    <a:lumMod val="50000"/>
                  </a:schemeClr>
                </a:solidFill>
                <a:latin typeface="Arial Narrow" pitchFamily="34" charset="0"/>
              </a:rPr>
              <a:t>- </a:t>
            </a:r>
            <a:r>
              <a:rPr lang="en-ZA" sz="3200" b="1" dirty="0" smtClean="0">
                <a:solidFill>
                  <a:schemeClr val="accent2">
                    <a:lumMod val="50000"/>
                  </a:schemeClr>
                </a:solidFill>
                <a:latin typeface="Arial Narrow" pitchFamily="34" charset="0"/>
              </a:rPr>
              <a:t>2020</a:t>
            </a:r>
            <a:endParaRPr lang="en-ZA" sz="3200" b="1" dirty="0">
              <a:solidFill>
                <a:schemeClr val="accent2">
                  <a:lumMod val="50000"/>
                </a:schemeClr>
              </a:solidFill>
              <a:latin typeface="Arial Narrow" pitchFamily="34" charset="0"/>
            </a:endParaRPr>
          </a:p>
        </p:txBody>
      </p:sp>
      <p:graphicFrame>
        <p:nvGraphicFramePr>
          <p:cNvPr id="6" name="Chart 5"/>
          <p:cNvGraphicFramePr>
            <a:graphicFrameLocks/>
          </p:cNvGraphicFramePr>
          <p:nvPr>
            <p:extLst/>
          </p:nvPr>
        </p:nvGraphicFramePr>
        <p:xfrm>
          <a:off x="251520" y="606698"/>
          <a:ext cx="8424936" cy="5749651"/>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p:cNvSpPr>
            <a:spLocks noGrp="1"/>
          </p:cNvSpPr>
          <p:nvPr>
            <p:ph type="sldNum" sz="quarter" idx="12"/>
          </p:nvPr>
        </p:nvSpPr>
        <p:spPr/>
        <p:txBody>
          <a:bodyPr/>
          <a:lstStyle/>
          <a:p>
            <a:pPr>
              <a:defRPr/>
            </a:pPr>
            <a:fld id="{5D50A69F-0DB0-4229-A874-189A1B00A418}" type="slidenum">
              <a:rPr lang="en-ZA" altLang="en-US" smtClean="0"/>
              <a:pPr>
                <a:defRPr/>
              </a:pPr>
              <a:t>75</a:t>
            </a:fld>
            <a:endParaRPr lang="en-ZA" altLang="en-US" dirty="0"/>
          </a:p>
        </p:txBody>
      </p:sp>
    </p:spTree>
    <p:extLst>
      <p:ext uri="{BB962C8B-B14F-4D97-AF65-F5344CB8AC3E}">
        <p14:creationId xmlns:p14="http://schemas.microsoft.com/office/powerpoint/2010/main" val="386654133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694" y="0"/>
            <a:ext cx="9227694" cy="836712"/>
          </a:xfrm>
        </p:spPr>
        <p:txBody>
          <a:bodyPr/>
          <a:lstStyle/>
          <a:p>
            <a:r>
              <a:rPr lang="en-ZA" sz="3200" b="1" dirty="0">
                <a:solidFill>
                  <a:schemeClr val="accent2">
                    <a:lumMod val="50000"/>
                  </a:schemeClr>
                </a:solidFill>
                <a:latin typeface="Arial Narrow" pitchFamily="34" charset="0"/>
              </a:rPr>
              <a:t>BACHELOR PASS TREND (NUMBERS): </a:t>
            </a:r>
            <a:r>
              <a:rPr lang="en-ZA" sz="3200" b="1" dirty="0" smtClean="0">
                <a:solidFill>
                  <a:schemeClr val="accent2">
                    <a:lumMod val="50000"/>
                  </a:schemeClr>
                </a:solidFill>
                <a:latin typeface="Arial Narrow" pitchFamily="34" charset="0"/>
              </a:rPr>
              <a:t>2013 </a:t>
            </a:r>
            <a:r>
              <a:rPr lang="en-ZA" sz="3200" b="1" dirty="0">
                <a:solidFill>
                  <a:schemeClr val="accent2">
                    <a:lumMod val="50000"/>
                  </a:schemeClr>
                </a:solidFill>
                <a:latin typeface="Arial Narrow" pitchFamily="34" charset="0"/>
              </a:rPr>
              <a:t>- </a:t>
            </a:r>
            <a:r>
              <a:rPr lang="en-ZA" sz="3200" b="1" dirty="0" smtClean="0">
                <a:solidFill>
                  <a:schemeClr val="accent2">
                    <a:lumMod val="50000"/>
                  </a:schemeClr>
                </a:solidFill>
                <a:latin typeface="Arial Narrow" pitchFamily="34" charset="0"/>
              </a:rPr>
              <a:t>2020</a:t>
            </a:r>
            <a:endParaRPr lang="en-ZA" sz="3200" b="1" dirty="0">
              <a:solidFill>
                <a:schemeClr val="accent2">
                  <a:lumMod val="50000"/>
                </a:schemeClr>
              </a:solidFill>
              <a:latin typeface="Arial Narrow" pitchFamily="34" charset="0"/>
            </a:endParaRPr>
          </a:p>
        </p:txBody>
      </p:sp>
      <p:sp>
        <p:nvSpPr>
          <p:cNvPr id="3" name="Slide Number Placeholder 2"/>
          <p:cNvSpPr>
            <a:spLocks noGrp="1"/>
          </p:cNvSpPr>
          <p:nvPr>
            <p:ph type="sldNum" sz="quarter" idx="12"/>
          </p:nvPr>
        </p:nvSpPr>
        <p:spPr>
          <a:xfrm>
            <a:off x="6758880" y="6356350"/>
            <a:ext cx="2133600" cy="365125"/>
          </a:xfrm>
        </p:spPr>
        <p:txBody>
          <a:bodyPr/>
          <a:lstStyle/>
          <a:p>
            <a:pPr>
              <a:defRPr/>
            </a:pPr>
            <a:fld id="{5D50A69F-0DB0-4229-A874-189A1B00A418}" type="slidenum">
              <a:rPr lang="en-ZA" altLang="en-US" sz="1600" smtClean="0"/>
              <a:pPr>
                <a:defRPr/>
              </a:pPr>
              <a:t>76</a:t>
            </a:fld>
            <a:endParaRPr lang="en-ZA" altLang="en-US" sz="1600" dirty="0"/>
          </a:p>
        </p:txBody>
      </p:sp>
      <p:graphicFrame>
        <p:nvGraphicFramePr>
          <p:cNvPr id="6" name="Chart 5"/>
          <p:cNvGraphicFramePr>
            <a:graphicFrameLocks/>
          </p:cNvGraphicFramePr>
          <p:nvPr>
            <p:extLst/>
          </p:nvPr>
        </p:nvGraphicFramePr>
        <p:xfrm>
          <a:off x="395536" y="908720"/>
          <a:ext cx="8208912" cy="532859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8572543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680" y="218847"/>
            <a:ext cx="8686800" cy="778098"/>
          </a:xfrm>
        </p:spPr>
        <p:txBody>
          <a:bodyPr/>
          <a:lstStyle/>
          <a:p>
            <a:r>
              <a:rPr lang="en-ZA" sz="3200" b="1" dirty="0">
                <a:solidFill>
                  <a:schemeClr val="accent2">
                    <a:lumMod val="50000"/>
                  </a:schemeClr>
                </a:solidFill>
                <a:latin typeface="Arial Narrow" pitchFamily="34" charset="0"/>
              </a:rPr>
              <a:t>BACHELOR PASS (</a:t>
            </a:r>
            <a:r>
              <a:rPr lang="en-ZA" sz="3200" b="1" dirty="0" smtClean="0">
                <a:solidFill>
                  <a:schemeClr val="accent2">
                    <a:lumMod val="50000"/>
                  </a:schemeClr>
                </a:solidFill>
                <a:latin typeface="Arial Narrow" pitchFamily="34" charset="0"/>
              </a:rPr>
              <a:t>NUMBERS)</a:t>
            </a:r>
            <a:r>
              <a:rPr lang="en-ZA" sz="3200" b="1" dirty="0">
                <a:solidFill>
                  <a:schemeClr val="accent2">
                    <a:lumMod val="50000"/>
                  </a:schemeClr>
                </a:solidFill>
                <a:latin typeface="Arial Narrow" pitchFamily="34" charset="0"/>
              </a:rPr>
              <a:t> </a:t>
            </a:r>
            <a:r>
              <a:rPr lang="en-ZA" sz="3200" b="1" dirty="0" smtClean="0">
                <a:solidFill>
                  <a:schemeClr val="accent2">
                    <a:lumMod val="50000"/>
                  </a:schemeClr>
                </a:solidFill>
                <a:latin typeface="Arial Narrow" pitchFamily="34" charset="0"/>
              </a:rPr>
              <a:t>PER </a:t>
            </a:r>
            <a:r>
              <a:rPr lang="en-ZA" sz="3200" b="1" dirty="0">
                <a:solidFill>
                  <a:schemeClr val="accent2">
                    <a:lumMod val="50000"/>
                  </a:schemeClr>
                </a:solidFill>
                <a:latin typeface="Arial Narrow" pitchFamily="34" charset="0"/>
              </a:rPr>
              <a:t>PROVINCE </a:t>
            </a:r>
            <a:r>
              <a:rPr lang="en-ZA" sz="3200" b="1" dirty="0" smtClean="0">
                <a:solidFill>
                  <a:schemeClr val="accent2">
                    <a:lumMod val="50000"/>
                  </a:schemeClr>
                </a:solidFill>
                <a:latin typeface="Arial Narrow" pitchFamily="34" charset="0"/>
              </a:rPr>
              <a:t>2020 </a:t>
            </a:r>
            <a:endParaRPr lang="en-ZA" sz="3200" b="1" dirty="0">
              <a:solidFill>
                <a:schemeClr val="accent2">
                  <a:lumMod val="50000"/>
                </a:schemeClr>
              </a:solidFill>
              <a:latin typeface="Arial Narrow" pitchFamily="34" charset="0"/>
            </a:endParaRPr>
          </a:p>
        </p:txBody>
      </p:sp>
      <p:sp>
        <p:nvSpPr>
          <p:cNvPr id="3" name="Slide Number Placeholder 2"/>
          <p:cNvSpPr>
            <a:spLocks noGrp="1"/>
          </p:cNvSpPr>
          <p:nvPr>
            <p:ph type="sldNum" sz="quarter" idx="12"/>
          </p:nvPr>
        </p:nvSpPr>
        <p:spPr/>
        <p:txBody>
          <a:bodyPr/>
          <a:lstStyle/>
          <a:p>
            <a:pPr>
              <a:defRPr/>
            </a:pPr>
            <a:fld id="{5D50A69F-0DB0-4229-A874-189A1B00A418}" type="slidenum">
              <a:rPr lang="en-ZA" altLang="en-US" sz="1600" smtClean="0"/>
              <a:pPr>
                <a:defRPr/>
              </a:pPr>
              <a:t>77</a:t>
            </a:fld>
            <a:endParaRPr lang="en-ZA" altLang="en-US" sz="1600" dirty="0"/>
          </a:p>
        </p:txBody>
      </p:sp>
      <p:graphicFrame>
        <p:nvGraphicFramePr>
          <p:cNvPr id="5" name="Chart 4"/>
          <p:cNvGraphicFramePr>
            <a:graphicFrameLocks/>
          </p:cNvGraphicFramePr>
          <p:nvPr>
            <p:extLst/>
          </p:nvPr>
        </p:nvGraphicFramePr>
        <p:xfrm>
          <a:off x="266699" y="908720"/>
          <a:ext cx="8481765" cy="544763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0381719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44624"/>
            <a:ext cx="8784976" cy="792088"/>
          </a:xfrm>
        </p:spPr>
        <p:txBody>
          <a:bodyPr/>
          <a:lstStyle/>
          <a:p>
            <a:r>
              <a:rPr lang="en-ZA" sz="2800" b="1" dirty="0">
                <a:solidFill>
                  <a:schemeClr val="accent2">
                    <a:lumMod val="50000"/>
                  </a:schemeClr>
                </a:solidFill>
                <a:latin typeface="Arial Narrow" pitchFamily="34" charset="0"/>
              </a:rPr>
              <a:t>BACHELOR PASS (PERCENTAGES) </a:t>
            </a:r>
            <a:r>
              <a:rPr lang="en-ZA" sz="2800" b="1" dirty="0" smtClean="0">
                <a:solidFill>
                  <a:schemeClr val="accent2">
                    <a:lumMod val="50000"/>
                  </a:schemeClr>
                </a:solidFill>
                <a:latin typeface="Arial Narrow" pitchFamily="34" charset="0"/>
              </a:rPr>
              <a:t>PER PROVINCE 2020 </a:t>
            </a:r>
            <a:endParaRPr lang="en-ZA" sz="2800" b="1" dirty="0">
              <a:solidFill>
                <a:schemeClr val="accent2">
                  <a:lumMod val="50000"/>
                </a:schemeClr>
              </a:solidFill>
              <a:latin typeface="Arial Narrow" pitchFamily="34" charset="0"/>
            </a:endParaRPr>
          </a:p>
        </p:txBody>
      </p:sp>
      <p:sp>
        <p:nvSpPr>
          <p:cNvPr id="3" name="Slide Number Placeholder 2"/>
          <p:cNvSpPr>
            <a:spLocks noGrp="1"/>
          </p:cNvSpPr>
          <p:nvPr>
            <p:ph type="sldNum" sz="quarter" idx="12"/>
          </p:nvPr>
        </p:nvSpPr>
        <p:spPr/>
        <p:txBody>
          <a:bodyPr/>
          <a:lstStyle/>
          <a:p>
            <a:pPr>
              <a:defRPr/>
            </a:pPr>
            <a:fld id="{5D50A69F-0DB0-4229-A874-189A1B00A418}" type="slidenum">
              <a:rPr lang="en-ZA" altLang="en-US" smtClean="0"/>
              <a:pPr>
                <a:defRPr/>
              </a:pPr>
              <a:t>78</a:t>
            </a:fld>
            <a:endParaRPr lang="en-ZA" altLang="en-US" dirty="0"/>
          </a:p>
        </p:txBody>
      </p:sp>
      <p:graphicFrame>
        <p:nvGraphicFramePr>
          <p:cNvPr id="6" name="Chart 5"/>
          <p:cNvGraphicFramePr>
            <a:graphicFrameLocks/>
          </p:cNvGraphicFramePr>
          <p:nvPr>
            <p:extLst/>
          </p:nvPr>
        </p:nvGraphicFramePr>
        <p:xfrm>
          <a:off x="301847" y="980728"/>
          <a:ext cx="8518625" cy="532859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9676068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107950" y="44450"/>
            <a:ext cx="8856663" cy="722313"/>
          </a:xfrm>
        </p:spPr>
        <p:txBody>
          <a:bodyPr/>
          <a:lstStyle/>
          <a:p>
            <a:r>
              <a:rPr lang="en-US" altLang="en-US" sz="3200" b="1" dirty="0">
                <a:solidFill>
                  <a:schemeClr val="accent2">
                    <a:lumMod val="50000"/>
                  </a:schemeClr>
                </a:solidFill>
                <a:latin typeface="Arial Narrow" pitchFamily="34" charset="0"/>
                <a:cs typeface="Tahoma" panose="020B0604030504040204" pitchFamily="34" charset="0"/>
              </a:rPr>
              <a:t>BACHELOR ACHIEVEMENTS: </a:t>
            </a:r>
            <a:r>
              <a:rPr lang="en-US" altLang="en-US" sz="3200" b="1" dirty="0" smtClean="0">
                <a:solidFill>
                  <a:schemeClr val="accent2">
                    <a:lumMod val="50000"/>
                  </a:schemeClr>
                </a:solidFill>
                <a:latin typeface="Arial Narrow" pitchFamily="34" charset="0"/>
                <a:cs typeface="Tahoma" panose="020B0604030504040204" pitchFamily="34" charset="0"/>
              </a:rPr>
              <a:t>2019 </a:t>
            </a:r>
            <a:r>
              <a:rPr lang="en-US" altLang="en-US" sz="3200" b="1" dirty="0">
                <a:solidFill>
                  <a:schemeClr val="accent2">
                    <a:lumMod val="50000"/>
                  </a:schemeClr>
                </a:solidFill>
                <a:latin typeface="Arial Narrow" pitchFamily="34" charset="0"/>
                <a:cs typeface="Tahoma" panose="020B0604030504040204" pitchFamily="34" charset="0"/>
              </a:rPr>
              <a:t>AND </a:t>
            </a:r>
            <a:r>
              <a:rPr lang="en-US" altLang="en-US" sz="3200" b="1" dirty="0" smtClean="0">
                <a:solidFill>
                  <a:schemeClr val="accent2">
                    <a:lumMod val="50000"/>
                  </a:schemeClr>
                </a:solidFill>
                <a:latin typeface="Arial Narrow" pitchFamily="34" charset="0"/>
                <a:cs typeface="Tahoma" panose="020B0604030504040204" pitchFamily="34" charset="0"/>
              </a:rPr>
              <a:t>2020</a:t>
            </a:r>
            <a:endParaRPr lang="en-ZA" altLang="en-US" sz="3200" b="1" dirty="0">
              <a:solidFill>
                <a:schemeClr val="accent2">
                  <a:lumMod val="50000"/>
                </a:schemeClr>
              </a:solidFill>
              <a:latin typeface="Arial Narrow" pitchFamily="34" charset="0"/>
              <a:cs typeface="Tahoma" panose="020B060403050404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913063493"/>
              </p:ext>
            </p:extLst>
          </p:nvPr>
        </p:nvGraphicFramePr>
        <p:xfrm>
          <a:off x="1" y="766762"/>
          <a:ext cx="8892479" cy="5526019"/>
        </p:xfrm>
        <a:graphic>
          <a:graphicData uri="http://schemas.openxmlformats.org/drawingml/2006/table">
            <a:tbl>
              <a:tblPr/>
              <a:tblGrid>
                <a:gridCol w="1416906">
                  <a:extLst>
                    <a:ext uri="{9D8B030D-6E8A-4147-A177-3AD203B41FA5}">
                      <a16:colId xmlns:a16="http://schemas.microsoft.com/office/drawing/2014/main" val="20000"/>
                    </a:ext>
                  </a:extLst>
                </a:gridCol>
                <a:gridCol w="1330038">
                  <a:extLst>
                    <a:ext uri="{9D8B030D-6E8A-4147-A177-3AD203B41FA5}">
                      <a16:colId xmlns:a16="http://schemas.microsoft.com/office/drawing/2014/main" val="20001"/>
                    </a:ext>
                  </a:extLst>
                </a:gridCol>
                <a:gridCol w="1245142">
                  <a:extLst>
                    <a:ext uri="{9D8B030D-6E8A-4147-A177-3AD203B41FA5}">
                      <a16:colId xmlns:a16="http://schemas.microsoft.com/office/drawing/2014/main" val="20002"/>
                    </a:ext>
                  </a:extLst>
                </a:gridCol>
                <a:gridCol w="1160247">
                  <a:extLst>
                    <a:ext uri="{9D8B030D-6E8A-4147-A177-3AD203B41FA5}">
                      <a16:colId xmlns:a16="http://schemas.microsoft.com/office/drawing/2014/main" val="20003"/>
                    </a:ext>
                  </a:extLst>
                </a:gridCol>
                <a:gridCol w="1169679">
                  <a:extLst>
                    <a:ext uri="{9D8B030D-6E8A-4147-A177-3AD203B41FA5}">
                      <a16:colId xmlns:a16="http://schemas.microsoft.com/office/drawing/2014/main" val="20004"/>
                    </a:ext>
                  </a:extLst>
                </a:gridCol>
                <a:gridCol w="1282875">
                  <a:extLst>
                    <a:ext uri="{9D8B030D-6E8A-4147-A177-3AD203B41FA5}">
                      <a16:colId xmlns:a16="http://schemas.microsoft.com/office/drawing/2014/main" val="20005"/>
                    </a:ext>
                  </a:extLst>
                </a:gridCol>
                <a:gridCol w="1287592">
                  <a:extLst>
                    <a:ext uri="{9D8B030D-6E8A-4147-A177-3AD203B41FA5}">
                      <a16:colId xmlns:a16="http://schemas.microsoft.com/office/drawing/2014/main" val="20006"/>
                    </a:ext>
                  </a:extLst>
                </a:gridCol>
              </a:tblGrid>
              <a:tr h="401312">
                <a:tc rowSpan="2">
                  <a:txBody>
                    <a:bodyPr/>
                    <a:lstStyle/>
                    <a:p>
                      <a:pPr algn="l" fontAlgn="ctr"/>
                      <a:r>
                        <a:rPr lang="en-ZA" sz="1800" b="1" i="0" u="none" strike="noStrike" dirty="0">
                          <a:solidFill>
                            <a:srgbClr val="000000"/>
                          </a:solidFill>
                          <a:effectLst/>
                          <a:latin typeface="Arial Narrow" pitchFamily="34" charset="0"/>
                        </a:rPr>
                        <a:t>Province</a:t>
                      </a:r>
                    </a:p>
                  </a:txBody>
                  <a:tcPr marL="6783" marR="6783" marT="678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gridSpan="3">
                  <a:txBody>
                    <a:bodyPr/>
                    <a:lstStyle/>
                    <a:p>
                      <a:pPr algn="ctr" fontAlgn="b"/>
                      <a:r>
                        <a:rPr lang="en-ZA" sz="1800" b="1" i="0" u="none" strike="noStrike" dirty="0" smtClean="0">
                          <a:solidFill>
                            <a:srgbClr val="000000"/>
                          </a:solidFill>
                          <a:effectLst/>
                          <a:latin typeface="Calibri" panose="020F0502020204030204" pitchFamily="34" charset="0"/>
                        </a:rPr>
                        <a:t>2019</a:t>
                      </a:r>
                      <a:endParaRPr lang="en-ZA" sz="1800" b="1" i="0" u="none" strike="noStrike" dirty="0">
                        <a:solidFill>
                          <a:srgbClr val="000000"/>
                        </a:solidFill>
                        <a:effectLst/>
                        <a:latin typeface="Calibri" panose="020F0502020204030204" pitchFamily="34" charset="0"/>
                      </a:endParaRPr>
                    </a:p>
                  </a:txBody>
                  <a:tcPr marL="6783" marR="6783" marT="678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hMerge="1">
                  <a:txBody>
                    <a:bodyPr/>
                    <a:lstStyle/>
                    <a:p>
                      <a:endParaRPr lang="en-ZA"/>
                    </a:p>
                  </a:txBody>
                  <a:tcPr/>
                </a:tc>
                <a:tc hMerge="1">
                  <a:txBody>
                    <a:bodyPr/>
                    <a:lstStyle/>
                    <a:p>
                      <a:endParaRPr lang="en-ZA"/>
                    </a:p>
                  </a:txBody>
                  <a:tcPr/>
                </a:tc>
                <a:tc gridSpan="3">
                  <a:txBody>
                    <a:bodyPr/>
                    <a:lstStyle/>
                    <a:p>
                      <a:pPr algn="ctr" fontAlgn="b"/>
                      <a:r>
                        <a:rPr lang="en-ZA" sz="1800" b="1" i="0" u="none" strike="noStrike" dirty="0" smtClean="0">
                          <a:solidFill>
                            <a:srgbClr val="000000"/>
                          </a:solidFill>
                          <a:effectLst/>
                          <a:latin typeface="Calibri" panose="020F0502020204030204" pitchFamily="34" charset="0"/>
                        </a:rPr>
                        <a:t>2020</a:t>
                      </a:r>
                      <a:endParaRPr lang="en-ZA" sz="1800" b="1" i="0" u="none" strike="noStrike" dirty="0">
                        <a:solidFill>
                          <a:srgbClr val="000000"/>
                        </a:solidFill>
                        <a:effectLst/>
                        <a:latin typeface="Calibri" panose="020F0502020204030204" pitchFamily="34" charset="0"/>
                      </a:endParaRPr>
                    </a:p>
                  </a:txBody>
                  <a:tcPr marL="6783" marR="6783" marT="678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val="10000"/>
                  </a:ext>
                </a:extLst>
              </a:tr>
              <a:tr h="1318602">
                <a:tc vMerge="1">
                  <a:txBody>
                    <a:bodyPr/>
                    <a:lstStyle/>
                    <a:p>
                      <a:endParaRPr lang="en-ZA"/>
                    </a:p>
                  </a:txBody>
                  <a:tcPr/>
                </a:tc>
                <a:tc>
                  <a:txBody>
                    <a:bodyPr/>
                    <a:lstStyle/>
                    <a:p>
                      <a:pPr algn="ctr" fontAlgn="ctr"/>
                      <a:r>
                        <a:rPr lang="en-ZA" sz="1800" b="1" i="0" u="none" strike="noStrike" dirty="0">
                          <a:solidFill>
                            <a:srgbClr val="000000"/>
                          </a:solidFill>
                          <a:effectLst/>
                          <a:latin typeface="Arial Narrow" pitchFamily="34" charset="0"/>
                        </a:rPr>
                        <a:t>Number </a:t>
                      </a:r>
                      <a:br>
                        <a:rPr lang="en-ZA" sz="1800" b="1" i="0" u="none" strike="noStrike" dirty="0">
                          <a:solidFill>
                            <a:srgbClr val="000000"/>
                          </a:solidFill>
                          <a:effectLst/>
                          <a:latin typeface="Arial Narrow" pitchFamily="34" charset="0"/>
                        </a:rPr>
                      </a:br>
                      <a:r>
                        <a:rPr lang="en-ZA" sz="1800" b="1" i="0" u="none" strike="noStrike" dirty="0">
                          <a:solidFill>
                            <a:srgbClr val="000000"/>
                          </a:solidFill>
                          <a:effectLst/>
                          <a:latin typeface="Arial Narrow" pitchFamily="34" charset="0"/>
                        </a:rPr>
                        <a:t>Wrote</a:t>
                      </a:r>
                    </a:p>
                  </a:txBody>
                  <a:tcPr marL="6783" marR="6783" marT="67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ctr"/>
                      <a:r>
                        <a:rPr lang="en-ZA" sz="1800" b="1" i="0" u="none" strike="noStrike" dirty="0">
                          <a:solidFill>
                            <a:srgbClr val="000000"/>
                          </a:solidFill>
                          <a:effectLst/>
                          <a:latin typeface="Arial Narrow" pitchFamily="34" charset="0"/>
                        </a:rPr>
                        <a:t>Number </a:t>
                      </a:r>
                      <a:br>
                        <a:rPr lang="en-ZA" sz="1800" b="1" i="0" u="none" strike="noStrike" dirty="0">
                          <a:solidFill>
                            <a:srgbClr val="000000"/>
                          </a:solidFill>
                          <a:effectLst/>
                          <a:latin typeface="Arial Narrow" pitchFamily="34" charset="0"/>
                        </a:rPr>
                      </a:br>
                      <a:r>
                        <a:rPr lang="en-ZA" sz="1800" b="1" i="0" u="none" strike="noStrike" dirty="0">
                          <a:solidFill>
                            <a:srgbClr val="000000"/>
                          </a:solidFill>
                          <a:effectLst/>
                          <a:latin typeface="Arial Narrow" pitchFamily="34" charset="0"/>
                        </a:rPr>
                        <a:t>Achieved with Bachelor</a:t>
                      </a:r>
                    </a:p>
                  </a:txBody>
                  <a:tcPr marL="6783" marR="6783" marT="67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ctr"/>
                      <a:r>
                        <a:rPr lang="en-ZA" sz="1800" b="1" i="0" u="none" strike="noStrike" dirty="0">
                          <a:solidFill>
                            <a:srgbClr val="000000"/>
                          </a:solidFill>
                          <a:effectLst/>
                          <a:latin typeface="Arial Narrow" pitchFamily="34" charset="0"/>
                        </a:rPr>
                        <a:t>% </a:t>
                      </a:r>
                      <a:br>
                        <a:rPr lang="en-ZA" sz="1800" b="1" i="0" u="none" strike="noStrike" dirty="0">
                          <a:solidFill>
                            <a:srgbClr val="000000"/>
                          </a:solidFill>
                          <a:effectLst/>
                          <a:latin typeface="Arial Narrow" pitchFamily="34" charset="0"/>
                        </a:rPr>
                      </a:br>
                      <a:r>
                        <a:rPr lang="en-ZA" sz="1800" b="1" i="0" u="none" strike="noStrike" dirty="0">
                          <a:solidFill>
                            <a:srgbClr val="000000"/>
                          </a:solidFill>
                          <a:effectLst/>
                          <a:latin typeface="Arial Narrow" pitchFamily="34" charset="0"/>
                        </a:rPr>
                        <a:t>Achieved with Bachelor</a:t>
                      </a:r>
                    </a:p>
                  </a:txBody>
                  <a:tcPr marL="6783" marR="6783" marT="67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ctr"/>
                      <a:r>
                        <a:rPr lang="en-ZA" sz="1800" b="1" i="0" u="none" strike="noStrike" dirty="0">
                          <a:solidFill>
                            <a:srgbClr val="000000"/>
                          </a:solidFill>
                          <a:effectLst/>
                          <a:latin typeface="Arial Narrow" pitchFamily="34" charset="0"/>
                        </a:rPr>
                        <a:t>Number </a:t>
                      </a:r>
                      <a:br>
                        <a:rPr lang="en-ZA" sz="1800" b="1" i="0" u="none" strike="noStrike" dirty="0">
                          <a:solidFill>
                            <a:srgbClr val="000000"/>
                          </a:solidFill>
                          <a:effectLst/>
                          <a:latin typeface="Arial Narrow" pitchFamily="34" charset="0"/>
                        </a:rPr>
                      </a:br>
                      <a:r>
                        <a:rPr lang="en-ZA" sz="1800" b="1" i="0" u="none" strike="noStrike" dirty="0">
                          <a:solidFill>
                            <a:srgbClr val="000000"/>
                          </a:solidFill>
                          <a:effectLst/>
                          <a:latin typeface="Arial Narrow" pitchFamily="34" charset="0"/>
                        </a:rPr>
                        <a:t>Wrote</a:t>
                      </a:r>
                    </a:p>
                  </a:txBody>
                  <a:tcPr marL="6783" marR="6783" marT="67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ZA" sz="1800" b="1" i="0" u="none" strike="noStrike" dirty="0">
                          <a:solidFill>
                            <a:srgbClr val="000000"/>
                          </a:solidFill>
                          <a:effectLst/>
                          <a:latin typeface="Arial Narrow" pitchFamily="34" charset="0"/>
                        </a:rPr>
                        <a:t>Number </a:t>
                      </a:r>
                      <a:br>
                        <a:rPr lang="en-ZA" sz="1800" b="1" i="0" u="none" strike="noStrike" dirty="0">
                          <a:solidFill>
                            <a:srgbClr val="000000"/>
                          </a:solidFill>
                          <a:effectLst/>
                          <a:latin typeface="Arial Narrow" pitchFamily="34" charset="0"/>
                        </a:rPr>
                      </a:br>
                      <a:r>
                        <a:rPr lang="en-ZA" sz="1800" b="1" i="0" u="none" strike="noStrike" dirty="0">
                          <a:solidFill>
                            <a:srgbClr val="000000"/>
                          </a:solidFill>
                          <a:effectLst/>
                          <a:latin typeface="Arial Narrow" pitchFamily="34" charset="0"/>
                        </a:rPr>
                        <a:t>Achieved with  Bachelor</a:t>
                      </a:r>
                    </a:p>
                  </a:txBody>
                  <a:tcPr marL="6783" marR="6783" marT="67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ZA" sz="1800" b="1" i="0" u="none" strike="noStrike" dirty="0">
                          <a:solidFill>
                            <a:srgbClr val="000000"/>
                          </a:solidFill>
                          <a:effectLst/>
                          <a:latin typeface="Arial Narrow" pitchFamily="34" charset="0"/>
                        </a:rPr>
                        <a:t>% </a:t>
                      </a:r>
                      <a:br>
                        <a:rPr lang="en-ZA" sz="1800" b="1" i="0" u="none" strike="noStrike" dirty="0">
                          <a:solidFill>
                            <a:srgbClr val="000000"/>
                          </a:solidFill>
                          <a:effectLst/>
                          <a:latin typeface="Arial Narrow" pitchFamily="34" charset="0"/>
                        </a:rPr>
                      </a:br>
                      <a:r>
                        <a:rPr lang="en-ZA" sz="1800" b="1" i="0" u="none" strike="noStrike" dirty="0">
                          <a:solidFill>
                            <a:srgbClr val="000000"/>
                          </a:solidFill>
                          <a:effectLst/>
                          <a:latin typeface="Arial Narrow" pitchFamily="34" charset="0"/>
                        </a:rPr>
                        <a:t>Achieved with  Bachelor</a:t>
                      </a:r>
                    </a:p>
                  </a:txBody>
                  <a:tcPr marL="6783" marR="6783" marT="678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1"/>
                  </a:ext>
                </a:extLst>
              </a:tr>
              <a:tr h="366260">
                <a:tc>
                  <a:txBody>
                    <a:bodyPr/>
                    <a:lstStyle/>
                    <a:p>
                      <a:pPr algn="l" fontAlgn="b"/>
                      <a:r>
                        <a:rPr lang="en-ZA" sz="1800" b="1" i="0" u="none" strike="noStrike" dirty="0">
                          <a:solidFill>
                            <a:srgbClr val="000000"/>
                          </a:solidFill>
                          <a:effectLst/>
                          <a:latin typeface="Arial Narrow" pitchFamily="34" charset="0"/>
                        </a:rPr>
                        <a:t>Eastern Cape</a:t>
                      </a:r>
                    </a:p>
                  </a:txBody>
                  <a:tcPr marL="6783" marR="6783" marT="678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ZA" sz="1800" b="0" i="0" u="none" strike="noStrike" dirty="0">
                          <a:solidFill>
                            <a:srgbClr val="000000"/>
                          </a:solidFill>
                          <a:effectLst/>
                          <a:latin typeface="Arial Narrow" panose="020B0606020202030204" pitchFamily="34" charset="0"/>
                        </a:rPr>
                        <a:t>63 198</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20 419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ctr" fontAlgn="b"/>
                      <a:r>
                        <a:rPr lang="en-ZA" sz="1800" b="1" i="0" u="none" strike="noStrike" dirty="0">
                          <a:solidFill>
                            <a:srgbClr val="000000"/>
                          </a:solidFill>
                          <a:effectLst/>
                          <a:latin typeface="Arial Narrow" panose="020B0606020202030204" pitchFamily="34" charset="0"/>
                        </a:rPr>
                        <a:t>32.3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72 926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C000"/>
                    </a:solidFill>
                  </a:tcPr>
                </a:tc>
                <a:tc>
                  <a:txBody>
                    <a:bodyPr/>
                    <a:lstStyle/>
                    <a:p>
                      <a:pPr algn="ctr" fontAlgn="b"/>
                      <a:r>
                        <a:rPr lang="en-ZA" sz="1800" b="0" i="0" u="none" strike="noStrike" dirty="0">
                          <a:solidFill>
                            <a:srgbClr val="000000"/>
                          </a:solidFill>
                          <a:effectLst/>
                          <a:latin typeface="Arial Narrow" panose="020B0606020202030204" pitchFamily="34" charset="0"/>
                        </a:rPr>
                        <a:t>21 886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C000"/>
                    </a:solidFill>
                  </a:tcPr>
                </a:tc>
                <a:tc>
                  <a:txBody>
                    <a:bodyPr/>
                    <a:lstStyle/>
                    <a:p>
                      <a:pPr algn="ctr" fontAlgn="b"/>
                      <a:r>
                        <a:rPr lang="en-ZA" sz="1800" b="1" i="0" u="none" strike="noStrike" dirty="0">
                          <a:solidFill>
                            <a:srgbClr val="FF0000"/>
                          </a:solidFill>
                          <a:effectLst/>
                          <a:latin typeface="Arial Narrow" panose="020B0606020202030204" pitchFamily="34" charset="0"/>
                        </a:rPr>
                        <a:t>30.0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C000"/>
                    </a:solidFill>
                  </a:tcPr>
                </a:tc>
                <a:extLst>
                  <a:ext uri="{0D108BD9-81ED-4DB2-BD59-A6C34878D82A}">
                    <a16:rowId xmlns:a16="http://schemas.microsoft.com/office/drawing/2014/main" val="10002"/>
                  </a:ext>
                </a:extLst>
              </a:tr>
              <a:tr h="382205">
                <a:tc>
                  <a:txBody>
                    <a:bodyPr/>
                    <a:lstStyle/>
                    <a:p>
                      <a:pPr algn="l" fontAlgn="b"/>
                      <a:r>
                        <a:rPr lang="en-ZA" sz="1800" b="1" i="0" u="none" strike="noStrike" dirty="0">
                          <a:solidFill>
                            <a:srgbClr val="000000"/>
                          </a:solidFill>
                          <a:effectLst/>
                          <a:latin typeface="Arial Narrow" pitchFamily="34" charset="0"/>
                        </a:rPr>
                        <a:t>Free State</a:t>
                      </a:r>
                    </a:p>
                  </a:txBody>
                  <a:tcPr marL="6783" marR="6783" marT="678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ZA" sz="1800" b="0" i="0" u="none" strike="noStrike" dirty="0">
                          <a:solidFill>
                            <a:srgbClr val="000000"/>
                          </a:solidFill>
                          <a:effectLst/>
                          <a:latin typeface="Arial Narrow" panose="020B0606020202030204" pitchFamily="34" charset="0"/>
                        </a:rPr>
                        <a:t>25 572</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9 992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ctr" fontAlgn="b"/>
                      <a:r>
                        <a:rPr lang="en-ZA" sz="1800" b="1" i="0" u="none" strike="noStrike" dirty="0">
                          <a:solidFill>
                            <a:srgbClr val="000000"/>
                          </a:solidFill>
                          <a:effectLst/>
                          <a:latin typeface="Arial Narrow" panose="020B0606020202030204" pitchFamily="34" charset="0"/>
                        </a:rPr>
                        <a:t>39.1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27 928</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000"/>
                    </a:solidFill>
                  </a:tcPr>
                </a:tc>
                <a:tc>
                  <a:txBody>
                    <a:bodyPr/>
                    <a:lstStyle/>
                    <a:p>
                      <a:pPr algn="ctr" fontAlgn="b"/>
                      <a:r>
                        <a:rPr lang="en-ZA" sz="1800" b="0" i="0" u="none" strike="noStrike" dirty="0">
                          <a:solidFill>
                            <a:srgbClr val="000000"/>
                          </a:solidFill>
                          <a:effectLst/>
                          <a:latin typeface="Arial Narrow" panose="020B0606020202030204" pitchFamily="34" charset="0"/>
                        </a:rPr>
                        <a:t>11 284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000"/>
                    </a:solidFill>
                  </a:tcPr>
                </a:tc>
                <a:tc>
                  <a:txBody>
                    <a:bodyPr/>
                    <a:lstStyle/>
                    <a:p>
                      <a:pPr algn="ctr" fontAlgn="b"/>
                      <a:r>
                        <a:rPr lang="en-ZA" sz="1800" b="1" i="0" u="none" strike="noStrike" dirty="0">
                          <a:solidFill>
                            <a:srgbClr val="000000"/>
                          </a:solidFill>
                          <a:effectLst/>
                          <a:latin typeface="Arial Narrow" panose="020B0606020202030204" pitchFamily="34" charset="0"/>
                        </a:rPr>
                        <a:t>40.4</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000"/>
                    </a:solidFill>
                  </a:tcPr>
                </a:tc>
                <a:extLst>
                  <a:ext uri="{0D108BD9-81ED-4DB2-BD59-A6C34878D82A}">
                    <a16:rowId xmlns:a16="http://schemas.microsoft.com/office/drawing/2014/main" val="10003"/>
                  </a:ext>
                </a:extLst>
              </a:tr>
              <a:tr h="382205">
                <a:tc>
                  <a:txBody>
                    <a:bodyPr/>
                    <a:lstStyle/>
                    <a:p>
                      <a:pPr algn="l" fontAlgn="b"/>
                      <a:r>
                        <a:rPr lang="en-ZA" sz="1800" b="1" i="0" u="none" strike="noStrike" dirty="0">
                          <a:solidFill>
                            <a:srgbClr val="000000"/>
                          </a:solidFill>
                          <a:effectLst/>
                          <a:latin typeface="Arial Narrow" pitchFamily="34" charset="0"/>
                        </a:rPr>
                        <a:t>Gauteng</a:t>
                      </a:r>
                    </a:p>
                  </a:txBody>
                  <a:tcPr marL="6783" marR="6783" marT="678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ZA" sz="1800" b="0" i="0" u="none" strike="noStrike" dirty="0">
                          <a:solidFill>
                            <a:srgbClr val="000000"/>
                          </a:solidFill>
                          <a:effectLst/>
                          <a:latin typeface="Arial Narrow" panose="020B0606020202030204" pitchFamily="34" charset="0"/>
                        </a:rPr>
                        <a:t>97 829</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43 494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ctr" fontAlgn="b"/>
                      <a:r>
                        <a:rPr lang="en-ZA" sz="1800" b="1" i="0" u="none" strike="noStrike" dirty="0">
                          <a:solidFill>
                            <a:srgbClr val="000000"/>
                          </a:solidFill>
                          <a:effectLst/>
                          <a:latin typeface="Arial Narrow" panose="020B0606020202030204" pitchFamily="34" charset="0"/>
                        </a:rPr>
                        <a:t>44.5</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110 191</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000"/>
                    </a:solidFill>
                  </a:tcPr>
                </a:tc>
                <a:tc>
                  <a:txBody>
                    <a:bodyPr/>
                    <a:lstStyle/>
                    <a:p>
                      <a:pPr algn="ctr" fontAlgn="b"/>
                      <a:r>
                        <a:rPr lang="en-ZA" sz="1800" b="0" i="0" u="none" strike="noStrike" dirty="0">
                          <a:solidFill>
                            <a:srgbClr val="000000"/>
                          </a:solidFill>
                          <a:effectLst/>
                          <a:latin typeface="Arial Narrow" panose="020B0606020202030204" pitchFamily="34" charset="0"/>
                        </a:rPr>
                        <a:t>49 680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000"/>
                    </a:solidFill>
                  </a:tcPr>
                </a:tc>
                <a:tc>
                  <a:txBody>
                    <a:bodyPr/>
                    <a:lstStyle/>
                    <a:p>
                      <a:pPr algn="ctr" fontAlgn="b"/>
                      <a:r>
                        <a:rPr lang="en-ZA" sz="1800" b="1" i="0" u="none" strike="noStrike" dirty="0">
                          <a:solidFill>
                            <a:srgbClr val="000000"/>
                          </a:solidFill>
                          <a:effectLst/>
                          <a:latin typeface="Arial Narrow" panose="020B0606020202030204" pitchFamily="34" charset="0"/>
                        </a:rPr>
                        <a:t>45.1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000"/>
                    </a:solidFill>
                  </a:tcPr>
                </a:tc>
                <a:extLst>
                  <a:ext uri="{0D108BD9-81ED-4DB2-BD59-A6C34878D82A}">
                    <a16:rowId xmlns:a16="http://schemas.microsoft.com/office/drawing/2014/main" val="10004"/>
                  </a:ext>
                </a:extLst>
              </a:tr>
              <a:tr h="382205">
                <a:tc>
                  <a:txBody>
                    <a:bodyPr/>
                    <a:lstStyle/>
                    <a:p>
                      <a:pPr algn="l" fontAlgn="b"/>
                      <a:r>
                        <a:rPr lang="en-ZA" sz="1800" b="1" i="0" u="none" strike="noStrike" dirty="0">
                          <a:solidFill>
                            <a:srgbClr val="000000"/>
                          </a:solidFill>
                          <a:effectLst/>
                          <a:latin typeface="Arial Narrow" pitchFamily="34" charset="0"/>
                        </a:rPr>
                        <a:t>Kwazulu-Natal</a:t>
                      </a:r>
                    </a:p>
                  </a:txBody>
                  <a:tcPr marL="6783" marR="6783" marT="678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ZA" sz="1800" b="0" i="0" u="none" strike="noStrike" dirty="0">
                          <a:solidFill>
                            <a:srgbClr val="000000"/>
                          </a:solidFill>
                          <a:effectLst/>
                          <a:latin typeface="Arial Narrow" panose="020B0606020202030204" pitchFamily="34" charset="0"/>
                        </a:rPr>
                        <a:t>116 937</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44 189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ctr" fontAlgn="b"/>
                      <a:r>
                        <a:rPr lang="en-ZA" sz="1800" b="1" i="0" u="none" strike="noStrike" dirty="0">
                          <a:solidFill>
                            <a:srgbClr val="000000"/>
                          </a:solidFill>
                          <a:effectLst/>
                          <a:latin typeface="Arial Narrow" panose="020B0606020202030204" pitchFamily="34" charset="0"/>
                        </a:rPr>
                        <a:t>37.8</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135 225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000"/>
                    </a:solidFill>
                  </a:tcPr>
                </a:tc>
                <a:tc>
                  <a:txBody>
                    <a:bodyPr/>
                    <a:lstStyle/>
                    <a:p>
                      <a:pPr algn="ctr" fontAlgn="b"/>
                      <a:r>
                        <a:rPr lang="en-ZA" sz="1800" b="0" i="0" u="none" strike="noStrike" dirty="0">
                          <a:solidFill>
                            <a:srgbClr val="000000"/>
                          </a:solidFill>
                          <a:effectLst/>
                          <a:latin typeface="Arial Narrow" panose="020B0606020202030204" pitchFamily="34" charset="0"/>
                        </a:rPr>
                        <a:t>51 060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000"/>
                    </a:solidFill>
                  </a:tcPr>
                </a:tc>
                <a:tc>
                  <a:txBody>
                    <a:bodyPr/>
                    <a:lstStyle/>
                    <a:p>
                      <a:pPr algn="ctr" fontAlgn="b"/>
                      <a:r>
                        <a:rPr lang="en-ZA" sz="1800" b="1" i="0" u="none" strike="noStrike" dirty="0">
                          <a:solidFill>
                            <a:srgbClr val="000000"/>
                          </a:solidFill>
                          <a:effectLst/>
                          <a:latin typeface="Arial Narrow" panose="020B0606020202030204" pitchFamily="34" charset="0"/>
                        </a:rPr>
                        <a:t>37.8</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000"/>
                    </a:solidFill>
                  </a:tcPr>
                </a:tc>
                <a:extLst>
                  <a:ext uri="{0D108BD9-81ED-4DB2-BD59-A6C34878D82A}">
                    <a16:rowId xmlns:a16="http://schemas.microsoft.com/office/drawing/2014/main" val="10005"/>
                  </a:ext>
                </a:extLst>
              </a:tr>
              <a:tr h="382205">
                <a:tc>
                  <a:txBody>
                    <a:bodyPr/>
                    <a:lstStyle/>
                    <a:p>
                      <a:pPr algn="l" fontAlgn="b"/>
                      <a:r>
                        <a:rPr lang="en-ZA" sz="1800" b="1" i="0" u="none" strike="noStrike" dirty="0">
                          <a:solidFill>
                            <a:srgbClr val="000000"/>
                          </a:solidFill>
                          <a:effectLst/>
                          <a:latin typeface="Arial Narrow" pitchFamily="34" charset="0"/>
                        </a:rPr>
                        <a:t>Limpopo</a:t>
                      </a:r>
                    </a:p>
                  </a:txBody>
                  <a:tcPr marL="6783" marR="6783" marT="678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ZA" sz="1800" b="0" i="0" u="none" strike="noStrike" dirty="0">
                          <a:solidFill>
                            <a:srgbClr val="000000"/>
                          </a:solidFill>
                          <a:effectLst/>
                          <a:latin typeface="Arial Narrow" panose="020B0606020202030204" pitchFamily="34" charset="0"/>
                        </a:rPr>
                        <a:t>70 847</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19 022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ctr" fontAlgn="b"/>
                      <a:r>
                        <a:rPr lang="en-ZA" sz="1800" b="1" i="0" u="none" strike="noStrike" dirty="0">
                          <a:solidFill>
                            <a:srgbClr val="000000"/>
                          </a:solidFill>
                          <a:effectLst/>
                          <a:latin typeface="Arial Narrow" panose="020B0606020202030204" pitchFamily="34" charset="0"/>
                        </a:rPr>
                        <a:t>26.8</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78 695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000"/>
                    </a:solidFill>
                  </a:tcPr>
                </a:tc>
                <a:tc>
                  <a:txBody>
                    <a:bodyPr/>
                    <a:lstStyle/>
                    <a:p>
                      <a:pPr algn="ctr" fontAlgn="b"/>
                      <a:r>
                        <a:rPr lang="en-ZA" sz="1800" b="0" i="0" u="none" strike="noStrike" dirty="0">
                          <a:solidFill>
                            <a:srgbClr val="000000"/>
                          </a:solidFill>
                          <a:effectLst/>
                          <a:latin typeface="Arial Narrow" panose="020B0606020202030204" pitchFamily="34" charset="0"/>
                        </a:rPr>
                        <a:t>22 907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000"/>
                    </a:solidFill>
                  </a:tcPr>
                </a:tc>
                <a:tc>
                  <a:txBody>
                    <a:bodyPr/>
                    <a:lstStyle/>
                    <a:p>
                      <a:pPr algn="ctr" fontAlgn="b"/>
                      <a:r>
                        <a:rPr lang="en-ZA" sz="1800" b="1" i="0" u="none" strike="noStrike" dirty="0">
                          <a:solidFill>
                            <a:srgbClr val="000000"/>
                          </a:solidFill>
                          <a:effectLst/>
                          <a:latin typeface="Arial Narrow" panose="020B0606020202030204" pitchFamily="34" charset="0"/>
                        </a:rPr>
                        <a:t>29.1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000"/>
                    </a:solidFill>
                  </a:tcPr>
                </a:tc>
                <a:extLst>
                  <a:ext uri="{0D108BD9-81ED-4DB2-BD59-A6C34878D82A}">
                    <a16:rowId xmlns:a16="http://schemas.microsoft.com/office/drawing/2014/main" val="10006"/>
                  </a:ext>
                </a:extLst>
              </a:tr>
              <a:tr h="382205">
                <a:tc>
                  <a:txBody>
                    <a:bodyPr/>
                    <a:lstStyle/>
                    <a:p>
                      <a:pPr algn="l" fontAlgn="b"/>
                      <a:r>
                        <a:rPr lang="en-ZA" sz="1800" b="1" i="0" u="none" strike="noStrike" dirty="0">
                          <a:solidFill>
                            <a:srgbClr val="000000"/>
                          </a:solidFill>
                          <a:effectLst/>
                          <a:latin typeface="Arial Narrow" pitchFamily="34" charset="0"/>
                        </a:rPr>
                        <a:t>Mpumalanga</a:t>
                      </a:r>
                    </a:p>
                  </a:txBody>
                  <a:tcPr marL="6783" marR="6783" marT="678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ZA" sz="1800" b="0" i="0" u="none" strike="noStrike" dirty="0">
                          <a:solidFill>
                            <a:srgbClr val="000000"/>
                          </a:solidFill>
                          <a:effectLst/>
                          <a:latin typeface="Arial Narrow" panose="020B0606020202030204" pitchFamily="34" charset="0"/>
                        </a:rPr>
                        <a:t>43 559</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14 228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ctr" fontAlgn="b"/>
                      <a:r>
                        <a:rPr lang="en-ZA" sz="1800" b="1" i="0" u="none" strike="noStrike" dirty="0">
                          <a:solidFill>
                            <a:srgbClr val="000000"/>
                          </a:solidFill>
                          <a:effectLst/>
                          <a:latin typeface="Arial Narrow" panose="020B0606020202030204" pitchFamily="34" charset="0"/>
                        </a:rPr>
                        <a:t>32.7</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53 391</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000"/>
                    </a:solidFill>
                  </a:tcPr>
                </a:tc>
                <a:tc>
                  <a:txBody>
                    <a:bodyPr/>
                    <a:lstStyle/>
                    <a:p>
                      <a:pPr algn="ctr" fontAlgn="b"/>
                      <a:r>
                        <a:rPr lang="en-ZA" sz="1800" b="0" i="0" u="none" strike="noStrike" dirty="0">
                          <a:solidFill>
                            <a:srgbClr val="000000"/>
                          </a:solidFill>
                          <a:effectLst/>
                          <a:latin typeface="Arial Narrow" panose="020B0606020202030204" pitchFamily="34" charset="0"/>
                        </a:rPr>
                        <a:t>16 251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000"/>
                    </a:solidFill>
                  </a:tcPr>
                </a:tc>
                <a:tc>
                  <a:txBody>
                    <a:bodyPr/>
                    <a:lstStyle/>
                    <a:p>
                      <a:pPr algn="ctr" fontAlgn="b"/>
                      <a:r>
                        <a:rPr lang="en-ZA" sz="1800" b="1" i="0" u="none" strike="noStrike" dirty="0">
                          <a:solidFill>
                            <a:srgbClr val="FF0000"/>
                          </a:solidFill>
                          <a:effectLst/>
                          <a:latin typeface="Arial Narrow" panose="020B0606020202030204" pitchFamily="34" charset="0"/>
                        </a:rPr>
                        <a:t>30.4</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000"/>
                    </a:solidFill>
                  </a:tcPr>
                </a:tc>
                <a:extLst>
                  <a:ext uri="{0D108BD9-81ED-4DB2-BD59-A6C34878D82A}">
                    <a16:rowId xmlns:a16="http://schemas.microsoft.com/office/drawing/2014/main" val="10007"/>
                  </a:ext>
                </a:extLst>
              </a:tr>
              <a:tr h="382205">
                <a:tc>
                  <a:txBody>
                    <a:bodyPr/>
                    <a:lstStyle/>
                    <a:p>
                      <a:pPr algn="l" fontAlgn="b"/>
                      <a:r>
                        <a:rPr lang="en-ZA" sz="1800" b="1" i="0" u="none" strike="noStrike" dirty="0">
                          <a:solidFill>
                            <a:srgbClr val="000000"/>
                          </a:solidFill>
                          <a:effectLst/>
                          <a:latin typeface="Arial Narrow" pitchFamily="34" charset="0"/>
                        </a:rPr>
                        <a:t>North West</a:t>
                      </a:r>
                    </a:p>
                  </a:txBody>
                  <a:tcPr marL="6783" marR="6783" marT="678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ZA" sz="1800" b="0" i="0" u="none" strike="noStrike" dirty="0">
                          <a:solidFill>
                            <a:srgbClr val="000000"/>
                          </a:solidFill>
                          <a:effectLst/>
                          <a:latin typeface="Arial Narrow" panose="020B0606020202030204" pitchFamily="34" charset="0"/>
                        </a:rPr>
                        <a:t>26 819</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9 964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ctr" fontAlgn="b"/>
                      <a:r>
                        <a:rPr lang="en-ZA" sz="1800" b="1" i="0" u="none" strike="noStrike" dirty="0">
                          <a:solidFill>
                            <a:srgbClr val="000000"/>
                          </a:solidFill>
                          <a:effectLst/>
                          <a:latin typeface="Arial Narrow" panose="020B0606020202030204" pitchFamily="34" charset="0"/>
                        </a:rPr>
                        <a:t>37.2</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36 871</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000"/>
                    </a:solidFill>
                  </a:tcPr>
                </a:tc>
                <a:tc>
                  <a:txBody>
                    <a:bodyPr/>
                    <a:lstStyle/>
                    <a:p>
                      <a:pPr algn="ctr" fontAlgn="b"/>
                      <a:r>
                        <a:rPr lang="en-ZA" sz="1800" b="0" i="0" u="none" strike="noStrike" dirty="0">
                          <a:solidFill>
                            <a:srgbClr val="000000"/>
                          </a:solidFill>
                          <a:effectLst/>
                          <a:latin typeface="Arial Narrow" panose="020B0606020202030204" pitchFamily="34" charset="0"/>
                        </a:rPr>
                        <a:t>11 822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000"/>
                    </a:solidFill>
                  </a:tcPr>
                </a:tc>
                <a:tc>
                  <a:txBody>
                    <a:bodyPr/>
                    <a:lstStyle/>
                    <a:p>
                      <a:pPr algn="ctr" fontAlgn="b"/>
                      <a:r>
                        <a:rPr lang="en-ZA" sz="1800" b="1" i="0" u="none" strike="noStrike" dirty="0">
                          <a:solidFill>
                            <a:srgbClr val="FF0000"/>
                          </a:solidFill>
                          <a:effectLst/>
                          <a:latin typeface="Arial Narrow" panose="020B0606020202030204" pitchFamily="34" charset="0"/>
                        </a:rPr>
                        <a:t>32.1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000"/>
                    </a:solidFill>
                  </a:tcPr>
                </a:tc>
                <a:extLst>
                  <a:ext uri="{0D108BD9-81ED-4DB2-BD59-A6C34878D82A}">
                    <a16:rowId xmlns:a16="http://schemas.microsoft.com/office/drawing/2014/main" val="10008"/>
                  </a:ext>
                </a:extLst>
              </a:tr>
              <a:tr h="382205">
                <a:tc>
                  <a:txBody>
                    <a:bodyPr/>
                    <a:lstStyle/>
                    <a:p>
                      <a:pPr algn="l" fontAlgn="b"/>
                      <a:r>
                        <a:rPr lang="en-ZA" sz="1800" b="1" i="0" u="none" strike="noStrike" dirty="0">
                          <a:solidFill>
                            <a:srgbClr val="000000"/>
                          </a:solidFill>
                          <a:effectLst/>
                          <a:latin typeface="Arial Narrow" pitchFamily="34" charset="0"/>
                        </a:rPr>
                        <a:t>Northern Cape</a:t>
                      </a:r>
                    </a:p>
                  </a:txBody>
                  <a:tcPr marL="6783" marR="6783" marT="678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ZA" sz="1800" b="0" i="0" u="none" strike="noStrike" dirty="0">
                          <a:solidFill>
                            <a:srgbClr val="000000"/>
                          </a:solidFill>
                          <a:effectLst/>
                          <a:latin typeface="Arial Narrow" panose="020B0606020202030204" pitchFamily="34" charset="0"/>
                        </a:rPr>
                        <a:t>9 138</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2 769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ctr" fontAlgn="b"/>
                      <a:r>
                        <a:rPr lang="en-ZA" sz="1800" b="1" i="0" u="none" strike="noStrike" dirty="0">
                          <a:solidFill>
                            <a:srgbClr val="000000"/>
                          </a:solidFill>
                          <a:effectLst/>
                          <a:latin typeface="Arial Narrow" panose="020B0606020202030204" pitchFamily="34" charset="0"/>
                        </a:rPr>
                        <a:t>30.3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40000"/>
                        <a:lumOff val="6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11 608</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000"/>
                    </a:solidFill>
                  </a:tcPr>
                </a:tc>
                <a:tc>
                  <a:txBody>
                    <a:bodyPr/>
                    <a:lstStyle/>
                    <a:p>
                      <a:pPr algn="ctr" fontAlgn="b"/>
                      <a:r>
                        <a:rPr lang="en-ZA" sz="1800" b="0" i="0" u="none" strike="noStrike" dirty="0">
                          <a:solidFill>
                            <a:srgbClr val="000000"/>
                          </a:solidFill>
                          <a:effectLst/>
                          <a:latin typeface="Arial Narrow" panose="020B0606020202030204" pitchFamily="34" charset="0"/>
                        </a:rPr>
                        <a:t>3 296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000"/>
                    </a:solidFill>
                  </a:tcPr>
                </a:tc>
                <a:tc>
                  <a:txBody>
                    <a:bodyPr/>
                    <a:lstStyle/>
                    <a:p>
                      <a:pPr algn="ctr" fontAlgn="b"/>
                      <a:r>
                        <a:rPr lang="en-ZA" sz="1800" b="1" i="0" u="none" strike="noStrike" dirty="0">
                          <a:solidFill>
                            <a:srgbClr val="FF0000"/>
                          </a:solidFill>
                          <a:effectLst/>
                          <a:latin typeface="Arial Narrow" panose="020B0606020202030204" pitchFamily="34" charset="0"/>
                        </a:rPr>
                        <a:t>28.4</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000"/>
                    </a:solidFill>
                  </a:tcPr>
                </a:tc>
                <a:extLst>
                  <a:ext uri="{0D108BD9-81ED-4DB2-BD59-A6C34878D82A}">
                    <a16:rowId xmlns:a16="http://schemas.microsoft.com/office/drawing/2014/main" val="10009"/>
                  </a:ext>
                </a:extLst>
              </a:tr>
              <a:tr h="382205">
                <a:tc>
                  <a:txBody>
                    <a:bodyPr/>
                    <a:lstStyle/>
                    <a:p>
                      <a:pPr algn="l" fontAlgn="b"/>
                      <a:r>
                        <a:rPr lang="en-ZA" sz="1800" b="1" i="0" u="none" strike="noStrike" dirty="0">
                          <a:solidFill>
                            <a:srgbClr val="000000"/>
                          </a:solidFill>
                          <a:effectLst/>
                          <a:latin typeface="Arial Narrow" pitchFamily="34" charset="0"/>
                        </a:rPr>
                        <a:t>Western Cape</a:t>
                      </a:r>
                    </a:p>
                  </a:txBody>
                  <a:tcPr marL="6783" marR="6783" marT="678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ZA" sz="1800" b="0" i="0" u="none" strike="noStrike" dirty="0">
                          <a:solidFill>
                            <a:srgbClr val="000000"/>
                          </a:solidFill>
                          <a:effectLst/>
                          <a:latin typeface="Arial Narrow" panose="020B0606020202030204" pitchFamily="34" charset="0"/>
                        </a:rPr>
                        <a:t>50 404</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21 981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b"/>
                      <a:r>
                        <a:rPr lang="en-ZA" sz="1800" b="1" i="0" u="none" strike="noStrike" dirty="0">
                          <a:solidFill>
                            <a:srgbClr val="000000"/>
                          </a:solidFill>
                          <a:effectLst/>
                          <a:latin typeface="Arial Narrow" panose="020B0606020202030204" pitchFamily="34" charset="0"/>
                        </a:rPr>
                        <a:t>43.6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b"/>
                      <a:r>
                        <a:rPr lang="en-ZA" sz="1800" b="0" i="0" u="none" strike="noStrike" dirty="0">
                          <a:solidFill>
                            <a:srgbClr val="000000"/>
                          </a:solidFill>
                          <a:effectLst/>
                          <a:latin typeface="Arial Narrow" panose="020B0606020202030204" pitchFamily="34" charset="0"/>
                        </a:rPr>
                        <a:t>51 633</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en-ZA" sz="1800" b="0" i="0" u="none" strike="noStrike" dirty="0">
                          <a:solidFill>
                            <a:srgbClr val="000000"/>
                          </a:solidFill>
                          <a:effectLst/>
                          <a:latin typeface="Arial Narrow" panose="020B0606020202030204" pitchFamily="34" charset="0"/>
                        </a:rPr>
                        <a:t>22 634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en-ZA" sz="1800" b="1" i="0" u="none" strike="noStrike" dirty="0">
                          <a:solidFill>
                            <a:srgbClr val="000000"/>
                          </a:solidFill>
                          <a:effectLst/>
                          <a:latin typeface="Arial Narrow" panose="020B0606020202030204" pitchFamily="34" charset="0"/>
                        </a:rPr>
                        <a:t>43.8</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10"/>
                  </a:ext>
                </a:extLst>
              </a:tr>
              <a:tr h="382205">
                <a:tc>
                  <a:txBody>
                    <a:bodyPr/>
                    <a:lstStyle/>
                    <a:p>
                      <a:pPr algn="l" fontAlgn="b"/>
                      <a:r>
                        <a:rPr lang="en-ZA" sz="1800" b="1" i="0" u="none" strike="noStrike" dirty="0">
                          <a:solidFill>
                            <a:srgbClr val="000000"/>
                          </a:solidFill>
                          <a:effectLst/>
                          <a:latin typeface="Arial Narrow" pitchFamily="34" charset="0"/>
                        </a:rPr>
                        <a:t>National</a:t>
                      </a:r>
                    </a:p>
                  </a:txBody>
                  <a:tcPr marL="6783" marR="6783" marT="678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ZA" sz="1800" b="1" i="0" u="none" strike="noStrike" dirty="0">
                          <a:solidFill>
                            <a:srgbClr val="000000"/>
                          </a:solidFill>
                          <a:effectLst/>
                          <a:latin typeface="Arial Narrow" panose="020B0606020202030204" pitchFamily="34" charset="0"/>
                        </a:rPr>
                        <a:t>504 303</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b"/>
                      <a:r>
                        <a:rPr lang="en-ZA" sz="1800" b="1" i="0" u="none" strike="noStrike" dirty="0">
                          <a:solidFill>
                            <a:srgbClr val="000000"/>
                          </a:solidFill>
                          <a:effectLst/>
                          <a:latin typeface="Arial Narrow" panose="020B0606020202030204" pitchFamily="34" charset="0"/>
                        </a:rPr>
                        <a:t>186 058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b"/>
                      <a:r>
                        <a:rPr lang="en-ZA" sz="1800" b="1" i="0" u="none" strike="noStrike" dirty="0">
                          <a:solidFill>
                            <a:srgbClr val="000000"/>
                          </a:solidFill>
                          <a:effectLst/>
                          <a:latin typeface="Arial Narrow" panose="020B0606020202030204" pitchFamily="34" charset="0"/>
                        </a:rPr>
                        <a:t>36.9</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b"/>
                      <a:r>
                        <a:rPr lang="en-ZA" sz="1800" b="1" i="0" u="none" strike="noStrike" dirty="0">
                          <a:solidFill>
                            <a:srgbClr val="000000"/>
                          </a:solidFill>
                          <a:effectLst/>
                          <a:latin typeface="Arial Narrow" panose="020B0606020202030204" pitchFamily="34" charset="0"/>
                        </a:rPr>
                        <a:t>578 468</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en-ZA" sz="1800" b="1" i="0" u="none" strike="noStrike" dirty="0">
                          <a:solidFill>
                            <a:srgbClr val="000000"/>
                          </a:solidFill>
                          <a:effectLst/>
                          <a:latin typeface="Arial Narrow" panose="020B0606020202030204" pitchFamily="34" charset="0"/>
                        </a:rPr>
                        <a:t>210 820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en-ZA" sz="1800" b="1" i="0" u="none" strike="noStrike" dirty="0">
                          <a:solidFill>
                            <a:srgbClr val="FF0000"/>
                          </a:solidFill>
                          <a:effectLst/>
                          <a:latin typeface="Arial Narrow" panose="020B0606020202030204" pitchFamily="34" charset="0"/>
                        </a:rPr>
                        <a:t>36.4</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11"/>
                  </a:ext>
                </a:extLst>
              </a:tr>
            </a:tbl>
          </a:graphicData>
        </a:graphic>
      </p:graphicFrame>
      <p:sp>
        <p:nvSpPr>
          <p:cNvPr id="3" name="Slide Number Placeholder 2"/>
          <p:cNvSpPr>
            <a:spLocks noGrp="1"/>
          </p:cNvSpPr>
          <p:nvPr>
            <p:ph type="sldNum" sz="quarter" idx="12"/>
          </p:nvPr>
        </p:nvSpPr>
        <p:spPr/>
        <p:txBody>
          <a:bodyPr/>
          <a:lstStyle/>
          <a:p>
            <a:pPr>
              <a:defRPr/>
            </a:pPr>
            <a:fld id="{5D50A69F-0DB0-4229-A874-189A1B00A418}" type="slidenum">
              <a:rPr lang="en-ZA" altLang="en-US" smtClean="0"/>
              <a:pPr>
                <a:defRPr/>
              </a:pPr>
              <a:t>79</a:t>
            </a:fld>
            <a:endParaRPr lang="en-ZA" altLang="en-US" dirty="0"/>
          </a:p>
        </p:txBody>
      </p:sp>
    </p:spTree>
    <p:extLst>
      <p:ext uri="{BB962C8B-B14F-4D97-AF65-F5344CB8AC3E}">
        <p14:creationId xmlns:p14="http://schemas.microsoft.com/office/powerpoint/2010/main" val="12765303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179399" y="188913"/>
            <a:ext cx="8785225" cy="647700"/>
          </a:xfrm>
        </p:spPr>
        <p:txBody>
          <a:bodyPr>
            <a:normAutofit/>
          </a:bodyPr>
          <a:lstStyle/>
          <a:p>
            <a:r>
              <a:rPr lang="en-ZA" sz="3000" b="1" dirty="0">
                <a:solidFill>
                  <a:schemeClr val="accent2">
                    <a:lumMod val="75000"/>
                  </a:schemeClr>
                </a:solidFill>
                <a:latin typeface="Arial" panose="020B0604020202020204" pitchFamily="34" charset="0"/>
                <a:cs typeface="Arial" panose="020B0604020202020204" pitchFamily="34" charset="0"/>
              </a:rPr>
              <a:t>EDUCATION STATISTICS AT A GLANCE, </a:t>
            </a:r>
            <a:r>
              <a:rPr lang="en-ZA" sz="3000" b="1" dirty="0" smtClean="0">
                <a:solidFill>
                  <a:schemeClr val="accent2">
                    <a:lumMod val="75000"/>
                  </a:schemeClr>
                </a:solidFill>
                <a:latin typeface="Arial" panose="020B0604020202020204" pitchFamily="34" charset="0"/>
                <a:cs typeface="Arial" panose="020B0604020202020204" pitchFamily="34" charset="0"/>
              </a:rPr>
              <a:t>2020</a:t>
            </a:r>
            <a:endParaRPr lang="en-ZA" sz="3000" dirty="0">
              <a:solidFill>
                <a:schemeClr val="accent2">
                  <a:lumMod val="75000"/>
                </a:schemeClr>
              </a:solidFill>
              <a:latin typeface="Arial" panose="020B0604020202020204" pitchFamily="34" charset="0"/>
              <a:cs typeface="Arial" panose="020B0604020202020204" pitchFamily="34" charset="0"/>
            </a:endParaRPr>
          </a:p>
        </p:txBody>
      </p:sp>
      <p:sp>
        <p:nvSpPr>
          <p:cNvPr id="55299" name="Content Placeholder 3"/>
          <p:cNvSpPr>
            <a:spLocks noGrp="1"/>
          </p:cNvSpPr>
          <p:nvPr>
            <p:ph sz="half" idx="2"/>
          </p:nvPr>
        </p:nvSpPr>
        <p:spPr>
          <a:xfrm>
            <a:off x="179400" y="1052737"/>
            <a:ext cx="2958980" cy="4752528"/>
          </a:xfrm>
          <a:ln>
            <a:solidFill>
              <a:schemeClr val="tx1"/>
            </a:solidFill>
          </a:ln>
        </p:spPr>
        <p:txBody>
          <a:bodyPr>
            <a:normAutofit/>
          </a:bodyPr>
          <a:lstStyle/>
          <a:p>
            <a:pPr marL="0" indent="0">
              <a:buFont typeface="Arial" pitchFamily="34" charset="0"/>
              <a:buNone/>
            </a:pPr>
            <a:r>
              <a:rPr lang="en-ZA" b="1" dirty="0">
                <a:latin typeface="Arial" panose="020B0604020202020204" pitchFamily="34" charset="0"/>
                <a:cs typeface="Arial" panose="020B0604020202020204" pitchFamily="34" charset="0"/>
              </a:rPr>
              <a:t>Size of the Schooling System:</a:t>
            </a:r>
          </a:p>
          <a:p>
            <a:pPr marL="0" indent="0">
              <a:buFont typeface="Arial" pitchFamily="34" charset="0"/>
              <a:buNone/>
            </a:pPr>
            <a:endParaRPr lang="en-ZA" dirty="0">
              <a:latin typeface="Arial" panose="020B0604020202020204" pitchFamily="34" charset="0"/>
              <a:cs typeface="Arial" panose="020B0604020202020204" pitchFamily="34" charset="0"/>
            </a:endParaRPr>
          </a:p>
          <a:p>
            <a:pPr marL="0" indent="0">
              <a:buNone/>
            </a:pPr>
            <a:r>
              <a:rPr lang="en-ZA" dirty="0">
                <a:latin typeface="Arial" panose="020B0604020202020204" pitchFamily="34" charset="0"/>
                <a:cs typeface="Arial" panose="020B0604020202020204" pitchFamily="34" charset="0"/>
              </a:rPr>
              <a:t>Learners: </a:t>
            </a:r>
            <a:r>
              <a:rPr lang="en-US" b="1" dirty="0" smtClean="0">
                <a:latin typeface="Arial" panose="020B0604020202020204" pitchFamily="34" charset="0"/>
                <a:cs typeface="Arial" panose="020B0604020202020204" pitchFamily="34" charset="0"/>
              </a:rPr>
              <a:t>12 543 419</a:t>
            </a:r>
            <a:endParaRPr lang="en-ZA" b="1" dirty="0">
              <a:latin typeface="Arial" panose="020B0604020202020204" pitchFamily="34" charset="0"/>
              <a:cs typeface="Arial" panose="020B0604020202020204" pitchFamily="34" charset="0"/>
            </a:endParaRPr>
          </a:p>
          <a:p>
            <a:pPr marL="0" indent="0">
              <a:buNone/>
            </a:pPr>
            <a:r>
              <a:rPr lang="en-ZA" dirty="0" smtClean="0">
                <a:latin typeface="Arial" panose="020B0604020202020204" pitchFamily="34" charset="0"/>
                <a:cs typeface="Arial" panose="020B0604020202020204" pitchFamily="34" charset="0"/>
              </a:rPr>
              <a:t>Educators: </a:t>
            </a:r>
            <a:r>
              <a:rPr lang="en-US" b="1" dirty="0" smtClean="0">
                <a:solidFill>
                  <a:schemeClr val="dk1"/>
                </a:solidFill>
                <a:latin typeface="Arial" panose="020B0604020202020204" pitchFamily="34" charset="0"/>
                <a:cs typeface="Arial" panose="020B0604020202020204" pitchFamily="34" charset="0"/>
              </a:rPr>
              <a:t>442 940</a:t>
            </a:r>
            <a:endParaRPr lang="en-ZA" b="1" dirty="0" smtClean="0">
              <a:latin typeface="Arial" panose="020B0604020202020204" pitchFamily="34" charset="0"/>
              <a:cs typeface="Arial" panose="020B0604020202020204" pitchFamily="34" charset="0"/>
            </a:endParaRPr>
          </a:p>
          <a:p>
            <a:pPr marL="0" indent="0">
              <a:buNone/>
            </a:pPr>
            <a:r>
              <a:rPr lang="en-ZA" dirty="0" smtClean="0">
                <a:latin typeface="Arial" panose="020B0604020202020204" pitchFamily="34" charset="0"/>
                <a:cs typeface="Arial" panose="020B0604020202020204" pitchFamily="34" charset="0"/>
              </a:rPr>
              <a:t>Schools</a:t>
            </a:r>
            <a:r>
              <a:rPr lang="en-ZA" dirty="0">
                <a:latin typeface="Arial" panose="020B0604020202020204" pitchFamily="34" charset="0"/>
                <a:cs typeface="Arial" panose="020B0604020202020204" pitchFamily="34" charset="0"/>
              </a:rPr>
              <a:t>: </a:t>
            </a:r>
            <a:r>
              <a:rPr lang="en-US" b="1" dirty="0">
                <a:solidFill>
                  <a:schemeClr val="dk1"/>
                </a:solidFill>
                <a:latin typeface="Arial" panose="020B0604020202020204" pitchFamily="34" charset="0"/>
                <a:cs typeface="Arial" panose="020B0604020202020204" pitchFamily="34" charset="0"/>
              </a:rPr>
              <a:t>25 199</a:t>
            </a:r>
            <a:endParaRPr lang="en-ZA" b="1" dirty="0">
              <a:latin typeface="Arial" panose="020B0604020202020204" pitchFamily="34" charset="0"/>
              <a:cs typeface="Arial" panose="020B0604020202020204" pitchFamily="34" charset="0"/>
            </a:endParaRPr>
          </a:p>
          <a:p>
            <a:pPr marL="0" indent="0">
              <a:buNone/>
            </a:pPr>
            <a:endParaRPr lang="en-ZA" dirty="0">
              <a:latin typeface="Arial" panose="020B0604020202020204" pitchFamily="34" charset="0"/>
              <a:cs typeface="Arial" panose="020B0604020202020204" pitchFamily="34" charset="0"/>
            </a:endParaRPr>
          </a:p>
          <a:p>
            <a:pPr marL="0" indent="0">
              <a:buFont typeface="Arial" pitchFamily="34" charset="0"/>
              <a:buNone/>
            </a:pPr>
            <a:r>
              <a:rPr lang="en-ZA" b="1" dirty="0">
                <a:latin typeface="Arial" panose="020B0604020202020204" pitchFamily="34" charset="0"/>
                <a:cs typeface="Arial" panose="020B0604020202020204" pitchFamily="34" charset="0"/>
              </a:rPr>
              <a:t>Official languages</a:t>
            </a:r>
          </a:p>
          <a:p>
            <a:pPr marL="0" indent="0">
              <a:buFont typeface="Arial" pitchFamily="34" charset="0"/>
              <a:buNone/>
            </a:pPr>
            <a:endParaRPr lang="en-ZA" b="1" dirty="0">
              <a:latin typeface="Arial" panose="020B0604020202020204" pitchFamily="34" charset="0"/>
              <a:cs typeface="Arial" panose="020B0604020202020204" pitchFamily="34" charset="0"/>
            </a:endParaRPr>
          </a:p>
          <a:p>
            <a:pPr marL="0" indent="0" algn="ctr">
              <a:buFont typeface="Arial" pitchFamily="34" charset="0"/>
              <a:buNone/>
            </a:pPr>
            <a:r>
              <a:rPr lang="en-ZA" dirty="0">
                <a:latin typeface="Arial" panose="020B0604020202020204" pitchFamily="34" charset="0"/>
                <a:cs typeface="Arial" panose="020B0604020202020204" pitchFamily="34" charset="0"/>
              </a:rPr>
              <a:t>English, isiZulu, isiXhosa, isiNdebele, Afrikaans, siSwati, Sepedi, Sesotho, Setswana, Tshivenda, Xitsonga</a:t>
            </a:r>
          </a:p>
          <a:p>
            <a:pPr marL="0" indent="0">
              <a:buFont typeface="Arial" pitchFamily="34" charset="0"/>
              <a:buNone/>
            </a:pPr>
            <a:endParaRPr lang="en-ZA" sz="1600" dirty="0">
              <a:latin typeface="Calibri"/>
              <a:cs typeface="Calibri"/>
            </a:endParaRPr>
          </a:p>
        </p:txBody>
      </p:sp>
      <p:graphicFrame>
        <p:nvGraphicFramePr>
          <p:cNvPr id="7" name="Content Placeholder 6"/>
          <p:cNvGraphicFramePr>
            <a:graphicFrameLocks noGrp="1"/>
          </p:cNvGraphicFramePr>
          <p:nvPr>
            <p:ph sz="quarter" idx="4"/>
            <p:extLst/>
          </p:nvPr>
        </p:nvGraphicFramePr>
        <p:xfrm>
          <a:off x="3210388" y="1268760"/>
          <a:ext cx="5682092" cy="2049758"/>
        </p:xfrm>
        <a:graphic>
          <a:graphicData uri="http://schemas.openxmlformats.org/drawingml/2006/table">
            <a:tbl>
              <a:tblPr firstRow="1" bandRow="1">
                <a:tableStyleId>{21E4AEA4-8DFA-4A89-87EB-49C32662AFE0}</a:tableStyleId>
              </a:tblPr>
              <a:tblGrid>
                <a:gridCol w="1577637">
                  <a:extLst>
                    <a:ext uri="{9D8B030D-6E8A-4147-A177-3AD203B41FA5}">
                      <a16:colId xmlns:a16="http://schemas.microsoft.com/office/drawing/2014/main" val="20000"/>
                    </a:ext>
                  </a:extLst>
                </a:gridCol>
                <a:gridCol w="1440160">
                  <a:extLst>
                    <a:ext uri="{9D8B030D-6E8A-4147-A177-3AD203B41FA5}">
                      <a16:colId xmlns:a16="http://schemas.microsoft.com/office/drawing/2014/main" val="20001"/>
                    </a:ext>
                  </a:extLst>
                </a:gridCol>
                <a:gridCol w="1440160">
                  <a:extLst>
                    <a:ext uri="{9D8B030D-6E8A-4147-A177-3AD203B41FA5}">
                      <a16:colId xmlns:a16="http://schemas.microsoft.com/office/drawing/2014/main" val="20002"/>
                    </a:ext>
                  </a:extLst>
                </a:gridCol>
                <a:gridCol w="1224135">
                  <a:extLst>
                    <a:ext uri="{9D8B030D-6E8A-4147-A177-3AD203B41FA5}">
                      <a16:colId xmlns:a16="http://schemas.microsoft.com/office/drawing/2014/main" val="20003"/>
                    </a:ext>
                  </a:extLst>
                </a:gridCol>
              </a:tblGrid>
              <a:tr h="556827">
                <a:tc>
                  <a:txBody>
                    <a:bodyPr/>
                    <a:lstStyle/>
                    <a:p>
                      <a:pPr algn="ctr"/>
                      <a:r>
                        <a:rPr lang="en-ZA" sz="1800" dirty="0">
                          <a:latin typeface="Arial" panose="020B0604020202020204" pitchFamily="34" charset="0"/>
                          <a:cs typeface="Arial" panose="020B0604020202020204" pitchFamily="34" charset="0"/>
                        </a:rPr>
                        <a:t>Sector </a:t>
                      </a:r>
                      <a:endParaRPr lang="en-ZA" sz="1800" dirty="0">
                        <a:solidFill>
                          <a:schemeClr val="tx1"/>
                        </a:solidFill>
                        <a:latin typeface="Arial" panose="020B0604020202020204" pitchFamily="34" charset="0"/>
                        <a:cs typeface="Arial" panose="020B0604020202020204" pitchFamily="34" charset="0"/>
                      </a:endParaRPr>
                    </a:p>
                  </a:txBody>
                  <a:tcPr/>
                </a:tc>
                <a:tc>
                  <a:txBody>
                    <a:bodyPr/>
                    <a:lstStyle/>
                    <a:p>
                      <a:pPr algn="ctr"/>
                      <a:r>
                        <a:rPr lang="en-ZA" sz="1800" dirty="0">
                          <a:latin typeface="Arial" panose="020B0604020202020204" pitchFamily="34" charset="0"/>
                          <a:cs typeface="Arial" panose="020B0604020202020204" pitchFamily="34" charset="0"/>
                        </a:rPr>
                        <a:t>Learners</a:t>
                      </a:r>
                      <a:endParaRPr lang="en-ZA" sz="1800" dirty="0">
                        <a:solidFill>
                          <a:schemeClr val="tx1"/>
                        </a:solidFill>
                        <a:latin typeface="Arial" panose="020B0604020202020204" pitchFamily="34" charset="0"/>
                        <a:cs typeface="Arial" panose="020B0604020202020204" pitchFamily="34" charset="0"/>
                      </a:endParaRPr>
                    </a:p>
                  </a:txBody>
                  <a:tcPr/>
                </a:tc>
                <a:tc>
                  <a:txBody>
                    <a:bodyPr/>
                    <a:lstStyle/>
                    <a:p>
                      <a:pPr algn="ctr"/>
                      <a:r>
                        <a:rPr lang="en-ZA" sz="1800" dirty="0">
                          <a:latin typeface="Arial" panose="020B0604020202020204" pitchFamily="34" charset="0"/>
                          <a:cs typeface="Arial" panose="020B0604020202020204" pitchFamily="34" charset="0"/>
                        </a:rPr>
                        <a:t>Educators </a:t>
                      </a:r>
                      <a:endParaRPr lang="en-ZA" sz="1800" dirty="0">
                        <a:solidFill>
                          <a:schemeClr val="tx1"/>
                        </a:solidFill>
                        <a:latin typeface="Arial" panose="020B0604020202020204" pitchFamily="34" charset="0"/>
                        <a:cs typeface="Arial" panose="020B0604020202020204" pitchFamily="34" charset="0"/>
                      </a:endParaRPr>
                    </a:p>
                  </a:txBody>
                  <a:tcPr/>
                </a:tc>
                <a:tc>
                  <a:txBody>
                    <a:bodyPr/>
                    <a:lstStyle/>
                    <a:p>
                      <a:pPr algn="ctr"/>
                      <a:r>
                        <a:rPr lang="en-ZA" sz="1800" dirty="0">
                          <a:latin typeface="Arial" panose="020B0604020202020204" pitchFamily="34" charset="0"/>
                          <a:cs typeface="Arial" panose="020B0604020202020204" pitchFamily="34" charset="0"/>
                        </a:rPr>
                        <a:t>Schools </a:t>
                      </a:r>
                      <a:endParaRPr lang="en-ZA" sz="1800" dirty="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0"/>
                  </a:ext>
                </a:extLst>
              </a:tr>
              <a:tr h="379277">
                <a:tc>
                  <a:txBody>
                    <a:bodyPr/>
                    <a:lstStyle/>
                    <a:p>
                      <a:r>
                        <a:rPr lang="en-ZA" sz="1800" dirty="0">
                          <a:latin typeface="Arial" panose="020B0604020202020204" pitchFamily="34" charset="0"/>
                          <a:cs typeface="Arial" panose="020B0604020202020204" pitchFamily="34" charset="0"/>
                        </a:rPr>
                        <a:t>Public</a:t>
                      </a:r>
                      <a:endParaRPr lang="en-ZA" sz="1800" b="0" dirty="0">
                        <a:latin typeface="Arial" panose="020B0604020202020204" pitchFamily="34" charset="0"/>
                        <a:cs typeface="Arial" panose="020B0604020202020204" pitchFamily="34" charset="0"/>
                      </a:endParaRPr>
                    </a:p>
                  </a:txBody>
                  <a:tcPr anchor="ctr"/>
                </a:tc>
                <a:tc>
                  <a:txBody>
                    <a:bodyPr/>
                    <a:lstStyle/>
                    <a:p>
                      <a:pPr algn="ctr" fontAlgn="b"/>
                      <a:r>
                        <a:rPr lang="en-US" sz="1800" b="1" dirty="0" smtClean="0">
                          <a:latin typeface="Arial" panose="020B0604020202020204" pitchFamily="34" charset="0"/>
                          <a:cs typeface="Arial" panose="020B0604020202020204" pitchFamily="34" charset="0"/>
                        </a:rPr>
                        <a:t>12 543 419</a:t>
                      </a:r>
                      <a:endParaRPr lang="en-ZA"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smtClean="0">
                          <a:latin typeface="Arial" panose="020B0604020202020204" pitchFamily="34" charset="0"/>
                          <a:cs typeface="Arial" panose="020B0604020202020204" pitchFamily="34" charset="0"/>
                        </a:rPr>
                        <a:t>402 852</a:t>
                      </a:r>
                      <a:endParaRPr lang="en-ZA" sz="1800" dirty="0">
                        <a:latin typeface="Arial" panose="020B0604020202020204" pitchFamily="34" charset="0"/>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23 004</a:t>
                      </a:r>
                      <a:endParaRPr lang="en-ZA"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10001"/>
                  </a:ext>
                </a:extLst>
              </a:tr>
              <a:tr h="556827">
                <a:tc>
                  <a:txBody>
                    <a:bodyPr/>
                    <a:lstStyle/>
                    <a:p>
                      <a:r>
                        <a:rPr lang="en-ZA" sz="1800" dirty="0">
                          <a:latin typeface="Arial" panose="020B0604020202020204" pitchFamily="34" charset="0"/>
                          <a:cs typeface="Arial" panose="020B0604020202020204" pitchFamily="34" charset="0"/>
                        </a:rPr>
                        <a:t>Independent  </a:t>
                      </a:r>
                      <a:endParaRPr lang="en-ZA" sz="1800" b="0" dirty="0">
                        <a:latin typeface="Arial" panose="020B0604020202020204" pitchFamily="34" charset="0"/>
                        <a:cs typeface="Arial" panose="020B0604020202020204" pitchFamily="34" charset="0"/>
                      </a:endParaRPr>
                    </a:p>
                  </a:txBody>
                  <a:tcPr anchor="ctr"/>
                </a:tc>
                <a:tc>
                  <a:txBody>
                    <a:bodyPr/>
                    <a:lstStyle/>
                    <a:p>
                      <a:pPr algn="ctr"/>
                      <a:r>
                        <a:rPr lang="en-US" sz="1800" b="1" i="0" u="none" strike="noStrike" kern="1200" baseline="0" dirty="0" smtClean="0">
                          <a:solidFill>
                            <a:schemeClr val="dk1"/>
                          </a:solidFill>
                          <a:latin typeface="Arial" panose="020B0604020202020204" pitchFamily="34" charset="0"/>
                          <a:ea typeface="+mn-ea"/>
                          <a:cs typeface="Arial" panose="020B0604020202020204" pitchFamily="34" charset="0"/>
                        </a:rPr>
                        <a:t>673 053</a:t>
                      </a:r>
                      <a:endParaRPr lang="en-ZA" sz="1800" dirty="0">
                        <a:latin typeface="Arial" panose="020B0604020202020204" pitchFamily="34" charset="0"/>
                        <a:cs typeface="Arial" panose="020B0604020202020204" pitchFamily="34" charset="0"/>
                      </a:endParaRPr>
                    </a:p>
                  </a:txBody>
                  <a:tcPr anchor="ctr"/>
                </a:tc>
                <a:tc>
                  <a:txBody>
                    <a:bodyPr/>
                    <a:lstStyle/>
                    <a:p>
                      <a:pPr algn="ctr"/>
                      <a:r>
                        <a:rPr lang="en-US" sz="1800" b="1" i="0" u="none" strike="noStrike" kern="1200" baseline="0" dirty="0" smtClean="0">
                          <a:solidFill>
                            <a:schemeClr val="dk1"/>
                          </a:solidFill>
                          <a:latin typeface="Arial" panose="020B0604020202020204" pitchFamily="34" charset="0"/>
                          <a:ea typeface="+mn-ea"/>
                          <a:cs typeface="Arial" panose="020B0604020202020204" pitchFamily="34" charset="0"/>
                        </a:rPr>
                        <a:t>40 088</a:t>
                      </a:r>
                      <a:endParaRPr lang="en-ZA" sz="1800" dirty="0">
                        <a:latin typeface="Arial" panose="020B0604020202020204" pitchFamily="34" charset="0"/>
                        <a:cs typeface="Arial" panose="020B0604020202020204" pitchFamily="34" charset="0"/>
                      </a:endParaRPr>
                    </a:p>
                  </a:txBody>
                  <a:tcPr anchor="ctr"/>
                </a:tc>
                <a:tc>
                  <a:txBody>
                    <a:bodyPr/>
                    <a:lstStyle/>
                    <a:p>
                      <a:pPr algn="ctr"/>
                      <a:r>
                        <a:rPr lang="en-US" sz="1800" b="1" i="0" u="none" strike="noStrike" kern="1200" baseline="0" dirty="0" smtClean="0">
                          <a:solidFill>
                            <a:schemeClr val="dk1"/>
                          </a:solidFill>
                          <a:latin typeface="Arial" panose="020B0604020202020204" pitchFamily="34" charset="0"/>
                          <a:ea typeface="+mn-ea"/>
                          <a:cs typeface="Arial" panose="020B0604020202020204" pitchFamily="34" charset="0"/>
                        </a:rPr>
                        <a:t>2 195</a:t>
                      </a:r>
                      <a:endParaRPr lang="en-ZA" sz="18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2"/>
                  </a:ext>
                </a:extLst>
              </a:tr>
              <a:tr h="556827">
                <a:tc>
                  <a:txBody>
                    <a:bodyPr/>
                    <a:lstStyle/>
                    <a:p>
                      <a:r>
                        <a:rPr lang="en-ZA" sz="1800" dirty="0">
                          <a:latin typeface="Arial" panose="020B0604020202020204" pitchFamily="34" charset="0"/>
                          <a:cs typeface="Arial" panose="020B0604020202020204" pitchFamily="34" charset="0"/>
                        </a:rPr>
                        <a:t>Total</a:t>
                      </a:r>
                      <a:endParaRPr lang="en-ZA" sz="1800" b="1" dirty="0">
                        <a:latin typeface="Arial" panose="020B0604020202020204" pitchFamily="34" charset="0"/>
                        <a:cs typeface="Arial" panose="020B0604020202020204" pitchFamily="34" charset="0"/>
                      </a:endParaRPr>
                    </a:p>
                  </a:txBody>
                  <a:tcPr anchor="ctr"/>
                </a:tc>
                <a:tc>
                  <a:txBody>
                    <a:bodyPr/>
                    <a:lstStyle/>
                    <a:p>
                      <a:pPr algn="ctr"/>
                      <a:r>
                        <a:rPr lang="en-US" sz="1800" b="1" i="0" u="none" strike="noStrike" kern="1200" baseline="0" dirty="0" smtClean="0">
                          <a:solidFill>
                            <a:schemeClr val="dk1"/>
                          </a:solidFill>
                          <a:latin typeface="Arial" panose="020B0604020202020204" pitchFamily="34" charset="0"/>
                          <a:ea typeface="+mn-ea"/>
                          <a:cs typeface="Arial" panose="020B0604020202020204" pitchFamily="34" charset="0"/>
                        </a:rPr>
                        <a:t>13 216 472</a:t>
                      </a:r>
                      <a:endParaRPr lang="en-ZA" sz="1800" b="1" dirty="0">
                        <a:latin typeface="Arial" panose="020B0604020202020204" pitchFamily="34" charset="0"/>
                        <a:cs typeface="Arial" panose="020B0604020202020204" pitchFamily="34" charset="0"/>
                      </a:endParaRPr>
                    </a:p>
                  </a:txBody>
                  <a:tcPr anchor="ctr"/>
                </a:tc>
                <a:tc>
                  <a:txBody>
                    <a:bodyPr/>
                    <a:lstStyle/>
                    <a:p>
                      <a:pPr algn="ctr"/>
                      <a:r>
                        <a:rPr lang="en-US" sz="1800" b="1" i="0" u="none" strike="noStrike" kern="1200" baseline="0" dirty="0" smtClean="0">
                          <a:solidFill>
                            <a:schemeClr val="dk1"/>
                          </a:solidFill>
                          <a:latin typeface="Arial" panose="020B0604020202020204" pitchFamily="34" charset="0"/>
                          <a:ea typeface="+mn-ea"/>
                          <a:cs typeface="Arial" panose="020B0604020202020204" pitchFamily="34" charset="0"/>
                        </a:rPr>
                        <a:t>442 940</a:t>
                      </a:r>
                      <a:endParaRPr lang="en-ZA" sz="1800" b="1" dirty="0">
                        <a:latin typeface="Arial" panose="020B0604020202020204" pitchFamily="34" charset="0"/>
                        <a:cs typeface="Arial" panose="020B0604020202020204" pitchFamily="34" charset="0"/>
                      </a:endParaRPr>
                    </a:p>
                  </a:txBody>
                  <a:tcPr anchor="ctr"/>
                </a:tc>
                <a:tc>
                  <a:txBody>
                    <a:bodyPr/>
                    <a:lstStyle/>
                    <a:p>
                      <a:pPr algn="ctr"/>
                      <a:r>
                        <a:rPr lang="en-US" sz="1800" b="1" i="0" u="none" strike="noStrike" kern="1200" baseline="0" dirty="0" smtClean="0">
                          <a:solidFill>
                            <a:schemeClr val="dk1"/>
                          </a:solidFill>
                          <a:latin typeface="Arial" panose="020B0604020202020204" pitchFamily="34" charset="0"/>
                          <a:ea typeface="+mn-ea"/>
                          <a:cs typeface="Arial" panose="020B0604020202020204" pitchFamily="34" charset="0"/>
                        </a:rPr>
                        <a:t>25 199</a:t>
                      </a:r>
                      <a:endParaRPr lang="en-ZA" sz="18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3"/>
                  </a:ext>
                </a:extLst>
              </a:tr>
            </a:tbl>
          </a:graphicData>
        </a:graphic>
      </p:graphicFrame>
      <p:sp>
        <p:nvSpPr>
          <p:cNvPr id="6" name="Rectangle 5"/>
          <p:cNvSpPr/>
          <p:nvPr/>
        </p:nvSpPr>
        <p:spPr>
          <a:xfrm>
            <a:off x="3216861" y="37162"/>
            <a:ext cx="184731" cy="276999"/>
          </a:xfrm>
          <a:prstGeom prst="rect">
            <a:avLst/>
          </a:prstGeom>
        </p:spPr>
        <p:txBody>
          <a:bodyPr wrap="none">
            <a:spAutoFit/>
          </a:bodyPr>
          <a:lstStyle/>
          <a:p>
            <a:pPr algn="r"/>
            <a:endParaRPr lang="en-ZA" sz="1200" dirty="0">
              <a:solidFill>
                <a:srgbClr val="898989"/>
              </a:solidFill>
            </a:endParaRPr>
          </a:p>
        </p:txBody>
      </p:sp>
      <p:sp>
        <p:nvSpPr>
          <p:cNvPr id="9" name="Rectangle 8"/>
          <p:cNvSpPr/>
          <p:nvPr/>
        </p:nvSpPr>
        <p:spPr>
          <a:xfrm>
            <a:off x="107504" y="175661"/>
            <a:ext cx="184731" cy="369332"/>
          </a:xfrm>
          <a:prstGeom prst="rect">
            <a:avLst/>
          </a:prstGeom>
        </p:spPr>
        <p:txBody>
          <a:bodyPr wrap="none">
            <a:spAutoFit/>
          </a:bodyPr>
          <a:lstStyle/>
          <a:p>
            <a:pPr fontAlgn="base">
              <a:spcBef>
                <a:spcPct val="0"/>
              </a:spcBef>
              <a:spcAft>
                <a:spcPct val="0"/>
              </a:spcAft>
              <a:defRPr/>
            </a:pPr>
            <a:endParaRPr lang="en-US" dirty="0">
              <a:solidFill>
                <a:prstClr val="black"/>
              </a:solidFill>
              <a:latin typeface="Arial" pitchFamily="34" charset="0"/>
              <a:cs typeface="Arial" pitchFamily="34" charset="0"/>
            </a:endParaRPr>
          </a:p>
        </p:txBody>
      </p:sp>
      <p:graphicFrame>
        <p:nvGraphicFramePr>
          <p:cNvPr id="10" name="Chart 9"/>
          <p:cNvGraphicFramePr>
            <a:graphicFrameLocks/>
          </p:cNvGraphicFramePr>
          <p:nvPr>
            <p:extLst/>
          </p:nvPr>
        </p:nvGraphicFramePr>
        <p:xfrm>
          <a:off x="3210388" y="3501008"/>
          <a:ext cx="1856462" cy="172819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p:cNvGraphicFramePr>
            <a:graphicFrameLocks/>
          </p:cNvGraphicFramePr>
          <p:nvPr>
            <p:extLst/>
          </p:nvPr>
        </p:nvGraphicFramePr>
        <p:xfrm>
          <a:off x="5179465" y="3501008"/>
          <a:ext cx="1800200" cy="172819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Chart 11"/>
          <p:cNvGraphicFramePr>
            <a:graphicFrameLocks/>
          </p:cNvGraphicFramePr>
          <p:nvPr>
            <p:extLst/>
          </p:nvPr>
        </p:nvGraphicFramePr>
        <p:xfrm>
          <a:off x="7092280" y="3501008"/>
          <a:ext cx="1800200" cy="1728192"/>
        </p:xfrm>
        <a:graphic>
          <a:graphicData uri="http://schemas.openxmlformats.org/drawingml/2006/chart">
            <c:chart xmlns:c="http://schemas.openxmlformats.org/drawingml/2006/chart" xmlns:r="http://schemas.openxmlformats.org/officeDocument/2006/relationships" r:id="rId5"/>
          </a:graphicData>
        </a:graphic>
      </p:graphicFrame>
      <p:sp>
        <p:nvSpPr>
          <p:cNvPr id="2" name="Slide Number Placeholder 1"/>
          <p:cNvSpPr>
            <a:spLocks noGrp="1"/>
          </p:cNvSpPr>
          <p:nvPr>
            <p:ph type="sldNum" sz="quarter" idx="10"/>
          </p:nvPr>
        </p:nvSpPr>
        <p:spPr/>
        <p:txBody>
          <a:bodyPr/>
          <a:lstStyle/>
          <a:p>
            <a:pPr>
              <a:defRPr/>
            </a:pPr>
            <a:fld id="{9281EBB6-D164-4A7A-83B0-06A5CFC35E17}" type="slidenum">
              <a:rPr lang="en-ZA" altLang="en-US" smtClean="0"/>
              <a:pPr>
                <a:defRPr/>
              </a:pPr>
              <a:t>8</a:t>
            </a:fld>
            <a:endParaRPr lang="en-ZA" altLang="en-US"/>
          </a:p>
        </p:txBody>
      </p:sp>
    </p:spTree>
    <p:extLst>
      <p:ext uri="{BB962C8B-B14F-4D97-AF65-F5344CB8AC3E}">
        <p14:creationId xmlns:p14="http://schemas.microsoft.com/office/powerpoint/2010/main" val="351822581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0"/>
            <a:ext cx="8435280" cy="620688"/>
          </a:xfrm>
        </p:spPr>
        <p:txBody>
          <a:bodyPr/>
          <a:lstStyle/>
          <a:p>
            <a:r>
              <a:rPr lang="en-ZA" b="1" dirty="0">
                <a:solidFill>
                  <a:schemeClr val="accent2">
                    <a:lumMod val="50000"/>
                  </a:schemeClr>
                </a:solidFill>
                <a:latin typeface="Arial Narrow" pitchFamily="34" charset="0"/>
              </a:rPr>
              <a:t>TYPE OF PASSES PER QUINTILE </a:t>
            </a:r>
          </a:p>
        </p:txBody>
      </p:sp>
      <p:graphicFrame>
        <p:nvGraphicFramePr>
          <p:cNvPr id="6" name="Chart 5"/>
          <p:cNvGraphicFramePr>
            <a:graphicFrameLocks/>
          </p:cNvGraphicFramePr>
          <p:nvPr>
            <p:extLst/>
          </p:nvPr>
        </p:nvGraphicFramePr>
        <p:xfrm>
          <a:off x="251520" y="678169"/>
          <a:ext cx="8784976" cy="4911071"/>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p:cNvSpPr>
            <a:spLocks noGrp="1"/>
          </p:cNvSpPr>
          <p:nvPr>
            <p:ph type="sldNum" sz="quarter" idx="12"/>
          </p:nvPr>
        </p:nvSpPr>
        <p:spPr/>
        <p:txBody>
          <a:bodyPr/>
          <a:lstStyle/>
          <a:p>
            <a:pPr>
              <a:defRPr/>
            </a:pPr>
            <a:fld id="{5D50A69F-0DB0-4229-A874-189A1B00A418}" type="slidenum">
              <a:rPr lang="en-ZA" altLang="en-US" smtClean="0"/>
              <a:pPr>
                <a:defRPr/>
              </a:pPr>
              <a:t>80</a:t>
            </a:fld>
            <a:endParaRPr lang="en-ZA" altLang="en-US" dirty="0"/>
          </a:p>
        </p:txBody>
      </p:sp>
      <p:graphicFrame>
        <p:nvGraphicFramePr>
          <p:cNvPr id="5" name="Table 4"/>
          <p:cNvGraphicFramePr>
            <a:graphicFrameLocks noGrp="1"/>
          </p:cNvGraphicFramePr>
          <p:nvPr>
            <p:extLst/>
          </p:nvPr>
        </p:nvGraphicFramePr>
        <p:xfrm>
          <a:off x="2987824" y="5097199"/>
          <a:ext cx="5698976" cy="1428750"/>
        </p:xfrm>
        <a:graphic>
          <a:graphicData uri="http://schemas.openxmlformats.org/drawingml/2006/table">
            <a:tbl>
              <a:tblPr/>
              <a:tblGrid>
                <a:gridCol w="1684603">
                  <a:extLst>
                    <a:ext uri="{9D8B030D-6E8A-4147-A177-3AD203B41FA5}">
                      <a16:colId xmlns:a16="http://schemas.microsoft.com/office/drawing/2014/main" val="231443603"/>
                    </a:ext>
                  </a:extLst>
                </a:gridCol>
                <a:gridCol w="896065">
                  <a:extLst>
                    <a:ext uri="{9D8B030D-6E8A-4147-A177-3AD203B41FA5}">
                      <a16:colId xmlns:a16="http://schemas.microsoft.com/office/drawing/2014/main" val="3929632704"/>
                    </a:ext>
                  </a:extLst>
                </a:gridCol>
                <a:gridCol w="896065">
                  <a:extLst>
                    <a:ext uri="{9D8B030D-6E8A-4147-A177-3AD203B41FA5}">
                      <a16:colId xmlns:a16="http://schemas.microsoft.com/office/drawing/2014/main" val="3844063946"/>
                    </a:ext>
                  </a:extLst>
                </a:gridCol>
                <a:gridCol w="1200728">
                  <a:extLst>
                    <a:ext uri="{9D8B030D-6E8A-4147-A177-3AD203B41FA5}">
                      <a16:colId xmlns:a16="http://schemas.microsoft.com/office/drawing/2014/main" val="3489253931"/>
                    </a:ext>
                  </a:extLst>
                </a:gridCol>
                <a:gridCol w="1021515">
                  <a:extLst>
                    <a:ext uri="{9D8B030D-6E8A-4147-A177-3AD203B41FA5}">
                      <a16:colId xmlns:a16="http://schemas.microsoft.com/office/drawing/2014/main" val="3629003425"/>
                    </a:ext>
                  </a:extLst>
                </a:gridCol>
              </a:tblGrid>
              <a:tr h="285750">
                <a:tc>
                  <a:txBody>
                    <a:bodyPr/>
                    <a:lstStyle/>
                    <a:p>
                      <a:pPr algn="l" fontAlgn="b"/>
                      <a:r>
                        <a:rPr lang="en-ZA" sz="18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rtl="0" fontAlgn="ctr"/>
                      <a:r>
                        <a:rPr lang="en-ZA" sz="1800" b="1" i="0" u="none" strike="noStrike">
                          <a:solidFill>
                            <a:srgbClr val="000000"/>
                          </a:solidFill>
                          <a:effectLst/>
                          <a:latin typeface="Arial Narrow" panose="020B0606020202030204" pitchFamily="34" charset="0"/>
                        </a:rPr>
                        <a:t>2019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ZA"/>
                    </a:p>
                  </a:txBody>
                  <a:tcPr/>
                </a:tc>
                <a:tc gridSpan="2">
                  <a:txBody>
                    <a:bodyPr/>
                    <a:lstStyle/>
                    <a:p>
                      <a:pPr algn="ctr" rtl="0" fontAlgn="ctr"/>
                      <a:r>
                        <a:rPr lang="en-ZA" sz="1800" b="1" i="0" u="none" strike="noStrike">
                          <a:solidFill>
                            <a:srgbClr val="000000"/>
                          </a:solidFill>
                          <a:effectLst/>
                          <a:latin typeface="Arial Narrow" panose="020B0606020202030204" pitchFamily="34" charset="0"/>
                        </a:rPr>
                        <a:t>2020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ZA"/>
                    </a:p>
                  </a:txBody>
                  <a:tcPr/>
                </a:tc>
                <a:extLst>
                  <a:ext uri="{0D108BD9-81ED-4DB2-BD59-A6C34878D82A}">
                    <a16:rowId xmlns:a16="http://schemas.microsoft.com/office/drawing/2014/main" val="447593447"/>
                  </a:ext>
                </a:extLst>
              </a:tr>
              <a:tr h="285750">
                <a:tc>
                  <a:txBody>
                    <a:bodyPr/>
                    <a:lstStyle/>
                    <a:p>
                      <a:pPr algn="l" rtl="0" fontAlgn="b"/>
                      <a:r>
                        <a:rPr lang="en-ZA" sz="1800" b="1" i="0" u="none" strike="noStrike">
                          <a:solidFill>
                            <a:srgbClr val="000000"/>
                          </a:solidFill>
                          <a:effectLst/>
                          <a:latin typeface="Arial Narrow" panose="020B0606020202030204" pitchFamily="34" charset="0"/>
                        </a:rPr>
                        <a:t>Quintiles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ZA" sz="1800" b="1" i="0" u="none" strike="noStrike">
                          <a:solidFill>
                            <a:srgbClr val="000000"/>
                          </a:solidFill>
                          <a:effectLst/>
                          <a:latin typeface="Arial Narrow" panose="020B0606020202030204" pitchFamily="34" charset="0"/>
                        </a:rPr>
                        <a:t>Q 1-3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ZA" sz="1800" b="1" i="0" u="none" strike="noStrike">
                          <a:solidFill>
                            <a:srgbClr val="000000"/>
                          </a:solidFill>
                          <a:effectLst/>
                          <a:latin typeface="Arial Narrow" panose="020B0606020202030204" pitchFamily="34" charset="0"/>
                        </a:rPr>
                        <a:t>Q 4-5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ZA" sz="1800" b="1" i="0" u="none" strike="noStrike">
                          <a:solidFill>
                            <a:srgbClr val="000000"/>
                          </a:solidFill>
                          <a:effectLst/>
                          <a:latin typeface="Arial Narrow" panose="020B0606020202030204" pitchFamily="34" charset="0"/>
                        </a:rPr>
                        <a:t>Q 1-3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ZA" sz="1800" b="1" i="0" u="none" strike="noStrike">
                          <a:solidFill>
                            <a:srgbClr val="000000"/>
                          </a:solidFill>
                          <a:effectLst/>
                          <a:latin typeface="Arial Narrow" panose="020B0606020202030204" pitchFamily="34" charset="0"/>
                        </a:rPr>
                        <a:t>Q 4-5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02720408"/>
                  </a:ext>
                </a:extLst>
              </a:tr>
              <a:tr h="571500">
                <a:tc>
                  <a:txBody>
                    <a:bodyPr/>
                    <a:lstStyle/>
                    <a:p>
                      <a:pPr algn="l" rtl="0" fontAlgn="b"/>
                      <a:r>
                        <a:rPr lang="en-ZA" sz="1800" b="1" i="0" u="none" strike="noStrike">
                          <a:solidFill>
                            <a:srgbClr val="000000"/>
                          </a:solidFill>
                          <a:effectLst/>
                          <a:latin typeface="Arial Narrow" panose="020B0606020202030204" pitchFamily="34" charset="0"/>
                        </a:rPr>
                        <a:t>No of Bachelors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ZA" sz="1800" b="1" i="0" u="none" strike="noStrike" dirty="0">
                          <a:solidFill>
                            <a:srgbClr val="000000"/>
                          </a:solidFill>
                          <a:effectLst/>
                          <a:latin typeface="Arial Narrow" panose="020B0606020202030204" pitchFamily="34" charset="0"/>
                        </a:rPr>
                        <a:t>96 976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ZA" sz="1800" b="1" i="0" u="none" strike="noStrike">
                          <a:solidFill>
                            <a:srgbClr val="000000"/>
                          </a:solidFill>
                          <a:effectLst/>
                          <a:latin typeface="Arial Narrow" panose="020B0606020202030204" pitchFamily="34" charset="0"/>
                        </a:rPr>
                        <a:t>78 037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800" b="1" i="0" u="none" strike="noStrike">
                          <a:solidFill>
                            <a:srgbClr val="000000"/>
                          </a:solidFill>
                          <a:effectLst/>
                          <a:latin typeface="Arial" panose="020B0604020202020204" pitchFamily="34" charset="0"/>
                        </a:rPr>
                        <a:t>115478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800" b="1" i="0" u="none" strike="noStrike">
                          <a:solidFill>
                            <a:srgbClr val="000000"/>
                          </a:solidFill>
                          <a:effectLst/>
                          <a:latin typeface="Arial" panose="020B0604020202020204" pitchFamily="34" charset="0"/>
                        </a:rPr>
                        <a:t>83463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81872481"/>
                  </a:ext>
                </a:extLst>
              </a:tr>
              <a:tr h="285750">
                <a:tc>
                  <a:txBody>
                    <a:bodyPr/>
                    <a:lstStyle/>
                    <a:p>
                      <a:pPr algn="l" fontAlgn="b"/>
                      <a:r>
                        <a:rPr lang="en-ZA" sz="1800" b="1" i="0" u="none" strike="noStrike">
                          <a:solidFill>
                            <a:srgbClr val="000000"/>
                          </a:solidFill>
                          <a:effectLst/>
                          <a:latin typeface="Arial Narrow" panose="020B0606020202030204" pitchFamily="34" charset="0"/>
                        </a:rPr>
                        <a:t>% Bachelors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800" b="1" i="0" u="none" strike="noStrike">
                          <a:solidFill>
                            <a:srgbClr val="000000"/>
                          </a:solidFill>
                          <a:effectLst/>
                          <a:latin typeface="Arial Narrow" panose="020B0606020202030204" pitchFamily="34" charset="0"/>
                        </a:rPr>
                        <a:t>19.2%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800" b="1" i="0" u="none" strike="noStrike">
                          <a:solidFill>
                            <a:srgbClr val="000000"/>
                          </a:solidFill>
                          <a:effectLst/>
                          <a:latin typeface="Arial Narrow" panose="020B0606020202030204" pitchFamily="34" charset="0"/>
                        </a:rPr>
                        <a:t>15.5%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800" b="1" i="0" u="none" strike="noStrike">
                          <a:solidFill>
                            <a:srgbClr val="000000"/>
                          </a:solidFill>
                          <a:effectLst/>
                          <a:latin typeface="Arial Narrow" panose="020B0606020202030204" pitchFamily="34" charset="0"/>
                        </a:rPr>
                        <a:t>20.0%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800" b="1" i="0" u="none" strike="noStrike" dirty="0">
                          <a:solidFill>
                            <a:srgbClr val="000000"/>
                          </a:solidFill>
                          <a:effectLst/>
                          <a:latin typeface="Arial Narrow" panose="020B0606020202030204" pitchFamily="34" charset="0"/>
                        </a:rPr>
                        <a:t>14.4%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08124924"/>
                  </a:ext>
                </a:extLst>
              </a:tr>
            </a:tbl>
          </a:graphicData>
        </a:graphic>
      </p:graphicFrame>
    </p:spTree>
    <p:extLst>
      <p:ext uri="{BB962C8B-B14F-4D97-AF65-F5344CB8AC3E}">
        <p14:creationId xmlns:p14="http://schemas.microsoft.com/office/powerpoint/2010/main" val="166191318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3148"/>
            <a:ext cx="9144000" cy="6844852"/>
          </a:xfrm>
          <a:prstGeom prst="rect">
            <a:avLst/>
          </a:prstGeom>
        </p:spPr>
      </p:pic>
      <p:sp>
        <p:nvSpPr>
          <p:cNvPr id="37890" name="Title 1"/>
          <p:cNvSpPr>
            <a:spLocks noGrp="1"/>
          </p:cNvSpPr>
          <p:nvPr>
            <p:ph type="title"/>
          </p:nvPr>
        </p:nvSpPr>
        <p:spPr>
          <a:xfrm>
            <a:off x="395288" y="1196975"/>
            <a:ext cx="8229600" cy="3857625"/>
          </a:xfrm>
        </p:spPr>
        <p:txBody>
          <a:bodyPr/>
          <a:lstStyle/>
          <a:p>
            <a:pPr eaLnBrk="1" hangingPunct="1"/>
            <a:r>
              <a:rPr lang="en-US" altLang="en-US" sz="6000" b="1" dirty="0">
                <a:solidFill>
                  <a:srgbClr val="CC9900"/>
                </a:solidFill>
                <a:effectLst>
                  <a:outerShdw blurRad="50800" dist="50800" dir="5400000" algn="ctr" rotWithShape="0">
                    <a:schemeClr val="tx1"/>
                  </a:outerShdw>
                </a:effectLst>
                <a:latin typeface="Arial Narrow" pitchFamily="34" charset="0"/>
                <a:cs typeface="Tahoma" panose="020B0604030504040204" pitchFamily="34" charset="0"/>
              </a:rPr>
              <a:t>PROGRESSED LEARNERS</a:t>
            </a:r>
          </a:p>
        </p:txBody>
      </p:sp>
      <p:sp>
        <p:nvSpPr>
          <p:cNvPr id="2" name="Slide Number Placeholder 1"/>
          <p:cNvSpPr>
            <a:spLocks noGrp="1"/>
          </p:cNvSpPr>
          <p:nvPr>
            <p:ph type="sldNum" sz="quarter" idx="12"/>
          </p:nvPr>
        </p:nvSpPr>
        <p:spPr/>
        <p:txBody>
          <a:bodyPr/>
          <a:lstStyle/>
          <a:p>
            <a:pPr>
              <a:defRPr/>
            </a:pPr>
            <a:fld id="{5D50A69F-0DB0-4229-A874-189A1B00A418}" type="slidenum">
              <a:rPr lang="en-ZA" altLang="en-US" sz="1600" smtClean="0"/>
              <a:pPr>
                <a:defRPr/>
              </a:pPr>
              <a:t>81</a:t>
            </a:fld>
            <a:endParaRPr lang="en-ZA" altLang="en-US" sz="1600" dirty="0"/>
          </a:p>
        </p:txBody>
      </p:sp>
    </p:spTree>
    <p:extLst>
      <p:ext uri="{BB962C8B-B14F-4D97-AF65-F5344CB8AC3E}">
        <p14:creationId xmlns:p14="http://schemas.microsoft.com/office/powerpoint/2010/main" val="313276197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35897"/>
            <a:ext cx="6048672" cy="864096"/>
          </a:xfrm>
        </p:spPr>
        <p:txBody>
          <a:bodyPr/>
          <a:lstStyle/>
          <a:p>
            <a:pPr>
              <a:defRPr/>
            </a:pPr>
            <a:r>
              <a:rPr lang="en-ZA" sz="2800" b="1" dirty="0">
                <a:solidFill>
                  <a:schemeClr val="accent2">
                    <a:lumMod val="50000"/>
                  </a:schemeClr>
                </a:solidFill>
                <a:latin typeface="Arial Narrow" pitchFamily="34" charset="0"/>
              </a:rPr>
              <a:t>PERFORMANCE OF THE CLASS OF  </a:t>
            </a:r>
            <a:r>
              <a:rPr lang="en-ZA" sz="2800" b="1" dirty="0" smtClean="0">
                <a:solidFill>
                  <a:schemeClr val="accent2">
                    <a:lumMod val="50000"/>
                  </a:schemeClr>
                </a:solidFill>
                <a:latin typeface="Arial Narrow" pitchFamily="34" charset="0"/>
              </a:rPr>
              <a:t>2020 </a:t>
            </a:r>
            <a:r>
              <a:rPr lang="en-ZA" sz="2800" b="1" dirty="0">
                <a:solidFill>
                  <a:schemeClr val="accent2">
                    <a:lumMod val="50000"/>
                  </a:schemeClr>
                </a:solidFill>
                <a:latin typeface="Arial Narrow" pitchFamily="34" charset="0"/>
              </a:rPr>
              <a:t/>
            </a:r>
            <a:br>
              <a:rPr lang="en-ZA" sz="2800" b="1" dirty="0">
                <a:solidFill>
                  <a:schemeClr val="accent2">
                    <a:lumMod val="50000"/>
                  </a:schemeClr>
                </a:solidFill>
                <a:latin typeface="Arial Narrow" pitchFamily="34" charset="0"/>
              </a:rPr>
            </a:br>
            <a:r>
              <a:rPr lang="en-ZA" sz="2800" b="1" dirty="0">
                <a:solidFill>
                  <a:schemeClr val="accent2">
                    <a:lumMod val="50000"/>
                  </a:schemeClr>
                </a:solidFill>
                <a:latin typeface="Arial Narrow" pitchFamily="34" charset="0"/>
              </a:rPr>
              <a:t>(PROGRESSED LEARNERS EXCLUDED)</a:t>
            </a:r>
          </a:p>
        </p:txBody>
      </p:sp>
      <p:sp>
        <p:nvSpPr>
          <p:cNvPr id="3" name="Slide Number Placeholder 2"/>
          <p:cNvSpPr>
            <a:spLocks noGrp="1"/>
          </p:cNvSpPr>
          <p:nvPr>
            <p:ph type="sldNum" sz="quarter" idx="4"/>
          </p:nvPr>
        </p:nvSpPr>
        <p:spPr/>
        <p:txBody>
          <a:bodyPr/>
          <a:lstStyle/>
          <a:p>
            <a:pPr>
              <a:defRPr/>
            </a:pPr>
            <a:fld id="{9281EBB6-D164-4A7A-83B0-06A5CFC35E17}" type="slidenum">
              <a:rPr lang="en-ZA" altLang="en-US" smtClean="0"/>
              <a:pPr>
                <a:defRPr/>
              </a:pPr>
              <a:t>82</a:t>
            </a:fld>
            <a:endParaRPr lang="en-ZA" altLang="en-US"/>
          </a:p>
        </p:txBody>
      </p:sp>
      <p:graphicFrame>
        <p:nvGraphicFramePr>
          <p:cNvPr id="8" name="Content Placeholder 6"/>
          <p:cNvGraphicFramePr>
            <a:graphicFrameLocks/>
          </p:cNvGraphicFramePr>
          <p:nvPr>
            <p:extLst>
              <p:ext uri="{D42A27DB-BD31-4B8C-83A1-F6EECF244321}">
                <p14:modId xmlns:p14="http://schemas.microsoft.com/office/powerpoint/2010/main" val="4102861351"/>
              </p:ext>
            </p:extLst>
          </p:nvPr>
        </p:nvGraphicFramePr>
        <p:xfrm>
          <a:off x="251520" y="1048079"/>
          <a:ext cx="8712969" cy="5112564"/>
        </p:xfrm>
        <a:graphic>
          <a:graphicData uri="http://schemas.openxmlformats.org/drawingml/2006/table">
            <a:tbl>
              <a:tblPr/>
              <a:tblGrid>
                <a:gridCol w="1777272">
                  <a:extLst>
                    <a:ext uri="{9D8B030D-6E8A-4147-A177-3AD203B41FA5}">
                      <a16:colId xmlns:a16="http://schemas.microsoft.com/office/drawing/2014/main" val="3266937755"/>
                    </a:ext>
                  </a:extLst>
                </a:gridCol>
                <a:gridCol w="1422059">
                  <a:extLst>
                    <a:ext uri="{9D8B030D-6E8A-4147-A177-3AD203B41FA5}">
                      <a16:colId xmlns:a16="http://schemas.microsoft.com/office/drawing/2014/main" val="2994023590"/>
                    </a:ext>
                  </a:extLst>
                </a:gridCol>
                <a:gridCol w="1066443">
                  <a:extLst>
                    <a:ext uri="{9D8B030D-6E8A-4147-A177-3AD203B41FA5}">
                      <a16:colId xmlns:a16="http://schemas.microsoft.com/office/drawing/2014/main" val="3304830739"/>
                    </a:ext>
                  </a:extLst>
                </a:gridCol>
                <a:gridCol w="1066443">
                  <a:extLst>
                    <a:ext uri="{9D8B030D-6E8A-4147-A177-3AD203B41FA5}">
                      <a16:colId xmlns:a16="http://schemas.microsoft.com/office/drawing/2014/main" val="325807621"/>
                    </a:ext>
                  </a:extLst>
                </a:gridCol>
                <a:gridCol w="914094">
                  <a:extLst>
                    <a:ext uri="{9D8B030D-6E8A-4147-A177-3AD203B41FA5}">
                      <a16:colId xmlns:a16="http://schemas.microsoft.com/office/drawing/2014/main" val="3615481693"/>
                    </a:ext>
                  </a:extLst>
                </a:gridCol>
                <a:gridCol w="837920">
                  <a:extLst>
                    <a:ext uri="{9D8B030D-6E8A-4147-A177-3AD203B41FA5}">
                      <a16:colId xmlns:a16="http://schemas.microsoft.com/office/drawing/2014/main" val="3188220517"/>
                    </a:ext>
                  </a:extLst>
                </a:gridCol>
                <a:gridCol w="914094">
                  <a:extLst>
                    <a:ext uri="{9D8B030D-6E8A-4147-A177-3AD203B41FA5}">
                      <a16:colId xmlns:a16="http://schemas.microsoft.com/office/drawing/2014/main" val="1667670595"/>
                    </a:ext>
                  </a:extLst>
                </a:gridCol>
                <a:gridCol w="714644">
                  <a:extLst>
                    <a:ext uri="{9D8B030D-6E8A-4147-A177-3AD203B41FA5}">
                      <a16:colId xmlns:a16="http://schemas.microsoft.com/office/drawing/2014/main" val="3526395924"/>
                    </a:ext>
                  </a:extLst>
                </a:gridCol>
              </a:tblGrid>
              <a:tr h="358148">
                <a:tc rowSpan="2">
                  <a:txBody>
                    <a:bodyPr/>
                    <a:lstStyle/>
                    <a:p>
                      <a:pPr algn="ctr" rtl="0" fontAlgn="b"/>
                      <a:r>
                        <a:rPr lang="en-ZA" sz="1600" b="1" i="0" u="none" strike="noStrike" dirty="0">
                          <a:solidFill>
                            <a:srgbClr val="000000"/>
                          </a:solidFill>
                          <a:effectLst/>
                          <a:latin typeface="Arial Narrow" panose="020B0606020202030204" pitchFamily="34" charset="0"/>
                        </a:rPr>
                        <a:t>Province</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rtl="0" fontAlgn="b"/>
                      <a:r>
                        <a:rPr lang="en-ZA" sz="1600" b="1" i="0" u="none" strike="noStrike">
                          <a:solidFill>
                            <a:srgbClr val="000000"/>
                          </a:solidFill>
                          <a:effectLst/>
                          <a:latin typeface="Arial Narrow" panose="020B0606020202030204" pitchFamily="34" charset="0"/>
                        </a:rPr>
                        <a:t>2019</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hMerge="1">
                  <a:txBody>
                    <a:bodyPr/>
                    <a:lstStyle/>
                    <a:p>
                      <a:endParaRPr lang="en-ZA"/>
                    </a:p>
                  </a:txBody>
                  <a:tcPr/>
                </a:tc>
                <a:tc hMerge="1">
                  <a:txBody>
                    <a:bodyPr/>
                    <a:lstStyle/>
                    <a:p>
                      <a:endParaRPr lang="en-ZA"/>
                    </a:p>
                  </a:txBody>
                  <a:tcPr/>
                </a:tc>
                <a:tc gridSpan="3">
                  <a:txBody>
                    <a:bodyPr/>
                    <a:lstStyle/>
                    <a:p>
                      <a:pPr algn="ctr" rtl="0" fontAlgn="b"/>
                      <a:r>
                        <a:rPr lang="en-ZA" sz="1600" b="1" i="0" u="none" strike="noStrike">
                          <a:solidFill>
                            <a:srgbClr val="000000"/>
                          </a:solidFill>
                          <a:effectLst/>
                          <a:latin typeface="Arial Narrow" panose="020B0606020202030204" pitchFamily="34" charset="0"/>
                        </a:rPr>
                        <a:t>2020</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hMerge="1">
                  <a:txBody>
                    <a:bodyPr/>
                    <a:lstStyle/>
                    <a:p>
                      <a:endParaRPr lang="en-ZA"/>
                    </a:p>
                  </a:txBody>
                  <a:tcPr/>
                </a:tc>
                <a:tc hMerge="1">
                  <a:txBody>
                    <a:bodyPr/>
                    <a:lstStyle/>
                    <a:p>
                      <a:endParaRPr lang="en-ZA"/>
                    </a:p>
                  </a:txBody>
                  <a:tcPr/>
                </a:tc>
                <a:tc rowSpan="2">
                  <a:txBody>
                    <a:bodyPr/>
                    <a:lstStyle/>
                    <a:p>
                      <a:pPr algn="ctr" rtl="0" fontAlgn="b"/>
                      <a:r>
                        <a:rPr lang="en-ZA" sz="1600" b="1" i="0" u="none" strike="noStrike">
                          <a:solidFill>
                            <a:srgbClr val="000000"/>
                          </a:solidFill>
                          <a:effectLst/>
                          <a:latin typeface="Arial Narrow" panose="020B0606020202030204" pitchFamily="34" charset="0"/>
                        </a:rPr>
                        <a:t>% Difference</a:t>
                      </a:r>
                    </a:p>
                  </a:txBody>
                  <a:tcPr marL="6350" marR="6350" marT="635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extLst>
                  <a:ext uri="{0D108BD9-81ED-4DB2-BD59-A6C34878D82A}">
                    <a16:rowId xmlns:a16="http://schemas.microsoft.com/office/drawing/2014/main" val="625483965"/>
                  </a:ext>
                </a:extLst>
              </a:tr>
              <a:tr h="1155028">
                <a:tc vMerge="1">
                  <a:txBody>
                    <a:bodyPr/>
                    <a:lstStyle/>
                    <a:p>
                      <a:endParaRPr lang="en-ZA"/>
                    </a:p>
                  </a:txBody>
                  <a:tcPr/>
                </a:tc>
                <a:tc>
                  <a:txBody>
                    <a:bodyPr/>
                    <a:lstStyle/>
                    <a:p>
                      <a:pPr algn="ctr" rtl="0" fontAlgn="b"/>
                      <a:r>
                        <a:rPr lang="en-ZA" sz="1600" b="1" i="0" u="none" strike="noStrike" dirty="0">
                          <a:solidFill>
                            <a:srgbClr val="000000"/>
                          </a:solidFill>
                          <a:effectLst/>
                          <a:latin typeface="Arial Narrow" panose="020B0606020202030204" pitchFamily="34" charset="0"/>
                        </a:rPr>
                        <a:t>Total Wrote</a:t>
                      </a:r>
                    </a:p>
                  </a:txBody>
                  <a:tcPr marL="6350" marR="6350" marT="6350" marB="0" vert="vert27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ctr" rtl="0" fontAlgn="b"/>
                      <a:r>
                        <a:rPr lang="en-ZA" sz="1600" b="1" i="0" u="none" strike="noStrike" dirty="0">
                          <a:solidFill>
                            <a:srgbClr val="000000"/>
                          </a:solidFill>
                          <a:effectLst/>
                          <a:latin typeface="Arial Narrow" panose="020B0606020202030204" pitchFamily="34" charset="0"/>
                        </a:rPr>
                        <a:t>Total Achieved</a:t>
                      </a:r>
                    </a:p>
                  </a:txBody>
                  <a:tcPr marL="6350" marR="6350" marT="635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ctr" rtl="0" fontAlgn="b"/>
                      <a:r>
                        <a:rPr lang="en-ZA" sz="1600" b="1" i="0" u="none" strike="noStrike" dirty="0">
                          <a:solidFill>
                            <a:srgbClr val="000000"/>
                          </a:solidFill>
                          <a:effectLst/>
                          <a:latin typeface="Arial Narrow" panose="020B0606020202030204" pitchFamily="34" charset="0"/>
                        </a:rPr>
                        <a:t>% Achieved</a:t>
                      </a:r>
                    </a:p>
                  </a:txBody>
                  <a:tcPr marL="6350" marR="6350" marT="635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ctr" rtl="0" fontAlgn="b"/>
                      <a:r>
                        <a:rPr lang="en-ZA" sz="1600" b="1" i="0" u="none" strike="noStrike" dirty="0">
                          <a:solidFill>
                            <a:srgbClr val="000000"/>
                          </a:solidFill>
                          <a:effectLst/>
                          <a:latin typeface="Arial Narrow" panose="020B0606020202030204" pitchFamily="34" charset="0"/>
                        </a:rPr>
                        <a:t>Total Wrote</a:t>
                      </a:r>
                    </a:p>
                  </a:txBody>
                  <a:tcPr marL="6350" marR="6350" marT="635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rtl="0" fontAlgn="b"/>
                      <a:r>
                        <a:rPr lang="en-ZA" sz="1600" b="1" i="0" u="none" strike="noStrike" dirty="0">
                          <a:solidFill>
                            <a:srgbClr val="000000"/>
                          </a:solidFill>
                          <a:effectLst/>
                          <a:latin typeface="Arial Narrow" panose="020B0606020202030204" pitchFamily="34" charset="0"/>
                        </a:rPr>
                        <a:t>Total Achieved</a:t>
                      </a:r>
                    </a:p>
                  </a:txBody>
                  <a:tcPr marL="6350" marR="6350" marT="635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rtl="0" fontAlgn="b"/>
                      <a:r>
                        <a:rPr lang="en-ZA" sz="1600" b="1" i="0" u="none" strike="noStrike" dirty="0">
                          <a:solidFill>
                            <a:srgbClr val="000000"/>
                          </a:solidFill>
                          <a:effectLst/>
                          <a:latin typeface="Arial Narrow" panose="020B0606020202030204" pitchFamily="34" charset="0"/>
                        </a:rPr>
                        <a:t>% Achieved</a:t>
                      </a:r>
                    </a:p>
                  </a:txBody>
                  <a:tcPr marL="6350" marR="6350" marT="635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vMerge="1">
                  <a:txBody>
                    <a:bodyPr/>
                    <a:lstStyle/>
                    <a:p>
                      <a:endParaRPr lang="en-ZA"/>
                    </a:p>
                  </a:txBody>
                  <a:tcPr/>
                </a:tc>
                <a:extLst>
                  <a:ext uri="{0D108BD9-81ED-4DB2-BD59-A6C34878D82A}">
                    <a16:rowId xmlns:a16="http://schemas.microsoft.com/office/drawing/2014/main" val="1075429870"/>
                  </a:ext>
                </a:extLst>
              </a:tr>
              <a:tr h="358148">
                <a:tc>
                  <a:txBody>
                    <a:bodyPr/>
                    <a:lstStyle/>
                    <a:p>
                      <a:pPr algn="l" rtl="0" fontAlgn="b"/>
                      <a:r>
                        <a:rPr lang="en-ZA" sz="1600" b="1" i="0" u="none" strike="noStrike">
                          <a:solidFill>
                            <a:srgbClr val="000000"/>
                          </a:solidFill>
                          <a:effectLst/>
                          <a:latin typeface="Arial Narrow" panose="020B0606020202030204" pitchFamily="34" charset="0"/>
                        </a:rPr>
                        <a:t>EASTERN CAPE</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600" b="0" i="0" u="none" strike="noStrike">
                          <a:solidFill>
                            <a:srgbClr val="000000"/>
                          </a:solidFill>
                          <a:effectLst/>
                          <a:latin typeface="Arial Narrow" panose="020B0606020202030204" pitchFamily="34" charset="0"/>
                        </a:rPr>
                        <a:t>59 045</a:t>
                      </a:r>
                    </a:p>
                  </a:txBody>
                  <a:tcPr marL="6350" marR="6350" marT="635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ctr" rtl="0" fontAlgn="b"/>
                      <a:r>
                        <a:rPr lang="en-ZA" sz="1600" b="0" i="0" u="none" strike="noStrike">
                          <a:solidFill>
                            <a:srgbClr val="000000"/>
                          </a:solidFill>
                          <a:effectLst/>
                          <a:latin typeface="Arial Narrow" panose="020B0606020202030204" pitchFamily="34" charset="0"/>
                        </a:rPr>
                        <a:t>45 618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ctr" rtl="0" fontAlgn="ctr"/>
                      <a:r>
                        <a:rPr lang="en-ZA" sz="1600" b="1" i="0" u="none" strike="noStrike">
                          <a:solidFill>
                            <a:srgbClr val="000000"/>
                          </a:solidFill>
                          <a:effectLst/>
                          <a:latin typeface="Arial Narrow" panose="020B0606020202030204" pitchFamily="34" charset="0"/>
                        </a:rPr>
                        <a:t>77.3</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ctr" rtl="0" fontAlgn="b"/>
                      <a:r>
                        <a:rPr lang="en-ZA" sz="1600" b="0" i="0" u="none" strike="noStrike">
                          <a:solidFill>
                            <a:srgbClr val="000000"/>
                          </a:solidFill>
                          <a:effectLst/>
                          <a:latin typeface="Arial Narrow" panose="020B0606020202030204" pitchFamily="34" charset="0"/>
                        </a:rPr>
                        <a:t>63 901</a:t>
                      </a:r>
                    </a:p>
                  </a:txBody>
                  <a:tcPr marL="6350" marR="6350" marT="635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rtl="0" fontAlgn="b"/>
                      <a:r>
                        <a:rPr lang="en-ZA" sz="1600" b="0" i="0" u="none" strike="noStrike">
                          <a:solidFill>
                            <a:srgbClr val="000000"/>
                          </a:solidFill>
                          <a:effectLst/>
                          <a:latin typeface="Arial Narrow" panose="020B0606020202030204" pitchFamily="34" charset="0"/>
                        </a:rPr>
                        <a:t>47 431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rtl="0" fontAlgn="ctr"/>
                      <a:r>
                        <a:rPr lang="en-ZA" sz="1600" b="1" i="0" u="none" strike="noStrike">
                          <a:solidFill>
                            <a:srgbClr val="000000"/>
                          </a:solidFill>
                          <a:effectLst/>
                          <a:latin typeface="Arial Narrow" panose="020B0606020202030204" pitchFamily="34" charset="0"/>
                        </a:rPr>
                        <a:t>74.2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rtl="0" fontAlgn="b"/>
                      <a:r>
                        <a:rPr lang="en-ZA" sz="1600" b="1" i="0" u="none" strike="noStrike">
                          <a:solidFill>
                            <a:srgbClr val="FF0000"/>
                          </a:solidFill>
                          <a:effectLst/>
                          <a:latin typeface="Arial Narrow" panose="020B0606020202030204" pitchFamily="34" charset="0"/>
                        </a:rPr>
                        <a:t>-3.1</a:t>
                      </a:r>
                    </a:p>
                  </a:txBody>
                  <a:tcPr marL="6350" marR="6350" marT="635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extLst>
                  <a:ext uri="{0D108BD9-81ED-4DB2-BD59-A6C34878D82A}">
                    <a16:rowId xmlns:a16="http://schemas.microsoft.com/office/drawing/2014/main" val="1250443382"/>
                  </a:ext>
                </a:extLst>
              </a:tr>
              <a:tr h="358148">
                <a:tc>
                  <a:txBody>
                    <a:bodyPr/>
                    <a:lstStyle/>
                    <a:p>
                      <a:pPr algn="l" rtl="0" fontAlgn="b"/>
                      <a:r>
                        <a:rPr lang="en-ZA" sz="1600" b="1" i="0" u="none" strike="noStrike">
                          <a:solidFill>
                            <a:srgbClr val="000000"/>
                          </a:solidFill>
                          <a:effectLst/>
                          <a:latin typeface="Arial Narrow" panose="020B0606020202030204" pitchFamily="34" charset="0"/>
                        </a:rPr>
                        <a:t>FREE STATE</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600" b="0" i="0" u="none" strike="noStrike">
                          <a:solidFill>
                            <a:srgbClr val="000000"/>
                          </a:solidFill>
                          <a:effectLst/>
                          <a:latin typeface="Arial Narrow" panose="020B0606020202030204" pitchFamily="34" charset="0"/>
                        </a:rPr>
                        <a:t>22 342</a:t>
                      </a:r>
                    </a:p>
                  </a:txBody>
                  <a:tcPr marL="6350" marR="6350" marT="635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ctr" rtl="0" fontAlgn="b"/>
                      <a:r>
                        <a:rPr lang="en-ZA" sz="1600" b="0" i="0" u="none" strike="noStrike">
                          <a:solidFill>
                            <a:srgbClr val="000000"/>
                          </a:solidFill>
                          <a:effectLst/>
                          <a:latin typeface="Arial Narrow" panose="020B0606020202030204" pitchFamily="34" charset="0"/>
                        </a:rPr>
                        <a:t>20 353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ctr" rtl="0" fontAlgn="ctr"/>
                      <a:r>
                        <a:rPr lang="en-ZA" sz="1600" b="1" i="0" u="none" strike="noStrike">
                          <a:solidFill>
                            <a:srgbClr val="000000"/>
                          </a:solidFill>
                          <a:effectLst/>
                          <a:latin typeface="Arial Narrow" panose="020B0606020202030204" pitchFamily="34" charset="0"/>
                        </a:rPr>
                        <a:t>91.1</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ctr" rtl="0" fontAlgn="b"/>
                      <a:r>
                        <a:rPr lang="en-ZA" sz="1600" b="0" i="0" u="none" strike="noStrike">
                          <a:solidFill>
                            <a:srgbClr val="000000"/>
                          </a:solidFill>
                          <a:effectLst/>
                          <a:latin typeface="Arial Narrow" panose="020B0606020202030204" pitchFamily="34" charset="0"/>
                        </a:rPr>
                        <a:t>23 038</a:t>
                      </a:r>
                    </a:p>
                  </a:txBody>
                  <a:tcPr marL="6350" marR="6350" marT="635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rtl="0" fontAlgn="b"/>
                      <a:r>
                        <a:rPr lang="en-ZA" sz="1600" b="0" i="0" u="none" strike="noStrike">
                          <a:solidFill>
                            <a:srgbClr val="000000"/>
                          </a:solidFill>
                          <a:effectLst/>
                          <a:latin typeface="Arial Narrow" panose="020B0606020202030204" pitchFamily="34" charset="0"/>
                        </a:rPr>
                        <a:t>21 097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rtl="0" fontAlgn="ctr"/>
                      <a:r>
                        <a:rPr lang="en-ZA" sz="1600" b="1" i="0" u="none" strike="noStrike">
                          <a:solidFill>
                            <a:srgbClr val="000000"/>
                          </a:solidFill>
                          <a:effectLst/>
                          <a:latin typeface="Arial Narrow" panose="020B0606020202030204" pitchFamily="34" charset="0"/>
                        </a:rPr>
                        <a:t>91.6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rtl="0" fontAlgn="b"/>
                      <a:r>
                        <a:rPr lang="en-ZA" sz="1600" b="1" i="0" u="none" strike="noStrike">
                          <a:solidFill>
                            <a:srgbClr val="FF0000"/>
                          </a:solidFill>
                          <a:effectLst/>
                          <a:latin typeface="Arial Narrow" panose="020B0606020202030204" pitchFamily="34" charset="0"/>
                        </a:rPr>
                        <a:t>0.5</a:t>
                      </a:r>
                    </a:p>
                  </a:txBody>
                  <a:tcPr marL="6350" marR="6350" marT="635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extLst>
                  <a:ext uri="{0D108BD9-81ED-4DB2-BD59-A6C34878D82A}">
                    <a16:rowId xmlns:a16="http://schemas.microsoft.com/office/drawing/2014/main" val="56280081"/>
                  </a:ext>
                </a:extLst>
              </a:tr>
              <a:tr h="358148">
                <a:tc>
                  <a:txBody>
                    <a:bodyPr/>
                    <a:lstStyle/>
                    <a:p>
                      <a:pPr algn="l" rtl="0" fontAlgn="b"/>
                      <a:r>
                        <a:rPr lang="en-ZA" sz="1600" b="1" i="0" u="none" strike="noStrike">
                          <a:solidFill>
                            <a:srgbClr val="000000"/>
                          </a:solidFill>
                          <a:effectLst/>
                          <a:latin typeface="Arial Narrow" panose="020B0606020202030204" pitchFamily="34" charset="0"/>
                        </a:rPr>
                        <a:t>GAUTENG</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600" b="0" i="0" u="none" strike="noStrike">
                          <a:solidFill>
                            <a:srgbClr val="000000"/>
                          </a:solidFill>
                          <a:effectLst/>
                          <a:latin typeface="Arial Narrow" panose="020B0606020202030204" pitchFamily="34" charset="0"/>
                        </a:rPr>
                        <a:t>91 256</a:t>
                      </a:r>
                    </a:p>
                  </a:txBody>
                  <a:tcPr marL="6350" marR="6350" marT="635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ctr" rtl="0" fontAlgn="b"/>
                      <a:r>
                        <a:rPr lang="en-ZA" sz="1600" b="0" i="0" u="none" strike="noStrike">
                          <a:solidFill>
                            <a:srgbClr val="000000"/>
                          </a:solidFill>
                          <a:effectLst/>
                          <a:latin typeface="Arial Narrow" panose="020B0606020202030204" pitchFamily="34" charset="0"/>
                        </a:rPr>
                        <a:t>80 802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ctr" rtl="0" fontAlgn="ctr"/>
                      <a:r>
                        <a:rPr lang="en-ZA" sz="1600" b="1" i="0" u="none" strike="noStrike">
                          <a:solidFill>
                            <a:srgbClr val="000000"/>
                          </a:solidFill>
                          <a:effectLst/>
                          <a:latin typeface="Arial Narrow" panose="020B0606020202030204" pitchFamily="34" charset="0"/>
                        </a:rPr>
                        <a:t>88.5</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ctr" rtl="0" fontAlgn="b"/>
                      <a:r>
                        <a:rPr lang="en-ZA" sz="1600" b="0" i="0" u="none" strike="noStrike">
                          <a:solidFill>
                            <a:srgbClr val="000000"/>
                          </a:solidFill>
                          <a:effectLst/>
                          <a:latin typeface="Arial Narrow" panose="020B0606020202030204" pitchFamily="34" charset="0"/>
                        </a:rPr>
                        <a:t>99 493</a:t>
                      </a:r>
                    </a:p>
                  </a:txBody>
                  <a:tcPr marL="6350" marR="6350" marT="635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rtl="0" fontAlgn="b"/>
                      <a:r>
                        <a:rPr lang="en-ZA" sz="1600" b="0" i="0" u="none" strike="noStrike">
                          <a:solidFill>
                            <a:srgbClr val="000000"/>
                          </a:solidFill>
                          <a:effectLst/>
                          <a:latin typeface="Arial Narrow" panose="020B0606020202030204" pitchFamily="34" charset="0"/>
                        </a:rPr>
                        <a:t>87 903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rtl="0" fontAlgn="ctr"/>
                      <a:r>
                        <a:rPr lang="en-ZA" sz="1600" b="1" i="0" u="none" strike="noStrike">
                          <a:solidFill>
                            <a:srgbClr val="000000"/>
                          </a:solidFill>
                          <a:effectLst/>
                          <a:latin typeface="Arial Narrow" panose="020B0606020202030204" pitchFamily="34" charset="0"/>
                        </a:rPr>
                        <a:t>88.4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rtl="0" fontAlgn="b"/>
                      <a:r>
                        <a:rPr lang="en-ZA" sz="1600" b="1" i="0" u="none" strike="noStrike">
                          <a:solidFill>
                            <a:srgbClr val="FF0000"/>
                          </a:solidFill>
                          <a:effectLst/>
                          <a:latin typeface="Arial Narrow" panose="020B0606020202030204" pitchFamily="34" charset="0"/>
                        </a:rPr>
                        <a:t>-0.1</a:t>
                      </a:r>
                    </a:p>
                  </a:txBody>
                  <a:tcPr marL="6350" marR="6350" marT="635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extLst>
                  <a:ext uri="{0D108BD9-81ED-4DB2-BD59-A6C34878D82A}">
                    <a16:rowId xmlns:a16="http://schemas.microsoft.com/office/drawing/2014/main" val="761886761"/>
                  </a:ext>
                </a:extLst>
              </a:tr>
              <a:tr h="358148">
                <a:tc>
                  <a:txBody>
                    <a:bodyPr/>
                    <a:lstStyle/>
                    <a:p>
                      <a:pPr algn="l" rtl="0" fontAlgn="b"/>
                      <a:r>
                        <a:rPr lang="en-ZA" sz="1600" b="1" i="0" u="none" strike="noStrike">
                          <a:solidFill>
                            <a:srgbClr val="000000"/>
                          </a:solidFill>
                          <a:effectLst/>
                          <a:latin typeface="Arial Narrow" panose="020B0606020202030204" pitchFamily="34" charset="0"/>
                        </a:rPr>
                        <a:t>KWAZULU-NATAL</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600" b="0" i="0" u="none" strike="noStrike">
                          <a:solidFill>
                            <a:srgbClr val="000000"/>
                          </a:solidFill>
                          <a:effectLst/>
                          <a:latin typeface="Arial Narrow" panose="020B0606020202030204" pitchFamily="34" charset="0"/>
                        </a:rPr>
                        <a:t>110 475</a:t>
                      </a:r>
                    </a:p>
                  </a:txBody>
                  <a:tcPr marL="6350" marR="6350" marT="635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ctr" rtl="0" fontAlgn="b"/>
                      <a:r>
                        <a:rPr lang="en-ZA" sz="1600" b="0" i="0" u="none" strike="noStrike">
                          <a:solidFill>
                            <a:srgbClr val="000000"/>
                          </a:solidFill>
                          <a:effectLst/>
                          <a:latin typeface="Arial Narrow" panose="020B0606020202030204" pitchFamily="34" charset="0"/>
                        </a:rPr>
                        <a:t>90 377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ctr" rtl="0" fontAlgn="ctr"/>
                      <a:r>
                        <a:rPr lang="en-ZA" sz="1600" b="1" i="0" u="none" strike="noStrike">
                          <a:solidFill>
                            <a:srgbClr val="000000"/>
                          </a:solidFill>
                          <a:effectLst/>
                          <a:latin typeface="Arial Narrow" panose="020B0606020202030204" pitchFamily="34" charset="0"/>
                        </a:rPr>
                        <a:t>81.8</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ctr" rtl="0" fontAlgn="b"/>
                      <a:r>
                        <a:rPr lang="en-ZA" sz="1600" b="0" i="0" u="none" strike="noStrike">
                          <a:solidFill>
                            <a:srgbClr val="000000"/>
                          </a:solidFill>
                          <a:effectLst/>
                          <a:latin typeface="Arial Narrow" panose="020B0606020202030204" pitchFamily="34" charset="0"/>
                        </a:rPr>
                        <a:t>121 374</a:t>
                      </a:r>
                    </a:p>
                  </a:txBody>
                  <a:tcPr marL="6350" marR="6350" marT="635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rtl="0" fontAlgn="b"/>
                      <a:r>
                        <a:rPr lang="en-ZA" sz="1600" b="0" i="0" u="none" strike="noStrike">
                          <a:solidFill>
                            <a:srgbClr val="000000"/>
                          </a:solidFill>
                          <a:effectLst/>
                          <a:latin typeface="Arial Narrow" panose="020B0606020202030204" pitchFamily="34" charset="0"/>
                        </a:rPr>
                        <a:t>99 437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rtl="0" fontAlgn="ctr"/>
                      <a:r>
                        <a:rPr lang="en-ZA" sz="1600" b="1" i="0" u="none" strike="noStrike">
                          <a:solidFill>
                            <a:srgbClr val="000000"/>
                          </a:solidFill>
                          <a:effectLst/>
                          <a:latin typeface="Arial Narrow" panose="020B0606020202030204" pitchFamily="34" charset="0"/>
                        </a:rPr>
                        <a:t>81.9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rtl="0" fontAlgn="b"/>
                      <a:r>
                        <a:rPr lang="en-ZA" sz="1600" b="1" i="0" u="none" strike="noStrike">
                          <a:solidFill>
                            <a:srgbClr val="FF0000"/>
                          </a:solidFill>
                          <a:effectLst/>
                          <a:latin typeface="Arial Narrow" panose="020B0606020202030204" pitchFamily="34" charset="0"/>
                        </a:rPr>
                        <a:t>0.1</a:t>
                      </a:r>
                    </a:p>
                  </a:txBody>
                  <a:tcPr marL="6350" marR="6350" marT="635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extLst>
                  <a:ext uri="{0D108BD9-81ED-4DB2-BD59-A6C34878D82A}">
                    <a16:rowId xmlns:a16="http://schemas.microsoft.com/office/drawing/2014/main" val="36852501"/>
                  </a:ext>
                </a:extLst>
              </a:tr>
              <a:tr h="358148">
                <a:tc>
                  <a:txBody>
                    <a:bodyPr/>
                    <a:lstStyle/>
                    <a:p>
                      <a:pPr algn="l" rtl="0" fontAlgn="b"/>
                      <a:r>
                        <a:rPr lang="en-ZA" sz="1600" b="1" i="0" u="none" strike="noStrike">
                          <a:solidFill>
                            <a:srgbClr val="000000"/>
                          </a:solidFill>
                          <a:effectLst/>
                          <a:latin typeface="Arial Narrow" panose="020B0606020202030204" pitchFamily="34" charset="0"/>
                        </a:rPr>
                        <a:t>LIMPOPO</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600" b="0" i="0" u="none" strike="noStrike">
                          <a:solidFill>
                            <a:srgbClr val="000000"/>
                          </a:solidFill>
                          <a:effectLst/>
                          <a:latin typeface="Arial Narrow" panose="020B0606020202030204" pitchFamily="34" charset="0"/>
                        </a:rPr>
                        <a:t>66 374</a:t>
                      </a:r>
                    </a:p>
                  </a:txBody>
                  <a:tcPr marL="6350" marR="6350" marT="635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ctr" rtl="0" fontAlgn="b"/>
                      <a:r>
                        <a:rPr lang="en-ZA" sz="1600" b="0" i="0" u="none" strike="noStrike">
                          <a:solidFill>
                            <a:srgbClr val="000000"/>
                          </a:solidFill>
                          <a:effectLst/>
                          <a:latin typeface="Arial Narrow" panose="020B0606020202030204" pitchFamily="34" charset="0"/>
                        </a:rPr>
                        <a:t>48 866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ctr" rtl="0" fontAlgn="ctr"/>
                      <a:r>
                        <a:rPr lang="en-ZA" sz="1600" b="1" i="0" u="none" strike="noStrike">
                          <a:solidFill>
                            <a:srgbClr val="000000"/>
                          </a:solidFill>
                          <a:effectLst/>
                          <a:latin typeface="Arial Narrow" panose="020B0606020202030204" pitchFamily="34" charset="0"/>
                        </a:rPr>
                        <a:t>73.6</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ctr" rtl="0" fontAlgn="b"/>
                      <a:r>
                        <a:rPr lang="en-ZA" sz="1600" b="0" i="0" u="none" strike="noStrike">
                          <a:solidFill>
                            <a:srgbClr val="000000"/>
                          </a:solidFill>
                          <a:effectLst/>
                          <a:latin typeface="Arial Narrow" panose="020B0606020202030204" pitchFamily="34" charset="0"/>
                        </a:rPr>
                        <a:t>66 912</a:t>
                      </a:r>
                    </a:p>
                  </a:txBody>
                  <a:tcPr marL="6350" marR="6350" marT="635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rtl="0" fontAlgn="b"/>
                      <a:r>
                        <a:rPr lang="en-ZA" sz="1600" b="0" i="0" u="none" strike="noStrike">
                          <a:solidFill>
                            <a:srgbClr val="000000"/>
                          </a:solidFill>
                          <a:effectLst/>
                          <a:latin typeface="Arial Narrow" panose="020B0606020202030204" pitchFamily="34" charset="0"/>
                        </a:rPr>
                        <a:t>49 439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rtl="0" fontAlgn="ctr"/>
                      <a:r>
                        <a:rPr lang="en-ZA" sz="1600" b="1" i="0" u="none" strike="noStrike">
                          <a:solidFill>
                            <a:srgbClr val="000000"/>
                          </a:solidFill>
                          <a:effectLst/>
                          <a:latin typeface="Arial Narrow" panose="020B0606020202030204" pitchFamily="34" charset="0"/>
                        </a:rPr>
                        <a:t>73.9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rtl="0" fontAlgn="b"/>
                      <a:r>
                        <a:rPr lang="en-ZA" sz="1600" b="1" i="0" u="none" strike="noStrike">
                          <a:solidFill>
                            <a:srgbClr val="FF0000"/>
                          </a:solidFill>
                          <a:effectLst/>
                          <a:latin typeface="Arial Narrow" panose="020B0606020202030204" pitchFamily="34" charset="0"/>
                        </a:rPr>
                        <a:t>0.3</a:t>
                      </a:r>
                    </a:p>
                  </a:txBody>
                  <a:tcPr marL="6350" marR="6350" marT="635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extLst>
                  <a:ext uri="{0D108BD9-81ED-4DB2-BD59-A6C34878D82A}">
                    <a16:rowId xmlns:a16="http://schemas.microsoft.com/office/drawing/2014/main" val="4190977124"/>
                  </a:ext>
                </a:extLst>
              </a:tr>
              <a:tr h="358148">
                <a:tc>
                  <a:txBody>
                    <a:bodyPr/>
                    <a:lstStyle/>
                    <a:p>
                      <a:pPr algn="l" rtl="0" fontAlgn="b"/>
                      <a:r>
                        <a:rPr lang="en-ZA" sz="1600" b="1" i="0" u="none" strike="noStrike">
                          <a:solidFill>
                            <a:srgbClr val="000000"/>
                          </a:solidFill>
                          <a:effectLst/>
                          <a:latin typeface="Arial Narrow" panose="020B0606020202030204" pitchFamily="34" charset="0"/>
                        </a:rPr>
                        <a:t>MPUMALANGA</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600" b="0" i="0" u="none" strike="noStrike">
                          <a:solidFill>
                            <a:srgbClr val="000000"/>
                          </a:solidFill>
                          <a:effectLst/>
                          <a:latin typeface="Arial Narrow" panose="020B0606020202030204" pitchFamily="34" charset="0"/>
                        </a:rPr>
                        <a:t>39 126</a:t>
                      </a:r>
                    </a:p>
                  </a:txBody>
                  <a:tcPr marL="6350" marR="6350" marT="635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ctr" rtl="0" fontAlgn="b"/>
                      <a:r>
                        <a:rPr lang="en-ZA" sz="1600" b="0" i="0" u="none" strike="noStrike">
                          <a:solidFill>
                            <a:srgbClr val="000000"/>
                          </a:solidFill>
                          <a:effectLst/>
                          <a:latin typeface="Arial Narrow" panose="020B0606020202030204" pitchFamily="34" charset="0"/>
                        </a:rPr>
                        <a:t>31 783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ctr" rtl="0" fontAlgn="ctr"/>
                      <a:r>
                        <a:rPr lang="en-ZA" sz="1600" b="1" i="0" u="none" strike="noStrike" dirty="0">
                          <a:solidFill>
                            <a:srgbClr val="000000"/>
                          </a:solidFill>
                          <a:effectLst/>
                          <a:latin typeface="Arial Narrow" panose="020B0606020202030204" pitchFamily="34" charset="0"/>
                        </a:rPr>
                        <a:t>81.2</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ctr" rtl="0" fontAlgn="b"/>
                      <a:r>
                        <a:rPr lang="en-ZA" sz="1600" b="0" i="0" u="none" strike="noStrike">
                          <a:solidFill>
                            <a:srgbClr val="000000"/>
                          </a:solidFill>
                          <a:effectLst/>
                          <a:latin typeface="Arial Narrow" panose="020B0606020202030204" pitchFamily="34" charset="0"/>
                        </a:rPr>
                        <a:t>47 129</a:t>
                      </a:r>
                    </a:p>
                  </a:txBody>
                  <a:tcPr marL="6350" marR="6350" marT="635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rtl="0" fontAlgn="b"/>
                      <a:r>
                        <a:rPr lang="en-ZA" sz="1600" b="0" i="0" u="none" strike="noStrike">
                          <a:solidFill>
                            <a:srgbClr val="000000"/>
                          </a:solidFill>
                          <a:effectLst/>
                          <a:latin typeface="Arial Narrow" panose="020B0606020202030204" pitchFamily="34" charset="0"/>
                        </a:rPr>
                        <a:t>36 690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rtl="0" fontAlgn="ctr"/>
                      <a:r>
                        <a:rPr lang="en-ZA" sz="1600" b="1" i="0" u="none" strike="noStrike">
                          <a:solidFill>
                            <a:srgbClr val="000000"/>
                          </a:solidFill>
                          <a:effectLst/>
                          <a:latin typeface="Arial Narrow" panose="020B0606020202030204" pitchFamily="34" charset="0"/>
                        </a:rPr>
                        <a:t>77.9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rtl="0" fontAlgn="b"/>
                      <a:r>
                        <a:rPr lang="en-ZA" sz="1600" b="1" i="0" u="none" strike="noStrike">
                          <a:solidFill>
                            <a:srgbClr val="FF0000"/>
                          </a:solidFill>
                          <a:effectLst/>
                          <a:latin typeface="Arial Narrow" panose="020B0606020202030204" pitchFamily="34" charset="0"/>
                        </a:rPr>
                        <a:t>-3.3</a:t>
                      </a:r>
                    </a:p>
                  </a:txBody>
                  <a:tcPr marL="6350" marR="6350" marT="635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extLst>
                  <a:ext uri="{0D108BD9-81ED-4DB2-BD59-A6C34878D82A}">
                    <a16:rowId xmlns:a16="http://schemas.microsoft.com/office/drawing/2014/main" val="2723084999"/>
                  </a:ext>
                </a:extLst>
              </a:tr>
              <a:tr h="358148">
                <a:tc>
                  <a:txBody>
                    <a:bodyPr/>
                    <a:lstStyle/>
                    <a:p>
                      <a:pPr algn="l" rtl="0" fontAlgn="b"/>
                      <a:r>
                        <a:rPr lang="en-ZA" sz="1600" b="1" i="0" u="none" strike="noStrike">
                          <a:solidFill>
                            <a:srgbClr val="000000"/>
                          </a:solidFill>
                          <a:effectLst/>
                          <a:latin typeface="Arial Narrow" panose="020B0606020202030204" pitchFamily="34" charset="0"/>
                        </a:rPr>
                        <a:t>NORTH WEST</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600" b="0" i="0" u="none" strike="noStrike">
                          <a:solidFill>
                            <a:srgbClr val="000000"/>
                          </a:solidFill>
                          <a:effectLst/>
                          <a:latin typeface="Arial Narrow" panose="020B0606020202030204" pitchFamily="34" charset="0"/>
                        </a:rPr>
                        <a:t>24 134</a:t>
                      </a:r>
                    </a:p>
                  </a:txBody>
                  <a:tcPr marL="6350" marR="6350" marT="635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ctr" rtl="0" fontAlgn="b"/>
                      <a:r>
                        <a:rPr lang="en-ZA" sz="1600" b="0" i="0" u="none" strike="noStrike">
                          <a:solidFill>
                            <a:srgbClr val="000000"/>
                          </a:solidFill>
                          <a:effectLst/>
                          <a:latin typeface="Arial Narrow" panose="020B0606020202030204" pitchFamily="34" charset="0"/>
                        </a:rPr>
                        <a:t>21 191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ctr" rtl="0" fontAlgn="ctr"/>
                      <a:r>
                        <a:rPr lang="en-ZA" sz="1600" b="1" i="0" u="none" strike="noStrike">
                          <a:solidFill>
                            <a:srgbClr val="000000"/>
                          </a:solidFill>
                          <a:effectLst/>
                          <a:latin typeface="Arial Narrow" panose="020B0606020202030204" pitchFamily="34" charset="0"/>
                        </a:rPr>
                        <a:t>87.8</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ctr" rtl="0" fontAlgn="b"/>
                      <a:r>
                        <a:rPr lang="en-ZA" sz="1600" b="0" i="0" u="none" strike="noStrike">
                          <a:solidFill>
                            <a:srgbClr val="000000"/>
                          </a:solidFill>
                          <a:effectLst/>
                          <a:latin typeface="Arial Narrow" panose="020B0606020202030204" pitchFamily="34" charset="0"/>
                        </a:rPr>
                        <a:t>32 876</a:t>
                      </a:r>
                    </a:p>
                  </a:txBody>
                  <a:tcPr marL="6350" marR="6350" marT="635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rtl="0" fontAlgn="b"/>
                      <a:r>
                        <a:rPr lang="en-ZA" sz="1600" b="0" i="0" u="none" strike="noStrike">
                          <a:solidFill>
                            <a:srgbClr val="000000"/>
                          </a:solidFill>
                          <a:effectLst/>
                          <a:latin typeface="Arial Narrow" panose="020B0606020202030204" pitchFamily="34" charset="0"/>
                        </a:rPr>
                        <a:t>26 787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rtl="0" fontAlgn="ctr"/>
                      <a:r>
                        <a:rPr lang="en-ZA" sz="1600" b="1" i="0" u="none" strike="noStrike">
                          <a:solidFill>
                            <a:srgbClr val="000000"/>
                          </a:solidFill>
                          <a:effectLst/>
                          <a:latin typeface="Arial Narrow" panose="020B0606020202030204" pitchFamily="34" charset="0"/>
                        </a:rPr>
                        <a:t>81.5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rtl="0" fontAlgn="b"/>
                      <a:r>
                        <a:rPr lang="en-ZA" sz="1600" b="1" i="0" u="none" strike="noStrike">
                          <a:solidFill>
                            <a:srgbClr val="FF0000"/>
                          </a:solidFill>
                          <a:effectLst/>
                          <a:latin typeface="Arial Narrow" panose="020B0606020202030204" pitchFamily="34" charset="0"/>
                        </a:rPr>
                        <a:t>-6.3</a:t>
                      </a:r>
                    </a:p>
                  </a:txBody>
                  <a:tcPr marL="6350" marR="6350" marT="635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extLst>
                  <a:ext uri="{0D108BD9-81ED-4DB2-BD59-A6C34878D82A}">
                    <a16:rowId xmlns:a16="http://schemas.microsoft.com/office/drawing/2014/main" val="4155681299"/>
                  </a:ext>
                </a:extLst>
              </a:tr>
              <a:tr h="358148">
                <a:tc>
                  <a:txBody>
                    <a:bodyPr/>
                    <a:lstStyle/>
                    <a:p>
                      <a:pPr algn="l" rtl="0" fontAlgn="b"/>
                      <a:r>
                        <a:rPr lang="en-ZA" sz="1600" b="1" i="0" u="none" strike="noStrike">
                          <a:solidFill>
                            <a:srgbClr val="000000"/>
                          </a:solidFill>
                          <a:effectLst/>
                          <a:latin typeface="Arial Narrow" panose="020B0606020202030204" pitchFamily="34" charset="0"/>
                        </a:rPr>
                        <a:t>NORTHERN CAPE</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ZA" sz="1600" b="0" i="0" u="none" strike="noStrike">
                          <a:solidFill>
                            <a:srgbClr val="000000"/>
                          </a:solidFill>
                          <a:effectLst/>
                          <a:latin typeface="Arial Narrow" panose="020B0606020202030204" pitchFamily="34" charset="0"/>
                        </a:rPr>
                        <a:t>8 570</a:t>
                      </a:r>
                    </a:p>
                  </a:txBody>
                  <a:tcPr marL="6350" marR="6350" marT="635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ctr" rtl="0" fontAlgn="b"/>
                      <a:r>
                        <a:rPr lang="en-ZA" sz="1600" b="0" i="0" u="none" strike="noStrike">
                          <a:solidFill>
                            <a:srgbClr val="000000"/>
                          </a:solidFill>
                          <a:effectLst/>
                          <a:latin typeface="Arial Narrow" panose="020B0606020202030204" pitchFamily="34" charset="0"/>
                        </a:rPr>
                        <a:t>6 649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ctr" rtl="0" fontAlgn="ctr"/>
                      <a:r>
                        <a:rPr lang="en-ZA" sz="1600" b="1" i="0" u="none" strike="noStrike">
                          <a:solidFill>
                            <a:srgbClr val="000000"/>
                          </a:solidFill>
                          <a:effectLst/>
                          <a:latin typeface="Arial Narrow" panose="020B0606020202030204" pitchFamily="34" charset="0"/>
                        </a:rPr>
                        <a:t>77.6</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ctr" rtl="0" fontAlgn="b"/>
                      <a:r>
                        <a:rPr lang="en-ZA" sz="1600" b="0" i="0" u="none" strike="noStrike">
                          <a:solidFill>
                            <a:srgbClr val="000000"/>
                          </a:solidFill>
                          <a:effectLst/>
                          <a:latin typeface="Arial Narrow" panose="020B0606020202030204" pitchFamily="34" charset="0"/>
                        </a:rPr>
                        <a:t>9 343</a:t>
                      </a:r>
                    </a:p>
                  </a:txBody>
                  <a:tcPr marL="6350" marR="6350" marT="635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rtl="0" fontAlgn="b"/>
                      <a:r>
                        <a:rPr lang="en-ZA" sz="1600" b="0" i="0" u="none" strike="noStrike">
                          <a:solidFill>
                            <a:srgbClr val="000000"/>
                          </a:solidFill>
                          <a:effectLst/>
                          <a:latin typeface="Arial Narrow" panose="020B0606020202030204" pitchFamily="34" charset="0"/>
                        </a:rPr>
                        <a:t>7 111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rtl="0" fontAlgn="ctr"/>
                      <a:r>
                        <a:rPr lang="en-ZA" sz="1600" b="1" i="0" u="none" strike="noStrike">
                          <a:solidFill>
                            <a:srgbClr val="000000"/>
                          </a:solidFill>
                          <a:effectLst/>
                          <a:latin typeface="Arial Narrow" panose="020B0606020202030204" pitchFamily="34" charset="0"/>
                        </a:rPr>
                        <a:t>76.1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rtl="0" fontAlgn="b"/>
                      <a:r>
                        <a:rPr lang="en-ZA" sz="1600" b="1" i="0" u="none" strike="noStrike">
                          <a:solidFill>
                            <a:srgbClr val="FF0000"/>
                          </a:solidFill>
                          <a:effectLst/>
                          <a:latin typeface="Arial Narrow" panose="020B0606020202030204" pitchFamily="34" charset="0"/>
                        </a:rPr>
                        <a:t>-1.5</a:t>
                      </a:r>
                    </a:p>
                  </a:txBody>
                  <a:tcPr marL="6350" marR="6350" marT="635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extLst>
                  <a:ext uri="{0D108BD9-81ED-4DB2-BD59-A6C34878D82A}">
                    <a16:rowId xmlns:a16="http://schemas.microsoft.com/office/drawing/2014/main" val="286543004"/>
                  </a:ext>
                </a:extLst>
              </a:tr>
              <a:tr h="367102">
                <a:tc>
                  <a:txBody>
                    <a:bodyPr/>
                    <a:lstStyle/>
                    <a:p>
                      <a:pPr algn="l" rtl="0" fontAlgn="b"/>
                      <a:r>
                        <a:rPr lang="en-ZA" sz="1600" b="1" i="0" u="none" strike="noStrike">
                          <a:solidFill>
                            <a:srgbClr val="000000"/>
                          </a:solidFill>
                          <a:effectLst/>
                          <a:latin typeface="Arial Narrow" panose="020B0606020202030204" pitchFamily="34" charset="0"/>
                        </a:rPr>
                        <a:t>WESTERN CAPE</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ZA" sz="1600" b="0" i="0" u="none" strike="noStrike">
                          <a:solidFill>
                            <a:srgbClr val="000000"/>
                          </a:solidFill>
                          <a:effectLst/>
                          <a:latin typeface="Arial Narrow" panose="020B0606020202030204" pitchFamily="34" charset="0"/>
                        </a:rPr>
                        <a:t>48 494</a:t>
                      </a:r>
                    </a:p>
                  </a:txBody>
                  <a:tcPr marL="6350" marR="6350" marT="635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9B8"/>
                    </a:solidFill>
                  </a:tcPr>
                </a:tc>
                <a:tc>
                  <a:txBody>
                    <a:bodyPr/>
                    <a:lstStyle/>
                    <a:p>
                      <a:pPr algn="ctr" rtl="0" fontAlgn="b"/>
                      <a:r>
                        <a:rPr lang="en-ZA" sz="1600" b="0" i="0" u="none" strike="noStrike">
                          <a:solidFill>
                            <a:srgbClr val="000000"/>
                          </a:solidFill>
                          <a:effectLst/>
                          <a:latin typeface="Arial Narrow" panose="020B0606020202030204" pitchFamily="34" charset="0"/>
                        </a:rPr>
                        <a:t>40 785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9B8"/>
                    </a:solidFill>
                  </a:tcPr>
                </a:tc>
                <a:tc>
                  <a:txBody>
                    <a:bodyPr/>
                    <a:lstStyle/>
                    <a:p>
                      <a:pPr algn="ctr" rtl="0" fontAlgn="ctr"/>
                      <a:r>
                        <a:rPr lang="en-ZA" sz="1600" b="1" i="0" u="none" strike="noStrike">
                          <a:solidFill>
                            <a:srgbClr val="000000"/>
                          </a:solidFill>
                          <a:effectLst/>
                          <a:latin typeface="Arial Narrow" panose="020B0606020202030204" pitchFamily="34" charset="0"/>
                        </a:rPr>
                        <a:t>84.1</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9B8"/>
                    </a:solidFill>
                  </a:tcPr>
                </a:tc>
                <a:tc>
                  <a:txBody>
                    <a:bodyPr/>
                    <a:lstStyle/>
                    <a:p>
                      <a:pPr algn="ctr" rtl="0" fontAlgn="b"/>
                      <a:r>
                        <a:rPr lang="en-ZA" sz="1600" b="0" i="0" u="none" strike="noStrike">
                          <a:solidFill>
                            <a:srgbClr val="000000"/>
                          </a:solidFill>
                          <a:effectLst/>
                          <a:latin typeface="Arial Narrow" panose="020B0606020202030204" pitchFamily="34" charset="0"/>
                        </a:rPr>
                        <a:t>48 903</a:t>
                      </a:r>
                    </a:p>
                  </a:txBody>
                  <a:tcPr marL="6350" marR="6350" marT="635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C090"/>
                    </a:solidFill>
                  </a:tcPr>
                </a:tc>
                <a:tc>
                  <a:txBody>
                    <a:bodyPr/>
                    <a:lstStyle/>
                    <a:p>
                      <a:pPr algn="ctr" rtl="0" fontAlgn="b"/>
                      <a:r>
                        <a:rPr lang="en-ZA" sz="1600" b="0" i="0" u="none" strike="noStrike">
                          <a:solidFill>
                            <a:srgbClr val="000000"/>
                          </a:solidFill>
                          <a:effectLst/>
                          <a:latin typeface="Arial Narrow" panose="020B0606020202030204" pitchFamily="34" charset="0"/>
                        </a:rPr>
                        <a:t>40 563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C090"/>
                    </a:solidFill>
                  </a:tcPr>
                </a:tc>
                <a:tc>
                  <a:txBody>
                    <a:bodyPr/>
                    <a:lstStyle/>
                    <a:p>
                      <a:pPr algn="ctr" rtl="0" fontAlgn="ctr"/>
                      <a:r>
                        <a:rPr lang="en-ZA" sz="1600" b="1" i="0" u="none" strike="noStrike">
                          <a:solidFill>
                            <a:srgbClr val="000000"/>
                          </a:solidFill>
                          <a:effectLst/>
                          <a:latin typeface="Arial Narrow" panose="020B0606020202030204" pitchFamily="34" charset="0"/>
                        </a:rPr>
                        <a:t>82.9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C090"/>
                    </a:solidFill>
                  </a:tcPr>
                </a:tc>
                <a:tc>
                  <a:txBody>
                    <a:bodyPr/>
                    <a:lstStyle/>
                    <a:p>
                      <a:pPr algn="ctr" rtl="0" fontAlgn="b"/>
                      <a:r>
                        <a:rPr lang="en-ZA" sz="1600" b="1" i="0" u="none" strike="noStrike">
                          <a:solidFill>
                            <a:srgbClr val="FF0000"/>
                          </a:solidFill>
                          <a:effectLst/>
                          <a:latin typeface="Arial Narrow" panose="020B0606020202030204" pitchFamily="34" charset="0"/>
                        </a:rPr>
                        <a:t>-1.2</a:t>
                      </a:r>
                    </a:p>
                  </a:txBody>
                  <a:tcPr marL="6350" marR="6350" marT="635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extLst>
                  <a:ext uri="{0D108BD9-81ED-4DB2-BD59-A6C34878D82A}">
                    <a16:rowId xmlns:a16="http://schemas.microsoft.com/office/drawing/2014/main" val="3380413213"/>
                  </a:ext>
                </a:extLst>
              </a:tr>
              <a:tr h="367102">
                <a:tc>
                  <a:txBody>
                    <a:bodyPr/>
                    <a:lstStyle/>
                    <a:p>
                      <a:pPr algn="l" rtl="0" fontAlgn="b"/>
                      <a:r>
                        <a:rPr lang="en-ZA" sz="1600" b="1" i="0" u="none" strike="noStrike">
                          <a:solidFill>
                            <a:srgbClr val="000000"/>
                          </a:solidFill>
                          <a:effectLst/>
                          <a:latin typeface="Arial Narrow" panose="020B0606020202030204" pitchFamily="34" charset="0"/>
                        </a:rPr>
                        <a:t>NATIONAL</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ZA" sz="1600" b="1" i="0" u="none" strike="noStrike">
                          <a:solidFill>
                            <a:srgbClr val="000000"/>
                          </a:solidFill>
                          <a:effectLst/>
                          <a:latin typeface="Arial Narrow" panose="020B0606020202030204" pitchFamily="34" charset="0"/>
                        </a:rPr>
                        <a:t>469 816</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9B8"/>
                    </a:solidFill>
                  </a:tcPr>
                </a:tc>
                <a:tc>
                  <a:txBody>
                    <a:bodyPr/>
                    <a:lstStyle/>
                    <a:p>
                      <a:pPr algn="ctr" rtl="0" fontAlgn="ctr"/>
                      <a:r>
                        <a:rPr lang="en-ZA" sz="1600" b="1" i="0" u="none" strike="noStrike">
                          <a:solidFill>
                            <a:srgbClr val="000000"/>
                          </a:solidFill>
                          <a:effectLst/>
                          <a:latin typeface="Arial Narrow" panose="020B0606020202030204" pitchFamily="34" charset="0"/>
                        </a:rPr>
                        <a:t>386 424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9B8"/>
                    </a:solidFill>
                  </a:tcPr>
                </a:tc>
                <a:tc>
                  <a:txBody>
                    <a:bodyPr/>
                    <a:lstStyle/>
                    <a:p>
                      <a:pPr algn="ctr" rtl="0" fontAlgn="ctr"/>
                      <a:r>
                        <a:rPr lang="en-ZA" sz="1600" b="1" i="0" u="none" strike="noStrike">
                          <a:solidFill>
                            <a:srgbClr val="000000"/>
                          </a:solidFill>
                          <a:effectLst/>
                          <a:latin typeface="Arial Narrow" panose="020B0606020202030204" pitchFamily="34" charset="0"/>
                        </a:rPr>
                        <a:t>82.3</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9B8"/>
                    </a:solidFill>
                  </a:tcPr>
                </a:tc>
                <a:tc>
                  <a:txBody>
                    <a:bodyPr/>
                    <a:lstStyle/>
                    <a:p>
                      <a:pPr algn="ctr" rtl="0" fontAlgn="ctr"/>
                      <a:r>
                        <a:rPr lang="en-ZA" sz="1600" b="1" i="0" u="none" strike="noStrike">
                          <a:solidFill>
                            <a:srgbClr val="000000"/>
                          </a:solidFill>
                          <a:effectLst/>
                          <a:latin typeface="Arial Narrow" panose="020B0606020202030204" pitchFamily="34" charset="0"/>
                        </a:rPr>
                        <a:t>512 969</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C090"/>
                    </a:solidFill>
                  </a:tcPr>
                </a:tc>
                <a:tc>
                  <a:txBody>
                    <a:bodyPr/>
                    <a:lstStyle/>
                    <a:p>
                      <a:pPr algn="ctr" rtl="0" fontAlgn="ctr"/>
                      <a:r>
                        <a:rPr lang="en-ZA" sz="1600" b="1" i="0" u="none" strike="noStrike">
                          <a:solidFill>
                            <a:srgbClr val="000000"/>
                          </a:solidFill>
                          <a:effectLst/>
                          <a:latin typeface="Arial Narrow" panose="020B0606020202030204" pitchFamily="34" charset="0"/>
                        </a:rPr>
                        <a:t>416 458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C090"/>
                    </a:solidFill>
                  </a:tcPr>
                </a:tc>
                <a:tc>
                  <a:txBody>
                    <a:bodyPr/>
                    <a:lstStyle/>
                    <a:p>
                      <a:pPr algn="ctr" rtl="0" fontAlgn="ctr"/>
                      <a:r>
                        <a:rPr lang="en-ZA" sz="1600" b="1" i="0" u="none" strike="noStrike">
                          <a:solidFill>
                            <a:srgbClr val="000000"/>
                          </a:solidFill>
                          <a:effectLst/>
                          <a:latin typeface="Arial Narrow" panose="020B0606020202030204" pitchFamily="34" charset="0"/>
                        </a:rPr>
                        <a:t>81.2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C090"/>
                    </a:solidFill>
                  </a:tcPr>
                </a:tc>
                <a:tc>
                  <a:txBody>
                    <a:bodyPr/>
                    <a:lstStyle/>
                    <a:p>
                      <a:pPr algn="ctr" rtl="0" fontAlgn="b"/>
                      <a:r>
                        <a:rPr lang="en-ZA" sz="1600" b="1" i="0" u="none" strike="noStrike" dirty="0">
                          <a:solidFill>
                            <a:srgbClr val="FF0000"/>
                          </a:solidFill>
                          <a:effectLst/>
                          <a:latin typeface="Arial Narrow" panose="020B0606020202030204" pitchFamily="34" charset="0"/>
                        </a:rPr>
                        <a:t>-1.1</a:t>
                      </a:r>
                    </a:p>
                  </a:txBody>
                  <a:tcPr marL="6350" marR="6350" marT="635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extLst>
                  <a:ext uri="{0D108BD9-81ED-4DB2-BD59-A6C34878D82A}">
                    <a16:rowId xmlns:a16="http://schemas.microsoft.com/office/drawing/2014/main" val="1856806391"/>
                  </a:ext>
                </a:extLst>
              </a:tr>
            </a:tbl>
          </a:graphicData>
        </a:graphic>
      </p:graphicFrame>
    </p:spTree>
    <p:extLst>
      <p:ext uri="{BB962C8B-B14F-4D97-AF65-F5344CB8AC3E}">
        <p14:creationId xmlns:p14="http://schemas.microsoft.com/office/powerpoint/2010/main" val="324108793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504056"/>
          </a:xfrm>
        </p:spPr>
        <p:txBody>
          <a:bodyPr/>
          <a:lstStyle/>
          <a:p>
            <a:r>
              <a:rPr lang="en-ZA" sz="4000" b="1" dirty="0">
                <a:solidFill>
                  <a:schemeClr val="accent2">
                    <a:lumMod val="50000"/>
                  </a:schemeClr>
                </a:solidFill>
                <a:latin typeface="Arial Narrow" pitchFamily="34" charset="0"/>
              </a:rPr>
              <a:t>PROGRESSED LEARNERS EXCLUDED </a:t>
            </a:r>
          </a:p>
        </p:txBody>
      </p:sp>
      <p:sp>
        <p:nvSpPr>
          <p:cNvPr id="3" name="Slide Number Placeholder 2"/>
          <p:cNvSpPr>
            <a:spLocks noGrp="1"/>
          </p:cNvSpPr>
          <p:nvPr>
            <p:ph type="sldNum" sz="quarter" idx="12"/>
          </p:nvPr>
        </p:nvSpPr>
        <p:spPr>
          <a:xfrm>
            <a:off x="8100392" y="6356350"/>
            <a:ext cx="586408" cy="365125"/>
          </a:xfrm>
        </p:spPr>
        <p:txBody>
          <a:bodyPr/>
          <a:lstStyle/>
          <a:p>
            <a:pPr>
              <a:defRPr/>
            </a:pPr>
            <a:fld id="{5D50A69F-0DB0-4229-A874-189A1B00A418}" type="slidenum">
              <a:rPr lang="en-ZA" altLang="en-US" sz="1600" smtClean="0"/>
              <a:pPr>
                <a:defRPr/>
              </a:pPr>
              <a:t>83</a:t>
            </a:fld>
            <a:endParaRPr lang="en-ZA" altLang="en-US" sz="1600" dirty="0"/>
          </a:p>
        </p:txBody>
      </p:sp>
      <p:graphicFrame>
        <p:nvGraphicFramePr>
          <p:cNvPr id="7" name="Chart 6"/>
          <p:cNvGraphicFramePr>
            <a:graphicFrameLocks/>
          </p:cNvGraphicFramePr>
          <p:nvPr>
            <p:extLst/>
          </p:nvPr>
        </p:nvGraphicFramePr>
        <p:xfrm>
          <a:off x="457200" y="620688"/>
          <a:ext cx="8147248" cy="573566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1565320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16632"/>
            <a:ext cx="8229600" cy="792088"/>
          </a:xfrm>
        </p:spPr>
        <p:txBody>
          <a:bodyPr/>
          <a:lstStyle/>
          <a:p>
            <a:r>
              <a:rPr lang="en-ZA" sz="3600" b="1" dirty="0">
                <a:solidFill>
                  <a:schemeClr val="accent2">
                    <a:lumMod val="50000"/>
                  </a:schemeClr>
                </a:solidFill>
                <a:latin typeface="Arial Narrow" pitchFamily="34" charset="0"/>
              </a:rPr>
              <a:t>PERFORMANCE OF PROGRESSED CANDIDATES ONLY </a:t>
            </a:r>
            <a:r>
              <a:rPr lang="en-ZA" sz="3600" b="1" dirty="0" smtClean="0">
                <a:solidFill>
                  <a:schemeClr val="accent2">
                    <a:lumMod val="50000"/>
                  </a:schemeClr>
                </a:solidFill>
                <a:latin typeface="Arial Narrow" pitchFamily="34" charset="0"/>
              </a:rPr>
              <a:t>2019 </a:t>
            </a:r>
            <a:endParaRPr lang="en-ZA" sz="3600" b="1" dirty="0">
              <a:solidFill>
                <a:schemeClr val="accent2">
                  <a:lumMod val="50000"/>
                </a:schemeClr>
              </a:solidFill>
              <a:latin typeface="Arial Narrow" pitchFamily="34" charset="0"/>
            </a:endParaRPr>
          </a:p>
        </p:txBody>
      </p:sp>
      <p:sp>
        <p:nvSpPr>
          <p:cNvPr id="4" name="Rectangle 3"/>
          <p:cNvSpPr/>
          <p:nvPr/>
        </p:nvSpPr>
        <p:spPr>
          <a:xfrm>
            <a:off x="7236296" y="6642312"/>
            <a:ext cx="341041" cy="153283"/>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Slide Number Placeholder 4"/>
          <p:cNvSpPr>
            <a:spLocks noGrp="1"/>
          </p:cNvSpPr>
          <p:nvPr>
            <p:ph type="sldNum" sz="quarter" idx="12"/>
          </p:nvPr>
        </p:nvSpPr>
        <p:spPr/>
        <p:txBody>
          <a:bodyPr/>
          <a:lstStyle/>
          <a:p>
            <a:pPr>
              <a:defRPr/>
            </a:pPr>
            <a:fld id="{5D50A69F-0DB0-4229-A874-189A1B00A418}" type="slidenum">
              <a:rPr lang="en-ZA" altLang="en-US" smtClean="0"/>
              <a:pPr>
                <a:defRPr/>
              </a:pPr>
              <a:t>84</a:t>
            </a:fld>
            <a:endParaRPr lang="en-ZA" altLang="en-US" dirty="0"/>
          </a:p>
        </p:txBody>
      </p:sp>
      <p:graphicFrame>
        <p:nvGraphicFramePr>
          <p:cNvPr id="6" name="Table 5"/>
          <p:cNvGraphicFramePr>
            <a:graphicFrameLocks noGrp="1"/>
          </p:cNvGraphicFramePr>
          <p:nvPr>
            <p:extLst>
              <p:ext uri="{D42A27DB-BD31-4B8C-83A1-F6EECF244321}">
                <p14:modId xmlns:p14="http://schemas.microsoft.com/office/powerpoint/2010/main" val="3284614935"/>
              </p:ext>
            </p:extLst>
          </p:nvPr>
        </p:nvGraphicFramePr>
        <p:xfrm>
          <a:off x="35497" y="1089499"/>
          <a:ext cx="9108504" cy="5727451"/>
        </p:xfrm>
        <a:graphic>
          <a:graphicData uri="http://schemas.openxmlformats.org/drawingml/2006/table">
            <a:tbl>
              <a:tblPr>
                <a:tableStyleId>{08FB837D-C827-4EFA-A057-4D05807E0F7C}</a:tableStyleId>
              </a:tblPr>
              <a:tblGrid>
                <a:gridCol w="2193749">
                  <a:extLst>
                    <a:ext uri="{9D8B030D-6E8A-4147-A177-3AD203B41FA5}">
                      <a16:colId xmlns:a16="http://schemas.microsoft.com/office/drawing/2014/main" val="20000"/>
                    </a:ext>
                  </a:extLst>
                </a:gridCol>
                <a:gridCol w="1823184">
                  <a:extLst>
                    <a:ext uri="{9D8B030D-6E8A-4147-A177-3AD203B41FA5}">
                      <a16:colId xmlns:a16="http://schemas.microsoft.com/office/drawing/2014/main" val="20001"/>
                    </a:ext>
                  </a:extLst>
                </a:gridCol>
                <a:gridCol w="1623077">
                  <a:extLst>
                    <a:ext uri="{9D8B030D-6E8A-4147-A177-3AD203B41FA5}">
                      <a16:colId xmlns:a16="http://schemas.microsoft.com/office/drawing/2014/main" val="20002"/>
                    </a:ext>
                  </a:extLst>
                </a:gridCol>
                <a:gridCol w="1934353">
                  <a:extLst>
                    <a:ext uri="{9D8B030D-6E8A-4147-A177-3AD203B41FA5}">
                      <a16:colId xmlns:a16="http://schemas.microsoft.com/office/drawing/2014/main" val="20003"/>
                    </a:ext>
                  </a:extLst>
                </a:gridCol>
                <a:gridCol w="1534141">
                  <a:extLst>
                    <a:ext uri="{9D8B030D-6E8A-4147-A177-3AD203B41FA5}">
                      <a16:colId xmlns:a16="http://schemas.microsoft.com/office/drawing/2014/main" val="20004"/>
                    </a:ext>
                  </a:extLst>
                </a:gridCol>
              </a:tblGrid>
              <a:tr h="483756">
                <a:tc rowSpan="2">
                  <a:txBody>
                    <a:bodyPr/>
                    <a:lstStyle/>
                    <a:p>
                      <a:pPr algn="l" fontAlgn="ctr"/>
                      <a:r>
                        <a:rPr lang="en-ZA" sz="2400" b="1" u="none" strike="noStrike" dirty="0">
                          <a:effectLst/>
                          <a:latin typeface="Arial Narrow" panose="020B0606020202030204" pitchFamily="34" charset="0"/>
                        </a:rPr>
                        <a:t>Provinces</a:t>
                      </a:r>
                      <a:endParaRPr lang="en-ZA" sz="2400" b="1" i="0" u="none" strike="noStrike" dirty="0">
                        <a:solidFill>
                          <a:srgbClr val="000000"/>
                        </a:solidFill>
                        <a:effectLst/>
                        <a:latin typeface="Arial Narrow" panose="020B0606020202030204" pitchFamily="34" charset="0"/>
                      </a:endParaRPr>
                    </a:p>
                  </a:txBody>
                  <a:tcPr marL="9525" marR="9525" marT="9525" marB="0" anchor="ctr"/>
                </a:tc>
                <a:tc gridSpan="4">
                  <a:txBody>
                    <a:bodyPr/>
                    <a:lstStyle/>
                    <a:p>
                      <a:pPr algn="ctr" fontAlgn="ctr"/>
                      <a:r>
                        <a:rPr lang="en-ZA" sz="2400" b="1" u="none" strike="noStrike" dirty="0">
                          <a:effectLst/>
                          <a:latin typeface="Arial Narrow" panose="020B0606020202030204" pitchFamily="34" charset="0"/>
                        </a:rPr>
                        <a:t>Progressed </a:t>
                      </a:r>
                      <a:r>
                        <a:rPr lang="en-ZA" sz="2400" b="1" u="none" strike="noStrike" dirty="0" smtClean="0">
                          <a:effectLst/>
                          <a:latin typeface="Arial Narrow" panose="020B0606020202030204" pitchFamily="34" charset="0"/>
                        </a:rPr>
                        <a:t>Candidates 2019</a:t>
                      </a:r>
                      <a:endParaRPr lang="en-ZA" sz="2400" b="1" i="0" u="none" strike="noStrike" dirty="0">
                        <a:solidFill>
                          <a:srgbClr val="000000"/>
                        </a:solidFill>
                        <a:effectLst/>
                        <a:latin typeface="Arial Narrow" panose="020B0606020202030204" pitchFamily="34" charset="0"/>
                      </a:endParaRPr>
                    </a:p>
                  </a:txBody>
                  <a:tcPr marL="9525" marR="9525" marT="9525" marB="0" anchor="ctr"/>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val="10000"/>
                  </a:ext>
                </a:extLst>
              </a:tr>
              <a:tr h="441060">
                <a:tc vMerge="1">
                  <a:txBody>
                    <a:bodyPr/>
                    <a:lstStyle/>
                    <a:p>
                      <a:endParaRPr lang="en-ZA"/>
                    </a:p>
                  </a:txBody>
                  <a:tcPr/>
                </a:tc>
                <a:tc>
                  <a:txBody>
                    <a:bodyPr/>
                    <a:lstStyle/>
                    <a:p>
                      <a:pPr algn="ctr" fontAlgn="b"/>
                      <a:r>
                        <a:rPr lang="en-ZA" sz="2400" b="1" u="none" strike="noStrike" dirty="0">
                          <a:effectLst/>
                          <a:latin typeface="Arial Narrow" panose="020B0606020202030204" pitchFamily="34" charset="0"/>
                        </a:rPr>
                        <a:t>Entered</a:t>
                      </a:r>
                      <a:endParaRPr lang="en-ZA" sz="2400" b="1" i="0" u="none" strike="noStrike" dirty="0">
                        <a:solidFill>
                          <a:srgbClr val="000000"/>
                        </a:solidFill>
                        <a:effectLst/>
                        <a:latin typeface="Arial Narrow" panose="020B0606020202030204" pitchFamily="34" charset="0"/>
                      </a:endParaRPr>
                    </a:p>
                  </a:txBody>
                  <a:tcPr marL="9525" marR="9525" marT="9525" marB="0" anchor="b"/>
                </a:tc>
                <a:tc>
                  <a:txBody>
                    <a:bodyPr/>
                    <a:lstStyle/>
                    <a:p>
                      <a:pPr algn="ctr" fontAlgn="b"/>
                      <a:r>
                        <a:rPr lang="en-ZA" sz="2400" b="1" u="none" strike="noStrike" dirty="0">
                          <a:effectLst/>
                          <a:latin typeface="Arial Narrow" panose="020B0606020202030204" pitchFamily="34" charset="0"/>
                        </a:rPr>
                        <a:t>Wrote</a:t>
                      </a:r>
                    </a:p>
                    <a:p>
                      <a:pPr algn="ctr" fontAlgn="b"/>
                      <a:r>
                        <a:rPr lang="en-ZA" sz="1400" b="1" i="0" u="none" strike="noStrike" dirty="0">
                          <a:solidFill>
                            <a:srgbClr val="000000"/>
                          </a:solidFill>
                          <a:effectLst/>
                          <a:latin typeface="Arial Narrow" panose="020B0606020202030204" pitchFamily="34" charset="0"/>
                        </a:rPr>
                        <a:t>(all 7 subjects)</a:t>
                      </a:r>
                    </a:p>
                  </a:txBody>
                  <a:tcPr marL="9525" marR="9525" marT="9525" marB="0" anchor="b"/>
                </a:tc>
                <a:tc>
                  <a:txBody>
                    <a:bodyPr/>
                    <a:lstStyle/>
                    <a:p>
                      <a:pPr algn="ctr" fontAlgn="b"/>
                      <a:r>
                        <a:rPr lang="en-ZA" sz="2400" b="1" u="none" strike="noStrike" dirty="0">
                          <a:effectLst/>
                          <a:latin typeface="Arial Narrow" panose="020B0606020202030204" pitchFamily="34" charset="0"/>
                        </a:rPr>
                        <a:t>Achieved</a:t>
                      </a:r>
                      <a:endParaRPr lang="en-ZA" sz="2400" b="1" i="0" u="none" strike="noStrike" dirty="0">
                        <a:solidFill>
                          <a:srgbClr val="000000"/>
                        </a:solidFill>
                        <a:effectLst/>
                        <a:latin typeface="Arial Narrow" panose="020B0606020202030204" pitchFamily="34" charset="0"/>
                      </a:endParaRPr>
                    </a:p>
                  </a:txBody>
                  <a:tcPr marL="9525" marR="9525" marT="9525" marB="0" anchor="b">
                    <a:solidFill>
                      <a:schemeClr val="accent2">
                        <a:lumMod val="60000"/>
                        <a:lumOff val="40000"/>
                      </a:schemeClr>
                    </a:solidFill>
                  </a:tcPr>
                </a:tc>
                <a:tc>
                  <a:txBody>
                    <a:bodyPr/>
                    <a:lstStyle/>
                    <a:p>
                      <a:pPr algn="ctr" fontAlgn="b"/>
                      <a:r>
                        <a:rPr lang="en-ZA" sz="2400" b="1" u="none" strike="noStrike" dirty="0">
                          <a:effectLst/>
                          <a:latin typeface="Arial Narrow" panose="020B0606020202030204" pitchFamily="34" charset="0"/>
                        </a:rPr>
                        <a:t>% Achieved</a:t>
                      </a:r>
                      <a:endParaRPr lang="en-ZA" sz="2400" b="1" i="0" u="none" strike="noStrike" dirty="0">
                        <a:solidFill>
                          <a:srgbClr val="000000"/>
                        </a:solidFill>
                        <a:effectLst/>
                        <a:latin typeface="Arial Narrow" panose="020B0606020202030204" pitchFamily="34" charset="0"/>
                      </a:endParaRPr>
                    </a:p>
                  </a:txBody>
                  <a:tcPr marL="9525" marR="9525" marT="9525" marB="0" anchor="b">
                    <a:solidFill>
                      <a:srgbClr val="FFC000"/>
                    </a:solidFill>
                  </a:tcPr>
                </a:tc>
                <a:extLst>
                  <a:ext uri="{0D108BD9-81ED-4DB2-BD59-A6C34878D82A}">
                    <a16:rowId xmlns:a16="http://schemas.microsoft.com/office/drawing/2014/main" val="10001"/>
                  </a:ext>
                </a:extLst>
              </a:tr>
              <a:tr h="460092">
                <a:tc>
                  <a:txBody>
                    <a:bodyPr/>
                    <a:lstStyle/>
                    <a:p>
                      <a:pPr algn="l" fontAlgn="b"/>
                      <a:r>
                        <a:rPr lang="en-ZA" sz="2400" u="none" strike="noStrike" dirty="0">
                          <a:effectLst/>
                          <a:latin typeface="Arial Narrow" panose="020B0606020202030204" pitchFamily="34" charset="0"/>
                        </a:rPr>
                        <a:t>Eastern Cape</a:t>
                      </a:r>
                      <a:endParaRPr lang="en-ZA" sz="2400" b="1" i="0" u="none" strike="noStrike" dirty="0">
                        <a:solidFill>
                          <a:srgbClr val="000000"/>
                        </a:solidFill>
                        <a:effectLst/>
                        <a:latin typeface="Arial Narrow" panose="020B0606020202030204" pitchFamily="34" charset="0"/>
                      </a:endParaRPr>
                    </a:p>
                  </a:txBody>
                  <a:tcPr marL="9525" marR="9525" marT="9525" marB="0" anchor="b"/>
                </a:tc>
                <a:tc>
                  <a:txBody>
                    <a:bodyPr/>
                    <a:lstStyle/>
                    <a:p>
                      <a:pPr algn="ctr" fontAlgn="b"/>
                      <a:r>
                        <a:rPr lang="en-ZA" sz="1800" b="0" i="0" u="none" strike="noStrike" dirty="0">
                          <a:solidFill>
                            <a:srgbClr val="000000"/>
                          </a:solidFill>
                          <a:effectLst/>
                          <a:latin typeface="Arial Narrow" panose="020B0606020202030204" pitchFamily="34" charset="0"/>
                        </a:rPr>
                        <a:t>17 007</a:t>
                      </a:r>
                    </a:p>
                  </a:txBody>
                  <a:tcPr marL="9525" marR="9525" marT="9525" marB="0" anchor="b"/>
                </a:tc>
                <a:tc>
                  <a:txBody>
                    <a:bodyPr/>
                    <a:lstStyle/>
                    <a:p>
                      <a:pPr algn="ctr" fontAlgn="b"/>
                      <a:r>
                        <a:rPr lang="en-ZA" sz="1800" b="0" i="0" u="none" strike="noStrike" dirty="0">
                          <a:solidFill>
                            <a:srgbClr val="000000"/>
                          </a:solidFill>
                          <a:effectLst/>
                          <a:latin typeface="Arial Narrow" panose="020B0606020202030204" pitchFamily="34" charset="0"/>
                        </a:rPr>
                        <a:t>4 152</a:t>
                      </a:r>
                    </a:p>
                  </a:txBody>
                  <a:tcPr marL="9525" marR="9525" marT="9525" marB="0" anchor="b"/>
                </a:tc>
                <a:tc>
                  <a:txBody>
                    <a:bodyPr/>
                    <a:lstStyle/>
                    <a:p>
                      <a:pPr algn="ctr" fontAlgn="b"/>
                      <a:r>
                        <a:rPr lang="en-ZA" sz="1800" b="0" i="0" u="none" strike="noStrike" dirty="0">
                          <a:solidFill>
                            <a:srgbClr val="000000"/>
                          </a:solidFill>
                          <a:effectLst/>
                          <a:latin typeface="Arial Narrow" panose="020B0606020202030204" pitchFamily="34" charset="0"/>
                        </a:rPr>
                        <a:t>2 712</a:t>
                      </a:r>
                    </a:p>
                  </a:txBody>
                  <a:tcPr marL="9525" marR="9525" marT="9525" marB="0" anchor="b">
                    <a:solidFill>
                      <a:schemeClr val="accent2">
                        <a:lumMod val="60000"/>
                        <a:lumOff val="40000"/>
                      </a:schemeClr>
                    </a:solidFill>
                  </a:tcPr>
                </a:tc>
                <a:tc>
                  <a:txBody>
                    <a:bodyPr/>
                    <a:lstStyle/>
                    <a:p>
                      <a:pPr algn="ctr" rtl="0" fontAlgn="ctr"/>
                      <a:r>
                        <a:rPr lang="en-ZA" sz="1800" b="1" i="0" u="none" strike="noStrike" dirty="0">
                          <a:solidFill>
                            <a:srgbClr val="000000"/>
                          </a:solidFill>
                          <a:effectLst/>
                          <a:latin typeface="Arial Narrow" panose="020B0606020202030204" pitchFamily="34" charset="0"/>
                        </a:rPr>
                        <a:t>65.3</a:t>
                      </a:r>
                    </a:p>
                  </a:txBody>
                  <a:tcPr marL="9525" marR="9525" marT="9525" marB="0" anchor="ctr">
                    <a:solidFill>
                      <a:srgbClr val="FFC000"/>
                    </a:solidFill>
                  </a:tcPr>
                </a:tc>
                <a:extLst>
                  <a:ext uri="{0D108BD9-81ED-4DB2-BD59-A6C34878D82A}">
                    <a16:rowId xmlns:a16="http://schemas.microsoft.com/office/drawing/2014/main" val="10002"/>
                  </a:ext>
                </a:extLst>
              </a:tr>
              <a:tr h="460092">
                <a:tc>
                  <a:txBody>
                    <a:bodyPr/>
                    <a:lstStyle/>
                    <a:p>
                      <a:pPr algn="l" fontAlgn="b"/>
                      <a:r>
                        <a:rPr lang="en-ZA" sz="2400" u="none" strike="noStrike" dirty="0">
                          <a:effectLst/>
                          <a:latin typeface="Arial Narrow" panose="020B0606020202030204" pitchFamily="34" charset="0"/>
                        </a:rPr>
                        <a:t>Free State</a:t>
                      </a:r>
                      <a:endParaRPr lang="en-ZA" sz="2400" b="1" i="0" u="none" strike="noStrike" dirty="0">
                        <a:solidFill>
                          <a:srgbClr val="000000"/>
                        </a:solidFill>
                        <a:effectLst/>
                        <a:latin typeface="Arial Narrow" panose="020B0606020202030204" pitchFamily="34" charset="0"/>
                      </a:endParaRPr>
                    </a:p>
                  </a:txBody>
                  <a:tcPr marL="9525" marR="9525" marT="9525" marB="0" anchor="b"/>
                </a:tc>
                <a:tc>
                  <a:txBody>
                    <a:bodyPr/>
                    <a:lstStyle/>
                    <a:p>
                      <a:pPr algn="ctr" fontAlgn="b"/>
                      <a:r>
                        <a:rPr lang="en-ZA" sz="1800" b="0" i="0" u="none" strike="noStrike" dirty="0">
                          <a:solidFill>
                            <a:srgbClr val="000000"/>
                          </a:solidFill>
                          <a:effectLst/>
                          <a:latin typeface="Arial Narrow" panose="020B0606020202030204" pitchFamily="34" charset="0"/>
                        </a:rPr>
                        <a:t>6 765</a:t>
                      </a:r>
                    </a:p>
                  </a:txBody>
                  <a:tcPr marL="9525" marR="9525" marT="9525" marB="0" anchor="b"/>
                </a:tc>
                <a:tc>
                  <a:txBody>
                    <a:bodyPr/>
                    <a:lstStyle/>
                    <a:p>
                      <a:pPr algn="ctr" fontAlgn="b"/>
                      <a:r>
                        <a:rPr lang="en-ZA" sz="1800" b="0" i="0" u="none" strike="noStrike" dirty="0">
                          <a:solidFill>
                            <a:srgbClr val="000000"/>
                          </a:solidFill>
                          <a:effectLst/>
                          <a:latin typeface="Arial Narrow" panose="020B0606020202030204" pitchFamily="34" charset="0"/>
                        </a:rPr>
                        <a:t>3 230</a:t>
                      </a:r>
                    </a:p>
                  </a:txBody>
                  <a:tcPr marL="9525" marR="9525" marT="9525" marB="0" anchor="b"/>
                </a:tc>
                <a:tc>
                  <a:txBody>
                    <a:bodyPr/>
                    <a:lstStyle/>
                    <a:p>
                      <a:pPr algn="ctr" rtl="0" fontAlgn="ctr"/>
                      <a:r>
                        <a:rPr lang="en-ZA" sz="1800" b="0" i="0" u="none" strike="noStrike" dirty="0">
                          <a:solidFill>
                            <a:srgbClr val="000000"/>
                          </a:solidFill>
                          <a:effectLst/>
                          <a:latin typeface="Arial Narrow" panose="020B0606020202030204" pitchFamily="34" charset="0"/>
                        </a:rPr>
                        <a:t>2 249</a:t>
                      </a:r>
                    </a:p>
                  </a:txBody>
                  <a:tcPr marL="9525" marR="9525" marT="9525" marB="0" anchor="ctr">
                    <a:solidFill>
                      <a:schemeClr val="accent2">
                        <a:lumMod val="60000"/>
                        <a:lumOff val="40000"/>
                      </a:schemeClr>
                    </a:solidFill>
                  </a:tcPr>
                </a:tc>
                <a:tc>
                  <a:txBody>
                    <a:bodyPr/>
                    <a:lstStyle/>
                    <a:p>
                      <a:pPr algn="ctr" rtl="0" fontAlgn="ctr"/>
                      <a:r>
                        <a:rPr lang="en-ZA" sz="1800" b="1" i="0" u="none" strike="noStrike" dirty="0">
                          <a:solidFill>
                            <a:srgbClr val="000000"/>
                          </a:solidFill>
                          <a:effectLst/>
                          <a:latin typeface="Arial Narrow" panose="020B0606020202030204" pitchFamily="34" charset="0"/>
                        </a:rPr>
                        <a:t>69.6</a:t>
                      </a:r>
                    </a:p>
                  </a:txBody>
                  <a:tcPr marL="9525" marR="9525" marT="9525" marB="0" anchor="ctr">
                    <a:solidFill>
                      <a:srgbClr val="FFC000"/>
                    </a:solidFill>
                  </a:tcPr>
                </a:tc>
                <a:extLst>
                  <a:ext uri="{0D108BD9-81ED-4DB2-BD59-A6C34878D82A}">
                    <a16:rowId xmlns:a16="http://schemas.microsoft.com/office/drawing/2014/main" val="10003"/>
                  </a:ext>
                </a:extLst>
              </a:tr>
              <a:tr h="460092">
                <a:tc>
                  <a:txBody>
                    <a:bodyPr/>
                    <a:lstStyle/>
                    <a:p>
                      <a:pPr algn="l" fontAlgn="b"/>
                      <a:r>
                        <a:rPr lang="en-ZA" sz="2400" u="none" strike="noStrike" dirty="0">
                          <a:effectLst/>
                          <a:latin typeface="Arial Narrow" panose="020B0606020202030204" pitchFamily="34" charset="0"/>
                        </a:rPr>
                        <a:t>Gauteng</a:t>
                      </a:r>
                      <a:endParaRPr lang="en-ZA" sz="2400" b="1" i="0" u="none" strike="noStrike" dirty="0">
                        <a:solidFill>
                          <a:srgbClr val="000000"/>
                        </a:solidFill>
                        <a:effectLst/>
                        <a:latin typeface="Arial Narrow" panose="020B0606020202030204" pitchFamily="34" charset="0"/>
                      </a:endParaRPr>
                    </a:p>
                  </a:txBody>
                  <a:tcPr marL="9525" marR="9525" marT="9525" marB="0" anchor="b"/>
                </a:tc>
                <a:tc>
                  <a:txBody>
                    <a:bodyPr/>
                    <a:lstStyle/>
                    <a:p>
                      <a:pPr algn="ctr" fontAlgn="b"/>
                      <a:r>
                        <a:rPr lang="en-ZA" sz="1800" b="0" i="0" u="none" strike="noStrike" dirty="0">
                          <a:solidFill>
                            <a:srgbClr val="000000"/>
                          </a:solidFill>
                          <a:effectLst/>
                          <a:latin typeface="Arial Narrow" panose="020B0606020202030204" pitchFamily="34" charset="0"/>
                        </a:rPr>
                        <a:t>17 038</a:t>
                      </a:r>
                    </a:p>
                  </a:txBody>
                  <a:tcPr marL="9525" marR="9525" marT="9525" marB="0" anchor="b"/>
                </a:tc>
                <a:tc>
                  <a:txBody>
                    <a:bodyPr/>
                    <a:lstStyle/>
                    <a:p>
                      <a:pPr algn="ctr" fontAlgn="b"/>
                      <a:r>
                        <a:rPr lang="en-ZA" sz="1800" b="0" i="0" u="none" strike="noStrike" dirty="0">
                          <a:solidFill>
                            <a:srgbClr val="000000"/>
                          </a:solidFill>
                          <a:effectLst/>
                          <a:latin typeface="Arial Narrow" panose="020B0606020202030204" pitchFamily="34" charset="0"/>
                        </a:rPr>
                        <a:t>6 573</a:t>
                      </a:r>
                    </a:p>
                  </a:txBody>
                  <a:tcPr marL="9525" marR="9525" marT="9525" marB="0" anchor="b"/>
                </a:tc>
                <a:tc>
                  <a:txBody>
                    <a:bodyPr/>
                    <a:lstStyle/>
                    <a:p>
                      <a:pPr algn="ctr" rtl="0" fontAlgn="ctr"/>
                      <a:r>
                        <a:rPr lang="en-ZA" sz="1800" b="0" i="0" u="none" strike="noStrike" dirty="0">
                          <a:solidFill>
                            <a:srgbClr val="000000"/>
                          </a:solidFill>
                          <a:effectLst/>
                          <a:latin typeface="Arial Narrow" panose="020B0606020202030204" pitchFamily="34" charset="0"/>
                        </a:rPr>
                        <a:t>4 540</a:t>
                      </a:r>
                    </a:p>
                  </a:txBody>
                  <a:tcPr marL="9525" marR="9525" marT="9525" marB="0" anchor="ctr">
                    <a:solidFill>
                      <a:schemeClr val="accent2">
                        <a:lumMod val="60000"/>
                        <a:lumOff val="40000"/>
                      </a:schemeClr>
                    </a:solidFill>
                  </a:tcPr>
                </a:tc>
                <a:tc>
                  <a:txBody>
                    <a:bodyPr/>
                    <a:lstStyle/>
                    <a:p>
                      <a:pPr algn="ctr" rtl="0" fontAlgn="ctr"/>
                      <a:r>
                        <a:rPr lang="en-ZA" sz="1800" b="1" i="0" u="none" strike="noStrike" dirty="0">
                          <a:solidFill>
                            <a:srgbClr val="000000"/>
                          </a:solidFill>
                          <a:effectLst/>
                          <a:latin typeface="Arial Narrow" panose="020B0606020202030204" pitchFamily="34" charset="0"/>
                        </a:rPr>
                        <a:t>69.1</a:t>
                      </a:r>
                    </a:p>
                  </a:txBody>
                  <a:tcPr marL="9525" marR="9525" marT="9525" marB="0" anchor="ctr">
                    <a:solidFill>
                      <a:srgbClr val="FFC000"/>
                    </a:solidFill>
                  </a:tcPr>
                </a:tc>
                <a:extLst>
                  <a:ext uri="{0D108BD9-81ED-4DB2-BD59-A6C34878D82A}">
                    <a16:rowId xmlns:a16="http://schemas.microsoft.com/office/drawing/2014/main" val="10004"/>
                  </a:ext>
                </a:extLst>
              </a:tr>
              <a:tr h="460092">
                <a:tc>
                  <a:txBody>
                    <a:bodyPr/>
                    <a:lstStyle/>
                    <a:p>
                      <a:pPr algn="l" fontAlgn="b"/>
                      <a:r>
                        <a:rPr lang="en-ZA" sz="2400" u="none" strike="noStrike" dirty="0">
                          <a:effectLst/>
                          <a:latin typeface="Arial Narrow" panose="020B0606020202030204" pitchFamily="34" charset="0"/>
                        </a:rPr>
                        <a:t>Kwazulu-Natal</a:t>
                      </a:r>
                      <a:endParaRPr lang="en-ZA" sz="2400" b="1" i="0" u="none" strike="noStrike" dirty="0">
                        <a:solidFill>
                          <a:srgbClr val="000000"/>
                        </a:solidFill>
                        <a:effectLst/>
                        <a:latin typeface="Arial Narrow" panose="020B0606020202030204" pitchFamily="34" charset="0"/>
                      </a:endParaRPr>
                    </a:p>
                  </a:txBody>
                  <a:tcPr marL="9525" marR="9525" marT="9525" marB="0" anchor="b"/>
                </a:tc>
                <a:tc>
                  <a:txBody>
                    <a:bodyPr/>
                    <a:lstStyle/>
                    <a:p>
                      <a:pPr algn="ctr" fontAlgn="b"/>
                      <a:r>
                        <a:rPr lang="en-ZA" sz="1800" b="0" i="0" u="none" strike="noStrike" dirty="0">
                          <a:solidFill>
                            <a:srgbClr val="000000"/>
                          </a:solidFill>
                          <a:effectLst/>
                          <a:latin typeface="Arial Narrow" panose="020B0606020202030204" pitchFamily="34" charset="0"/>
                        </a:rPr>
                        <a:t>33 069</a:t>
                      </a:r>
                    </a:p>
                  </a:txBody>
                  <a:tcPr marL="9525" marR="9525" marT="9525" marB="0" anchor="b"/>
                </a:tc>
                <a:tc>
                  <a:txBody>
                    <a:bodyPr/>
                    <a:lstStyle/>
                    <a:p>
                      <a:pPr algn="ctr" fontAlgn="b"/>
                      <a:r>
                        <a:rPr lang="en-ZA" sz="1800" b="0" i="0" u="none" strike="noStrike" dirty="0">
                          <a:solidFill>
                            <a:srgbClr val="000000"/>
                          </a:solidFill>
                          <a:effectLst/>
                          <a:latin typeface="Arial Narrow" panose="020B0606020202030204" pitchFamily="34" charset="0"/>
                        </a:rPr>
                        <a:t>6 462</a:t>
                      </a:r>
                    </a:p>
                  </a:txBody>
                  <a:tcPr marL="9525" marR="9525" marT="9525" marB="0" anchor="b"/>
                </a:tc>
                <a:tc>
                  <a:txBody>
                    <a:bodyPr/>
                    <a:lstStyle/>
                    <a:p>
                      <a:pPr algn="ctr" rtl="0" fontAlgn="ctr"/>
                      <a:r>
                        <a:rPr lang="en-ZA" sz="1800" b="0" i="0" u="none" strike="noStrike" dirty="0">
                          <a:solidFill>
                            <a:srgbClr val="000000"/>
                          </a:solidFill>
                          <a:effectLst/>
                          <a:latin typeface="Arial Narrow" panose="020B0606020202030204" pitchFamily="34" charset="0"/>
                        </a:rPr>
                        <a:t>4 640</a:t>
                      </a:r>
                    </a:p>
                  </a:txBody>
                  <a:tcPr marL="9525" marR="9525" marT="9525" marB="0" anchor="ctr">
                    <a:solidFill>
                      <a:schemeClr val="accent2">
                        <a:lumMod val="60000"/>
                        <a:lumOff val="40000"/>
                      </a:schemeClr>
                    </a:solidFill>
                  </a:tcPr>
                </a:tc>
                <a:tc>
                  <a:txBody>
                    <a:bodyPr/>
                    <a:lstStyle/>
                    <a:p>
                      <a:pPr algn="ctr" rtl="0" fontAlgn="ctr"/>
                      <a:r>
                        <a:rPr lang="en-ZA" sz="1800" b="1" i="0" u="none" strike="noStrike" dirty="0">
                          <a:solidFill>
                            <a:srgbClr val="000000"/>
                          </a:solidFill>
                          <a:effectLst/>
                          <a:latin typeface="Arial Narrow" panose="020B0606020202030204" pitchFamily="34" charset="0"/>
                        </a:rPr>
                        <a:t>71.8</a:t>
                      </a:r>
                    </a:p>
                  </a:txBody>
                  <a:tcPr marL="9525" marR="9525" marT="9525" marB="0" anchor="ctr">
                    <a:solidFill>
                      <a:srgbClr val="FFC000"/>
                    </a:solidFill>
                  </a:tcPr>
                </a:tc>
                <a:extLst>
                  <a:ext uri="{0D108BD9-81ED-4DB2-BD59-A6C34878D82A}">
                    <a16:rowId xmlns:a16="http://schemas.microsoft.com/office/drawing/2014/main" val="10005"/>
                  </a:ext>
                </a:extLst>
              </a:tr>
              <a:tr h="460092">
                <a:tc>
                  <a:txBody>
                    <a:bodyPr/>
                    <a:lstStyle/>
                    <a:p>
                      <a:pPr algn="l" fontAlgn="b"/>
                      <a:r>
                        <a:rPr lang="en-ZA" sz="2400" u="none" strike="noStrike" dirty="0">
                          <a:effectLst/>
                          <a:latin typeface="Arial Narrow" panose="020B0606020202030204" pitchFamily="34" charset="0"/>
                        </a:rPr>
                        <a:t>Limpopo</a:t>
                      </a:r>
                      <a:endParaRPr lang="en-ZA" sz="2400" b="1" i="0" u="none" strike="noStrike" dirty="0">
                        <a:solidFill>
                          <a:srgbClr val="000000"/>
                        </a:solidFill>
                        <a:effectLst/>
                        <a:latin typeface="Arial Narrow" panose="020B0606020202030204" pitchFamily="34" charset="0"/>
                      </a:endParaRPr>
                    </a:p>
                  </a:txBody>
                  <a:tcPr marL="9525" marR="9525" marT="9525" marB="0" anchor="b"/>
                </a:tc>
                <a:tc>
                  <a:txBody>
                    <a:bodyPr/>
                    <a:lstStyle/>
                    <a:p>
                      <a:pPr algn="ctr" fontAlgn="b"/>
                      <a:r>
                        <a:rPr lang="en-ZA" sz="1800" b="0" i="0" u="none" strike="noStrike" dirty="0">
                          <a:solidFill>
                            <a:srgbClr val="000000"/>
                          </a:solidFill>
                          <a:effectLst/>
                          <a:latin typeface="Arial Narrow" panose="020B0606020202030204" pitchFamily="34" charset="0"/>
                        </a:rPr>
                        <a:t>20 961</a:t>
                      </a:r>
                    </a:p>
                  </a:txBody>
                  <a:tcPr marL="9525" marR="9525" marT="9525" marB="0" anchor="b"/>
                </a:tc>
                <a:tc>
                  <a:txBody>
                    <a:bodyPr/>
                    <a:lstStyle/>
                    <a:p>
                      <a:pPr algn="ctr" fontAlgn="b"/>
                      <a:r>
                        <a:rPr lang="en-ZA" sz="1800" b="0" i="0" u="none" strike="noStrike" dirty="0">
                          <a:solidFill>
                            <a:srgbClr val="000000"/>
                          </a:solidFill>
                          <a:effectLst/>
                          <a:latin typeface="Arial Narrow" panose="020B0606020202030204" pitchFamily="34" charset="0"/>
                        </a:rPr>
                        <a:t>4 473</a:t>
                      </a:r>
                    </a:p>
                  </a:txBody>
                  <a:tcPr marL="9525" marR="9525" marT="9525" marB="0" anchor="b"/>
                </a:tc>
                <a:tc>
                  <a:txBody>
                    <a:bodyPr/>
                    <a:lstStyle/>
                    <a:p>
                      <a:pPr algn="ctr" rtl="0" fontAlgn="ctr"/>
                      <a:r>
                        <a:rPr lang="en-ZA" sz="1800" b="0" i="0" u="none" strike="noStrike" dirty="0">
                          <a:solidFill>
                            <a:srgbClr val="000000"/>
                          </a:solidFill>
                          <a:effectLst/>
                          <a:latin typeface="Arial Narrow" panose="020B0606020202030204" pitchFamily="34" charset="0"/>
                        </a:rPr>
                        <a:t>2 989</a:t>
                      </a:r>
                    </a:p>
                  </a:txBody>
                  <a:tcPr marL="9525" marR="9525" marT="9525" marB="0" anchor="ctr">
                    <a:solidFill>
                      <a:schemeClr val="accent2">
                        <a:lumMod val="60000"/>
                        <a:lumOff val="40000"/>
                      </a:schemeClr>
                    </a:solidFill>
                  </a:tcPr>
                </a:tc>
                <a:tc>
                  <a:txBody>
                    <a:bodyPr/>
                    <a:lstStyle/>
                    <a:p>
                      <a:pPr algn="ctr" rtl="0" fontAlgn="ctr"/>
                      <a:r>
                        <a:rPr lang="en-ZA" sz="1800" b="1" i="0" u="none" strike="noStrike" dirty="0">
                          <a:solidFill>
                            <a:srgbClr val="000000"/>
                          </a:solidFill>
                          <a:effectLst/>
                          <a:latin typeface="Arial Narrow" panose="020B0606020202030204" pitchFamily="34" charset="0"/>
                        </a:rPr>
                        <a:t>66.8</a:t>
                      </a:r>
                    </a:p>
                  </a:txBody>
                  <a:tcPr marL="9525" marR="9525" marT="9525" marB="0" anchor="ctr">
                    <a:solidFill>
                      <a:srgbClr val="FFC000"/>
                    </a:solidFill>
                  </a:tcPr>
                </a:tc>
                <a:extLst>
                  <a:ext uri="{0D108BD9-81ED-4DB2-BD59-A6C34878D82A}">
                    <a16:rowId xmlns:a16="http://schemas.microsoft.com/office/drawing/2014/main" val="10006"/>
                  </a:ext>
                </a:extLst>
              </a:tr>
              <a:tr h="460092">
                <a:tc>
                  <a:txBody>
                    <a:bodyPr/>
                    <a:lstStyle/>
                    <a:p>
                      <a:pPr algn="l" fontAlgn="b"/>
                      <a:r>
                        <a:rPr lang="en-ZA" sz="2400" u="none" strike="noStrike" dirty="0">
                          <a:effectLst/>
                          <a:latin typeface="Arial Narrow" panose="020B0606020202030204" pitchFamily="34" charset="0"/>
                        </a:rPr>
                        <a:t>Mpumalanga</a:t>
                      </a:r>
                      <a:endParaRPr lang="en-ZA" sz="2400" b="1" i="0" u="none" strike="noStrike" dirty="0">
                        <a:solidFill>
                          <a:srgbClr val="000000"/>
                        </a:solidFill>
                        <a:effectLst/>
                        <a:latin typeface="Arial Narrow" panose="020B0606020202030204" pitchFamily="34" charset="0"/>
                      </a:endParaRPr>
                    </a:p>
                  </a:txBody>
                  <a:tcPr marL="9525" marR="9525" marT="9525" marB="0" anchor="b"/>
                </a:tc>
                <a:tc>
                  <a:txBody>
                    <a:bodyPr/>
                    <a:lstStyle/>
                    <a:p>
                      <a:pPr algn="ctr" fontAlgn="b"/>
                      <a:r>
                        <a:rPr lang="en-ZA" sz="1800" b="0" i="0" u="none" strike="noStrike" dirty="0">
                          <a:solidFill>
                            <a:srgbClr val="000000"/>
                          </a:solidFill>
                          <a:effectLst/>
                          <a:latin typeface="Arial Narrow" panose="020B0606020202030204" pitchFamily="34" charset="0"/>
                        </a:rPr>
                        <a:t>15 853</a:t>
                      </a:r>
                    </a:p>
                  </a:txBody>
                  <a:tcPr marL="9525" marR="9525" marT="9525" marB="0" anchor="b"/>
                </a:tc>
                <a:tc>
                  <a:txBody>
                    <a:bodyPr/>
                    <a:lstStyle/>
                    <a:p>
                      <a:pPr algn="ctr" fontAlgn="b"/>
                      <a:r>
                        <a:rPr lang="en-ZA" sz="1800" b="0" i="0" u="none" strike="noStrike" dirty="0">
                          <a:solidFill>
                            <a:srgbClr val="000000"/>
                          </a:solidFill>
                          <a:effectLst/>
                          <a:latin typeface="Arial Narrow" panose="020B0606020202030204" pitchFamily="34" charset="0"/>
                        </a:rPr>
                        <a:t>4 445</a:t>
                      </a:r>
                    </a:p>
                  </a:txBody>
                  <a:tcPr marL="9525" marR="9525" marT="9525" marB="0" anchor="b"/>
                </a:tc>
                <a:tc>
                  <a:txBody>
                    <a:bodyPr/>
                    <a:lstStyle/>
                    <a:p>
                      <a:pPr algn="ctr" rtl="0" fontAlgn="ctr"/>
                      <a:r>
                        <a:rPr lang="en-ZA" sz="1800" b="0" i="0" u="none" strike="noStrike" dirty="0">
                          <a:solidFill>
                            <a:srgbClr val="000000"/>
                          </a:solidFill>
                          <a:effectLst/>
                          <a:latin typeface="Arial Narrow" panose="020B0606020202030204" pitchFamily="34" charset="0"/>
                        </a:rPr>
                        <a:t>3 216</a:t>
                      </a:r>
                    </a:p>
                  </a:txBody>
                  <a:tcPr marL="9525" marR="9525" marT="9525" marB="0" anchor="ctr">
                    <a:solidFill>
                      <a:schemeClr val="accent2">
                        <a:lumMod val="60000"/>
                        <a:lumOff val="40000"/>
                      </a:schemeClr>
                    </a:solidFill>
                  </a:tcPr>
                </a:tc>
                <a:tc>
                  <a:txBody>
                    <a:bodyPr/>
                    <a:lstStyle/>
                    <a:p>
                      <a:pPr algn="ctr" rtl="0" fontAlgn="ctr"/>
                      <a:r>
                        <a:rPr lang="en-ZA" sz="1800" b="1" i="0" u="none" strike="noStrike" dirty="0">
                          <a:solidFill>
                            <a:srgbClr val="000000"/>
                          </a:solidFill>
                          <a:effectLst/>
                          <a:latin typeface="Arial Narrow" panose="020B0606020202030204" pitchFamily="34" charset="0"/>
                        </a:rPr>
                        <a:t>72.4</a:t>
                      </a:r>
                    </a:p>
                  </a:txBody>
                  <a:tcPr marL="9525" marR="9525" marT="9525" marB="0" anchor="ctr">
                    <a:solidFill>
                      <a:srgbClr val="FFC000"/>
                    </a:solidFill>
                  </a:tcPr>
                </a:tc>
                <a:extLst>
                  <a:ext uri="{0D108BD9-81ED-4DB2-BD59-A6C34878D82A}">
                    <a16:rowId xmlns:a16="http://schemas.microsoft.com/office/drawing/2014/main" val="10007"/>
                  </a:ext>
                </a:extLst>
              </a:tr>
              <a:tr h="460092">
                <a:tc>
                  <a:txBody>
                    <a:bodyPr/>
                    <a:lstStyle/>
                    <a:p>
                      <a:pPr algn="l" fontAlgn="b"/>
                      <a:r>
                        <a:rPr lang="en-ZA" sz="2400" u="none" strike="noStrike" dirty="0">
                          <a:effectLst/>
                          <a:latin typeface="Arial Narrow" panose="020B0606020202030204" pitchFamily="34" charset="0"/>
                        </a:rPr>
                        <a:t>North West</a:t>
                      </a:r>
                      <a:endParaRPr lang="en-ZA" sz="2400" b="1" i="0" u="none" strike="noStrike" dirty="0">
                        <a:solidFill>
                          <a:srgbClr val="000000"/>
                        </a:solidFill>
                        <a:effectLst/>
                        <a:latin typeface="Arial Narrow" panose="020B0606020202030204" pitchFamily="34" charset="0"/>
                      </a:endParaRPr>
                    </a:p>
                  </a:txBody>
                  <a:tcPr marL="9525" marR="9525" marT="9525" marB="0" anchor="b"/>
                </a:tc>
                <a:tc>
                  <a:txBody>
                    <a:bodyPr/>
                    <a:lstStyle/>
                    <a:p>
                      <a:pPr algn="ctr" fontAlgn="b"/>
                      <a:r>
                        <a:rPr lang="en-ZA" sz="1800" b="0" i="0" u="none" strike="noStrike" dirty="0">
                          <a:solidFill>
                            <a:srgbClr val="000000"/>
                          </a:solidFill>
                          <a:effectLst/>
                          <a:latin typeface="Arial Narrow" panose="020B0606020202030204" pitchFamily="34" charset="0"/>
                        </a:rPr>
                        <a:t>8 549</a:t>
                      </a:r>
                    </a:p>
                  </a:txBody>
                  <a:tcPr marL="9525" marR="9525" marT="9525" marB="0" anchor="b"/>
                </a:tc>
                <a:tc>
                  <a:txBody>
                    <a:bodyPr/>
                    <a:lstStyle/>
                    <a:p>
                      <a:pPr algn="ctr" fontAlgn="b"/>
                      <a:r>
                        <a:rPr lang="en-ZA" sz="1800" b="0" i="0" u="none" strike="noStrike" dirty="0">
                          <a:solidFill>
                            <a:srgbClr val="000000"/>
                          </a:solidFill>
                          <a:effectLst/>
                          <a:latin typeface="Arial Narrow" panose="020B0606020202030204" pitchFamily="34" charset="0"/>
                        </a:rPr>
                        <a:t>2 685</a:t>
                      </a:r>
                    </a:p>
                  </a:txBody>
                  <a:tcPr marL="9525" marR="9525" marT="9525" marB="0" anchor="b"/>
                </a:tc>
                <a:tc>
                  <a:txBody>
                    <a:bodyPr/>
                    <a:lstStyle/>
                    <a:p>
                      <a:pPr algn="ctr" rtl="0" fontAlgn="ctr"/>
                      <a:r>
                        <a:rPr lang="en-ZA" sz="1800" b="0" i="0" u="none" strike="noStrike" dirty="0">
                          <a:solidFill>
                            <a:srgbClr val="000000"/>
                          </a:solidFill>
                          <a:effectLst/>
                          <a:latin typeface="Arial Narrow" panose="020B0606020202030204" pitchFamily="34" charset="0"/>
                        </a:rPr>
                        <a:t>2 081</a:t>
                      </a:r>
                    </a:p>
                  </a:txBody>
                  <a:tcPr marL="9525" marR="9525" marT="9525" marB="0" anchor="ctr">
                    <a:solidFill>
                      <a:schemeClr val="accent2">
                        <a:lumMod val="60000"/>
                        <a:lumOff val="40000"/>
                      </a:schemeClr>
                    </a:solidFill>
                  </a:tcPr>
                </a:tc>
                <a:tc>
                  <a:txBody>
                    <a:bodyPr/>
                    <a:lstStyle/>
                    <a:p>
                      <a:pPr algn="ctr" rtl="0" fontAlgn="ctr"/>
                      <a:r>
                        <a:rPr lang="en-ZA" sz="1800" b="1" i="0" u="none" strike="noStrike" dirty="0">
                          <a:solidFill>
                            <a:srgbClr val="000000"/>
                          </a:solidFill>
                          <a:effectLst/>
                          <a:latin typeface="Arial Narrow" panose="020B0606020202030204" pitchFamily="34" charset="0"/>
                        </a:rPr>
                        <a:t>77.5</a:t>
                      </a:r>
                    </a:p>
                  </a:txBody>
                  <a:tcPr marL="9525" marR="9525" marT="9525" marB="0" anchor="ctr">
                    <a:solidFill>
                      <a:srgbClr val="FFC000"/>
                    </a:solidFill>
                  </a:tcPr>
                </a:tc>
                <a:extLst>
                  <a:ext uri="{0D108BD9-81ED-4DB2-BD59-A6C34878D82A}">
                    <a16:rowId xmlns:a16="http://schemas.microsoft.com/office/drawing/2014/main" val="10008"/>
                  </a:ext>
                </a:extLst>
              </a:tr>
              <a:tr h="460092">
                <a:tc>
                  <a:txBody>
                    <a:bodyPr/>
                    <a:lstStyle/>
                    <a:p>
                      <a:pPr algn="l" fontAlgn="b"/>
                      <a:r>
                        <a:rPr lang="en-ZA" sz="2400" u="none" strike="noStrike" dirty="0">
                          <a:effectLst/>
                          <a:latin typeface="Arial Narrow" panose="020B0606020202030204" pitchFamily="34" charset="0"/>
                        </a:rPr>
                        <a:t>Northern Cape</a:t>
                      </a:r>
                      <a:endParaRPr lang="en-ZA" sz="2400" b="1" i="0" u="none" strike="noStrike" dirty="0">
                        <a:solidFill>
                          <a:srgbClr val="000000"/>
                        </a:solidFill>
                        <a:effectLst/>
                        <a:latin typeface="Arial Narrow" panose="020B0606020202030204" pitchFamily="34" charset="0"/>
                      </a:endParaRPr>
                    </a:p>
                  </a:txBody>
                  <a:tcPr marL="9525" marR="9525" marT="9525" marB="0" anchor="b"/>
                </a:tc>
                <a:tc>
                  <a:txBody>
                    <a:bodyPr/>
                    <a:lstStyle/>
                    <a:p>
                      <a:pPr algn="ctr" fontAlgn="b"/>
                      <a:r>
                        <a:rPr lang="en-ZA" sz="1800" b="0" i="0" u="none" strike="noStrike" dirty="0">
                          <a:solidFill>
                            <a:srgbClr val="000000"/>
                          </a:solidFill>
                          <a:effectLst/>
                          <a:latin typeface="Arial Narrow" panose="020B0606020202030204" pitchFamily="34" charset="0"/>
                        </a:rPr>
                        <a:t>2 778</a:t>
                      </a:r>
                    </a:p>
                  </a:txBody>
                  <a:tcPr marL="9525" marR="9525" marT="9525" marB="0" anchor="b"/>
                </a:tc>
                <a:tc>
                  <a:txBody>
                    <a:bodyPr/>
                    <a:lstStyle/>
                    <a:p>
                      <a:pPr algn="ctr" fontAlgn="b"/>
                      <a:r>
                        <a:rPr lang="en-ZA" sz="1800" b="0" i="0" u="none" strike="noStrike" dirty="0">
                          <a:solidFill>
                            <a:srgbClr val="000000"/>
                          </a:solidFill>
                          <a:effectLst/>
                          <a:latin typeface="Arial Narrow" panose="020B0606020202030204" pitchFamily="34" charset="0"/>
                        </a:rPr>
                        <a:t>568</a:t>
                      </a:r>
                    </a:p>
                  </a:txBody>
                  <a:tcPr marL="9525" marR="9525" marT="9525" marB="0" anchor="b"/>
                </a:tc>
                <a:tc>
                  <a:txBody>
                    <a:bodyPr/>
                    <a:lstStyle/>
                    <a:p>
                      <a:pPr algn="ctr" rtl="0" fontAlgn="ctr"/>
                      <a:r>
                        <a:rPr lang="en-ZA" sz="1800" b="0" i="0" u="none" strike="noStrike" dirty="0">
                          <a:solidFill>
                            <a:srgbClr val="000000"/>
                          </a:solidFill>
                          <a:effectLst/>
                          <a:latin typeface="Arial Narrow" panose="020B0606020202030204" pitchFamily="34" charset="0"/>
                        </a:rPr>
                        <a:t>341</a:t>
                      </a:r>
                    </a:p>
                  </a:txBody>
                  <a:tcPr marL="9525" marR="9525" marT="9525" marB="0" anchor="ctr">
                    <a:solidFill>
                      <a:schemeClr val="accent2">
                        <a:lumMod val="60000"/>
                        <a:lumOff val="40000"/>
                      </a:schemeClr>
                    </a:solidFill>
                  </a:tcPr>
                </a:tc>
                <a:tc>
                  <a:txBody>
                    <a:bodyPr/>
                    <a:lstStyle/>
                    <a:p>
                      <a:pPr algn="ctr" rtl="0" fontAlgn="ctr"/>
                      <a:r>
                        <a:rPr lang="en-ZA" sz="1800" b="1" i="0" u="none" strike="noStrike" dirty="0">
                          <a:solidFill>
                            <a:srgbClr val="000000"/>
                          </a:solidFill>
                          <a:effectLst/>
                          <a:latin typeface="Arial Narrow" panose="020B0606020202030204" pitchFamily="34" charset="0"/>
                        </a:rPr>
                        <a:t>60.0</a:t>
                      </a:r>
                    </a:p>
                  </a:txBody>
                  <a:tcPr marL="9525" marR="9525" marT="9525" marB="0" anchor="ctr">
                    <a:solidFill>
                      <a:srgbClr val="FFC000"/>
                    </a:solidFill>
                  </a:tcPr>
                </a:tc>
                <a:extLst>
                  <a:ext uri="{0D108BD9-81ED-4DB2-BD59-A6C34878D82A}">
                    <a16:rowId xmlns:a16="http://schemas.microsoft.com/office/drawing/2014/main" val="10009"/>
                  </a:ext>
                </a:extLst>
              </a:tr>
              <a:tr h="487157">
                <a:tc>
                  <a:txBody>
                    <a:bodyPr/>
                    <a:lstStyle/>
                    <a:p>
                      <a:pPr algn="l" fontAlgn="b"/>
                      <a:r>
                        <a:rPr lang="en-ZA" sz="2400" u="none" strike="noStrike" dirty="0">
                          <a:effectLst/>
                          <a:latin typeface="Arial Narrow" panose="020B0606020202030204" pitchFamily="34" charset="0"/>
                        </a:rPr>
                        <a:t>Western Cape</a:t>
                      </a:r>
                      <a:endParaRPr lang="en-ZA" sz="2400" b="1" i="0" u="none" strike="noStrike" dirty="0">
                        <a:solidFill>
                          <a:srgbClr val="000000"/>
                        </a:solidFill>
                        <a:effectLst/>
                        <a:latin typeface="Arial Narrow" panose="020B0606020202030204" pitchFamily="34" charset="0"/>
                      </a:endParaRPr>
                    </a:p>
                  </a:txBody>
                  <a:tcPr marL="9525" marR="9525" marT="9525" marB="0" anchor="b"/>
                </a:tc>
                <a:tc>
                  <a:txBody>
                    <a:bodyPr/>
                    <a:lstStyle/>
                    <a:p>
                      <a:pPr algn="ctr" fontAlgn="b"/>
                      <a:r>
                        <a:rPr lang="en-ZA" sz="1800" b="0" i="0" u="none" strike="noStrike" dirty="0">
                          <a:solidFill>
                            <a:srgbClr val="000000"/>
                          </a:solidFill>
                          <a:effectLst/>
                          <a:latin typeface="Arial Narrow" panose="020B0606020202030204" pitchFamily="34" charset="0"/>
                        </a:rPr>
                        <a:t>3 671</a:t>
                      </a:r>
                    </a:p>
                  </a:txBody>
                  <a:tcPr marL="9525" marR="9525" marT="9525" marB="0" anchor="b"/>
                </a:tc>
                <a:tc>
                  <a:txBody>
                    <a:bodyPr/>
                    <a:lstStyle/>
                    <a:p>
                      <a:pPr algn="ctr" fontAlgn="b"/>
                      <a:r>
                        <a:rPr lang="en-ZA" sz="1800" b="0" i="0" u="none" strike="noStrike" dirty="0">
                          <a:solidFill>
                            <a:srgbClr val="000000"/>
                          </a:solidFill>
                          <a:effectLst/>
                          <a:latin typeface="Arial Narrow" panose="020B0606020202030204" pitchFamily="34" charset="0"/>
                        </a:rPr>
                        <a:t>1 910</a:t>
                      </a:r>
                    </a:p>
                  </a:txBody>
                  <a:tcPr marL="9525" marR="9525" marT="9525" marB="0" anchor="b"/>
                </a:tc>
                <a:tc>
                  <a:txBody>
                    <a:bodyPr/>
                    <a:lstStyle/>
                    <a:p>
                      <a:pPr algn="ctr" rtl="0" fontAlgn="ctr"/>
                      <a:r>
                        <a:rPr lang="en-ZA" sz="1800" b="0" i="0" u="none" strike="noStrike" dirty="0">
                          <a:solidFill>
                            <a:srgbClr val="000000"/>
                          </a:solidFill>
                          <a:effectLst/>
                          <a:latin typeface="Arial Narrow" panose="020B0606020202030204" pitchFamily="34" charset="0"/>
                        </a:rPr>
                        <a:t>717</a:t>
                      </a:r>
                    </a:p>
                  </a:txBody>
                  <a:tcPr marL="9525" marR="9525" marT="9525" marB="0" anchor="ctr">
                    <a:solidFill>
                      <a:schemeClr val="accent2">
                        <a:lumMod val="60000"/>
                        <a:lumOff val="40000"/>
                      </a:schemeClr>
                    </a:solidFill>
                  </a:tcPr>
                </a:tc>
                <a:tc>
                  <a:txBody>
                    <a:bodyPr/>
                    <a:lstStyle/>
                    <a:p>
                      <a:pPr algn="ctr" rtl="0" fontAlgn="ctr"/>
                      <a:r>
                        <a:rPr lang="en-ZA" sz="1800" b="1" i="0" u="none" strike="noStrike" dirty="0">
                          <a:solidFill>
                            <a:srgbClr val="000000"/>
                          </a:solidFill>
                          <a:effectLst/>
                          <a:latin typeface="Arial Narrow" panose="020B0606020202030204" pitchFamily="34" charset="0"/>
                        </a:rPr>
                        <a:t>37.5</a:t>
                      </a:r>
                    </a:p>
                  </a:txBody>
                  <a:tcPr marL="9525" marR="9525" marT="9525" marB="0" anchor="ctr">
                    <a:solidFill>
                      <a:srgbClr val="FFC000"/>
                    </a:solidFill>
                  </a:tcPr>
                </a:tc>
                <a:extLst>
                  <a:ext uri="{0D108BD9-81ED-4DB2-BD59-A6C34878D82A}">
                    <a16:rowId xmlns:a16="http://schemas.microsoft.com/office/drawing/2014/main" val="10010"/>
                  </a:ext>
                </a:extLst>
              </a:tr>
              <a:tr h="487157">
                <a:tc>
                  <a:txBody>
                    <a:bodyPr/>
                    <a:lstStyle/>
                    <a:p>
                      <a:pPr algn="l" fontAlgn="b"/>
                      <a:r>
                        <a:rPr lang="en-ZA" sz="2400" b="1" u="none" strike="noStrike" dirty="0">
                          <a:effectLst/>
                          <a:latin typeface="Arial Narrow" panose="020B0606020202030204" pitchFamily="34" charset="0"/>
                        </a:rPr>
                        <a:t>National</a:t>
                      </a:r>
                      <a:endParaRPr lang="en-ZA" sz="2400" b="1" i="0" u="none" strike="noStrike" dirty="0">
                        <a:solidFill>
                          <a:srgbClr val="000000"/>
                        </a:solidFill>
                        <a:effectLst/>
                        <a:latin typeface="Arial Narrow" panose="020B0606020202030204" pitchFamily="34" charset="0"/>
                      </a:endParaRPr>
                    </a:p>
                  </a:txBody>
                  <a:tcPr marL="9525" marR="9525" marT="9525" marB="0" anchor="b"/>
                </a:tc>
                <a:tc>
                  <a:txBody>
                    <a:bodyPr/>
                    <a:lstStyle/>
                    <a:p>
                      <a:pPr algn="ctr" rtl="0" fontAlgn="ctr"/>
                      <a:r>
                        <a:rPr lang="en-ZA" sz="1800" b="1" i="0" u="none" strike="noStrike" dirty="0">
                          <a:solidFill>
                            <a:srgbClr val="000000"/>
                          </a:solidFill>
                          <a:effectLst/>
                          <a:latin typeface="Arial Narrow" panose="020B0606020202030204" pitchFamily="34" charset="0"/>
                        </a:rPr>
                        <a:t>125 691</a:t>
                      </a:r>
                    </a:p>
                  </a:txBody>
                  <a:tcPr marL="9525" marR="9525" marT="9525" marB="0" anchor="ctr"/>
                </a:tc>
                <a:tc>
                  <a:txBody>
                    <a:bodyPr/>
                    <a:lstStyle/>
                    <a:p>
                      <a:pPr algn="ctr" rtl="0" fontAlgn="ctr"/>
                      <a:r>
                        <a:rPr lang="en-ZA" sz="1800" b="1" i="0" u="none" strike="noStrike" dirty="0">
                          <a:solidFill>
                            <a:srgbClr val="000000"/>
                          </a:solidFill>
                          <a:effectLst/>
                          <a:latin typeface="Arial Narrow" panose="020B0606020202030204" pitchFamily="34" charset="0"/>
                        </a:rPr>
                        <a:t>34 498</a:t>
                      </a:r>
                    </a:p>
                  </a:txBody>
                  <a:tcPr marL="9525" marR="9525" marT="9525" marB="0" anchor="ctr"/>
                </a:tc>
                <a:tc>
                  <a:txBody>
                    <a:bodyPr/>
                    <a:lstStyle/>
                    <a:p>
                      <a:pPr algn="ctr" rtl="0" fontAlgn="ctr"/>
                      <a:r>
                        <a:rPr lang="en-ZA" sz="1800" b="1" i="0" u="none" strike="noStrike" dirty="0">
                          <a:solidFill>
                            <a:srgbClr val="000000"/>
                          </a:solidFill>
                          <a:effectLst/>
                          <a:latin typeface="Arial Narrow" panose="020B0606020202030204" pitchFamily="34" charset="0"/>
                        </a:rPr>
                        <a:t>23 485</a:t>
                      </a:r>
                    </a:p>
                  </a:txBody>
                  <a:tcPr marL="9525" marR="9525" marT="9525" marB="0" anchor="ctr">
                    <a:solidFill>
                      <a:schemeClr val="accent2">
                        <a:lumMod val="60000"/>
                        <a:lumOff val="40000"/>
                      </a:schemeClr>
                    </a:solidFill>
                  </a:tcPr>
                </a:tc>
                <a:tc>
                  <a:txBody>
                    <a:bodyPr/>
                    <a:lstStyle/>
                    <a:p>
                      <a:pPr algn="ctr" rtl="0" fontAlgn="ctr"/>
                      <a:r>
                        <a:rPr lang="en-ZA" sz="1800" b="1" i="0" u="none" strike="noStrike" dirty="0">
                          <a:solidFill>
                            <a:srgbClr val="000000"/>
                          </a:solidFill>
                          <a:effectLst/>
                          <a:latin typeface="Arial Narrow" panose="020B0606020202030204" pitchFamily="34" charset="0"/>
                        </a:rPr>
                        <a:t>68.1</a:t>
                      </a:r>
                    </a:p>
                  </a:txBody>
                  <a:tcPr marL="9525" marR="9525" marT="9525" marB="0" anchor="ctr">
                    <a:solidFill>
                      <a:srgbClr val="FFC000"/>
                    </a:solid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134418004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16632"/>
            <a:ext cx="8229600" cy="792088"/>
          </a:xfrm>
        </p:spPr>
        <p:txBody>
          <a:bodyPr/>
          <a:lstStyle/>
          <a:p>
            <a:r>
              <a:rPr lang="en-ZA" sz="3600" b="1" dirty="0">
                <a:solidFill>
                  <a:schemeClr val="accent2">
                    <a:lumMod val="50000"/>
                  </a:schemeClr>
                </a:solidFill>
                <a:latin typeface="Arial Narrow" pitchFamily="34" charset="0"/>
              </a:rPr>
              <a:t>PERFORMANCE OF PROGRESSED CANDIDATES ONLY </a:t>
            </a:r>
            <a:r>
              <a:rPr lang="en-ZA" sz="3600" b="1" dirty="0" smtClean="0">
                <a:solidFill>
                  <a:schemeClr val="accent2">
                    <a:lumMod val="50000"/>
                  </a:schemeClr>
                </a:solidFill>
                <a:latin typeface="Arial Narrow" pitchFamily="34" charset="0"/>
              </a:rPr>
              <a:t>2020 </a:t>
            </a:r>
            <a:endParaRPr lang="en-ZA" sz="3600" b="1" dirty="0">
              <a:solidFill>
                <a:schemeClr val="accent2">
                  <a:lumMod val="50000"/>
                </a:schemeClr>
              </a:solidFill>
              <a:latin typeface="Arial Narrow" pitchFamily="34" charset="0"/>
            </a:endParaRPr>
          </a:p>
        </p:txBody>
      </p:sp>
      <p:sp>
        <p:nvSpPr>
          <p:cNvPr id="4" name="Rectangle 3"/>
          <p:cNvSpPr/>
          <p:nvPr/>
        </p:nvSpPr>
        <p:spPr>
          <a:xfrm>
            <a:off x="7236296" y="6642312"/>
            <a:ext cx="341041" cy="153283"/>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Slide Number Placeholder 4"/>
          <p:cNvSpPr>
            <a:spLocks noGrp="1"/>
          </p:cNvSpPr>
          <p:nvPr>
            <p:ph type="sldNum" sz="quarter" idx="12"/>
          </p:nvPr>
        </p:nvSpPr>
        <p:spPr/>
        <p:txBody>
          <a:bodyPr/>
          <a:lstStyle/>
          <a:p>
            <a:pPr>
              <a:defRPr/>
            </a:pPr>
            <a:fld id="{5D50A69F-0DB0-4229-A874-189A1B00A418}" type="slidenum">
              <a:rPr lang="en-ZA" altLang="en-US" smtClean="0"/>
              <a:pPr>
                <a:defRPr/>
              </a:pPr>
              <a:t>85</a:t>
            </a:fld>
            <a:endParaRPr lang="en-ZA" altLang="en-US" dirty="0"/>
          </a:p>
        </p:txBody>
      </p:sp>
      <p:graphicFrame>
        <p:nvGraphicFramePr>
          <p:cNvPr id="7" name="Table 6"/>
          <p:cNvGraphicFramePr>
            <a:graphicFrameLocks noGrp="1"/>
          </p:cNvGraphicFramePr>
          <p:nvPr>
            <p:extLst/>
          </p:nvPr>
        </p:nvGraphicFramePr>
        <p:xfrm>
          <a:off x="107504" y="1089499"/>
          <a:ext cx="8856984" cy="5727451"/>
        </p:xfrm>
        <a:graphic>
          <a:graphicData uri="http://schemas.openxmlformats.org/drawingml/2006/table">
            <a:tbl>
              <a:tblPr>
                <a:tableStyleId>{08FB837D-C827-4EFA-A057-4D05807E0F7C}</a:tableStyleId>
              </a:tblPr>
              <a:tblGrid>
                <a:gridCol w="2133171">
                  <a:extLst>
                    <a:ext uri="{9D8B030D-6E8A-4147-A177-3AD203B41FA5}">
                      <a16:colId xmlns:a16="http://schemas.microsoft.com/office/drawing/2014/main" val="20000"/>
                    </a:ext>
                  </a:extLst>
                </a:gridCol>
                <a:gridCol w="1772839">
                  <a:extLst>
                    <a:ext uri="{9D8B030D-6E8A-4147-A177-3AD203B41FA5}">
                      <a16:colId xmlns:a16="http://schemas.microsoft.com/office/drawing/2014/main" val="20001"/>
                    </a:ext>
                  </a:extLst>
                </a:gridCol>
                <a:gridCol w="1578258">
                  <a:extLst>
                    <a:ext uri="{9D8B030D-6E8A-4147-A177-3AD203B41FA5}">
                      <a16:colId xmlns:a16="http://schemas.microsoft.com/office/drawing/2014/main" val="20002"/>
                    </a:ext>
                  </a:extLst>
                </a:gridCol>
                <a:gridCol w="1880938">
                  <a:extLst>
                    <a:ext uri="{9D8B030D-6E8A-4147-A177-3AD203B41FA5}">
                      <a16:colId xmlns:a16="http://schemas.microsoft.com/office/drawing/2014/main" val="20003"/>
                    </a:ext>
                  </a:extLst>
                </a:gridCol>
                <a:gridCol w="1491778">
                  <a:extLst>
                    <a:ext uri="{9D8B030D-6E8A-4147-A177-3AD203B41FA5}">
                      <a16:colId xmlns:a16="http://schemas.microsoft.com/office/drawing/2014/main" val="20004"/>
                    </a:ext>
                  </a:extLst>
                </a:gridCol>
              </a:tblGrid>
              <a:tr h="483756">
                <a:tc rowSpan="2">
                  <a:txBody>
                    <a:bodyPr/>
                    <a:lstStyle/>
                    <a:p>
                      <a:pPr algn="l" fontAlgn="ctr"/>
                      <a:r>
                        <a:rPr lang="en-ZA" sz="2400" b="1" u="none" strike="noStrike" dirty="0">
                          <a:effectLst/>
                          <a:latin typeface="Arial Narrow" panose="020B0606020202030204" pitchFamily="34" charset="0"/>
                        </a:rPr>
                        <a:t>Provinces</a:t>
                      </a:r>
                      <a:endParaRPr lang="en-ZA" sz="2400" b="1" i="0" u="none" strike="noStrike" dirty="0">
                        <a:solidFill>
                          <a:srgbClr val="000000"/>
                        </a:solidFill>
                        <a:effectLst/>
                        <a:latin typeface="Arial Narrow" panose="020B0606020202030204" pitchFamily="34" charset="0"/>
                      </a:endParaRPr>
                    </a:p>
                  </a:txBody>
                  <a:tcPr marL="9525" marR="9525" marT="9525" marB="0" anchor="ctr"/>
                </a:tc>
                <a:tc gridSpan="4">
                  <a:txBody>
                    <a:bodyPr/>
                    <a:lstStyle/>
                    <a:p>
                      <a:pPr algn="ctr" fontAlgn="ctr"/>
                      <a:r>
                        <a:rPr lang="en-ZA" sz="2400" b="1" u="none" strike="noStrike" dirty="0">
                          <a:effectLst/>
                          <a:latin typeface="Arial Narrow" panose="020B0606020202030204" pitchFamily="34" charset="0"/>
                        </a:rPr>
                        <a:t>Progressed </a:t>
                      </a:r>
                      <a:r>
                        <a:rPr lang="en-ZA" sz="2400" b="1" u="none" strike="noStrike" dirty="0" smtClean="0">
                          <a:effectLst/>
                          <a:latin typeface="Arial Narrow" panose="020B0606020202030204" pitchFamily="34" charset="0"/>
                        </a:rPr>
                        <a:t>Candidates 2020</a:t>
                      </a:r>
                      <a:endParaRPr lang="en-ZA" sz="2400" b="1" i="0" u="none" strike="noStrike" dirty="0">
                        <a:solidFill>
                          <a:srgbClr val="000000"/>
                        </a:solidFill>
                        <a:effectLst/>
                        <a:latin typeface="Arial Narrow" panose="020B0606020202030204" pitchFamily="34" charset="0"/>
                      </a:endParaRPr>
                    </a:p>
                  </a:txBody>
                  <a:tcPr marL="9525" marR="9525" marT="9525" marB="0" anchor="ctr"/>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val="10000"/>
                  </a:ext>
                </a:extLst>
              </a:tr>
              <a:tr h="441060">
                <a:tc vMerge="1">
                  <a:txBody>
                    <a:bodyPr/>
                    <a:lstStyle/>
                    <a:p>
                      <a:endParaRPr lang="en-ZA"/>
                    </a:p>
                  </a:txBody>
                  <a:tcPr/>
                </a:tc>
                <a:tc>
                  <a:txBody>
                    <a:bodyPr/>
                    <a:lstStyle/>
                    <a:p>
                      <a:pPr algn="ctr" fontAlgn="b"/>
                      <a:r>
                        <a:rPr lang="en-ZA" sz="2400" b="1" u="none" strike="noStrike" dirty="0">
                          <a:effectLst/>
                          <a:latin typeface="Arial Narrow" panose="020B0606020202030204" pitchFamily="34" charset="0"/>
                        </a:rPr>
                        <a:t>Entered</a:t>
                      </a:r>
                      <a:endParaRPr lang="en-ZA" sz="2400" b="1" i="0" u="none" strike="noStrike" dirty="0">
                        <a:solidFill>
                          <a:srgbClr val="000000"/>
                        </a:solidFill>
                        <a:effectLst/>
                        <a:latin typeface="Arial Narrow" panose="020B0606020202030204" pitchFamily="34" charset="0"/>
                      </a:endParaRPr>
                    </a:p>
                  </a:txBody>
                  <a:tcPr marL="9525" marR="9525" marT="9525" marB="0" anchor="ctr"/>
                </a:tc>
                <a:tc>
                  <a:txBody>
                    <a:bodyPr/>
                    <a:lstStyle/>
                    <a:p>
                      <a:pPr algn="ctr" fontAlgn="b"/>
                      <a:r>
                        <a:rPr lang="en-ZA" sz="2400" b="1" u="none" strike="noStrike" dirty="0">
                          <a:effectLst/>
                          <a:latin typeface="Arial Narrow" panose="020B0606020202030204" pitchFamily="34" charset="0"/>
                        </a:rPr>
                        <a:t>Wrote</a:t>
                      </a:r>
                    </a:p>
                    <a:p>
                      <a:pPr algn="ctr" fontAlgn="b"/>
                      <a:r>
                        <a:rPr lang="en-ZA" sz="1400" b="1" i="0" u="none" strike="noStrike" dirty="0">
                          <a:solidFill>
                            <a:srgbClr val="000000"/>
                          </a:solidFill>
                          <a:effectLst/>
                          <a:latin typeface="Arial Narrow" panose="020B0606020202030204" pitchFamily="34" charset="0"/>
                        </a:rPr>
                        <a:t>(all 7 subjects)</a:t>
                      </a:r>
                    </a:p>
                  </a:txBody>
                  <a:tcPr marL="9525" marR="9525" marT="9525" marB="0" anchor="ctr"/>
                </a:tc>
                <a:tc>
                  <a:txBody>
                    <a:bodyPr/>
                    <a:lstStyle/>
                    <a:p>
                      <a:pPr algn="ctr" fontAlgn="b"/>
                      <a:r>
                        <a:rPr lang="en-ZA" sz="2400" b="1" u="none" strike="noStrike" dirty="0">
                          <a:effectLst/>
                          <a:latin typeface="Arial Narrow" panose="020B0606020202030204" pitchFamily="34" charset="0"/>
                        </a:rPr>
                        <a:t>Achieved</a:t>
                      </a:r>
                      <a:endParaRPr lang="en-ZA" sz="2400" b="1" i="0" u="none" strike="noStrike" dirty="0">
                        <a:solidFill>
                          <a:srgbClr val="000000"/>
                        </a:solidFill>
                        <a:effectLst/>
                        <a:latin typeface="Arial Narrow" panose="020B0606020202030204" pitchFamily="34" charset="0"/>
                      </a:endParaRPr>
                    </a:p>
                  </a:txBody>
                  <a:tcPr marL="9525" marR="9525" marT="9525" marB="0" anchor="ctr">
                    <a:solidFill>
                      <a:schemeClr val="accent2">
                        <a:lumMod val="60000"/>
                        <a:lumOff val="40000"/>
                      </a:schemeClr>
                    </a:solidFill>
                  </a:tcPr>
                </a:tc>
                <a:tc>
                  <a:txBody>
                    <a:bodyPr/>
                    <a:lstStyle/>
                    <a:p>
                      <a:pPr algn="ctr" fontAlgn="b"/>
                      <a:r>
                        <a:rPr lang="en-ZA" sz="2400" b="1" u="none" strike="noStrike" dirty="0">
                          <a:effectLst/>
                          <a:latin typeface="Arial Narrow" panose="020B0606020202030204" pitchFamily="34" charset="0"/>
                        </a:rPr>
                        <a:t>% Achieved</a:t>
                      </a:r>
                      <a:endParaRPr lang="en-ZA" sz="2400" b="1" i="0" u="none" strike="noStrike" dirty="0">
                        <a:solidFill>
                          <a:srgbClr val="000000"/>
                        </a:solidFill>
                        <a:effectLst/>
                        <a:latin typeface="Arial Narrow" panose="020B0606020202030204" pitchFamily="34" charset="0"/>
                      </a:endParaRPr>
                    </a:p>
                  </a:txBody>
                  <a:tcPr marL="9525" marR="9525" marT="9525" marB="0" anchor="ctr">
                    <a:solidFill>
                      <a:srgbClr val="FFC000"/>
                    </a:solidFill>
                  </a:tcPr>
                </a:tc>
                <a:extLst>
                  <a:ext uri="{0D108BD9-81ED-4DB2-BD59-A6C34878D82A}">
                    <a16:rowId xmlns:a16="http://schemas.microsoft.com/office/drawing/2014/main" val="10001"/>
                  </a:ext>
                </a:extLst>
              </a:tr>
              <a:tr h="460092">
                <a:tc>
                  <a:txBody>
                    <a:bodyPr/>
                    <a:lstStyle/>
                    <a:p>
                      <a:pPr algn="l" fontAlgn="b"/>
                      <a:r>
                        <a:rPr lang="en-ZA" sz="2400" u="none" strike="noStrike">
                          <a:effectLst/>
                          <a:latin typeface="Arial Narrow" panose="020B0606020202030204" pitchFamily="34" charset="0"/>
                        </a:rPr>
                        <a:t>Eastern Cape</a:t>
                      </a:r>
                      <a:endParaRPr lang="en-ZA" sz="2400" b="1" i="0" u="none" strike="noStrike">
                        <a:solidFill>
                          <a:srgbClr val="000000"/>
                        </a:solidFill>
                        <a:effectLst/>
                        <a:latin typeface="Arial Narrow" panose="020B0606020202030204" pitchFamily="34" charset="0"/>
                      </a:endParaRPr>
                    </a:p>
                  </a:txBody>
                  <a:tcPr marL="9525" marR="9525" marT="9525" marB="0" anchor="b"/>
                </a:tc>
                <a:tc>
                  <a:txBody>
                    <a:bodyPr/>
                    <a:lstStyle/>
                    <a:p>
                      <a:pPr algn="ctr" fontAlgn="b"/>
                      <a:r>
                        <a:rPr lang="en-ZA" sz="1800" b="0" i="0" u="none" strike="noStrike">
                          <a:solidFill>
                            <a:srgbClr val="000000"/>
                          </a:solidFill>
                          <a:effectLst/>
                          <a:latin typeface="Arial Narrow" panose="020B0606020202030204" pitchFamily="34" charset="0"/>
                        </a:rPr>
                        <a:t>9 759</a:t>
                      </a:r>
                    </a:p>
                  </a:txBody>
                  <a:tcPr marL="9525" marR="9525" marT="9525" marB="0" anchor="ctr"/>
                </a:tc>
                <a:tc>
                  <a:txBody>
                    <a:bodyPr/>
                    <a:lstStyle/>
                    <a:p>
                      <a:pPr algn="ctr" fontAlgn="b"/>
                      <a:r>
                        <a:rPr lang="en-ZA" sz="1800" b="0" i="0" u="none" strike="noStrike">
                          <a:solidFill>
                            <a:srgbClr val="000000"/>
                          </a:solidFill>
                          <a:effectLst/>
                          <a:latin typeface="Arial Narrow" panose="020B0606020202030204" pitchFamily="34" charset="0"/>
                        </a:rPr>
                        <a:t>9 025</a:t>
                      </a:r>
                    </a:p>
                  </a:txBody>
                  <a:tcPr marL="9525" marR="9525" marT="9525" marB="0" anchor="ctr"/>
                </a:tc>
                <a:tc>
                  <a:txBody>
                    <a:bodyPr/>
                    <a:lstStyle/>
                    <a:p>
                      <a:pPr algn="ctr" fontAlgn="b"/>
                      <a:r>
                        <a:rPr lang="en-ZA" sz="1800" b="0" i="0" u="none" strike="noStrike">
                          <a:solidFill>
                            <a:srgbClr val="000000"/>
                          </a:solidFill>
                          <a:effectLst/>
                          <a:latin typeface="Arial Narrow" panose="020B0606020202030204" pitchFamily="34" charset="0"/>
                        </a:rPr>
                        <a:t>2 260</a:t>
                      </a:r>
                    </a:p>
                  </a:txBody>
                  <a:tcPr marL="9525" marR="9525" marT="9525" marB="0" anchor="ctr">
                    <a:solidFill>
                      <a:schemeClr val="accent2">
                        <a:lumMod val="60000"/>
                        <a:lumOff val="40000"/>
                      </a:schemeClr>
                    </a:solidFill>
                  </a:tcPr>
                </a:tc>
                <a:tc>
                  <a:txBody>
                    <a:bodyPr/>
                    <a:lstStyle/>
                    <a:p>
                      <a:pPr algn="ctr" rtl="0" fontAlgn="ctr"/>
                      <a:r>
                        <a:rPr lang="en-ZA" sz="1800" b="1" i="0" u="none" strike="noStrike">
                          <a:solidFill>
                            <a:srgbClr val="000000"/>
                          </a:solidFill>
                          <a:effectLst/>
                          <a:latin typeface="Arial Narrow" panose="020B0606020202030204" pitchFamily="34" charset="0"/>
                        </a:rPr>
                        <a:t>25.0</a:t>
                      </a:r>
                    </a:p>
                  </a:txBody>
                  <a:tcPr marL="9525" marR="9525" marT="9525" marB="0" anchor="ctr">
                    <a:solidFill>
                      <a:srgbClr val="FFC000"/>
                    </a:solidFill>
                  </a:tcPr>
                </a:tc>
                <a:extLst>
                  <a:ext uri="{0D108BD9-81ED-4DB2-BD59-A6C34878D82A}">
                    <a16:rowId xmlns:a16="http://schemas.microsoft.com/office/drawing/2014/main" val="10002"/>
                  </a:ext>
                </a:extLst>
              </a:tr>
              <a:tr h="460092">
                <a:tc>
                  <a:txBody>
                    <a:bodyPr/>
                    <a:lstStyle/>
                    <a:p>
                      <a:pPr algn="l" fontAlgn="b"/>
                      <a:r>
                        <a:rPr lang="en-ZA" sz="2400" u="none" strike="noStrike">
                          <a:effectLst/>
                          <a:latin typeface="Arial Narrow" panose="020B0606020202030204" pitchFamily="34" charset="0"/>
                        </a:rPr>
                        <a:t>Free State</a:t>
                      </a:r>
                      <a:endParaRPr lang="en-ZA" sz="2400" b="1" i="0" u="none" strike="noStrike">
                        <a:solidFill>
                          <a:srgbClr val="000000"/>
                        </a:solidFill>
                        <a:effectLst/>
                        <a:latin typeface="Arial Narrow" panose="020B0606020202030204" pitchFamily="34" charset="0"/>
                      </a:endParaRPr>
                    </a:p>
                  </a:txBody>
                  <a:tcPr marL="9525" marR="9525" marT="9525" marB="0" anchor="b"/>
                </a:tc>
                <a:tc>
                  <a:txBody>
                    <a:bodyPr/>
                    <a:lstStyle/>
                    <a:p>
                      <a:pPr algn="ctr" fontAlgn="b"/>
                      <a:r>
                        <a:rPr lang="en-ZA" sz="1800" b="0" i="0" u="none" strike="noStrike" dirty="0">
                          <a:solidFill>
                            <a:srgbClr val="000000"/>
                          </a:solidFill>
                          <a:effectLst/>
                          <a:latin typeface="Arial Narrow" panose="020B0606020202030204" pitchFamily="34" charset="0"/>
                        </a:rPr>
                        <a:t>5 258</a:t>
                      </a:r>
                    </a:p>
                  </a:txBody>
                  <a:tcPr marL="9525" marR="9525" marT="9525" marB="0" anchor="ctr"/>
                </a:tc>
                <a:tc>
                  <a:txBody>
                    <a:bodyPr/>
                    <a:lstStyle/>
                    <a:p>
                      <a:pPr algn="ctr" fontAlgn="b"/>
                      <a:r>
                        <a:rPr lang="en-ZA" sz="1800" b="0" i="0" u="none" strike="noStrike">
                          <a:solidFill>
                            <a:srgbClr val="000000"/>
                          </a:solidFill>
                          <a:effectLst/>
                          <a:latin typeface="Arial Narrow" panose="020B0606020202030204" pitchFamily="34" charset="0"/>
                        </a:rPr>
                        <a:t>4 890</a:t>
                      </a:r>
                    </a:p>
                  </a:txBody>
                  <a:tcPr marL="9525" marR="9525" marT="9525" marB="0" anchor="ctr"/>
                </a:tc>
                <a:tc>
                  <a:txBody>
                    <a:bodyPr/>
                    <a:lstStyle/>
                    <a:p>
                      <a:pPr algn="ctr" fontAlgn="b"/>
                      <a:r>
                        <a:rPr lang="en-ZA" sz="1800" b="0" i="0" u="none" strike="noStrike">
                          <a:solidFill>
                            <a:srgbClr val="000000"/>
                          </a:solidFill>
                          <a:effectLst/>
                          <a:latin typeface="Arial Narrow" panose="020B0606020202030204" pitchFamily="34" charset="0"/>
                        </a:rPr>
                        <a:t>2 682</a:t>
                      </a:r>
                    </a:p>
                  </a:txBody>
                  <a:tcPr marL="9525" marR="9525" marT="9525" marB="0" anchor="ctr">
                    <a:solidFill>
                      <a:schemeClr val="accent2">
                        <a:lumMod val="60000"/>
                        <a:lumOff val="40000"/>
                      </a:schemeClr>
                    </a:solidFill>
                  </a:tcPr>
                </a:tc>
                <a:tc>
                  <a:txBody>
                    <a:bodyPr/>
                    <a:lstStyle/>
                    <a:p>
                      <a:pPr algn="ctr" rtl="0" fontAlgn="ctr"/>
                      <a:r>
                        <a:rPr lang="en-ZA" sz="1800" b="1" i="0" u="none" strike="noStrike">
                          <a:solidFill>
                            <a:srgbClr val="000000"/>
                          </a:solidFill>
                          <a:effectLst/>
                          <a:latin typeface="Arial Narrow" panose="020B0606020202030204" pitchFamily="34" charset="0"/>
                        </a:rPr>
                        <a:t>54.8</a:t>
                      </a:r>
                    </a:p>
                  </a:txBody>
                  <a:tcPr marL="9525" marR="9525" marT="9525" marB="0" anchor="ctr">
                    <a:solidFill>
                      <a:srgbClr val="FFC000"/>
                    </a:solidFill>
                  </a:tcPr>
                </a:tc>
                <a:extLst>
                  <a:ext uri="{0D108BD9-81ED-4DB2-BD59-A6C34878D82A}">
                    <a16:rowId xmlns:a16="http://schemas.microsoft.com/office/drawing/2014/main" val="10003"/>
                  </a:ext>
                </a:extLst>
              </a:tr>
              <a:tr h="460092">
                <a:tc>
                  <a:txBody>
                    <a:bodyPr/>
                    <a:lstStyle/>
                    <a:p>
                      <a:pPr algn="l" fontAlgn="b"/>
                      <a:r>
                        <a:rPr lang="en-ZA" sz="2400" u="none" strike="noStrike">
                          <a:effectLst/>
                          <a:latin typeface="Arial Narrow" panose="020B0606020202030204" pitchFamily="34" charset="0"/>
                        </a:rPr>
                        <a:t>Gauteng</a:t>
                      </a:r>
                      <a:endParaRPr lang="en-ZA" sz="2400" b="1" i="0" u="none" strike="noStrike">
                        <a:solidFill>
                          <a:srgbClr val="000000"/>
                        </a:solidFill>
                        <a:effectLst/>
                        <a:latin typeface="Arial Narrow" panose="020B0606020202030204" pitchFamily="34" charset="0"/>
                      </a:endParaRPr>
                    </a:p>
                  </a:txBody>
                  <a:tcPr marL="9525" marR="9525" marT="9525" marB="0" anchor="b"/>
                </a:tc>
                <a:tc>
                  <a:txBody>
                    <a:bodyPr/>
                    <a:lstStyle/>
                    <a:p>
                      <a:pPr algn="ctr" fontAlgn="b"/>
                      <a:r>
                        <a:rPr lang="en-ZA" sz="1800" b="0" i="0" u="none" strike="noStrike">
                          <a:solidFill>
                            <a:srgbClr val="000000"/>
                          </a:solidFill>
                          <a:effectLst/>
                          <a:latin typeface="Arial Narrow" panose="020B0606020202030204" pitchFamily="34" charset="0"/>
                        </a:rPr>
                        <a:t>11 655</a:t>
                      </a:r>
                    </a:p>
                  </a:txBody>
                  <a:tcPr marL="9525" marR="9525" marT="9525" marB="0" anchor="ctr"/>
                </a:tc>
                <a:tc>
                  <a:txBody>
                    <a:bodyPr/>
                    <a:lstStyle/>
                    <a:p>
                      <a:pPr algn="ctr" fontAlgn="b"/>
                      <a:r>
                        <a:rPr lang="en-ZA" sz="1800" b="0" i="0" u="none" strike="noStrike">
                          <a:solidFill>
                            <a:srgbClr val="000000"/>
                          </a:solidFill>
                          <a:effectLst/>
                          <a:latin typeface="Arial Narrow" panose="020B0606020202030204" pitchFamily="34" charset="0"/>
                        </a:rPr>
                        <a:t>10 698</a:t>
                      </a:r>
                    </a:p>
                  </a:txBody>
                  <a:tcPr marL="9525" marR="9525" marT="9525" marB="0" anchor="ctr"/>
                </a:tc>
                <a:tc>
                  <a:txBody>
                    <a:bodyPr/>
                    <a:lstStyle/>
                    <a:p>
                      <a:pPr algn="ctr" fontAlgn="b"/>
                      <a:r>
                        <a:rPr lang="en-ZA" sz="1800" b="0" i="0" u="none" strike="noStrike">
                          <a:solidFill>
                            <a:srgbClr val="000000"/>
                          </a:solidFill>
                          <a:effectLst/>
                          <a:latin typeface="Arial Narrow" panose="020B0606020202030204" pitchFamily="34" charset="0"/>
                        </a:rPr>
                        <a:t>4 382</a:t>
                      </a:r>
                    </a:p>
                  </a:txBody>
                  <a:tcPr marL="9525" marR="9525" marT="9525" marB="0" anchor="ctr">
                    <a:solidFill>
                      <a:schemeClr val="accent2">
                        <a:lumMod val="60000"/>
                        <a:lumOff val="40000"/>
                      </a:schemeClr>
                    </a:solidFill>
                  </a:tcPr>
                </a:tc>
                <a:tc>
                  <a:txBody>
                    <a:bodyPr/>
                    <a:lstStyle/>
                    <a:p>
                      <a:pPr algn="ctr" rtl="0" fontAlgn="ctr"/>
                      <a:r>
                        <a:rPr lang="en-ZA" sz="1800" b="1" i="0" u="none" strike="noStrike">
                          <a:solidFill>
                            <a:srgbClr val="000000"/>
                          </a:solidFill>
                          <a:effectLst/>
                          <a:latin typeface="Arial Narrow" panose="020B0606020202030204" pitchFamily="34" charset="0"/>
                        </a:rPr>
                        <a:t>41.0</a:t>
                      </a:r>
                    </a:p>
                  </a:txBody>
                  <a:tcPr marL="9525" marR="9525" marT="9525" marB="0" anchor="ctr">
                    <a:solidFill>
                      <a:srgbClr val="FFC000"/>
                    </a:solidFill>
                  </a:tcPr>
                </a:tc>
                <a:extLst>
                  <a:ext uri="{0D108BD9-81ED-4DB2-BD59-A6C34878D82A}">
                    <a16:rowId xmlns:a16="http://schemas.microsoft.com/office/drawing/2014/main" val="10004"/>
                  </a:ext>
                </a:extLst>
              </a:tr>
              <a:tr h="460092">
                <a:tc>
                  <a:txBody>
                    <a:bodyPr/>
                    <a:lstStyle/>
                    <a:p>
                      <a:pPr algn="l" fontAlgn="b"/>
                      <a:r>
                        <a:rPr lang="en-ZA" sz="2400" u="none" strike="noStrike">
                          <a:effectLst/>
                          <a:latin typeface="Arial Narrow" panose="020B0606020202030204" pitchFamily="34" charset="0"/>
                        </a:rPr>
                        <a:t>Kwazulu-Natal</a:t>
                      </a:r>
                      <a:endParaRPr lang="en-ZA" sz="2400" b="1" i="0" u="none" strike="noStrike">
                        <a:solidFill>
                          <a:srgbClr val="000000"/>
                        </a:solidFill>
                        <a:effectLst/>
                        <a:latin typeface="Arial Narrow" panose="020B0606020202030204" pitchFamily="34" charset="0"/>
                      </a:endParaRPr>
                    </a:p>
                  </a:txBody>
                  <a:tcPr marL="9525" marR="9525" marT="9525" marB="0" anchor="b"/>
                </a:tc>
                <a:tc>
                  <a:txBody>
                    <a:bodyPr/>
                    <a:lstStyle/>
                    <a:p>
                      <a:pPr algn="ctr" fontAlgn="b"/>
                      <a:r>
                        <a:rPr lang="en-ZA" sz="1800" b="0" i="0" u="none" strike="noStrike">
                          <a:solidFill>
                            <a:srgbClr val="000000"/>
                          </a:solidFill>
                          <a:effectLst/>
                          <a:latin typeface="Arial Narrow" panose="020B0606020202030204" pitchFamily="34" charset="0"/>
                        </a:rPr>
                        <a:t>15 447</a:t>
                      </a:r>
                    </a:p>
                  </a:txBody>
                  <a:tcPr marL="9525" marR="9525" marT="9525" marB="0" anchor="ctr"/>
                </a:tc>
                <a:tc>
                  <a:txBody>
                    <a:bodyPr/>
                    <a:lstStyle/>
                    <a:p>
                      <a:pPr algn="ctr" fontAlgn="b"/>
                      <a:r>
                        <a:rPr lang="en-ZA" sz="1800" b="0" i="0" u="none" strike="noStrike" dirty="0">
                          <a:solidFill>
                            <a:srgbClr val="000000"/>
                          </a:solidFill>
                          <a:effectLst/>
                          <a:latin typeface="Arial Narrow" panose="020B0606020202030204" pitchFamily="34" charset="0"/>
                        </a:rPr>
                        <a:t>13 851</a:t>
                      </a:r>
                    </a:p>
                  </a:txBody>
                  <a:tcPr marL="9525" marR="9525" marT="9525" marB="0" anchor="ctr"/>
                </a:tc>
                <a:tc>
                  <a:txBody>
                    <a:bodyPr/>
                    <a:lstStyle/>
                    <a:p>
                      <a:pPr algn="ctr" fontAlgn="b"/>
                      <a:r>
                        <a:rPr lang="en-ZA" sz="1800" b="0" i="0" u="none" strike="noStrike">
                          <a:solidFill>
                            <a:srgbClr val="000000"/>
                          </a:solidFill>
                          <a:effectLst/>
                          <a:latin typeface="Arial Narrow" panose="020B0606020202030204" pitchFamily="34" charset="0"/>
                        </a:rPr>
                        <a:t>5 501</a:t>
                      </a:r>
                    </a:p>
                  </a:txBody>
                  <a:tcPr marL="9525" marR="9525" marT="9525" marB="0" anchor="ctr">
                    <a:solidFill>
                      <a:schemeClr val="accent2">
                        <a:lumMod val="60000"/>
                        <a:lumOff val="40000"/>
                      </a:schemeClr>
                    </a:solidFill>
                  </a:tcPr>
                </a:tc>
                <a:tc>
                  <a:txBody>
                    <a:bodyPr/>
                    <a:lstStyle/>
                    <a:p>
                      <a:pPr algn="ctr" rtl="0" fontAlgn="ctr"/>
                      <a:r>
                        <a:rPr lang="en-ZA" sz="1800" b="1" i="0" u="none" strike="noStrike">
                          <a:solidFill>
                            <a:srgbClr val="000000"/>
                          </a:solidFill>
                          <a:effectLst/>
                          <a:latin typeface="Arial Narrow" panose="020B0606020202030204" pitchFamily="34" charset="0"/>
                        </a:rPr>
                        <a:t>39.7</a:t>
                      </a:r>
                    </a:p>
                  </a:txBody>
                  <a:tcPr marL="9525" marR="9525" marT="9525" marB="0" anchor="ctr">
                    <a:solidFill>
                      <a:srgbClr val="FFC000"/>
                    </a:solidFill>
                  </a:tcPr>
                </a:tc>
                <a:extLst>
                  <a:ext uri="{0D108BD9-81ED-4DB2-BD59-A6C34878D82A}">
                    <a16:rowId xmlns:a16="http://schemas.microsoft.com/office/drawing/2014/main" val="10005"/>
                  </a:ext>
                </a:extLst>
              </a:tr>
              <a:tr h="460092">
                <a:tc>
                  <a:txBody>
                    <a:bodyPr/>
                    <a:lstStyle/>
                    <a:p>
                      <a:pPr algn="l" fontAlgn="b"/>
                      <a:r>
                        <a:rPr lang="en-ZA" sz="2400" u="none" strike="noStrike">
                          <a:effectLst/>
                          <a:latin typeface="Arial Narrow" panose="020B0606020202030204" pitchFamily="34" charset="0"/>
                        </a:rPr>
                        <a:t>Limpopo</a:t>
                      </a:r>
                      <a:endParaRPr lang="en-ZA" sz="2400" b="1" i="0" u="none" strike="noStrike">
                        <a:solidFill>
                          <a:srgbClr val="000000"/>
                        </a:solidFill>
                        <a:effectLst/>
                        <a:latin typeface="Arial Narrow" panose="020B0606020202030204" pitchFamily="34" charset="0"/>
                      </a:endParaRPr>
                    </a:p>
                  </a:txBody>
                  <a:tcPr marL="9525" marR="9525" marT="9525" marB="0" anchor="b"/>
                </a:tc>
                <a:tc>
                  <a:txBody>
                    <a:bodyPr/>
                    <a:lstStyle/>
                    <a:p>
                      <a:pPr algn="ctr" fontAlgn="b"/>
                      <a:r>
                        <a:rPr lang="en-ZA" sz="1800" b="0" i="0" u="none" strike="noStrike">
                          <a:solidFill>
                            <a:srgbClr val="000000"/>
                          </a:solidFill>
                          <a:effectLst/>
                          <a:latin typeface="Arial Narrow" panose="020B0606020202030204" pitchFamily="34" charset="0"/>
                        </a:rPr>
                        <a:t>12 050</a:t>
                      </a:r>
                    </a:p>
                  </a:txBody>
                  <a:tcPr marL="9525" marR="9525" marT="9525" marB="0" anchor="ctr"/>
                </a:tc>
                <a:tc>
                  <a:txBody>
                    <a:bodyPr/>
                    <a:lstStyle/>
                    <a:p>
                      <a:pPr algn="ctr" fontAlgn="b"/>
                      <a:r>
                        <a:rPr lang="en-ZA" sz="1800" b="0" i="0" u="none" strike="noStrike">
                          <a:solidFill>
                            <a:srgbClr val="000000"/>
                          </a:solidFill>
                          <a:effectLst/>
                          <a:latin typeface="Arial Narrow" panose="020B0606020202030204" pitchFamily="34" charset="0"/>
                        </a:rPr>
                        <a:t>11 783</a:t>
                      </a:r>
                    </a:p>
                  </a:txBody>
                  <a:tcPr marL="9525" marR="9525" marT="9525" marB="0" anchor="ctr"/>
                </a:tc>
                <a:tc>
                  <a:txBody>
                    <a:bodyPr/>
                    <a:lstStyle/>
                    <a:p>
                      <a:pPr algn="ctr" fontAlgn="b"/>
                      <a:r>
                        <a:rPr lang="en-ZA" sz="1800" b="0" i="0" u="none" strike="noStrike">
                          <a:solidFill>
                            <a:srgbClr val="000000"/>
                          </a:solidFill>
                          <a:effectLst/>
                          <a:latin typeface="Arial Narrow" panose="020B0606020202030204" pitchFamily="34" charset="0"/>
                        </a:rPr>
                        <a:t>4 195</a:t>
                      </a:r>
                    </a:p>
                  </a:txBody>
                  <a:tcPr marL="9525" marR="9525" marT="9525" marB="0" anchor="ctr">
                    <a:solidFill>
                      <a:schemeClr val="accent2">
                        <a:lumMod val="60000"/>
                        <a:lumOff val="40000"/>
                      </a:schemeClr>
                    </a:solidFill>
                  </a:tcPr>
                </a:tc>
                <a:tc>
                  <a:txBody>
                    <a:bodyPr/>
                    <a:lstStyle/>
                    <a:p>
                      <a:pPr algn="ctr" rtl="0" fontAlgn="ctr"/>
                      <a:r>
                        <a:rPr lang="en-ZA" sz="1800" b="1" i="0" u="none" strike="noStrike">
                          <a:solidFill>
                            <a:srgbClr val="000000"/>
                          </a:solidFill>
                          <a:effectLst/>
                          <a:latin typeface="Arial Narrow" panose="020B0606020202030204" pitchFamily="34" charset="0"/>
                        </a:rPr>
                        <a:t>35.6</a:t>
                      </a:r>
                    </a:p>
                  </a:txBody>
                  <a:tcPr marL="9525" marR="9525" marT="9525" marB="0" anchor="ctr">
                    <a:solidFill>
                      <a:srgbClr val="FFC000"/>
                    </a:solidFill>
                  </a:tcPr>
                </a:tc>
                <a:extLst>
                  <a:ext uri="{0D108BD9-81ED-4DB2-BD59-A6C34878D82A}">
                    <a16:rowId xmlns:a16="http://schemas.microsoft.com/office/drawing/2014/main" val="10006"/>
                  </a:ext>
                </a:extLst>
              </a:tr>
              <a:tr h="460092">
                <a:tc>
                  <a:txBody>
                    <a:bodyPr/>
                    <a:lstStyle/>
                    <a:p>
                      <a:pPr algn="l" fontAlgn="b"/>
                      <a:r>
                        <a:rPr lang="en-ZA" sz="2400" u="none" strike="noStrike">
                          <a:effectLst/>
                          <a:latin typeface="Arial Narrow" panose="020B0606020202030204" pitchFamily="34" charset="0"/>
                        </a:rPr>
                        <a:t>Mpumalanga</a:t>
                      </a:r>
                      <a:endParaRPr lang="en-ZA" sz="2400" b="1" i="0" u="none" strike="noStrike">
                        <a:solidFill>
                          <a:srgbClr val="000000"/>
                        </a:solidFill>
                        <a:effectLst/>
                        <a:latin typeface="Arial Narrow" panose="020B0606020202030204" pitchFamily="34" charset="0"/>
                      </a:endParaRPr>
                    </a:p>
                  </a:txBody>
                  <a:tcPr marL="9525" marR="9525" marT="9525" marB="0" anchor="b"/>
                </a:tc>
                <a:tc>
                  <a:txBody>
                    <a:bodyPr/>
                    <a:lstStyle/>
                    <a:p>
                      <a:pPr algn="ctr" fontAlgn="b"/>
                      <a:r>
                        <a:rPr lang="en-ZA" sz="1800" b="0" i="0" u="none" strike="noStrike">
                          <a:solidFill>
                            <a:srgbClr val="000000"/>
                          </a:solidFill>
                          <a:effectLst/>
                          <a:latin typeface="Arial Narrow" panose="020B0606020202030204" pitchFamily="34" charset="0"/>
                        </a:rPr>
                        <a:t>6 564</a:t>
                      </a:r>
                    </a:p>
                  </a:txBody>
                  <a:tcPr marL="9525" marR="9525" marT="9525" marB="0" anchor="ctr"/>
                </a:tc>
                <a:tc>
                  <a:txBody>
                    <a:bodyPr/>
                    <a:lstStyle/>
                    <a:p>
                      <a:pPr algn="ctr" fontAlgn="b"/>
                      <a:r>
                        <a:rPr lang="en-ZA" sz="1800" b="0" i="0" u="none" strike="noStrike">
                          <a:solidFill>
                            <a:srgbClr val="000000"/>
                          </a:solidFill>
                          <a:effectLst/>
                          <a:latin typeface="Arial Narrow" panose="020B0606020202030204" pitchFamily="34" charset="0"/>
                        </a:rPr>
                        <a:t>6 262</a:t>
                      </a:r>
                    </a:p>
                  </a:txBody>
                  <a:tcPr marL="9525" marR="9525" marT="9525" marB="0" anchor="ctr"/>
                </a:tc>
                <a:tc>
                  <a:txBody>
                    <a:bodyPr/>
                    <a:lstStyle/>
                    <a:p>
                      <a:pPr algn="ctr" fontAlgn="b"/>
                      <a:r>
                        <a:rPr lang="en-ZA" sz="1800" b="0" i="0" u="none" strike="noStrike">
                          <a:solidFill>
                            <a:srgbClr val="000000"/>
                          </a:solidFill>
                          <a:effectLst/>
                          <a:latin typeface="Arial Narrow" panose="020B0606020202030204" pitchFamily="34" charset="0"/>
                        </a:rPr>
                        <a:t>2 677</a:t>
                      </a:r>
                    </a:p>
                  </a:txBody>
                  <a:tcPr marL="9525" marR="9525" marT="9525" marB="0" anchor="ctr">
                    <a:solidFill>
                      <a:schemeClr val="accent2">
                        <a:lumMod val="60000"/>
                        <a:lumOff val="40000"/>
                      </a:schemeClr>
                    </a:solidFill>
                  </a:tcPr>
                </a:tc>
                <a:tc>
                  <a:txBody>
                    <a:bodyPr/>
                    <a:lstStyle/>
                    <a:p>
                      <a:pPr algn="ctr" rtl="0" fontAlgn="ctr"/>
                      <a:r>
                        <a:rPr lang="en-ZA" sz="1800" b="1" i="0" u="none" strike="noStrike">
                          <a:solidFill>
                            <a:srgbClr val="000000"/>
                          </a:solidFill>
                          <a:effectLst/>
                          <a:latin typeface="Arial Narrow" panose="020B0606020202030204" pitchFamily="34" charset="0"/>
                        </a:rPr>
                        <a:t>42.7</a:t>
                      </a:r>
                    </a:p>
                  </a:txBody>
                  <a:tcPr marL="9525" marR="9525" marT="9525" marB="0" anchor="ctr">
                    <a:solidFill>
                      <a:srgbClr val="FFC000"/>
                    </a:solidFill>
                  </a:tcPr>
                </a:tc>
                <a:extLst>
                  <a:ext uri="{0D108BD9-81ED-4DB2-BD59-A6C34878D82A}">
                    <a16:rowId xmlns:a16="http://schemas.microsoft.com/office/drawing/2014/main" val="10007"/>
                  </a:ext>
                </a:extLst>
              </a:tr>
              <a:tr h="460092">
                <a:tc>
                  <a:txBody>
                    <a:bodyPr/>
                    <a:lstStyle/>
                    <a:p>
                      <a:pPr algn="l" fontAlgn="b"/>
                      <a:r>
                        <a:rPr lang="en-ZA" sz="2400" u="none" strike="noStrike">
                          <a:effectLst/>
                          <a:latin typeface="Arial Narrow" panose="020B0606020202030204" pitchFamily="34" charset="0"/>
                        </a:rPr>
                        <a:t>North West</a:t>
                      </a:r>
                      <a:endParaRPr lang="en-ZA" sz="2400" b="1" i="0" u="none" strike="noStrike">
                        <a:solidFill>
                          <a:srgbClr val="000000"/>
                        </a:solidFill>
                        <a:effectLst/>
                        <a:latin typeface="Arial Narrow" panose="020B0606020202030204" pitchFamily="34" charset="0"/>
                      </a:endParaRPr>
                    </a:p>
                  </a:txBody>
                  <a:tcPr marL="9525" marR="9525" marT="9525" marB="0" anchor="b"/>
                </a:tc>
                <a:tc>
                  <a:txBody>
                    <a:bodyPr/>
                    <a:lstStyle/>
                    <a:p>
                      <a:pPr algn="ctr" fontAlgn="b"/>
                      <a:r>
                        <a:rPr lang="en-ZA" sz="1800" b="0" i="0" u="none" strike="noStrike">
                          <a:solidFill>
                            <a:srgbClr val="000000"/>
                          </a:solidFill>
                          <a:effectLst/>
                          <a:latin typeface="Arial Narrow" panose="020B0606020202030204" pitchFamily="34" charset="0"/>
                        </a:rPr>
                        <a:t>4 189</a:t>
                      </a:r>
                    </a:p>
                  </a:txBody>
                  <a:tcPr marL="9525" marR="9525" marT="9525" marB="0" anchor="ctr"/>
                </a:tc>
                <a:tc>
                  <a:txBody>
                    <a:bodyPr/>
                    <a:lstStyle/>
                    <a:p>
                      <a:pPr algn="ctr" fontAlgn="b"/>
                      <a:r>
                        <a:rPr lang="en-ZA" sz="1800" b="0" i="0" u="none" strike="noStrike">
                          <a:solidFill>
                            <a:srgbClr val="000000"/>
                          </a:solidFill>
                          <a:effectLst/>
                          <a:latin typeface="Arial Narrow" panose="020B0606020202030204" pitchFamily="34" charset="0"/>
                        </a:rPr>
                        <a:t>3 995</a:t>
                      </a:r>
                    </a:p>
                  </a:txBody>
                  <a:tcPr marL="9525" marR="9525" marT="9525" marB="0" anchor="ctr"/>
                </a:tc>
                <a:tc>
                  <a:txBody>
                    <a:bodyPr/>
                    <a:lstStyle/>
                    <a:p>
                      <a:pPr algn="ctr" fontAlgn="b"/>
                      <a:r>
                        <a:rPr lang="en-ZA" sz="1800" b="0" i="0" u="none" strike="noStrike">
                          <a:solidFill>
                            <a:srgbClr val="000000"/>
                          </a:solidFill>
                          <a:effectLst/>
                          <a:latin typeface="Arial Narrow" panose="020B0606020202030204" pitchFamily="34" charset="0"/>
                        </a:rPr>
                        <a:t>1 306</a:t>
                      </a:r>
                    </a:p>
                  </a:txBody>
                  <a:tcPr marL="9525" marR="9525" marT="9525" marB="0" anchor="ctr">
                    <a:solidFill>
                      <a:schemeClr val="accent2">
                        <a:lumMod val="60000"/>
                        <a:lumOff val="40000"/>
                      </a:schemeClr>
                    </a:solidFill>
                  </a:tcPr>
                </a:tc>
                <a:tc>
                  <a:txBody>
                    <a:bodyPr/>
                    <a:lstStyle/>
                    <a:p>
                      <a:pPr algn="ctr" rtl="0" fontAlgn="ctr"/>
                      <a:r>
                        <a:rPr lang="en-ZA" sz="1800" b="1" i="0" u="none" strike="noStrike">
                          <a:solidFill>
                            <a:srgbClr val="000000"/>
                          </a:solidFill>
                          <a:effectLst/>
                          <a:latin typeface="Arial Narrow" panose="020B0606020202030204" pitchFamily="34" charset="0"/>
                        </a:rPr>
                        <a:t>32.7</a:t>
                      </a:r>
                    </a:p>
                  </a:txBody>
                  <a:tcPr marL="9525" marR="9525" marT="9525" marB="0" anchor="ctr">
                    <a:solidFill>
                      <a:srgbClr val="FFC000"/>
                    </a:solidFill>
                  </a:tcPr>
                </a:tc>
                <a:extLst>
                  <a:ext uri="{0D108BD9-81ED-4DB2-BD59-A6C34878D82A}">
                    <a16:rowId xmlns:a16="http://schemas.microsoft.com/office/drawing/2014/main" val="10008"/>
                  </a:ext>
                </a:extLst>
              </a:tr>
              <a:tr h="460092">
                <a:tc>
                  <a:txBody>
                    <a:bodyPr/>
                    <a:lstStyle/>
                    <a:p>
                      <a:pPr algn="l" fontAlgn="b"/>
                      <a:r>
                        <a:rPr lang="en-ZA" sz="2400" u="none" strike="noStrike">
                          <a:effectLst/>
                          <a:latin typeface="Arial Narrow" panose="020B0606020202030204" pitchFamily="34" charset="0"/>
                        </a:rPr>
                        <a:t>Northern Cape</a:t>
                      </a:r>
                      <a:endParaRPr lang="en-ZA" sz="2400" b="1" i="0" u="none" strike="noStrike">
                        <a:solidFill>
                          <a:srgbClr val="000000"/>
                        </a:solidFill>
                        <a:effectLst/>
                        <a:latin typeface="Arial Narrow" panose="020B0606020202030204" pitchFamily="34" charset="0"/>
                      </a:endParaRPr>
                    </a:p>
                  </a:txBody>
                  <a:tcPr marL="9525" marR="9525" marT="9525" marB="0" anchor="b"/>
                </a:tc>
                <a:tc>
                  <a:txBody>
                    <a:bodyPr/>
                    <a:lstStyle/>
                    <a:p>
                      <a:pPr algn="ctr" fontAlgn="b"/>
                      <a:r>
                        <a:rPr lang="en-ZA" sz="1800" b="0" i="0" u="none" strike="noStrike">
                          <a:solidFill>
                            <a:srgbClr val="000000"/>
                          </a:solidFill>
                          <a:effectLst/>
                          <a:latin typeface="Arial Narrow" panose="020B0606020202030204" pitchFamily="34" charset="0"/>
                        </a:rPr>
                        <a:t>2 427</a:t>
                      </a:r>
                    </a:p>
                  </a:txBody>
                  <a:tcPr marL="9525" marR="9525" marT="9525" marB="0" anchor="ctr"/>
                </a:tc>
                <a:tc>
                  <a:txBody>
                    <a:bodyPr/>
                    <a:lstStyle/>
                    <a:p>
                      <a:pPr algn="ctr" fontAlgn="b"/>
                      <a:r>
                        <a:rPr lang="en-ZA" sz="1800" b="0" i="0" u="none" strike="noStrike">
                          <a:solidFill>
                            <a:srgbClr val="000000"/>
                          </a:solidFill>
                          <a:effectLst/>
                          <a:latin typeface="Arial Narrow" panose="020B0606020202030204" pitchFamily="34" charset="0"/>
                        </a:rPr>
                        <a:t>2 265</a:t>
                      </a:r>
                    </a:p>
                  </a:txBody>
                  <a:tcPr marL="9525" marR="9525" marT="9525" marB="0" anchor="ctr"/>
                </a:tc>
                <a:tc>
                  <a:txBody>
                    <a:bodyPr/>
                    <a:lstStyle/>
                    <a:p>
                      <a:pPr algn="ctr" fontAlgn="b"/>
                      <a:r>
                        <a:rPr lang="en-ZA" sz="1800" b="0" i="0" u="none" strike="noStrike">
                          <a:solidFill>
                            <a:srgbClr val="000000"/>
                          </a:solidFill>
                          <a:effectLst/>
                          <a:latin typeface="Arial Narrow" panose="020B0606020202030204" pitchFamily="34" charset="0"/>
                        </a:rPr>
                        <a:t>554</a:t>
                      </a:r>
                    </a:p>
                  </a:txBody>
                  <a:tcPr marL="9525" marR="9525" marT="9525" marB="0" anchor="ctr">
                    <a:solidFill>
                      <a:schemeClr val="accent2">
                        <a:lumMod val="60000"/>
                        <a:lumOff val="40000"/>
                      </a:schemeClr>
                    </a:solidFill>
                  </a:tcPr>
                </a:tc>
                <a:tc>
                  <a:txBody>
                    <a:bodyPr/>
                    <a:lstStyle/>
                    <a:p>
                      <a:pPr algn="ctr" rtl="0" fontAlgn="ctr"/>
                      <a:r>
                        <a:rPr lang="en-ZA" sz="1800" b="1" i="0" u="none" strike="noStrike">
                          <a:solidFill>
                            <a:srgbClr val="000000"/>
                          </a:solidFill>
                          <a:effectLst/>
                          <a:latin typeface="Arial Narrow" panose="020B0606020202030204" pitchFamily="34" charset="0"/>
                        </a:rPr>
                        <a:t>24.5</a:t>
                      </a:r>
                    </a:p>
                  </a:txBody>
                  <a:tcPr marL="9525" marR="9525" marT="9525" marB="0" anchor="ctr">
                    <a:solidFill>
                      <a:srgbClr val="FFC000"/>
                    </a:solidFill>
                  </a:tcPr>
                </a:tc>
                <a:extLst>
                  <a:ext uri="{0D108BD9-81ED-4DB2-BD59-A6C34878D82A}">
                    <a16:rowId xmlns:a16="http://schemas.microsoft.com/office/drawing/2014/main" val="10009"/>
                  </a:ext>
                </a:extLst>
              </a:tr>
              <a:tr h="487157">
                <a:tc>
                  <a:txBody>
                    <a:bodyPr/>
                    <a:lstStyle/>
                    <a:p>
                      <a:pPr algn="l" fontAlgn="b"/>
                      <a:r>
                        <a:rPr lang="en-ZA" sz="2400" u="none" strike="noStrike">
                          <a:effectLst/>
                          <a:latin typeface="Arial Narrow" panose="020B0606020202030204" pitchFamily="34" charset="0"/>
                        </a:rPr>
                        <a:t>Western Cape</a:t>
                      </a:r>
                      <a:endParaRPr lang="en-ZA" sz="2400" b="1" i="0" u="none" strike="noStrike">
                        <a:solidFill>
                          <a:srgbClr val="000000"/>
                        </a:solidFill>
                        <a:effectLst/>
                        <a:latin typeface="Arial Narrow" panose="020B0606020202030204" pitchFamily="34" charset="0"/>
                      </a:endParaRPr>
                    </a:p>
                  </a:txBody>
                  <a:tcPr marL="9525" marR="9525" marT="9525" marB="0" anchor="b"/>
                </a:tc>
                <a:tc>
                  <a:txBody>
                    <a:bodyPr/>
                    <a:lstStyle/>
                    <a:p>
                      <a:pPr algn="ctr" fontAlgn="b"/>
                      <a:r>
                        <a:rPr lang="en-ZA" sz="1800" b="0" i="0" u="none" strike="noStrike">
                          <a:solidFill>
                            <a:srgbClr val="000000"/>
                          </a:solidFill>
                          <a:effectLst/>
                          <a:latin typeface="Arial Narrow" panose="020B0606020202030204" pitchFamily="34" charset="0"/>
                        </a:rPr>
                        <a:t>3 216</a:t>
                      </a:r>
                    </a:p>
                  </a:txBody>
                  <a:tcPr marL="9525" marR="9525" marT="9525" marB="0" anchor="ctr"/>
                </a:tc>
                <a:tc>
                  <a:txBody>
                    <a:bodyPr/>
                    <a:lstStyle/>
                    <a:p>
                      <a:pPr algn="ctr" fontAlgn="b"/>
                      <a:r>
                        <a:rPr lang="en-ZA" sz="1800" b="0" i="0" u="none" strike="noStrike">
                          <a:solidFill>
                            <a:srgbClr val="000000"/>
                          </a:solidFill>
                          <a:effectLst/>
                          <a:latin typeface="Arial Narrow" panose="020B0606020202030204" pitchFamily="34" charset="0"/>
                        </a:rPr>
                        <a:t>2 730</a:t>
                      </a:r>
                    </a:p>
                  </a:txBody>
                  <a:tcPr marL="9525" marR="9525" marT="9525" marB="0" anchor="ctr"/>
                </a:tc>
                <a:tc>
                  <a:txBody>
                    <a:bodyPr/>
                    <a:lstStyle/>
                    <a:p>
                      <a:pPr algn="ctr" fontAlgn="b"/>
                      <a:r>
                        <a:rPr lang="en-ZA" sz="1800" b="0" i="0" u="none" strike="noStrike">
                          <a:solidFill>
                            <a:srgbClr val="000000"/>
                          </a:solidFill>
                          <a:effectLst/>
                          <a:latin typeface="Arial Narrow" panose="020B0606020202030204" pitchFamily="34" charset="0"/>
                        </a:rPr>
                        <a:t>687</a:t>
                      </a:r>
                    </a:p>
                  </a:txBody>
                  <a:tcPr marL="9525" marR="9525" marT="9525" marB="0" anchor="ctr">
                    <a:solidFill>
                      <a:schemeClr val="accent2">
                        <a:lumMod val="60000"/>
                        <a:lumOff val="40000"/>
                      </a:schemeClr>
                    </a:solidFill>
                  </a:tcPr>
                </a:tc>
                <a:tc>
                  <a:txBody>
                    <a:bodyPr/>
                    <a:lstStyle/>
                    <a:p>
                      <a:pPr algn="ctr" rtl="0" fontAlgn="ctr"/>
                      <a:r>
                        <a:rPr lang="en-ZA" sz="1800" b="1" i="0" u="none" strike="noStrike">
                          <a:solidFill>
                            <a:srgbClr val="000000"/>
                          </a:solidFill>
                          <a:effectLst/>
                          <a:latin typeface="Arial Narrow" panose="020B0606020202030204" pitchFamily="34" charset="0"/>
                        </a:rPr>
                        <a:t>25.2</a:t>
                      </a:r>
                    </a:p>
                  </a:txBody>
                  <a:tcPr marL="9525" marR="9525" marT="9525" marB="0" anchor="ctr">
                    <a:solidFill>
                      <a:srgbClr val="FFC000"/>
                    </a:solidFill>
                  </a:tcPr>
                </a:tc>
                <a:extLst>
                  <a:ext uri="{0D108BD9-81ED-4DB2-BD59-A6C34878D82A}">
                    <a16:rowId xmlns:a16="http://schemas.microsoft.com/office/drawing/2014/main" val="10010"/>
                  </a:ext>
                </a:extLst>
              </a:tr>
              <a:tr h="487157">
                <a:tc>
                  <a:txBody>
                    <a:bodyPr/>
                    <a:lstStyle/>
                    <a:p>
                      <a:pPr algn="l" fontAlgn="b"/>
                      <a:r>
                        <a:rPr lang="en-ZA" sz="2400" b="1" u="none" strike="noStrike">
                          <a:effectLst/>
                          <a:latin typeface="Arial Narrow" panose="020B0606020202030204" pitchFamily="34" charset="0"/>
                        </a:rPr>
                        <a:t>National</a:t>
                      </a:r>
                      <a:endParaRPr lang="en-ZA" sz="2400" b="1" i="0" u="none" strike="noStrike">
                        <a:solidFill>
                          <a:srgbClr val="000000"/>
                        </a:solidFill>
                        <a:effectLst/>
                        <a:latin typeface="Arial Narrow" panose="020B0606020202030204" pitchFamily="34" charset="0"/>
                      </a:endParaRPr>
                    </a:p>
                  </a:txBody>
                  <a:tcPr marL="9525" marR="9525" marT="9525" marB="0" anchor="b"/>
                </a:tc>
                <a:tc>
                  <a:txBody>
                    <a:bodyPr/>
                    <a:lstStyle/>
                    <a:p>
                      <a:pPr algn="ctr" rtl="0" fontAlgn="ctr"/>
                      <a:r>
                        <a:rPr lang="en-ZA" sz="1800" b="1" i="0" u="none" strike="noStrike">
                          <a:solidFill>
                            <a:srgbClr val="000000"/>
                          </a:solidFill>
                          <a:effectLst/>
                          <a:latin typeface="Arial Narrow" panose="020B0606020202030204" pitchFamily="34" charset="0"/>
                        </a:rPr>
                        <a:t>70 565</a:t>
                      </a:r>
                    </a:p>
                  </a:txBody>
                  <a:tcPr marL="9525" marR="9525" marT="9525" marB="0" anchor="ctr"/>
                </a:tc>
                <a:tc>
                  <a:txBody>
                    <a:bodyPr/>
                    <a:lstStyle/>
                    <a:p>
                      <a:pPr algn="ctr" rtl="0" fontAlgn="ctr"/>
                      <a:r>
                        <a:rPr lang="en-ZA" sz="1800" b="1" i="0" u="none" strike="noStrike">
                          <a:solidFill>
                            <a:srgbClr val="000000"/>
                          </a:solidFill>
                          <a:effectLst/>
                          <a:latin typeface="Arial Narrow" panose="020B0606020202030204" pitchFamily="34" charset="0"/>
                        </a:rPr>
                        <a:t>65 499</a:t>
                      </a:r>
                    </a:p>
                  </a:txBody>
                  <a:tcPr marL="9525" marR="9525" marT="9525" marB="0" anchor="ctr"/>
                </a:tc>
                <a:tc>
                  <a:txBody>
                    <a:bodyPr/>
                    <a:lstStyle/>
                    <a:p>
                      <a:pPr algn="ctr" rtl="0" fontAlgn="ctr"/>
                      <a:r>
                        <a:rPr lang="en-ZA" sz="1800" b="1" i="0" u="none" strike="noStrike" dirty="0">
                          <a:solidFill>
                            <a:srgbClr val="000000"/>
                          </a:solidFill>
                          <a:effectLst/>
                          <a:latin typeface="Arial Narrow" panose="020B0606020202030204" pitchFamily="34" charset="0"/>
                        </a:rPr>
                        <a:t>24 244</a:t>
                      </a:r>
                    </a:p>
                  </a:txBody>
                  <a:tcPr marL="9525" marR="9525" marT="9525" marB="0" anchor="ctr">
                    <a:solidFill>
                      <a:schemeClr val="accent2">
                        <a:lumMod val="60000"/>
                        <a:lumOff val="40000"/>
                      </a:schemeClr>
                    </a:solidFill>
                  </a:tcPr>
                </a:tc>
                <a:tc>
                  <a:txBody>
                    <a:bodyPr/>
                    <a:lstStyle/>
                    <a:p>
                      <a:pPr algn="ctr" rtl="0" fontAlgn="ctr"/>
                      <a:r>
                        <a:rPr lang="en-ZA" sz="1800" b="1" i="0" u="none" strike="noStrike" dirty="0">
                          <a:solidFill>
                            <a:srgbClr val="000000"/>
                          </a:solidFill>
                          <a:effectLst/>
                          <a:latin typeface="Arial Narrow" panose="020B0606020202030204" pitchFamily="34" charset="0"/>
                        </a:rPr>
                        <a:t>37.0</a:t>
                      </a:r>
                    </a:p>
                  </a:txBody>
                  <a:tcPr marL="9525" marR="9525" marT="9525" marB="0" anchor="ctr">
                    <a:solidFill>
                      <a:srgbClr val="FFC000"/>
                    </a:solid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378422764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16632"/>
            <a:ext cx="8784976" cy="692696"/>
          </a:xfrm>
        </p:spPr>
        <p:txBody>
          <a:bodyPr/>
          <a:lstStyle/>
          <a:p>
            <a:r>
              <a:rPr lang="en-ZA" sz="3200" b="1" dirty="0">
                <a:solidFill>
                  <a:schemeClr val="accent2">
                    <a:lumMod val="50000"/>
                  </a:schemeClr>
                </a:solidFill>
                <a:latin typeface="Arial Narrow" panose="020B0606020202030204" pitchFamily="34" charset="0"/>
              </a:rPr>
              <a:t>ACHIEVEMENT TYPES OF PROGRESSED LEARNERS</a:t>
            </a:r>
          </a:p>
        </p:txBody>
      </p:sp>
      <p:graphicFrame>
        <p:nvGraphicFramePr>
          <p:cNvPr id="5" name="Table 4"/>
          <p:cNvGraphicFramePr>
            <a:graphicFrameLocks noGrp="1"/>
          </p:cNvGraphicFramePr>
          <p:nvPr>
            <p:extLst>
              <p:ext uri="{D42A27DB-BD31-4B8C-83A1-F6EECF244321}">
                <p14:modId xmlns:p14="http://schemas.microsoft.com/office/powerpoint/2010/main" val="4117490244"/>
              </p:ext>
            </p:extLst>
          </p:nvPr>
        </p:nvGraphicFramePr>
        <p:xfrm>
          <a:off x="107506" y="764706"/>
          <a:ext cx="8928992" cy="5976664"/>
        </p:xfrm>
        <a:graphic>
          <a:graphicData uri="http://schemas.openxmlformats.org/drawingml/2006/table">
            <a:tbl>
              <a:tblPr>
                <a:tableStyleId>{08FB837D-C827-4EFA-A057-4D05807E0F7C}</a:tableStyleId>
              </a:tblPr>
              <a:tblGrid>
                <a:gridCol w="2063296">
                  <a:extLst>
                    <a:ext uri="{9D8B030D-6E8A-4147-A177-3AD203B41FA5}">
                      <a16:colId xmlns:a16="http://schemas.microsoft.com/office/drawing/2014/main" val="20000"/>
                    </a:ext>
                  </a:extLst>
                </a:gridCol>
                <a:gridCol w="813359">
                  <a:extLst>
                    <a:ext uri="{9D8B030D-6E8A-4147-A177-3AD203B41FA5}">
                      <a16:colId xmlns:a16="http://schemas.microsoft.com/office/drawing/2014/main" val="20001"/>
                    </a:ext>
                  </a:extLst>
                </a:gridCol>
                <a:gridCol w="693745">
                  <a:extLst>
                    <a:ext uri="{9D8B030D-6E8A-4147-A177-3AD203B41FA5}">
                      <a16:colId xmlns:a16="http://schemas.microsoft.com/office/drawing/2014/main" val="20002"/>
                    </a:ext>
                  </a:extLst>
                </a:gridCol>
                <a:gridCol w="478446">
                  <a:extLst>
                    <a:ext uri="{9D8B030D-6E8A-4147-A177-3AD203B41FA5}">
                      <a16:colId xmlns:a16="http://schemas.microsoft.com/office/drawing/2014/main" val="20003"/>
                    </a:ext>
                  </a:extLst>
                </a:gridCol>
                <a:gridCol w="693745">
                  <a:extLst>
                    <a:ext uri="{9D8B030D-6E8A-4147-A177-3AD203B41FA5}">
                      <a16:colId xmlns:a16="http://schemas.microsoft.com/office/drawing/2014/main" val="20004"/>
                    </a:ext>
                  </a:extLst>
                </a:gridCol>
                <a:gridCol w="574135">
                  <a:extLst>
                    <a:ext uri="{9D8B030D-6E8A-4147-A177-3AD203B41FA5}">
                      <a16:colId xmlns:a16="http://schemas.microsoft.com/office/drawing/2014/main" val="20005"/>
                    </a:ext>
                  </a:extLst>
                </a:gridCol>
                <a:gridCol w="693745">
                  <a:extLst>
                    <a:ext uri="{9D8B030D-6E8A-4147-A177-3AD203B41FA5}">
                      <a16:colId xmlns:a16="http://schemas.microsoft.com/office/drawing/2014/main" val="20006"/>
                    </a:ext>
                  </a:extLst>
                </a:gridCol>
                <a:gridCol w="574135">
                  <a:extLst>
                    <a:ext uri="{9D8B030D-6E8A-4147-A177-3AD203B41FA5}">
                      <a16:colId xmlns:a16="http://schemas.microsoft.com/office/drawing/2014/main" val="20007"/>
                    </a:ext>
                  </a:extLst>
                </a:gridCol>
                <a:gridCol w="478446">
                  <a:extLst>
                    <a:ext uri="{9D8B030D-6E8A-4147-A177-3AD203B41FA5}">
                      <a16:colId xmlns:a16="http://schemas.microsoft.com/office/drawing/2014/main" val="20008"/>
                    </a:ext>
                  </a:extLst>
                </a:gridCol>
                <a:gridCol w="478446">
                  <a:extLst>
                    <a:ext uri="{9D8B030D-6E8A-4147-A177-3AD203B41FA5}">
                      <a16:colId xmlns:a16="http://schemas.microsoft.com/office/drawing/2014/main" val="20009"/>
                    </a:ext>
                  </a:extLst>
                </a:gridCol>
                <a:gridCol w="813359">
                  <a:extLst>
                    <a:ext uri="{9D8B030D-6E8A-4147-A177-3AD203B41FA5}">
                      <a16:colId xmlns:a16="http://schemas.microsoft.com/office/drawing/2014/main" val="20010"/>
                    </a:ext>
                  </a:extLst>
                </a:gridCol>
                <a:gridCol w="574135">
                  <a:extLst>
                    <a:ext uri="{9D8B030D-6E8A-4147-A177-3AD203B41FA5}">
                      <a16:colId xmlns:a16="http://schemas.microsoft.com/office/drawing/2014/main" val="20011"/>
                    </a:ext>
                  </a:extLst>
                </a:gridCol>
              </a:tblGrid>
              <a:tr h="2303854">
                <a:tc>
                  <a:txBody>
                    <a:bodyPr/>
                    <a:lstStyle/>
                    <a:p>
                      <a:pPr algn="l" fontAlgn="b"/>
                      <a:r>
                        <a:rPr lang="en-ZA" sz="1800" b="1" u="none" strike="noStrike" dirty="0">
                          <a:effectLst/>
                          <a:latin typeface="Arial Narrow" panose="020B0606020202030204" pitchFamily="34" charset="0"/>
                        </a:rPr>
                        <a:t>Province Name</a:t>
                      </a:r>
                      <a:endParaRPr lang="en-ZA" sz="1800" b="1" i="0" u="none" strike="noStrike" dirty="0">
                        <a:solidFill>
                          <a:srgbClr val="000000"/>
                        </a:solidFill>
                        <a:effectLst/>
                        <a:latin typeface="Arial Narrow" panose="020B0606020202030204" pitchFamily="34" charset="0"/>
                      </a:endParaRPr>
                    </a:p>
                  </a:txBody>
                  <a:tcPr marL="9525" marR="9525" marT="9525" marB="0" vert="vert270" anchor="ctr"/>
                </a:tc>
                <a:tc>
                  <a:txBody>
                    <a:bodyPr/>
                    <a:lstStyle/>
                    <a:p>
                      <a:pPr algn="l" fontAlgn="b"/>
                      <a:r>
                        <a:rPr lang="en-ZA" sz="1800" b="1" u="none" strike="noStrike" dirty="0">
                          <a:effectLst/>
                          <a:latin typeface="Arial Narrow" panose="020B0606020202030204" pitchFamily="34" charset="0"/>
                        </a:rPr>
                        <a:t>Total Wrote</a:t>
                      </a:r>
                      <a:endParaRPr lang="en-ZA" sz="1800" b="1" i="0" u="none" strike="noStrike" dirty="0">
                        <a:solidFill>
                          <a:srgbClr val="000000"/>
                        </a:solidFill>
                        <a:effectLst/>
                        <a:latin typeface="Arial Narrow" panose="020B0606020202030204" pitchFamily="34" charset="0"/>
                      </a:endParaRPr>
                    </a:p>
                  </a:txBody>
                  <a:tcPr marL="9525" marR="9525" marT="9525" marB="0" vert="vert270" anchor="ctr"/>
                </a:tc>
                <a:tc>
                  <a:txBody>
                    <a:bodyPr/>
                    <a:lstStyle/>
                    <a:p>
                      <a:pPr algn="l" fontAlgn="b"/>
                      <a:r>
                        <a:rPr lang="en-ZA" sz="1800" b="1" u="none" strike="noStrike" dirty="0">
                          <a:effectLst/>
                          <a:latin typeface="Arial Narrow" panose="020B0606020202030204" pitchFamily="34" charset="0"/>
                        </a:rPr>
                        <a:t>Achieved Bachelor</a:t>
                      </a:r>
                      <a:endParaRPr lang="en-ZA" sz="1800" b="1" i="0" u="none" strike="noStrike" dirty="0">
                        <a:solidFill>
                          <a:srgbClr val="000000"/>
                        </a:solidFill>
                        <a:effectLst/>
                        <a:latin typeface="Arial Narrow" panose="020B0606020202030204" pitchFamily="34" charset="0"/>
                      </a:endParaRPr>
                    </a:p>
                  </a:txBody>
                  <a:tcPr marL="9525" marR="9525" marT="9525" marB="0" vert="vert270" anchor="ctr">
                    <a:solidFill>
                      <a:schemeClr val="accent3">
                        <a:lumMod val="40000"/>
                        <a:lumOff val="60000"/>
                      </a:schemeClr>
                    </a:solidFill>
                  </a:tcPr>
                </a:tc>
                <a:tc>
                  <a:txBody>
                    <a:bodyPr/>
                    <a:lstStyle/>
                    <a:p>
                      <a:pPr algn="l" fontAlgn="b"/>
                      <a:r>
                        <a:rPr lang="en-ZA" sz="1800" b="1" u="none" strike="noStrike" dirty="0">
                          <a:effectLst/>
                          <a:latin typeface="Arial Narrow" panose="020B0606020202030204" pitchFamily="34" charset="0"/>
                        </a:rPr>
                        <a:t>% Achieved Bachelor</a:t>
                      </a:r>
                      <a:endParaRPr lang="en-ZA" sz="1800" b="1" i="0" u="none" strike="noStrike" dirty="0">
                        <a:solidFill>
                          <a:srgbClr val="000000"/>
                        </a:solidFill>
                        <a:effectLst/>
                        <a:latin typeface="Arial Narrow" panose="020B0606020202030204" pitchFamily="34" charset="0"/>
                      </a:endParaRPr>
                    </a:p>
                  </a:txBody>
                  <a:tcPr marL="9525" marR="9525" marT="9525" marB="0" vert="vert270" anchor="ctr">
                    <a:solidFill>
                      <a:schemeClr val="accent3">
                        <a:lumMod val="40000"/>
                        <a:lumOff val="60000"/>
                      </a:schemeClr>
                    </a:solidFill>
                  </a:tcPr>
                </a:tc>
                <a:tc>
                  <a:txBody>
                    <a:bodyPr/>
                    <a:lstStyle/>
                    <a:p>
                      <a:pPr algn="l" fontAlgn="b"/>
                      <a:r>
                        <a:rPr lang="en-ZA" sz="1800" b="1" u="none" strike="noStrike" dirty="0">
                          <a:effectLst/>
                          <a:latin typeface="Arial Narrow" panose="020B0606020202030204" pitchFamily="34" charset="0"/>
                        </a:rPr>
                        <a:t>Achieved Diploma</a:t>
                      </a:r>
                      <a:endParaRPr lang="en-ZA" sz="1800" b="1" i="0" u="none" strike="noStrike" dirty="0">
                        <a:solidFill>
                          <a:srgbClr val="000000"/>
                        </a:solidFill>
                        <a:effectLst/>
                        <a:latin typeface="Arial Narrow" panose="020B0606020202030204" pitchFamily="34" charset="0"/>
                      </a:endParaRPr>
                    </a:p>
                  </a:txBody>
                  <a:tcPr marL="9525" marR="9525" marT="9525" marB="0" vert="vert270" anchor="ctr"/>
                </a:tc>
                <a:tc>
                  <a:txBody>
                    <a:bodyPr/>
                    <a:lstStyle/>
                    <a:p>
                      <a:pPr algn="l" fontAlgn="b"/>
                      <a:r>
                        <a:rPr lang="en-ZA" sz="1800" b="1" u="none" strike="noStrike" dirty="0">
                          <a:effectLst/>
                          <a:latin typeface="Arial Narrow" panose="020B0606020202030204" pitchFamily="34" charset="0"/>
                        </a:rPr>
                        <a:t>% Achieved Diploma</a:t>
                      </a:r>
                      <a:endParaRPr lang="en-ZA" sz="1800" b="1" i="0" u="none" strike="noStrike" dirty="0">
                        <a:solidFill>
                          <a:srgbClr val="000000"/>
                        </a:solidFill>
                        <a:effectLst/>
                        <a:latin typeface="Arial Narrow" panose="020B0606020202030204" pitchFamily="34" charset="0"/>
                      </a:endParaRPr>
                    </a:p>
                  </a:txBody>
                  <a:tcPr marL="9525" marR="9525" marT="9525" marB="0" vert="vert270" anchor="ctr"/>
                </a:tc>
                <a:tc>
                  <a:txBody>
                    <a:bodyPr/>
                    <a:lstStyle/>
                    <a:p>
                      <a:pPr algn="l" fontAlgn="b"/>
                      <a:r>
                        <a:rPr lang="en-ZA" sz="1800" b="1" u="none" strike="noStrike" dirty="0">
                          <a:effectLst/>
                          <a:latin typeface="Arial Narrow" panose="020B0606020202030204" pitchFamily="34" charset="0"/>
                        </a:rPr>
                        <a:t>Achieved H-Cert</a:t>
                      </a:r>
                      <a:endParaRPr lang="en-ZA" sz="1800" b="1" i="0" u="none" strike="noStrike" dirty="0">
                        <a:solidFill>
                          <a:srgbClr val="000000"/>
                        </a:solidFill>
                        <a:effectLst/>
                        <a:latin typeface="Arial Narrow" panose="020B0606020202030204" pitchFamily="34" charset="0"/>
                      </a:endParaRPr>
                    </a:p>
                  </a:txBody>
                  <a:tcPr marL="9525" marR="9525" marT="9525" marB="0" vert="vert270" anchor="ctr">
                    <a:solidFill>
                      <a:schemeClr val="accent3">
                        <a:lumMod val="40000"/>
                        <a:lumOff val="60000"/>
                      </a:schemeClr>
                    </a:solidFill>
                  </a:tcPr>
                </a:tc>
                <a:tc>
                  <a:txBody>
                    <a:bodyPr/>
                    <a:lstStyle/>
                    <a:p>
                      <a:pPr algn="l" fontAlgn="b"/>
                      <a:r>
                        <a:rPr lang="en-ZA" sz="1800" b="1" u="none" strike="noStrike" dirty="0">
                          <a:effectLst/>
                          <a:latin typeface="Arial Narrow" panose="020B0606020202030204" pitchFamily="34" charset="0"/>
                        </a:rPr>
                        <a:t>% Achieved H-Cert</a:t>
                      </a:r>
                      <a:endParaRPr lang="en-ZA" sz="1800" b="1" i="0" u="none" strike="noStrike" dirty="0">
                        <a:solidFill>
                          <a:srgbClr val="000000"/>
                        </a:solidFill>
                        <a:effectLst/>
                        <a:latin typeface="Arial Narrow" panose="020B0606020202030204" pitchFamily="34" charset="0"/>
                      </a:endParaRPr>
                    </a:p>
                  </a:txBody>
                  <a:tcPr marL="9525" marR="9525" marT="9525" marB="0" vert="vert270" anchor="ctr">
                    <a:solidFill>
                      <a:schemeClr val="accent3">
                        <a:lumMod val="40000"/>
                        <a:lumOff val="60000"/>
                      </a:schemeClr>
                    </a:solidFill>
                  </a:tcPr>
                </a:tc>
                <a:tc>
                  <a:txBody>
                    <a:bodyPr/>
                    <a:lstStyle/>
                    <a:p>
                      <a:pPr algn="l" fontAlgn="b"/>
                      <a:r>
                        <a:rPr lang="en-ZA" sz="1800" b="1" u="none" strike="noStrike" dirty="0">
                          <a:effectLst/>
                          <a:latin typeface="Arial Narrow" panose="020B0606020202030204" pitchFamily="34" charset="0"/>
                        </a:rPr>
                        <a:t>Achieved NSC</a:t>
                      </a:r>
                      <a:endParaRPr lang="en-ZA" sz="1800" b="1" i="0" u="none" strike="noStrike" dirty="0">
                        <a:solidFill>
                          <a:srgbClr val="000000"/>
                        </a:solidFill>
                        <a:effectLst/>
                        <a:latin typeface="Arial Narrow" panose="020B0606020202030204" pitchFamily="34" charset="0"/>
                      </a:endParaRPr>
                    </a:p>
                  </a:txBody>
                  <a:tcPr marL="9525" marR="9525" marT="9525" marB="0" vert="vert270" anchor="ctr"/>
                </a:tc>
                <a:tc>
                  <a:txBody>
                    <a:bodyPr/>
                    <a:lstStyle/>
                    <a:p>
                      <a:pPr algn="l" fontAlgn="b"/>
                      <a:r>
                        <a:rPr lang="en-ZA" sz="1800" b="1" u="none" strike="noStrike" dirty="0" smtClean="0">
                          <a:effectLst/>
                          <a:latin typeface="Arial Narrow" panose="020B0606020202030204" pitchFamily="34" charset="0"/>
                        </a:rPr>
                        <a:t>Achieved Endorsed NSC</a:t>
                      </a:r>
                      <a:endParaRPr lang="en-ZA" sz="1800" b="1" i="0" u="none" strike="noStrike" dirty="0">
                        <a:solidFill>
                          <a:srgbClr val="000000"/>
                        </a:solidFill>
                        <a:effectLst/>
                        <a:latin typeface="Arial Narrow" panose="020B0606020202030204" pitchFamily="34" charset="0"/>
                      </a:endParaRPr>
                    </a:p>
                  </a:txBody>
                  <a:tcPr marL="9525" marR="9525" marT="9525" marB="0" vert="vert270" anchor="ctr">
                    <a:solidFill>
                      <a:schemeClr val="accent3">
                        <a:lumMod val="40000"/>
                        <a:lumOff val="60000"/>
                      </a:schemeClr>
                    </a:solidFill>
                  </a:tcPr>
                </a:tc>
                <a:tc>
                  <a:txBody>
                    <a:bodyPr/>
                    <a:lstStyle/>
                    <a:p>
                      <a:pPr algn="l" fontAlgn="b"/>
                      <a:r>
                        <a:rPr lang="en-ZA" sz="1800" b="1" u="none" strike="noStrike" dirty="0">
                          <a:effectLst/>
                          <a:latin typeface="Arial Narrow" panose="020B0606020202030204" pitchFamily="34" charset="0"/>
                        </a:rPr>
                        <a:t>Total Achieved</a:t>
                      </a:r>
                      <a:endParaRPr lang="en-ZA" sz="1800" b="1" i="0" u="none" strike="noStrike" dirty="0">
                        <a:solidFill>
                          <a:srgbClr val="000000"/>
                        </a:solidFill>
                        <a:effectLst/>
                        <a:latin typeface="Arial Narrow" panose="020B0606020202030204" pitchFamily="34" charset="0"/>
                      </a:endParaRPr>
                    </a:p>
                  </a:txBody>
                  <a:tcPr marL="9525" marR="9525" marT="9525" marB="0" vert="vert270" anchor="ctr">
                    <a:solidFill>
                      <a:schemeClr val="accent6">
                        <a:lumMod val="40000"/>
                        <a:lumOff val="60000"/>
                      </a:schemeClr>
                    </a:solidFill>
                  </a:tcPr>
                </a:tc>
                <a:tc>
                  <a:txBody>
                    <a:bodyPr/>
                    <a:lstStyle/>
                    <a:p>
                      <a:pPr algn="l" fontAlgn="b"/>
                      <a:r>
                        <a:rPr lang="en-ZA" sz="1800" b="1" u="none" strike="noStrike" dirty="0">
                          <a:effectLst/>
                          <a:latin typeface="Arial Narrow" panose="020B0606020202030204" pitchFamily="34" charset="0"/>
                        </a:rPr>
                        <a:t>% Achieved</a:t>
                      </a:r>
                      <a:endParaRPr lang="en-ZA" sz="1800" b="1" i="0" u="none" strike="noStrike" dirty="0">
                        <a:solidFill>
                          <a:srgbClr val="000000"/>
                        </a:solidFill>
                        <a:effectLst/>
                        <a:latin typeface="Arial Narrow" panose="020B0606020202030204" pitchFamily="34" charset="0"/>
                      </a:endParaRPr>
                    </a:p>
                  </a:txBody>
                  <a:tcPr marL="9525" marR="9525" marT="9525" marB="0" vert="vert270" anchor="ctr">
                    <a:solidFill>
                      <a:schemeClr val="accent6">
                        <a:lumMod val="40000"/>
                        <a:lumOff val="60000"/>
                      </a:schemeClr>
                    </a:solidFill>
                  </a:tcPr>
                </a:tc>
                <a:extLst>
                  <a:ext uri="{0D108BD9-81ED-4DB2-BD59-A6C34878D82A}">
                    <a16:rowId xmlns:a16="http://schemas.microsoft.com/office/drawing/2014/main" val="10000"/>
                  </a:ext>
                </a:extLst>
              </a:tr>
              <a:tr h="367281">
                <a:tc>
                  <a:txBody>
                    <a:bodyPr/>
                    <a:lstStyle/>
                    <a:p>
                      <a:pPr algn="l" fontAlgn="b"/>
                      <a:r>
                        <a:rPr lang="en-ZA" sz="1800" b="1" u="none" strike="noStrike" dirty="0">
                          <a:effectLst/>
                          <a:latin typeface="Arial Narrow" panose="020B0606020202030204" pitchFamily="34" charset="0"/>
                        </a:rPr>
                        <a:t>EASTERN CAPE</a:t>
                      </a:r>
                      <a:endParaRPr lang="en-ZA" sz="1800" b="1" i="0" u="none" strike="noStrike" dirty="0">
                        <a:solidFill>
                          <a:srgbClr val="000000"/>
                        </a:solidFill>
                        <a:effectLst/>
                        <a:latin typeface="Arial Narrow" panose="020B0606020202030204" pitchFamily="34" charset="0"/>
                      </a:endParaRPr>
                    </a:p>
                  </a:txBody>
                  <a:tcPr marL="9525" marR="9525" marT="9525" marB="0" anchor="b"/>
                </a:tc>
                <a:tc>
                  <a:txBody>
                    <a:bodyPr/>
                    <a:lstStyle/>
                    <a:p>
                      <a:pPr algn="ctr" fontAlgn="b"/>
                      <a:r>
                        <a:rPr lang="en-ZA" sz="1600" b="0" i="0" u="none" strike="noStrike" dirty="0">
                          <a:solidFill>
                            <a:srgbClr val="000000"/>
                          </a:solidFill>
                          <a:effectLst/>
                          <a:latin typeface="Arial Narrow" panose="020B0606020202030204" pitchFamily="34" charset="0"/>
                        </a:rPr>
                        <a:t>9 025</a:t>
                      </a:r>
                    </a:p>
                  </a:txBody>
                  <a:tcPr marL="9525" marR="9525" marT="9525" marB="0" anchor="ctr"/>
                </a:tc>
                <a:tc>
                  <a:txBody>
                    <a:bodyPr/>
                    <a:lstStyle/>
                    <a:p>
                      <a:pPr algn="ctr" fontAlgn="b"/>
                      <a:r>
                        <a:rPr lang="en-ZA" sz="1600" b="0" i="0" u="none" strike="noStrike" dirty="0">
                          <a:solidFill>
                            <a:srgbClr val="000000"/>
                          </a:solidFill>
                          <a:effectLst/>
                          <a:latin typeface="Arial Narrow" panose="020B0606020202030204" pitchFamily="34" charset="0"/>
                        </a:rPr>
                        <a:t>213</a:t>
                      </a:r>
                    </a:p>
                  </a:txBody>
                  <a:tcPr marL="9525" marR="9525" marT="9525" marB="0" anchor="ctr">
                    <a:solidFill>
                      <a:schemeClr val="accent3">
                        <a:lumMod val="40000"/>
                        <a:lumOff val="60000"/>
                      </a:schemeClr>
                    </a:solidFill>
                  </a:tcPr>
                </a:tc>
                <a:tc>
                  <a:txBody>
                    <a:bodyPr/>
                    <a:lstStyle/>
                    <a:p>
                      <a:pPr algn="ctr" rtl="0" fontAlgn="b"/>
                      <a:r>
                        <a:rPr lang="en-ZA" sz="1600" b="1" i="0" u="none" strike="noStrike" dirty="0">
                          <a:solidFill>
                            <a:srgbClr val="000000"/>
                          </a:solidFill>
                          <a:effectLst/>
                          <a:latin typeface="Arial Narrow" panose="020B0606020202030204" pitchFamily="34" charset="0"/>
                        </a:rPr>
                        <a:t>2.4</a:t>
                      </a:r>
                    </a:p>
                  </a:txBody>
                  <a:tcPr marL="9525" marR="9525" marT="9525" marB="0" anchor="ctr">
                    <a:solidFill>
                      <a:schemeClr val="accent3">
                        <a:lumMod val="40000"/>
                        <a:lumOff val="60000"/>
                      </a:schemeClr>
                    </a:solidFill>
                  </a:tcPr>
                </a:tc>
                <a:tc>
                  <a:txBody>
                    <a:bodyPr/>
                    <a:lstStyle/>
                    <a:p>
                      <a:pPr algn="ctr" fontAlgn="b"/>
                      <a:r>
                        <a:rPr lang="en-ZA" sz="1600" b="0" i="0" u="none" strike="noStrike" dirty="0">
                          <a:solidFill>
                            <a:srgbClr val="000000"/>
                          </a:solidFill>
                          <a:effectLst/>
                          <a:latin typeface="Arial Narrow" panose="020B0606020202030204" pitchFamily="34" charset="0"/>
                        </a:rPr>
                        <a:t>868</a:t>
                      </a:r>
                    </a:p>
                  </a:txBody>
                  <a:tcPr marL="9525" marR="9525" marT="9525" marB="0" anchor="ctr"/>
                </a:tc>
                <a:tc>
                  <a:txBody>
                    <a:bodyPr/>
                    <a:lstStyle/>
                    <a:p>
                      <a:pPr algn="ctr" rtl="0" fontAlgn="b"/>
                      <a:r>
                        <a:rPr lang="en-ZA" sz="1600" b="1" i="0" u="none" strike="noStrike" dirty="0">
                          <a:solidFill>
                            <a:srgbClr val="000000"/>
                          </a:solidFill>
                          <a:effectLst/>
                          <a:latin typeface="Arial Narrow" panose="020B0606020202030204" pitchFamily="34" charset="0"/>
                        </a:rPr>
                        <a:t>9.6</a:t>
                      </a:r>
                    </a:p>
                  </a:txBody>
                  <a:tcPr marL="9525" marR="9525" marT="9525" marB="0" anchor="ctr"/>
                </a:tc>
                <a:tc>
                  <a:txBody>
                    <a:bodyPr/>
                    <a:lstStyle/>
                    <a:p>
                      <a:pPr algn="ctr" fontAlgn="b"/>
                      <a:r>
                        <a:rPr lang="en-ZA" sz="1600" b="0" i="0" u="none" strike="noStrike" dirty="0">
                          <a:solidFill>
                            <a:srgbClr val="000000"/>
                          </a:solidFill>
                          <a:effectLst/>
                          <a:latin typeface="Arial Narrow" panose="020B0606020202030204" pitchFamily="34" charset="0"/>
                        </a:rPr>
                        <a:t>1 178</a:t>
                      </a:r>
                    </a:p>
                  </a:txBody>
                  <a:tcPr marL="9525" marR="9525" marT="9525" marB="0" anchor="ctr">
                    <a:solidFill>
                      <a:schemeClr val="accent3">
                        <a:lumMod val="40000"/>
                        <a:lumOff val="60000"/>
                      </a:schemeClr>
                    </a:solidFill>
                  </a:tcPr>
                </a:tc>
                <a:tc>
                  <a:txBody>
                    <a:bodyPr/>
                    <a:lstStyle/>
                    <a:p>
                      <a:pPr algn="ctr" rtl="0" fontAlgn="b"/>
                      <a:r>
                        <a:rPr lang="en-ZA" sz="1600" b="1" i="0" u="none" strike="noStrike" dirty="0">
                          <a:solidFill>
                            <a:srgbClr val="000000"/>
                          </a:solidFill>
                          <a:effectLst/>
                          <a:latin typeface="Arial Narrow" panose="020B0606020202030204" pitchFamily="34" charset="0"/>
                        </a:rPr>
                        <a:t>13.1</a:t>
                      </a:r>
                    </a:p>
                  </a:txBody>
                  <a:tcPr marL="9525" marR="9525" marT="9525" marB="0" anchor="ctr">
                    <a:solidFill>
                      <a:schemeClr val="accent3">
                        <a:lumMod val="40000"/>
                        <a:lumOff val="60000"/>
                      </a:schemeClr>
                    </a:solidFill>
                  </a:tcPr>
                </a:tc>
                <a:tc>
                  <a:txBody>
                    <a:bodyPr/>
                    <a:lstStyle/>
                    <a:p>
                      <a:pPr algn="ctr" fontAlgn="b"/>
                      <a:r>
                        <a:rPr lang="en-ZA" sz="1600" b="0" i="0" u="none" strike="noStrike" dirty="0">
                          <a:solidFill>
                            <a:srgbClr val="000000"/>
                          </a:solidFill>
                          <a:effectLst/>
                          <a:latin typeface="Arial Narrow" panose="020B0606020202030204" pitchFamily="34" charset="0"/>
                        </a:rPr>
                        <a:t>1</a:t>
                      </a:r>
                    </a:p>
                  </a:txBody>
                  <a:tcPr marL="9525" marR="9525" marT="9525" marB="0" anchor="ctr"/>
                </a:tc>
                <a:tc>
                  <a:txBody>
                    <a:bodyPr/>
                    <a:lstStyle/>
                    <a:p>
                      <a:pPr algn="ctr" rtl="0" fontAlgn="b"/>
                      <a:r>
                        <a:rPr lang="en-ZA" sz="1600" b="0" i="0" u="none" strike="noStrike" dirty="0" smtClean="0">
                          <a:solidFill>
                            <a:srgbClr val="000000"/>
                          </a:solidFill>
                          <a:effectLst/>
                          <a:latin typeface="Arial Narrow" panose="020B0606020202030204" pitchFamily="34" charset="0"/>
                        </a:rPr>
                        <a:t>0</a:t>
                      </a:r>
                      <a:endParaRPr lang="en-ZA" sz="1600" b="0" i="0" u="none" strike="noStrike" dirty="0">
                        <a:solidFill>
                          <a:srgbClr val="000000"/>
                        </a:solidFill>
                        <a:effectLst/>
                        <a:latin typeface="Arial Narrow" panose="020B0606020202030204" pitchFamily="34" charset="0"/>
                      </a:endParaRPr>
                    </a:p>
                  </a:txBody>
                  <a:tcPr marL="9525" marR="9525" marT="9525" marB="0" anchor="ctr">
                    <a:solidFill>
                      <a:schemeClr val="accent3">
                        <a:lumMod val="40000"/>
                        <a:lumOff val="60000"/>
                      </a:schemeClr>
                    </a:solidFill>
                  </a:tcPr>
                </a:tc>
                <a:tc>
                  <a:txBody>
                    <a:bodyPr/>
                    <a:lstStyle/>
                    <a:p>
                      <a:pPr algn="ctr" rtl="0" fontAlgn="b"/>
                      <a:r>
                        <a:rPr lang="en-ZA" sz="1600" b="0" i="0" u="none" strike="noStrike" dirty="0">
                          <a:solidFill>
                            <a:srgbClr val="000000"/>
                          </a:solidFill>
                          <a:effectLst/>
                          <a:latin typeface="Arial Narrow" panose="020B0606020202030204" pitchFamily="34" charset="0"/>
                        </a:rPr>
                        <a:t>2 260</a:t>
                      </a:r>
                    </a:p>
                  </a:txBody>
                  <a:tcPr marL="9525" marR="9525" marT="9525" marB="0" anchor="ctr">
                    <a:solidFill>
                      <a:schemeClr val="accent6">
                        <a:lumMod val="40000"/>
                        <a:lumOff val="60000"/>
                      </a:schemeClr>
                    </a:solidFill>
                  </a:tcPr>
                </a:tc>
                <a:tc>
                  <a:txBody>
                    <a:bodyPr/>
                    <a:lstStyle/>
                    <a:p>
                      <a:pPr algn="ctr" rtl="0" fontAlgn="b"/>
                      <a:r>
                        <a:rPr lang="en-ZA" sz="1600" b="1" i="0" u="none" strike="noStrike" dirty="0">
                          <a:solidFill>
                            <a:srgbClr val="000000"/>
                          </a:solidFill>
                          <a:effectLst/>
                          <a:latin typeface="Arial Narrow" panose="020B0606020202030204" pitchFamily="34" charset="0"/>
                        </a:rPr>
                        <a:t>25.0</a:t>
                      </a:r>
                    </a:p>
                  </a:txBody>
                  <a:tcPr marL="9525" marR="9525" marT="9525" marB="0" anchor="ctr">
                    <a:solidFill>
                      <a:schemeClr val="accent6">
                        <a:lumMod val="40000"/>
                        <a:lumOff val="60000"/>
                      </a:schemeClr>
                    </a:solidFill>
                  </a:tcPr>
                </a:tc>
                <a:extLst>
                  <a:ext uri="{0D108BD9-81ED-4DB2-BD59-A6C34878D82A}">
                    <a16:rowId xmlns:a16="http://schemas.microsoft.com/office/drawing/2014/main" val="10001"/>
                  </a:ext>
                </a:extLst>
              </a:tr>
              <a:tr h="367281">
                <a:tc>
                  <a:txBody>
                    <a:bodyPr/>
                    <a:lstStyle/>
                    <a:p>
                      <a:pPr algn="l" fontAlgn="b"/>
                      <a:r>
                        <a:rPr lang="en-ZA" sz="1800" b="1" u="none" strike="noStrike" dirty="0">
                          <a:effectLst/>
                          <a:latin typeface="Arial Narrow" panose="020B0606020202030204" pitchFamily="34" charset="0"/>
                        </a:rPr>
                        <a:t>FREE STATE</a:t>
                      </a:r>
                      <a:endParaRPr lang="en-ZA" sz="1800" b="1" i="0" u="none" strike="noStrike" dirty="0">
                        <a:solidFill>
                          <a:srgbClr val="000000"/>
                        </a:solidFill>
                        <a:effectLst/>
                        <a:latin typeface="Arial Narrow" panose="020B0606020202030204" pitchFamily="34" charset="0"/>
                      </a:endParaRPr>
                    </a:p>
                  </a:txBody>
                  <a:tcPr marL="9525" marR="9525" marT="9525" marB="0" anchor="b"/>
                </a:tc>
                <a:tc>
                  <a:txBody>
                    <a:bodyPr/>
                    <a:lstStyle/>
                    <a:p>
                      <a:pPr algn="ctr" fontAlgn="b"/>
                      <a:r>
                        <a:rPr lang="en-ZA" sz="1600" b="0" i="0" u="none" strike="noStrike" dirty="0">
                          <a:solidFill>
                            <a:srgbClr val="000000"/>
                          </a:solidFill>
                          <a:effectLst/>
                          <a:latin typeface="Arial Narrow" panose="020B0606020202030204" pitchFamily="34" charset="0"/>
                        </a:rPr>
                        <a:t>4 890</a:t>
                      </a:r>
                    </a:p>
                  </a:txBody>
                  <a:tcPr marL="9525" marR="9525" marT="9525" marB="0" anchor="ctr"/>
                </a:tc>
                <a:tc>
                  <a:txBody>
                    <a:bodyPr/>
                    <a:lstStyle/>
                    <a:p>
                      <a:pPr algn="ctr" fontAlgn="b"/>
                      <a:r>
                        <a:rPr lang="en-ZA" sz="1600" b="0" i="0" u="none" strike="noStrike" dirty="0">
                          <a:solidFill>
                            <a:srgbClr val="000000"/>
                          </a:solidFill>
                          <a:effectLst/>
                          <a:latin typeface="Arial Narrow" panose="020B0606020202030204" pitchFamily="34" charset="0"/>
                        </a:rPr>
                        <a:t>282</a:t>
                      </a:r>
                    </a:p>
                  </a:txBody>
                  <a:tcPr marL="9525" marR="9525" marT="9525" marB="0" anchor="ctr">
                    <a:solidFill>
                      <a:schemeClr val="accent3">
                        <a:lumMod val="40000"/>
                        <a:lumOff val="60000"/>
                      </a:schemeClr>
                    </a:solidFill>
                  </a:tcPr>
                </a:tc>
                <a:tc>
                  <a:txBody>
                    <a:bodyPr/>
                    <a:lstStyle/>
                    <a:p>
                      <a:pPr algn="ctr" rtl="0" fontAlgn="b"/>
                      <a:r>
                        <a:rPr lang="en-ZA" sz="1600" b="1" i="0" u="none" strike="noStrike" dirty="0">
                          <a:solidFill>
                            <a:srgbClr val="000000"/>
                          </a:solidFill>
                          <a:effectLst/>
                          <a:latin typeface="Arial Narrow" panose="020B0606020202030204" pitchFamily="34" charset="0"/>
                        </a:rPr>
                        <a:t>5.8</a:t>
                      </a:r>
                    </a:p>
                  </a:txBody>
                  <a:tcPr marL="9525" marR="9525" marT="9525" marB="0" anchor="ctr">
                    <a:solidFill>
                      <a:schemeClr val="accent3">
                        <a:lumMod val="40000"/>
                        <a:lumOff val="60000"/>
                      </a:schemeClr>
                    </a:solidFill>
                  </a:tcPr>
                </a:tc>
                <a:tc>
                  <a:txBody>
                    <a:bodyPr/>
                    <a:lstStyle/>
                    <a:p>
                      <a:pPr algn="ctr" fontAlgn="b"/>
                      <a:r>
                        <a:rPr lang="en-ZA" sz="1600" b="0" i="0" u="none" strike="noStrike" dirty="0">
                          <a:solidFill>
                            <a:srgbClr val="000000"/>
                          </a:solidFill>
                          <a:effectLst/>
                          <a:latin typeface="Arial Narrow" panose="020B0606020202030204" pitchFamily="34" charset="0"/>
                        </a:rPr>
                        <a:t>1 189</a:t>
                      </a:r>
                    </a:p>
                  </a:txBody>
                  <a:tcPr marL="9525" marR="9525" marT="9525" marB="0" anchor="ctr"/>
                </a:tc>
                <a:tc>
                  <a:txBody>
                    <a:bodyPr/>
                    <a:lstStyle/>
                    <a:p>
                      <a:pPr algn="ctr" rtl="0" fontAlgn="b"/>
                      <a:r>
                        <a:rPr lang="en-ZA" sz="1600" b="1" i="0" u="none" strike="noStrike" dirty="0">
                          <a:solidFill>
                            <a:srgbClr val="000000"/>
                          </a:solidFill>
                          <a:effectLst/>
                          <a:latin typeface="Arial Narrow" panose="020B0606020202030204" pitchFamily="34" charset="0"/>
                        </a:rPr>
                        <a:t>24.3</a:t>
                      </a:r>
                    </a:p>
                  </a:txBody>
                  <a:tcPr marL="9525" marR="9525" marT="9525" marB="0" anchor="ctr"/>
                </a:tc>
                <a:tc>
                  <a:txBody>
                    <a:bodyPr/>
                    <a:lstStyle/>
                    <a:p>
                      <a:pPr algn="ctr" fontAlgn="b"/>
                      <a:r>
                        <a:rPr lang="en-ZA" sz="1600" b="0" i="0" u="none" strike="noStrike" dirty="0">
                          <a:solidFill>
                            <a:srgbClr val="000000"/>
                          </a:solidFill>
                          <a:effectLst/>
                          <a:latin typeface="Arial Narrow" panose="020B0606020202030204" pitchFamily="34" charset="0"/>
                        </a:rPr>
                        <a:t>1 206</a:t>
                      </a:r>
                    </a:p>
                  </a:txBody>
                  <a:tcPr marL="9525" marR="9525" marT="9525" marB="0" anchor="ctr">
                    <a:solidFill>
                      <a:schemeClr val="accent3">
                        <a:lumMod val="40000"/>
                        <a:lumOff val="60000"/>
                      </a:schemeClr>
                    </a:solidFill>
                  </a:tcPr>
                </a:tc>
                <a:tc>
                  <a:txBody>
                    <a:bodyPr/>
                    <a:lstStyle/>
                    <a:p>
                      <a:pPr algn="ctr" rtl="0" fontAlgn="b"/>
                      <a:r>
                        <a:rPr lang="en-ZA" sz="1600" b="1" i="0" u="none" strike="noStrike" dirty="0">
                          <a:solidFill>
                            <a:srgbClr val="000000"/>
                          </a:solidFill>
                          <a:effectLst/>
                          <a:latin typeface="Arial Narrow" panose="020B0606020202030204" pitchFamily="34" charset="0"/>
                        </a:rPr>
                        <a:t>24.7</a:t>
                      </a:r>
                    </a:p>
                  </a:txBody>
                  <a:tcPr marL="9525" marR="9525" marT="9525" marB="0" anchor="ctr">
                    <a:solidFill>
                      <a:schemeClr val="accent3">
                        <a:lumMod val="40000"/>
                        <a:lumOff val="60000"/>
                      </a:schemeClr>
                    </a:solidFill>
                  </a:tcPr>
                </a:tc>
                <a:tc>
                  <a:txBody>
                    <a:bodyPr/>
                    <a:lstStyle/>
                    <a:p>
                      <a:pPr algn="ctr" fontAlgn="b"/>
                      <a:r>
                        <a:rPr lang="en-ZA" sz="1600" b="0" i="0" u="none" strike="noStrike" dirty="0">
                          <a:solidFill>
                            <a:srgbClr val="000000"/>
                          </a:solidFill>
                          <a:effectLst/>
                          <a:latin typeface="Arial Narrow" panose="020B0606020202030204" pitchFamily="34" charset="0"/>
                        </a:rPr>
                        <a:t>0</a:t>
                      </a:r>
                    </a:p>
                  </a:txBody>
                  <a:tcPr marL="9525" marR="9525" marT="9525" marB="0" anchor="ctr"/>
                </a:tc>
                <a:tc>
                  <a:txBody>
                    <a:bodyPr/>
                    <a:lstStyle/>
                    <a:p>
                      <a:pPr algn="ctr" rtl="0" fontAlgn="b"/>
                      <a:r>
                        <a:rPr lang="en-ZA" sz="1600" b="0" i="0" u="none" strike="noStrike" dirty="0" smtClean="0">
                          <a:solidFill>
                            <a:srgbClr val="000000"/>
                          </a:solidFill>
                          <a:effectLst/>
                          <a:latin typeface="Arial Narrow" panose="020B0606020202030204" pitchFamily="34" charset="0"/>
                        </a:rPr>
                        <a:t>5</a:t>
                      </a:r>
                      <a:endParaRPr lang="en-ZA" sz="1600" b="0" i="0" u="none" strike="noStrike" dirty="0">
                        <a:solidFill>
                          <a:srgbClr val="000000"/>
                        </a:solidFill>
                        <a:effectLst/>
                        <a:latin typeface="Arial Narrow" panose="020B0606020202030204" pitchFamily="34" charset="0"/>
                      </a:endParaRPr>
                    </a:p>
                  </a:txBody>
                  <a:tcPr marL="9525" marR="9525" marT="9525" marB="0" anchor="ctr">
                    <a:solidFill>
                      <a:schemeClr val="accent3">
                        <a:lumMod val="40000"/>
                        <a:lumOff val="60000"/>
                      </a:schemeClr>
                    </a:solidFill>
                  </a:tcPr>
                </a:tc>
                <a:tc>
                  <a:txBody>
                    <a:bodyPr/>
                    <a:lstStyle/>
                    <a:p>
                      <a:pPr algn="ctr" rtl="0" fontAlgn="b"/>
                      <a:r>
                        <a:rPr lang="en-ZA" sz="1600" b="0" i="0" u="none" strike="noStrike" dirty="0">
                          <a:solidFill>
                            <a:srgbClr val="000000"/>
                          </a:solidFill>
                          <a:effectLst/>
                          <a:latin typeface="Arial Narrow" panose="020B0606020202030204" pitchFamily="34" charset="0"/>
                        </a:rPr>
                        <a:t>2 677</a:t>
                      </a:r>
                    </a:p>
                  </a:txBody>
                  <a:tcPr marL="9525" marR="9525" marT="9525" marB="0" anchor="ctr">
                    <a:solidFill>
                      <a:schemeClr val="accent6">
                        <a:lumMod val="40000"/>
                        <a:lumOff val="60000"/>
                      </a:schemeClr>
                    </a:solidFill>
                  </a:tcPr>
                </a:tc>
                <a:tc>
                  <a:txBody>
                    <a:bodyPr/>
                    <a:lstStyle/>
                    <a:p>
                      <a:pPr algn="ctr" rtl="0" fontAlgn="b"/>
                      <a:r>
                        <a:rPr lang="en-ZA" sz="1600" b="1" i="0" u="none" strike="noStrike" dirty="0">
                          <a:solidFill>
                            <a:srgbClr val="000000"/>
                          </a:solidFill>
                          <a:effectLst/>
                          <a:latin typeface="Arial Narrow" panose="020B0606020202030204" pitchFamily="34" charset="0"/>
                        </a:rPr>
                        <a:t>54.7</a:t>
                      </a:r>
                    </a:p>
                  </a:txBody>
                  <a:tcPr marL="9525" marR="9525" marT="9525" marB="0" anchor="ctr">
                    <a:solidFill>
                      <a:schemeClr val="accent6">
                        <a:lumMod val="40000"/>
                        <a:lumOff val="60000"/>
                      </a:schemeClr>
                    </a:solidFill>
                  </a:tcPr>
                </a:tc>
                <a:extLst>
                  <a:ext uri="{0D108BD9-81ED-4DB2-BD59-A6C34878D82A}">
                    <a16:rowId xmlns:a16="http://schemas.microsoft.com/office/drawing/2014/main" val="10002"/>
                  </a:ext>
                </a:extLst>
              </a:tr>
              <a:tr h="367281">
                <a:tc>
                  <a:txBody>
                    <a:bodyPr/>
                    <a:lstStyle/>
                    <a:p>
                      <a:pPr algn="l" fontAlgn="b"/>
                      <a:r>
                        <a:rPr lang="en-ZA" sz="1800" b="1" u="none" strike="noStrike" dirty="0">
                          <a:effectLst/>
                          <a:latin typeface="Arial Narrow" panose="020B0606020202030204" pitchFamily="34" charset="0"/>
                        </a:rPr>
                        <a:t>GAUTENG</a:t>
                      </a:r>
                      <a:endParaRPr lang="en-ZA" sz="1800" b="1" i="0" u="none" strike="noStrike" dirty="0">
                        <a:solidFill>
                          <a:srgbClr val="000000"/>
                        </a:solidFill>
                        <a:effectLst/>
                        <a:latin typeface="Arial Narrow" panose="020B0606020202030204" pitchFamily="34" charset="0"/>
                      </a:endParaRPr>
                    </a:p>
                  </a:txBody>
                  <a:tcPr marL="9525" marR="9525" marT="9525" marB="0" anchor="b"/>
                </a:tc>
                <a:tc>
                  <a:txBody>
                    <a:bodyPr/>
                    <a:lstStyle/>
                    <a:p>
                      <a:pPr algn="ctr" fontAlgn="b"/>
                      <a:r>
                        <a:rPr lang="en-ZA" sz="1600" b="0" i="0" u="none" strike="noStrike" dirty="0">
                          <a:solidFill>
                            <a:srgbClr val="000000"/>
                          </a:solidFill>
                          <a:effectLst/>
                          <a:latin typeface="Arial Narrow" panose="020B0606020202030204" pitchFamily="34" charset="0"/>
                        </a:rPr>
                        <a:t>10 698</a:t>
                      </a:r>
                    </a:p>
                  </a:txBody>
                  <a:tcPr marL="9525" marR="9525" marT="9525" marB="0" anchor="ctr"/>
                </a:tc>
                <a:tc>
                  <a:txBody>
                    <a:bodyPr/>
                    <a:lstStyle/>
                    <a:p>
                      <a:pPr algn="ctr" fontAlgn="b"/>
                      <a:r>
                        <a:rPr lang="en-ZA" sz="1600" b="0" i="0" u="none" strike="noStrike" dirty="0">
                          <a:solidFill>
                            <a:srgbClr val="000000"/>
                          </a:solidFill>
                          <a:effectLst/>
                          <a:latin typeface="Arial Narrow" panose="020B0606020202030204" pitchFamily="34" charset="0"/>
                        </a:rPr>
                        <a:t>588</a:t>
                      </a:r>
                    </a:p>
                  </a:txBody>
                  <a:tcPr marL="9525" marR="9525" marT="9525" marB="0" anchor="ctr">
                    <a:solidFill>
                      <a:schemeClr val="accent3">
                        <a:lumMod val="40000"/>
                        <a:lumOff val="60000"/>
                      </a:schemeClr>
                    </a:solidFill>
                  </a:tcPr>
                </a:tc>
                <a:tc>
                  <a:txBody>
                    <a:bodyPr/>
                    <a:lstStyle/>
                    <a:p>
                      <a:pPr algn="ctr" rtl="0" fontAlgn="b"/>
                      <a:r>
                        <a:rPr lang="en-ZA" sz="1600" b="1" i="0" u="none" strike="noStrike" dirty="0">
                          <a:solidFill>
                            <a:srgbClr val="000000"/>
                          </a:solidFill>
                          <a:effectLst/>
                          <a:latin typeface="Arial Narrow" panose="020B0606020202030204" pitchFamily="34" charset="0"/>
                        </a:rPr>
                        <a:t>5.5</a:t>
                      </a:r>
                    </a:p>
                  </a:txBody>
                  <a:tcPr marL="9525" marR="9525" marT="9525" marB="0" anchor="ctr">
                    <a:solidFill>
                      <a:schemeClr val="accent3">
                        <a:lumMod val="40000"/>
                        <a:lumOff val="60000"/>
                      </a:schemeClr>
                    </a:solidFill>
                  </a:tcPr>
                </a:tc>
                <a:tc>
                  <a:txBody>
                    <a:bodyPr/>
                    <a:lstStyle/>
                    <a:p>
                      <a:pPr algn="ctr" fontAlgn="b"/>
                      <a:r>
                        <a:rPr lang="en-ZA" sz="1600" b="0" i="0" u="none" strike="noStrike" dirty="0">
                          <a:solidFill>
                            <a:srgbClr val="000000"/>
                          </a:solidFill>
                          <a:effectLst/>
                          <a:latin typeface="Arial Narrow" panose="020B0606020202030204" pitchFamily="34" charset="0"/>
                        </a:rPr>
                        <a:t>2 068</a:t>
                      </a:r>
                    </a:p>
                  </a:txBody>
                  <a:tcPr marL="9525" marR="9525" marT="9525" marB="0" anchor="ctr"/>
                </a:tc>
                <a:tc>
                  <a:txBody>
                    <a:bodyPr/>
                    <a:lstStyle/>
                    <a:p>
                      <a:pPr algn="ctr" rtl="0" fontAlgn="b"/>
                      <a:r>
                        <a:rPr lang="en-ZA" sz="1600" b="1" i="0" u="none" strike="noStrike" dirty="0">
                          <a:solidFill>
                            <a:srgbClr val="000000"/>
                          </a:solidFill>
                          <a:effectLst/>
                          <a:latin typeface="Arial Narrow" panose="020B0606020202030204" pitchFamily="34" charset="0"/>
                        </a:rPr>
                        <a:t>19.3</a:t>
                      </a:r>
                    </a:p>
                  </a:txBody>
                  <a:tcPr marL="9525" marR="9525" marT="9525" marB="0" anchor="ctr"/>
                </a:tc>
                <a:tc>
                  <a:txBody>
                    <a:bodyPr/>
                    <a:lstStyle/>
                    <a:p>
                      <a:pPr algn="ctr" fontAlgn="b"/>
                      <a:r>
                        <a:rPr lang="en-ZA" sz="1600" b="0" i="0" u="none" strike="noStrike" dirty="0">
                          <a:solidFill>
                            <a:srgbClr val="000000"/>
                          </a:solidFill>
                          <a:effectLst/>
                          <a:latin typeface="Arial Narrow" panose="020B0606020202030204" pitchFamily="34" charset="0"/>
                        </a:rPr>
                        <a:t>1 722</a:t>
                      </a:r>
                    </a:p>
                  </a:txBody>
                  <a:tcPr marL="9525" marR="9525" marT="9525" marB="0" anchor="ctr">
                    <a:solidFill>
                      <a:schemeClr val="accent3">
                        <a:lumMod val="40000"/>
                        <a:lumOff val="60000"/>
                      </a:schemeClr>
                    </a:solidFill>
                  </a:tcPr>
                </a:tc>
                <a:tc>
                  <a:txBody>
                    <a:bodyPr/>
                    <a:lstStyle/>
                    <a:p>
                      <a:pPr algn="ctr" rtl="0" fontAlgn="b"/>
                      <a:r>
                        <a:rPr lang="en-ZA" sz="1600" b="1" i="0" u="none" strike="noStrike" dirty="0">
                          <a:solidFill>
                            <a:srgbClr val="000000"/>
                          </a:solidFill>
                          <a:effectLst/>
                          <a:latin typeface="Arial Narrow" panose="020B0606020202030204" pitchFamily="34" charset="0"/>
                        </a:rPr>
                        <a:t>16.1</a:t>
                      </a:r>
                    </a:p>
                  </a:txBody>
                  <a:tcPr marL="9525" marR="9525" marT="9525" marB="0" anchor="ctr">
                    <a:solidFill>
                      <a:schemeClr val="accent3">
                        <a:lumMod val="40000"/>
                        <a:lumOff val="60000"/>
                      </a:schemeClr>
                    </a:solidFill>
                  </a:tcPr>
                </a:tc>
                <a:tc>
                  <a:txBody>
                    <a:bodyPr/>
                    <a:lstStyle/>
                    <a:p>
                      <a:pPr algn="ctr" fontAlgn="b"/>
                      <a:r>
                        <a:rPr lang="en-ZA" sz="1600" b="0" i="0" u="none" strike="noStrike" dirty="0">
                          <a:solidFill>
                            <a:srgbClr val="000000"/>
                          </a:solidFill>
                          <a:effectLst/>
                          <a:latin typeface="Arial Narrow" panose="020B0606020202030204" pitchFamily="34" charset="0"/>
                        </a:rPr>
                        <a:t>0</a:t>
                      </a:r>
                    </a:p>
                  </a:txBody>
                  <a:tcPr marL="9525" marR="9525" marT="9525" marB="0" anchor="ctr"/>
                </a:tc>
                <a:tc>
                  <a:txBody>
                    <a:bodyPr/>
                    <a:lstStyle/>
                    <a:p>
                      <a:pPr algn="ctr" rtl="0" fontAlgn="b"/>
                      <a:r>
                        <a:rPr lang="en-ZA" sz="1600" b="0" i="0" u="none" strike="noStrike" dirty="0" smtClean="0">
                          <a:solidFill>
                            <a:srgbClr val="000000"/>
                          </a:solidFill>
                          <a:effectLst/>
                          <a:latin typeface="Arial Narrow" panose="020B0606020202030204" pitchFamily="34" charset="0"/>
                        </a:rPr>
                        <a:t>4</a:t>
                      </a:r>
                      <a:endParaRPr lang="en-ZA" sz="1600" b="0" i="0" u="none" strike="noStrike" dirty="0">
                        <a:solidFill>
                          <a:srgbClr val="000000"/>
                        </a:solidFill>
                        <a:effectLst/>
                        <a:latin typeface="Arial Narrow" panose="020B0606020202030204" pitchFamily="34" charset="0"/>
                      </a:endParaRPr>
                    </a:p>
                  </a:txBody>
                  <a:tcPr marL="9525" marR="9525" marT="9525" marB="0" anchor="ctr">
                    <a:solidFill>
                      <a:schemeClr val="accent3">
                        <a:lumMod val="40000"/>
                        <a:lumOff val="60000"/>
                      </a:schemeClr>
                    </a:solidFill>
                  </a:tcPr>
                </a:tc>
                <a:tc>
                  <a:txBody>
                    <a:bodyPr/>
                    <a:lstStyle/>
                    <a:p>
                      <a:pPr algn="ctr" rtl="0" fontAlgn="b"/>
                      <a:r>
                        <a:rPr lang="en-ZA" sz="1600" b="0" i="0" u="none" strike="noStrike" dirty="0">
                          <a:solidFill>
                            <a:srgbClr val="000000"/>
                          </a:solidFill>
                          <a:effectLst/>
                          <a:latin typeface="Arial Narrow" panose="020B0606020202030204" pitchFamily="34" charset="0"/>
                        </a:rPr>
                        <a:t>4 378</a:t>
                      </a:r>
                    </a:p>
                  </a:txBody>
                  <a:tcPr marL="9525" marR="9525" marT="9525" marB="0" anchor="ctr">
                    <a:solidFill>
                      <a:schemeClr val="accent6">
                        <a:lumMod val="40000"/>
                        <a:lumOff val="60000"/>
                      </a:schemeClr>
                    </a:solidFill>
                  </a:tcPr>
                </a:tc>
                <a:tc>
                  <a:txBody>
                    <a:bodyPr/>
                    <a:lstStyle/>
                    <a:p>
                      <a:pPr algn="ctr" rtl="0" fontAlgn="b"/>
                      <a:r>
                        <a:rPr lang="en-ZA" sz="1600" b="1" i="0" u="none" strike="noStrike" dirty="0">
                          <a:solidFill>
                            <a:srgbClr val="000000"/>
                          </a:solidFill>
                          <a:effectLst/>
                          <a:latin typeface="Arial Narrow" panose="020B0606020202030204" pitchFamily="34" charset="0"/>
                        </a:rPr>
                        <a:t>40.9</a:t>
                      </a:r>
                    </a:p>
                  </a:txBody>
                  <a:tcPr marL="9525" marR="9525" marT="9525" marB="0" anchor="ctr">
                    <a:solidFill>
                      <a:schemeClr val="accent6">
                        <a:lumMod val="40000"/>
                        <a:lumOff val="60000"/>
                      </a:schemeClr>
                    </a:solidFill>
                  </a:tcPr>
                </a:tc>
                <a:extLst>
                  <a:ext uri="{0D108BD9-81ED-4DB2-BD59-A6C34878D82A}">
                    <a16:rowId xmlns:a16="http://schemas.microsoft.com/office/drawing/2014/main" val="10003"/>
                  </a:ext>
                </a:extLst>
              </a:tr>
              <a:tr h="367281">
                <a:tc>
                  <a:txBody>
                    <a:bodyPr/>
                    <a:lstStyle/>
                    <a:p>
                      <a:pPr algn="l" fontAlgn="b"/>
                      <a:r>
                        <a:rPr lang="en-ZA" sz="1800" b="1" u="none" strike="noStrike" dirty="0">
                          <a:effectLst/>
                          <a:latin typeface="Arial Narrow" panose="020B0606020202030204" pitchFamily="34" charset="0"/>
                        </a:rPr>
                        <a:t>KWAZULU-NATAL</a:t>
                      </a:r>
                      <a:endParaRPr lang="en-ZA" sz="1800" b="1" i="0" u="none" strike="noStrike" dirty="0">
                        <a:solidFill>
                          <a:srgbClr val="000000"/>
                        </a:solidFill>
                        <a:effectLst/>
                        <a:latin typeface="Arial Narrow" panose="020B0606020202030204" pitchFamily="34" charset="0"/>
                      </a:endParaRPr>
                    </a:p>
                  </a:txBody>
                  <a:tcPr marL="9525" marR="9525" marT="9525" marB="0" anchor="b"/>
                </a:tc>
                <a:tc>
                  <a:txBody>
                    <a:bodyPr/>
                    <a:lstStyle/>
                    <a:p>
                      <a:pPr algn="ctr" fontAlgn="b"/>
                      <a:r>
                        <a:rPr lang="en-ZA" sz="1600" b="0" i="0" u="none" strike="noStrike" dirty="0">
                          <a:solidFill>
                            <a:srgbClr val="000000"/>
                          </a:solidFill>
                          <a:effectLst/>
                          <a:latin typeface="Arial Narrow" panose="020B0606020202030204" pitchFamily="34" charset="0"/>
                        </a:rPr>
                        <a:t>13 851</a:t>
                      </a:r>
                    </a:p>
                  </a:txBody>
                  <a:tcPr marL="9525" marR="9525" marT="9525" marB="0" anchor="ctr"/>
                </a:tc>
                <a:tc>
                  <a:txBody>
                    <a:bodyPr/>
                    <a:lstStyle/>
                    <a:p>
                      <a:pPr algn="ctr" fontAlgn="b"/>
                      <a:r>
                        <a:rPr lang="en-ZA" sz="1600" b="0" i="0" u="none" strike="noStrike" dirty="0">
                          <a:solidFill>
                            <a:srgbClr val="000000"/>
                          </a:solidFill>
                          <a:effectLst/>
                          <a:latin typeface="Arial Narrow" panose="020B0606020202030204" pitchFamily="34" charset="0"/>
                        </a:rPr>
                        <a:t>827</a:t>
                      </a:r>
                    </a:p>
                  </a:txBody>
                  <a:tcPr marL="9525" marR="9525" marT="9525" marB="0" anchor="ctr">
                    <a:solidFill>
                      <a:schemeClr val="accent3">
                        <a:lumMod val="40000"/>
                        <a:lumOff val="60000"/>
                      </a:schemeClr>
                    </a:solidFill>
                  </a:tcPr>
                </a:tc>
                <a:tc>
                  <a:txBody>
                    <a:bodyPr/>
                    <a:lstStyle/>
                    <a:p>
                      <a:pPr algn="ctr" rtl="0" fontAlgn="b"/>
                      <a:r>
                        <a:rPr lang="en-ZA" sz="1600" b="1" i="0" u="none" strike="noStrike" dirty="0">
                          <a:solidFill>
                            <a:srgbClr val="000000"/>
                          </a:solidFill>
                          <a:effectLst/>
                          <a:latin typeface="Arial Narrow" panose="020B0606020202030204" pitchFamily="34" charset="0"/>
                        </a:rPr>
                        <a:t>6.0</a:t>
                      </a:r>
                    </a:p>
                  </a:txBody>
                  <a:tcPr marL="9525" marR="9525" marT="9525" marB="0" anchor="ctr">
                    <a:solidFill>
                      <a:schemeClr val="accent3">
                        <a:lumMod val="40000"/>
                        <a:lumOff val="60000"/>
                      </a:schemeClr>
                    </a:solidFill>
                  </a:tcPr>
                </a:tc>
                <a:tc>
                  <a:txBody>
                    <a:bodyPr/>
                    <a:lstStyle/>
                    <a:p>
                      <a:pPr algn="ctr" fontAlgn="b"/>
                      <a:r>
                        <a:rPr lang="en-ZA" sz="1600" b="0" i="0" u="none" strike="noStrike" dirty="0">
                          <a:solidFill>
                            <a:srgbClr val="000000"/>
                          </a:solidFill>
                          <a:effectLst/>
                          <a:latin typeface="Arial Narrow" panose="020B0606020202030204" pitchFamily="34" charset="0"/>
                        </a:rPr>
                        <a:t>2 331</a:t>
                      </a:r>
                    </a:p>
                  </a:txBody>
                  <a:tcPr marL="9525" marR="9525" marT="9525" marB="0" anchor="ctr"/>
                </a:tc>
                <a:tc>
                  <a:txBody>
                    <a:bodyPr/>
                    <a:lstStyle/>
                    <a:p>
                      <a:pPr algn="ctr" rtl="0" fontAlgn="b"/>
                      <a:r>
                        <a:rPr lang="en-ZA" sz="1600" b="1" i="0" u="none" strike="noStrike" dirty="0">
                          <a:solidFill>
                            <a:srgbClr val="000000"/>
                          </a:solidFill>
                          <a:effectLst/>
                          <a:latin typeface="Arial Narrow" panose="020B0606020202030204" pitchFamily="34" charset="0"/>
                        </a:rPr>
                        <a:t>16.8</a:t>
                      </a:r>
                    </a:p>
                  </a:txBody>
                  <a:tcPr marL="9525" marR="9525" marT="9525" marB="0" anchor="ctr"/>
                </a:tc>
                <a:tc>
                  <a:txBody>
                    <a:bodyPr/>
                    <a:lstStyle/>
                    <a:p>
                      <a:pPr algn="ctr" fontAlgn="b"/>
                      <a:r>
                        <a:rPr lang="en-ZA" sz="1600" b="0" i="0" u="none" strike="noStrike" dirty="0">
                          <a:solidFill>
                            <a:srgbClr val="000000"/>
                          </a:solidFill>
                          <a:effectLst/>
                          <a:latin typeface="Arial Narrow" panose="020B0606020202030204" pitchFamily="34" charset="0"/>
                        </a:rPr>
                        <a:t>2 341</a:t>
                      </a:r>
                    </a:p>
                  </a:txBody>
                  <a:tcPr marL="9525" marR="9525" marT="9525" marB="0" anchor="ctr">
                    <a:solidFill>
                      <a:schemeClr val="accent3">
                        <a:lumMod val="40000"/>
                        <a:lumOff val="60000"/>
                      </a:schemeClr>
                    </a:solidFill>
                  </a:tcPr>
                </a:tc>
                <a:tc>
                  <a:txBody>
                    <a:bodyPr/>
                    <a:lstStyle/>
                    <a:p>
                      <a:pPr algn="ctr" rtl="0" fontAlgn="b"/>
                      <a:r>
                        <a:rPr lang="en-ZA" sz="1600" b="1" i="0" u="none" strike="noStrike" dirty="0">
                          <a:solidFill>
                            <a:srgbClr val="000000"/>
                          </a:solidFill>
                          <a:effectLst/>
                          <a:latin typeface="Arial Narrow" panose="020B0606020202030204" pitchFamily="34" charset="0"/>
                        </a:rPr>
                        <a:t>16.9</a:t>
                      </a:r>
                    </a:p>
                  </a:txBody>
                  <a:tcPr marL="9525" marR="9525" marT="9525" marB="0" anchor="ctr">
                    <a:solidFill>
                      <a:schemeClr val="accent3">
                        <a:lumMod val="40000"/>
                        <a:lumOff val="60000"/>
                      </a:schemeClr>
                    </a:solidFill>
                  </a:tcPr>
                </a:tc>
                <a:tc>
                  <a:txBody>
                    <a:bodyPr/>
                    <a:lstStyle/>
                    <a:p>
                      <a:pPr algn="ctr" fontAlgn="b"/>
                      <a:r>
                        <a:rPr lang="en-ZA" sz="1600" b="0" i="0" u="none" strike="noStrike" dirty="0">
                          <a:solidFill>
                            <a:srgbClr val="000000"/>
                          </a:solidFill>
                          <a:effectLst/>
                          <a:latin typeface="Arial Narrow" panose="020B0606020202030204" pitchFamily="34" charset="0"/>
                        </a:rPr>
                        <a:t>2</a:t>
                      </a:r>
                    </a:p>
                  </a:txBody>
                  <a:tcPr marL="9525" marR="9525" marT="9525" marB="0" anchor="ctr"/>
                </a:tc>
                <a:tc>
                  <a:txBody>
                    <a:bodyPr/>
                    <a:lstStyle/>
                    <a:p>
                      <a:pPr algn="ctr" rtl="0" fontAlgn="b"/>
                      <a:r>
                        <a:rPr lang="en-ZA" sz="1600" b="0" i="0" u="none" strike="noStrike" dirty="0" smtClean="0">
                          <a:solidFill>
                            <a:srgbClr val="000000"/>
                          </a:solidFill>
                          <a:effectLst/>
                          <a:latin typeface="Arial Narrow" panose="020B0606020202030204" pitchFamily="34" charset="0"/>
                        </a:rPr>
                        <a:t>0</a:t>
                      </a:r>
                      <a:endParaRPr lang="en-ZA" sz="1600" b="0" i="0" u="none" strike="noStrike" dirty="0">
                        <a:solidFill>
                          <a:srgbClr val="000000"/>
                        </a:solidFill>
                        <a:effectLst/>
                        <a:latin typeface="Arial Narrow" panose="020B0606020202030204" pitchFamily="34" charset="0"/>
                      </a:endParaRPr>
                    </a:p>
                  </a:txBody>
                  <a:tcPr marL="9525" marR="9525" marT="9525" marB="0" anchor="ctr">
                    <a:solidFill>
                      <a:schemeClr val="accent3">
                        <a:lumMod val="40000"/>
                        <a:lumOff val="60000"/>
                      </a:schemeClr>
                    </a:solidFill>
                  </a:tcPr>
                </a:tc>
                <a:tc>
                  <a:txBody>
                    <a:bodyPr/>
                    <a:lstStyle/>
                    <a:p>
                      <a:pPr algn="ctr" rtl="0" fontAlgn="b"/>
                      <a:r>
                        <a:rPr lang="en-ZA" sz="1600" b="0" i="0" u="none" strike="noStrike" dirty="0">
                          <a:solidFill>
                            <a:srgbClr val="000000"/>
                          </a:solidFill>
                          <a:effectLst/>
                          <a:latin typeface="Arial Narrow" panose="020B0606020202030204" pitchFamily="34" charset="0"/>
                        </a:rPr>
                        <a:t>5 501</a:t>
                      </a:r>
                    </a:p>
                  </a:txBody>
                  <a:tcPr marL="9525" marR="9525" marT="9525" marB="0" anchor="ctr">
                    <a:solidFill>
                      <a:schemeClr val="accent6">
                        <a:lumMod val="40000"/>
                        <a:lumOff val="60000"/>
                      </a:schemeClr>
                    </a:solidFill>
                  </a:tcPr>
                </a:tc>
                <a:tc>
                  <a:txBody>
                    <a:bodyPr/>
                    <a:lstStyle/>
                    <a:p>
                      <a:pPr algn="ctr" rtl="0" fontAlgn="b"/>
                      <a:r>
                        <a:rPr lang="en-ZA" sz="1600" b="1" i="0" u="none" strike="noStrike" dirty="0">
                          <a:solidFill>
                            <a:srgbClr val="000000"/>
                          </a:solidFill>
                          <a:effectLst/>
                          <a:latin typeface="Arial Narrow" panose="020B0606020202030204" pitchFamily="34" charset="0"/>
                        </a:rPr>
                        <a:t>39.7</a:t>
                      </a:r>
                    </a:p>
                  </a:txBody>
                  <a:tcPr marL="9525" marR="9525" marT="9525" marB="0" anchor="ctr">
                    <a:solidFill>
                      <a:schemeClr val="accent6">
                        <a:lumMod val="40000"/>
                        <a:lumOff val="60000"/>
                      </a:schemeClr>
                    </a:solidFill>
                  </a:tcPr>
                </a:tc>
                <a:extLst>
                  <a:ext uri="{0D108BD9-81ED-4DB2-BD59-A6C34878D82A}">
                    <a16:rowId xmlns:a16="http://schemas.microsoft.com/office/drawing/2014/main" val="10004"/>
                  </a:ext>
                </a:extLst>
              </a:tr>
              <a:tr h="367281">
                <a:tc>
                  <a:txBody>
                    <a:bodyPr/>
                    <a:lstStyle/>
                    <a:p>
                      <a:pPr algn="l" fontAlgn="b"/>
                      <a:r>
                        <a:rPr lang="en-ZA" sz="1800" b="1" u="none" strike="noStrike" dirty="0">
                          <a:effectLst/>
                          <a:latin typeface="Arial Narrow" panose="020B0606020202030204" pitchFamily="34" charset="0"/>
                        </a:rPr>
                        <a:t>LIMPOPO</a:t>
                      </a:r>
                      <a:endParaRPr lang="en-ZA" sz="1800" b="1" i="0" u="none" strike="noStrike" dirty="0">
                        <a:solidFill>
                          <a:srgbClr val="000000"/>
                        </a:solidFill>
                        <a:effectLst/>
                        <a:latin typeface="Arial Narrow" panose="020B0606020202030204" pitchFamily="34" charset="0"/>
                      </a:endParaRPr>
                    </a:p>
                  </a:txBody>
                  <a:tcPr marL="9525" marR="9525" marT="9525" marB="0" anchor="b"/>
                </a:tc>
                <a:tc>
                  <a:txBody>
                    <a:bodyPr/>
                    <a:lstStyle/>
                    <a:p>
                      <a:pPr algn="ctr" fontAlgn="b"/>
                      <a:r>
                        <a:rPr lang="en-ZA" sz="1600" b="0" i="0" u="none" strike="noStrike" dirty="0">
                          <a:solidFill>
                            <a:srgbClr val="000000"/>
                          </a:solidFill>
                          <a:effectLst/>
                          <a:latin typeface="Arial Narrow" panose="020B0606020202030204" pitchFamily="34" charset="0"/>
                        </a:rPr>
                        <a:t>11 783</a:t>
                      </a:r>
                    </a:p>
                  </a:txBody>
                  <a:tcPr marL="9525" marR="9525" marT="9525" marB="0" anchor="ctr"/>
                </a:tc>
                <a:tc>
                  <a:txBody>
                    <a:bodyPr/>
                    <a:lstStyle/>
                    <a:p>
                      <a:pPr algn="ctr" fontAlgn="b"/>
                      <a:r>
                        <a:rPr lang="en-ZA" sz="1600" b="0" i="0" u="none" strike="noStrike" dirty="0">
                          <a:solidFill>
                            <a:srgbClr val="000000"/>
                          </a:solidFill>
                          <a:effectLst/>
                          <a:latin typeface="Arial Narrow" panose="020B0606020202030204" pitchFamily="34" charset="0"/>
                        </a:rPr>
                        <a:t>551</a:t>
                      </a:r>
                    </a:p>
                  </a:txBody>
                  <a:tcPr marL="9525" marR="9525" marT="9525" marB="0" anchor="ctr">
                    <a:solidFill>
                      <a:schemeClr val="accent3">
                        <a:lumMod val="40000"/>
                        <a:lumOff val="60000"/>
                      </a:schemeClr>
                    </a:solidFill>
                  </a:tcPr>
                </a:tc>
                <a:tc>
                  <a:txBody>
                    <a:bodyPr/>
                    <a:lstStyle/>
                    <a:p>
                      <a:pPr algn="ctr" rtl="0" fontAlgn="b"/>
                      <a:r>
                        <a:rPr lang="en-ZA" sz="1600" b="1" i="0" u="none" strike="noStrike" dirty="0">
                          <a:solidFill>
                            <a:srgbClr val="000000"/>
                          </a:solidFill>
                          <a:effectLst/>
                          <a:latin typeface="Arial Narrow" panose="020B0606020202030204" pitchFamily="34" charset="0"/>
                        </a:rPr>
                        <a:t>4.7</a:t>
                      </a:r>
                    </a:p>
                  </a:txBody>
                  <a:tcPr marL="9525" marR="9525" marT="9525" marB="0" anchor="ctr">
                    <a:solidFill>
                      <a:schemeClr val="accent3">
                        <a:lumMod val="40000"/>
                        <a:lumOff val="60000"/>
                      </a:schemeClr>
                    </a:solidFill>
                  </a:tcPr>
                </a:tc>
                <a:tc>
                  <a:txBody>
                    <a:bodyPr/>
                    <a:lstStyle/>
                    <a:p>
                      <a:pPr algn="ctr" fontAlgn="b"/>
                      <a:r>
                        <a:rPr lang="en-ZA" sz="1600" b="0" i="0" u="none" strike="noStrike" dirty="0">
                          <a:solidFill>
                            <a:srgbClr val="000000"/>
                          </a:solidFill>
                          <a:effectLst/>
                          <a:latin typeface="Arial Narrow" panose="020B0606020202030204" pitchFamily="34" charset="0"/>
                        </a:rPr>
                        <a:t>1 660</a:t>
                      </a:r>
                    </a:p>
                  </a:txBody>
                  <a:tcPr marL="9525" marR="9525" marT="9525" marB="0" anchor="ctr"/>
                </a:tc>
                <a:tc>
                  <a:txBody>
                    <a:bodyPr/>
                    <a:lstStyle/>
                    <a:p>
                      <a:pPr algn="ctr" rtl="0" fontAlgn="b"/>
                      <a:r>
                        <a:rPr lang="en-ZA" sz="1600" b="1" i="0" u="none" strike="noStrike" dirty="0">
                          <a:solidFill>
                            <a:srgbClr val="000000"/>
                          </a:solidFill>
                          <a:effectLst/>
                          <a:latin typeface="Arial Narrow" panose="020B0606020202030204" pitchFamily="34" charset="0"/>
                        </a:rPr>
                        <a:t>14.1</a:t>
                      </a:r>
                    </a:p>
                  </a:txBody>
                  <a:tcPr marL="9525" marR="9525" marT="9525" marB="0" anchor="ctr"/>
                </a:tc>
                <a:tc>
                  <a:txBody>
                    <a:bodyPr/>
                    <a:lstStyle/>
                    <a:p>
                      <a:pPr algn="ctr" fontAlgn="b"/>
                      <a:r>
                        <a:rPr lang="en-ZA" sz="1600" b="0" i="0" u="none" strike="noStrike" dirty="0">
                          <a:solidFill>
                            <a:srgbClr val="000000"/>
                          </a:solidFill>
                          <a:effectLst/>
                          <a:latin typeface="Arial Narrow" panose="020B0606020202030204" pitchFamily="34" charset="0"/>
                        </a:rPr>
                        <a:t>1 981</a:t>
                      </a:r>
                    </a:p>
                  </a:txBody>
                  <a:tcPr marL="9525" marR="9525" marT="9525" marB="0" anchor="ctr">
                    <a:solidFill>
                      <a:schemeClr val="accent3">
                        <a:lumMod val="40000"/>
                        <a:lumOff val="60000"/>
                      </a:schemeClr>
                    </a:solidFill>
                  </a:tcPr>
                </a:tc>
                <a:tc>
                  <a:txBody>
                    <a:bodyPr/>
                    <a:lstStyle/>
                    <a:p>
                      <a:pPr algn="ctr" rtl="0" fontAlgn="b"/>
                      <a:r>
                        <a:rPr lang="en-ZA" sz="1600" b="1" i="0" u="none" strike="noStrike" dirty="0">
                          <a:solidFill>
                            <a:srgbClr val="000000"/>
                          </a:solidFill>
                          <a:effectLst/>
                          <a:latin typeface="Arial Narrow" panose="020B0606020202030204" pitchFamily="34" charset="0"/>
                        </a:rPr>
                        <a:t>16.8</a:t>
                      </a:r>
                    </a:p>
                  </a:txBody>
                  <a:tcPr marL="9525" marR="9525" marT="9525" marB="0" anchor="ctr">
                    <a:solidFill>
                      <a:schemeClr val="accent3">
                        <a:lumMod val="40000"/>
                        <a:lumOff val="60000"/>
                      </a:schemeClr>
                    </a:solidFill>
                  </a:tcPr>
                </a:tc>
                <a:tc>
                  <a:txBody>
                    <a:bodyPr/>
                    <a:lstStyle/>
                    <a:p>
                      <a:pPr algn="ctr" fontAlgn="b"/>
                      <a:r>
                        <a:rPr lang="en-ZA" sz="1600" b="0" i="0" u="none" strike="noStrike" dirty="0">
                          <a:solidFill>
                            <a:srgbClr val="000000"/>
                          </a:solidFill>
                          <a:effectLst/>
                          <a:latin typeface="Arial Narrow" panose="020B0606020202030204" pitchFamily="34" charset="0"/>
                        </a:rPr>
                        <a:t>3</a:t>
                      </a:r>
                    </a:p>
                  </a:txBody>
                  <a:tcPr marL="9525" marR="9525" marT="9525" marB="0" anchor="ctr"/>
                </a:tc>
                <a:tc>
                  <a:txBody>
                    <a:bodyPr/>
                    <a:lstStyle/>
                    <a:p>
                      <a:pPr algn="ctr" rtl="0" fontAlgn="b"/>
                      <a:r>
                        <a:rPr lang="en-ZA" sz="1600" b="0" i="0" u="none" strike="noStrike" dirty="0" smtClean="0">
                          <a:solidFill>
                            <a:srgbClr val="000000"/>
                          </a:solidFill>
                          <a:effectLst/>
                          <a:latin typeface="Arial Narrow" panose="020B0606020202030204" pitchFamily="34" charset="0"/>
                        </a:rPr>
                        <a:t>0</a:t>
                      </a:r>
                      <a:endParaRPr lang="en-ZA" sz="1600" b="0" i="0" u="none" strike="noStrike" dirty="0">
                        <a:solidFill>
                          <a:srgbClr val="000000"/>
                        </a:solidFill>
                        <a:effectLst/>
                        <a:latin typeface="Arial Narrow" panose="020B0606020202030204" pitchFamily="34" charset="0"/>
                      </a:endParaRPr>
                    </a:p>
                  </a:txBody>
                  <a:tcPr marL="9525" marR="9525" marT="9525" marB="0" anchor="ctr">
                    <a:solidFill>
                      <a:schemeClr val="accent3">
                        <a:lumMod val="40000"/>
                        <a:lumOff val="60000"/>
                      </a:schemeClr>
                    </a:solidFill>
                  </a:tcPr>
                </a:tc>
                <a:tc>
                  <a:txBody>
                    <a:bodyPr/>
                    <a:lstStyle/>
                    <a:p>
                      <a:pPr algn="ctr" rtl="0" fontAlgn="b"/>
                      <a:r>
                        <a:rPr lang="en-ZA" sz="1600" b="0" i="0" u="none" strike="noStrike" dirty="0">
                          <a:solidFill>
                            <a:srgbClr val="000000"/>
                          </a:solidFill>
                          <a:effectLst/>
                          <a:latin typeface="Arial Narrow" panose="020B0606020202030204" pitchFamily="34" charset="0"/>
                        </a:rPr>
                        <a:t>4 195</a:t>
                      </a:r>
                    </a:p>
                  </a:txBody>
                  <a:tcPr marL="9525" marR="9525" marT="9525" marB="0" anchor="ctr">
                    <a:solidFill>
                      <a:schemeClr val="accent6">
                        <a:lumMod val="40000"/>
                        <a:lumOff val="60000"/>
                      </a:schemeClr>
                    </a:solidFill>
                  </a:tcPr>
                </a:tc>
                <a:tc>
                  <a:txBody>
                    <a:bodyPr/>
                    <a:lstStyle/>
                    <a:p>
                      <a:pPr algn="ctr" rtl="0" fontAlgn="b"/>
                      <a:r>
                        <a:rPr lang="en-ZA" sz="1600" b="1" i="0" u="none" strike="noStrike" dirty="0">
                          <a:solidFill>
                            <a:srgbClr val="000000"/>
                          </a:solidFill>
                          <a:effectLst/>
                          <a:latin typeface="Arial Narrow" panose="020B0606020202030204" pitchFamily="34" charset="0"/>
                        </a:rPr>
                        <a:t>35.6</a:t>
                      </a:r>
                    </a:p>
                  </a:txBody>
                  <a:tcPr marL="9525" marR="9525" marT="9525" marB="0" anchor="ctr">
                    <a:solidFill>
                      <a:schemeClr val="accent6">
                        <a:lumMod val="40000"/>
                        <a:lumOff val="60000"/>
                      </a:schemeClr>
                    </a:solidFill>
                  </a:tcPr>
                </a:tc>
                <a:extLst>
                  <a:ext uri="{0D108BD9-81ED-4DB2-BD59-A6C34878D82A}">
                    <a16:rowId xmlns:a16="http://schemas.microsoft.com/office/drawing/2014/main" val="10005"/>
                  </a:ext>
                </a:extLst>
              </a:tr>
              <a:tr h="367281">
                <a:tc>
                  <a:txBody>
                    <a:bodyPr/>
                    <a:lstStyle/>
                    <a:p>
                      <a:pPr algn="l" fontAlgn="b"/>
                      <a:r>
                        <a:rPr lang="en-ZA" sz="1800" b="1" u="none" strike="noStrike" dirty="0">
                          <a:effectLst/>
                          <a:latin typeface="Arial Narrow" panose="020B0606020202030204" pitchFamily="34" charset="0"/>
                        </a:rPr>
                        <a:t>MPUMALANGA</a:t>
                      </a:r>
                      <a:endParaRPr lang="en-ZA" sz="1800" b="1" i="0" u="none" strike="noStrike" dirty="0">
                        <a:solidFill>
                          <a:srgbClr val="000000"/>
                        </a:solidFill>
                        <a:effectLst/>
                        <a:latin typeface="Arial Narrow" panose="020B0606020202030204" pitchFamily="34" charset="0"/>
                      </a:endParaRPr>
                    </a:p>
                  </a:txBody>
                  <a:tcPr marL="9525" marR="9525" marT="9525" marB="0" anchor="b"/>
                </a:tc>
                <a:tc>
                  <a:txBody>
                    <a:bodyPr/>
                    <a:lstStyle/>
                    <a:p>
                      <a:pPr algn="ctr" fontAlgn="b"/>
                      <a:r>
                        <a:rPr lang="en-ZA" sz="1600" b="0" i="0" u="none" strike="noStrike" dirty="0">
                          <a:solidFill>
                            <a:srgbClr val="000000"/>
                          </a:solidFill>
                          <a:effectLst/>
                          <a:latin typeface="Arial Narrow" panose="020B0606020202030204" pitchFamily="34" charset="0"/>
                        </a:rPr>
                        <a:t>6 262</a:t>
                      </a:r>
                    </a:p>
                  </a:txBody>
                  <a:tcPr marL="9525" marR="9525" marT="9525" marB="0" anchor="ctr"/>
                </a:tc>
                <a:tc>
                  <a:txBody>
                    <a:bodyPr/>
                    <a:lstStyle/>
                    <a:p>
                      <a:pPr algn="ctr" fontAlgn="b"/>
                      <a:r>
                        <a:rPr lang="en-ZA" sz="1600" b="0" i="0" u="none" strike="noStrike" dirty="0">
                          <a:solidFill>
                            <a:srgbClr val="000000"/>
                          </a:solidFill>
                          <a:effectLst/>
                          <a:latin typeface="Arial Narrow" panose="020B0606020202030204" pitchFamily="34" charset="0"/>
                        </a:rPr>
                        <a:t>345</a:t>
                      </a:r>
                    </a:p>
                  </a:txBody>
                  <a:tcPr marL="9525" marR="9525" marT="9525" marB="0" anchor="ctr">
                    <a:solidFill>
                      <a:schemeClr val="accent3">
                        <a:lumMod val="40000"/>
                        <a:lumOff val="60000"/>
                      </a:schemeClr>
                    </a:solidFill>
                  </a:tcPr>
                </a:tc>
                <a:tc>
                  <a:txBody>
                    <a:bodyPr/>
                    <a:lstStyle/>
                    <a:p>
                      <a:pPr algn="ctr" rtl="0" fontAlgn="b"/>
                      <a:r>
                        <a:rPr lang="en-ZA" sz="1600" b="1" i="0" u="none" strike="noStrike" dirty="0">
                          <a:solidFill>
                            <a:srgbClr val="000000"/>
                          </a:solidFill>
                          <a:effectLst/>
                          <a:latin typeface="Arial Narrow" panose="020B0606020202030204" pitchFamily="34" charset="0"/>
                        </a:rPr>
                        <a:t>5.5</a:t>
                      </a:r>
                    </a:p>
                  </a:txBody>
                  <a:tcPr marL="9525" marR="9525" marT="9525" marB="0" anchor="ctr">
                    <a:solidFill>
                      <a:schemeClr val="accent3">
                        <a:lumMod val="40000"/>
                        <a:lumOff val="60000"/>
                      </a:schemeClr>
                    </a:solidFill>
                  </a:tcPr>
                </a:tc>
                <a:tc>
                  <a:txBody>
                    <a:bodyPr/>
                    <a:lstStyle/>
                    <a:p>
                      <a:pPr algn="ctr" fontAlgn="b"/>
                      <a:r>
                        <a:rPr lang="en-ZA" sz="1600" b="0" i="0" u="none" strike="noStrike" dirty="0">
                          <a:solidFill>
                            <a:srgbClr val="000000"/>
                          </a:solidFill>
                          <a:effectLst/>
                          <a:latin typeface="Arial Narrow" panose="020B0606020202030204" pitchFamily="34" charset="0"/>
                        </a:rPr>
                        <a:t>1 057</a:t>
                      </a:r>
                    </a:p>
                  </a:txBody>
                  <a:tcPr marL="9525" marR="9525" marT="9525" marB="0" anchor="ctr"/>
                </a:tc>
                <a:tc>
                  <a:txBody>
                    <a:bodyPr/>
                    <a:lstStyle/>
                    <a:p>
                      <a:pPr algn="ctr" rtl="0" fontAlgn="b"/>
                      <a:r>
                        <a:rPr lang="en-ZA" sz="1600" b="1" i="0" u="none" strike="noStrike" dirty="0">
                          <a:solidFill>
                            <a:srgbClr val="000000"/>
                          </a:solidFill>
                          <a:effectLst/>
                          <a:latin typeface="Arial Narrow" panose="020B0606020202030204" pitchFamily="34" charset="0"/>
                        </a:rPr>
                        <a:t>16.9</a:t>
                      </a:r>
                    </a:p>
                  </a:txBody>
                  <a:tcPr marL="9525" marR="9525" marT="9525" marB="0" anchor="ctr"/>
                </a:tc>
                <a:tc>
                  <a:txBody>
                    <a:bodyPr/>
                    <a:lstStyle/>
                    <a:p>
                      <a:pPr algn="ctr" fontAlgn="b"/>
                      <a:r>
                        <a:rPr lang="en-ZA" sz="1600" b="0" i="0" u="none" strike="noStrike" dirty="0">
                          <a:solidFill>
                            <a:srgbClr val="000000"/>
                          </a:solidFill>
                          <a:effectLst/>
                          <a:latin typeface="Arial Narrow" panose="020B0606020202030204" pitchFamily="34" charset="0"/>
                        </a:rPr>
                        <a:t>1 270</a:t>
                      </a:r>
                    </a:p>
                  </a:txBody>
                  <a:tcPr marL="9525" marR="9525" marT="9525" marB="0" anchor="ctr">
                    <a:solidFill>
                      <a:schemeClr val="accent3">
                        <a:lumMod val="40000"/>
                        <a:lumOff val="60000"/>
                      </a:schemeClr>
                    </a:solidFill>
                  </a:tcPr>
                </a:tc>
                <a:tc>
                  <a:txBody>
                    <a:bodyPr/>
                    <a:lstStyle/>
                    <a:p>
                      <a:pPr algn="ctr" rtl="0" fontAlgn="b"/>
                      <a:r>
                        <a:rPr lang="en-ZA" sz="1600" b="1" i="0" u="none" strike="noStrike" dirty="0">
                          <a:solidFill>
                            <a:srgbClr val="000000"/>
                          </a:solidFill>
                          <a:effectLst/>
                          <a:latin typeface="Arial Narrow" panose="020B0606020202030204" pitchFamily="34" charset="0"/>
                        </a:rPr>
                        <a:t>20.3</a:t>
                      </a:r>
                    </a:p>
                  </a:txBody>
                  <a:tcPr marL="9525" marR="9525" marT="9525" marB="0" anchor="ctr">
                    <a:solidFill>
                      <a:schemeClr val="accent3">
                        <a:lumMod val="40000"/>
                        <a:lumOff val="60000"/>
                      </a:schemeClr>
                    </a:solidFill>
                  </a:tcPr>
                </a:tc>
                <a:tc>
                  <a:txBody>
                    <a:bodyPr/>
                    <a:lstStyle/>
                    <a:p>
                      <a:pPr algn="ctr" fontAlgn="b"/>
                      <a:r>
                        <a:rPr lang="en-ZA" sz="1600" b="0" i="0" u="none" strike="noStrike" dirty="0">
                          <a:solidFill>
                            <a:srgbClr val="000000"/>
                          </a:solidFill>
                          <a:effectLst/>
                          <a:latin typeface="Arial Narrow" panose="020B0606020202030204" pitchFamily="34" charset="0"/>
                        </a:rPr>
                        <a:t>5</a:t>
                      </a:r>
                    </a:p>
                  </a:txBody>
                  <a:tcPr marL="9525" marR="9525" marT="9525" marB="0" anchor="ctr"/>
                </a:tc>
                <a:tc>
                  <a:txBody>
                    <a:bodyPr/>
                    <a:lstStyle/>
                    <a:p>
                      <a:pPr algn="ctr" rtl="0" fontAlgn="b"/>
                      <a:r>
                        <a:rPr lang="en-ZA" sz="1600" b="0" i="0" u="none" strike="noStrike" dirty="0" smtClean="0">
                          <a:solidFill>
                            <a:srgbClr val="000000"/>
                          </a:solidFill>
                          <a:effectLst/>
                          <a:latin typeface="Arial Narrow" panose="020B0606020202030204" pitchFamily="34" charset="0"/>
                        </a:rPr>
                        <a:t>0</a:t>
                      </a:r>
                      <a:endParaRPr lang="en-ZA" sz="1600" b="0" i="0" u="none" strike="noStrike" dirty="0">
                        <a:solidFill>
                          <a:srgbClr val="000000"/>
                        </a:solidFill>
                        <a:effectLst/>
                        <a:latin typeface="Arial Narrow" panose="020B0606020202030204" pitchFamily="34" charset="0"/>
                      </a:endParaRPr>
                    </a:p>
                  </a:txBody>
                  <a:tcPr marL="9525" marR="9525" marT="9525" marB="0" anchor="ctr">
                    <a:solidFill>
                      <a:schemeClr val="accent3">
                        <a:lumMod val="40000"/>
                        <a:lumOff val="60000"/>
                      </a:schemeClr>
                    </a:solidFill>
                  </a:tcPr>
                </a:tc>
                <a:tc>
                  <a:txBody>
                    <a:bodyPr/>
                    <a:lstStyle/>
                    <a:p>
                      <a:pPr algn="ctr" rtl="0" fontAlgn="b"/>
                      <a:r>
                        <a:rPr lang="en-ZA" sz="1600" b="0" i="0" u="none" strike="noStrike" dirty="0">
                          <a:solidFill>
                            <a:srgbClr val="000000"/>
                          </a:solidFill>
                          <a:effectLst/>
                          <a:latin typeface="Arial Narrow" panose="020B0606020202030204" pitchFamily="34" charset="0"/>
                        </a:rPr>
                        <a:t>2 677</a:t>
                      </a:r>
                    </a:p>
                  </a:txBody>
                  <a:tcPr marL="9525" marR="9525" marT="9525" marB="0" anchor="ctr">
                    <a:solidFill>
                      <a:schemeClr val="accent6">
                        <a:lumMod val="40000"/>
                        <a:lumOff val="60000"/>
                      </a:schemeClr>
                    </a:solidFill>
                  </a:tcPr>
                </a:tc>
                <a:tc>
                  <a:txBody>
                    <a:bodyPr/>
                    <a:lstStyle/>
                    <a:p>
                      <a:pPr algn="ctr" rtl="0" fontAlgn="b"/>
                      <a:r>
                        <a:rPr lang="en-ZA" sz="1600" b="1" i="0" u="none" strike="noStrike" dirty="0">
                          <a:solidFill>
                            <a:srgbClr val="000000"/>
                          </a:solidFill>
                          <a:effectLst/>
                          <a:latin typeface="Arial Narrow" panose="020B0606020202030204" pitchFamily="34" charset="0"/>
                        </a:rPr>
                        <a:t>42.7</a:t>
                      </a:r>
                    </a:p>
                  </a:txBody>
                  <a:tcPr marL="9525" marR="9525" marT="9525" marB="0" anchor="ctr">
                    <a:solidFill>
                      <a:schemeClr val="accent6">
                        <a:lumMod val="40000"/>
                        <a:lumOff val="60000"/>
                      </a:schemeClr>
                    </a:solidFill>
                  </a:tcPr>
                </a:tc>
                <a:extLst>
                  <a:ext uri="{0D108BD9-81ED-4DB2-BD59-A6C34878D82A}">
                    <a16:rowId xmlns:a16="http://schemas.microsoft.com/office/drawing/2014/main" val="10006"/>
                  </a:ext>
                </a:extLst>
              </a:tr>
              <a:tr h="367281">
                <a:tc>
                  <a:txBody>
                    <a:bodyPr/>
                    <a:lstStyle/>
                    <a:p>
                      <a:pPr algn="l" fontAlgn="b"/>
                      <a:r>
                        <a:rPr lang="en-ZA" sz="1800" b="1" u="none" strike="noStrike" dirty="0">
                          <a:effectLst/>
                          <a:latin typeface="Arial Narrow" panose="020B0606020202030204" pitchFamily="34" charset="0"/>
                        </a:rPr>
                        <a:t>NORTH WEST</a:t>
                      </a:r>
                      <a:endParaRPr lang="en-ZA" sz="1800" b="1" i="0" u="none" strike="noStrike" dirty="0">
                        <a:solidFill>
                          <a:srgbClr val="000000"/>
                        </a:solidFill>
                        <a:effectLst/>
                        <a:latin typeface="Arial Narrow" panose="020B0606020202030204" pitchFamily="34" charset="0"/>
                      </a:endParaRPr>
                    </a:p>
                  </a:txBody>
                  <a:tcPr marL="9525" marR="9525" marT="9525" marB="0" anchor="b"/>
                </a:tc>
                <a:tc>
                  <a:txBody>
                    <a:bodyPr/>
                    <a:lstStyle/>
                    <a:p>
                      <a:pPr algn="ctr" fontAlgn="b"/>
                      <a:r>
                        <a:rPr lang="en-ZA" sz="1600" b="0" i="0" u="none" strike="noStrike" dirty="0">
                          <a:solidFill>
                            <a:srgbClr val="000000"/>
                          </a:solidFill>
                          <a:effectLst/>
                          <a:latin typeface="Arial Narrow" panose="020B0606020202030204" pitchFamily="34" charset="0"/>
                        </a:rPr>
                        <a:t>3 995</a:t>
                      </a:r>
                    </a:p>
                  </a:txBody>
                  <a:tcPr marL="9525" marR="9525" marT="9525" marB="0" anchor="ctr"/>
                </a:tc>
                <a:tc>
                  <a:txBody>
                    <a:bodyPr/>
                    <a:lstStyle/>
                    <a:p>
                      <a:pPr algn="ctr" fontAlgn="b"/>
                      <a:r>
                        <a:rPr lang="en-ZA" sz="1600" b="0" i="0" u="none" strike="noStrike" dirty="0">
                          <a:solidFill>
                            <a:srgbClr val="000000"/>
                          </a:solidFill>
                          <a:effectLst/>
                          <a:latin typeface="Arial Narrow" panose="020B0606020202030204" pitchFamily="34" charset="0"/>
                        </a:rPr>
                        <a:t>113</a:t>
                      </a:r>
                    </a:p>
                  </a:txBody>
                  <a:tcPr marL="9525" marR="9525" marT="9525" marB="0" anchor="ctr">
                    <a:solidFill>
                      <a:schemeClr val="accent3">
                        <a:lumMod val="40000"/>
                        <a:lumOff val="60000"/>
                      </a:schemeClr>
                    </a:solidFill>
                  </a:tcPr>
                </a:tc>
                <a:tc>
                  <a:txBody>
                    <a:bodyPr/>
                    <a:lstStyle/>
                    <a:p>
                      <a:pPr algn="ctr" rtl="0" fontAlgn="b"/>
                      <a:r>
                        <a:rPr lang="en-ZA" sz="1600" b="1" i="0" u="none" strike="noStrike" dirty="0">
                          <a:solidFill>
                            <a:srgbClr val="000000"/>
                          </a:solidFill>
                          <a:effectLst/>
                          <a:latin typeface="Arial Narrow" panose="020B0606020202030204" pitchFamily="34" charset="0"/>
                        </a:rPr>
                        <a:t>2.8</a:t>
                      </a:r>
                    </a:p>
                  </a:txBody>
                  <a:tcPr marL="9525" marR="9525" marT="9525" marB="0" anchor="ctr">
                    <a:solidFill>
                      <a:schemeClr val="accent3">
                        <a:lumMod val="40000"/>
                        <a:lumOff val="60000"/>
                      </a:schemeClr>
                    </a:solidFill>
                  </a:tcPr>
                </a:tc>
                <a:tc>
                  <a:txBody>
                    <a:bodyPr/>
                    <a:lstStyle/>
                    <a:p>
                      <a:pPr algn="ctr" fontAlgn="b"/>
                      <a:r>
                        <a:rPr lang="en-ZA" sz="1600" b="0" i="0" u="none" strike="noStrike" dirty="0">
                          <a:solidFill>
                            <a:srgbClr val="000000"/>
                          </a:solidFill>
                          <a:effectLst/>
                          <a:latin typeface="Arial Narrow" panose="020B0606020202030204" pitchFamily="34" charset="0"/>
                        </a:rPr>
                        <a:t>446</a:t>
                      </a:r>
                    </a:p>
                  </a:txBody>
                  <a:tcPr marL="9525" marR="9525" marT="9525" marB="0" anchor="ctr"/>
                </a:tc>
                <a:tc>
                  <a:txBody>
                    <a:bodyPr/>
                    <a:lstStyle/>
                    <a:p>
                      <a:pPr algn="ctr" rtl="0" fontAlgn="b"/>
                      <a:r>
                        <a:rPr lang="en-ZA" sz="1600" b="1" i="0" u="none" strike="noStrike" dirty="0">
                          <a:solidFill>
                            <a:srgbClr val="000000"/>
                          </a:solidFill>
                          <a:effectLst/>
                          <a:latin typeface="Arial Narrow" panose="020B0606020202030204" pitchFamily="34" charset="0"/>
                        </a:rPr>
                        <a:t>11.2</a:t>
                      </a:r>
                    </a:p>
                  </a:txBody>
                  <a:tcPr marL="9525" marR="9525" marT="9525" marB="0" anchor="ctr"/>
                </a:tc>
                <a:tc>
                  <a:txBody>
                    <a:bodyPr/>
                    <a:lstStyle/>
                    <a:p>
                      <a:pPr algn="ctr" fontAlgn="b"/>
                      <a:r>
                        <a:rPr lang="en-ZA" sz="1600" b="0" i="0" u="none" strike="noStrike" dirty="0">
                          <a:solidFill>
                            <a:srgbClr val="000000"/>
                          </a:solidFill>
                          <a:effectLst/>
                          <a:latin typeface="Arial Narrow" panose="020B0606020202030204" pitchFamily="34" charset="0"/>
                        </a:rPr>
                        <a:t>746</a:t>
                      </a:r>
                    </a:p>
                  </a:txBody>
                  <a:tcPr marL="9525" marR="9525" marT="9525" marB="0" anchor="ctr">
                    <a:solidFill>
                      <a:schemeClr val="accent3">
                        <a:lumMod val="40000"/>
                        <a:lumOff val="60000"/>
                      </a:schemeClr>
                    </a:solidFill>
                  </a:tcPr>
                </a:tc>
                <a:tc>
                  <a:txBody>
                    <a:bodyPr/>
                    <a:lstStyle/>
                    <a:p>
                      <a:pPr algn="ctr" rtl="0" fontAlgn="b"/>
                      <a:r>
                        <a:rPr lang="en-ZA" sz="1600" b="1" i="0" u="none" strike="noStrike" dirty="0">
                          <a:solidFill>
                            <a:srgbClr val="000000"/>
                          </a:solidFill>
                          <a:effectLst/>
                          <a:latin typeface="Arial Narrow" panose="020B0606020202030204" pitchFamily="34" charset="0"/>
                        </a:rPr>
                        <a:t>18.7</a:t>
                      </a:r>
                    </a:p>
                  </a:txBody>
                  <a:tcPr marL="9525" marR="9525" marT="9525" marB="0" anchor="ctr">
                    <a:solidFill>
                      <a:schemeClr val="accent3">
                        <a:lumMod val="40000"/>
                        <a:lumOff val="60000"/>
                      </a:schemeClr>
                    </a:solidFill>
                  </a:tcPr>
                </a:tc>
                <a:tc>
                  <a:txBody>
                    <a:bodyPr/>
                    <a:lstStyle/>
                    <a:p>
                      <a:pPr algn="ctr" fontAlgn="b"/>
                      <a:r>
                        <a:rPr lang="en-ZA" sz="1600" b="0" i="0" u="none" strike="noStrike" dirty="0">
                          <a:solidFill>
                            <a:srgbClr val="000000"/>
                          </a:solidFill>
                          <a:effectLst/>
                          <a:latin typeface="Arial Narrow" panose="020B0606020202030204" pitchFamily="34" charset="0"/>
                        </a:rPr>
                        <a:t>0</a:t>
                      </a:r>
                    </a:p>
                  </a:txBody>
                  <a:tcPr marL="9525" marR="9525" marT="9525" marB="0" anchor="ctr"/>
                </a:tc>
                <a:tc>
                  <a:txBody>
                    <a:bodyPr/>
                    <a:lstStyle/>
                    <a:p>
                      <a:pPr algn="ctr" rtl="0" fontAlgn="b"/>
                      <a:r>
                        <a:rPr lang="en-ZA" sz="1600" b="0" i="0" u="none" strike="noStrike" dirty="0" smtClean="0">
                          <a:solidFill>
                            <a:srgbClr val="000000"/>
                          </a:solidFill>
                          <a:effectLst/>
                          <a:latin typeface="Arial Narrow" panose="020B0606020202030204" pitchFamily="34" charset="0"/>
                        </a:rPr>
                        <a:t>1</a:t>
                      </a:r>
                      <a:endParaRPr lang="en-ZA" sz="1600" b="0" i="0" u="none" strike="noStrike" dirty="0">
                        <a:solidFill>
                          <a:srgbClr val="000000"/>
                        </a:solidFill>
                        <a:effectLst/>
                        <a:latin typeface="Arial Narrow" panose="020B0606020202030204" pitchFamily="34" charset="0"/>
                      </a:endParaRPr>
                    </a:p>
                  </a:txBody>
                  <a:tcPr marL="9525" marR="9525" marT="9525" marB="0" anchor="ctr">
                    <a:solidFill>
                      <a:schemeClr val="accent3">
                        <a:lumMod val="40000"/>
                        <a:lumOff val="60000"/>
                      </a:schemeClr>
                    </a:solidFill>
                  </a:tcPr>
                </a:tc>
                <a:tc>
                  <a:txBody>
                    <a:bodyPr/>
                    <a:lstStyle/>
                    <a:p>
                      <a:pPr algn="ctr" rtl="0" fontAlgn="b"/>
                      <a:r>
                        <a:rPr lang="en-ZA" sz="1600" b="0" i="0" u="none" strike="noStrike" dirty="0">
                          <a:solidFill>
                            <a:srgbClr val="000000"/>
                          </a:solidFill>
                          <a:effectLst/>
                          <a:latin typeface="Arial Narrow" panose="020B0606020202030204" pitchFamily="34" charset="0"/>
                        </a:rPr>
                        <a:t>1 305</a:t>
                      </a:r>
                    </a:p>
                  </a:txBody>
                  <a:tcPr marL="9525" marR="9525" marT="9525" marB="0" anchor="ctr">
                    <a:solidFill>
                      <a:schemeClr val="accent6">
                        <a:lumMod val="40000"/>
                        <a:lumOff val="60000"/>
                      </a:schemeClr>
                    </a:solidFill>
                  </a:tcPr>
                </a:tc>
                <a:tc>
                  <a:txBody>
                    <a:bodyPr/>
                    <a:lstStyle/>
                    <a:p>
                      <a:pPr algn="ctr" rtl="0" fontAlgn="b"/>
                      <a:r>
                        <a:rPr lang="en-ZA" sz="1600" b="1" i="0" u="none" strike="noStrike" dirty="0">
                          <a:solidFill>
                            <a:srgbClr val="000000"/>
                          </a:solidFill>
                          <a:effectLst/>
                          <a:latin typeface="Arial Narrow" panose="020B0606020202030204" pitchFamily="34" charset="0"/>
                        </a:rPr>
                        <a:t>32.7</a:t>
                      </a:r>
                    </a:p>
                  </a:txBody>
                  <a:tcPr marL="9525" marR="9525" marT="9525" marB="0" anchor="ctr">
                    <a:solidFill>
                      <a:schemeClr val="accent6">
                        <a:lumMod val="40000"/>
                        <a:lumOff val="60000"/>
                      </a:schemeClr>
                    </a:solidFill>
                  </a:tcPr>
                </a:tc>
                <a:extLst>
                  <a:ext uri="{0D108BD9-81ED-4DB2-BD59-A6C34878D82A}">
                    <a16:rowId xmlns:a16="http://schemas.microsoft.com/office/drawing/2014/main" val="10007"/>
                  </a:ext>
                </a:extLst>
              </a:tr>
              <a:tr h="367281">
                <a:tc>
                  <a:txBody>
                    <a:bodyPr/>
                    <a:lstStyle/>
                    <a:p>
                      <a:pPr algn="l" fontAlgn="b"/>
                      <a:r>
                        <a:rPr lang="en-ZA" sz="1800" b="1" u="none" strike="noStrike" dirty="0">
                          <a:effectLst/>
                          <a:latin typeface="Arial Narrow" panose="020B0606020202030204" pitchFamily="34" charset="0"/>
                        </a:rPr>
                        <a:t>NORTHERN CAPE</a:t>
                      </a:r>
                      <a:endParaRPr lang="en-ZA" sz="1800" b="1" i="0" u="none" strike="noStrike" dirty="0">
                        <a:solidFill>
                          <a:srgbClr val="000000"/>
                        </a:solidFill>
                        <a:effectLst/>
                        <a:latin typeface="Arial Narrow" panose="020B0606020202030204" pitchFamily="34" charset="0"/>
                      </a:endParaRPr>
                    </a:p>
                  </a:txBody>
                  <a:tcPr marL="9525" marR="9525" marT="9525" marB="0" anchor="b"/>
                </a:tc>
                <a:tc>
                  <a:txBody>
                    <a:bodyPr/>
                    <a:lstStyle/>
                    <a:p>
                      <a:pPr algn="ctr" fontAlgn="b"/>
                      <a:r>
                        <a:rPr lang="en-ZA" sz="1600" b="0" i="0" u="none" strike="noStrike" dirty="0">
                          <a:solidFill>
                            <a:srgbClr val="000000"/>
                          </a:solidFill>
                          <a:effectLst/>
                          <a:latin typeface="Arial Narrow" panose="020B0606020202030204" pitchFamily="34" charset="0"/>
                        </a:rPr>
                        <a:t>2 265</a:t>
                      </a:r>
                    </a:p>
                  </a:txBody>
                  <a:tcPr marL="9525" marR="9525" marT="9525" marB="0" anchor="ctr"/>
                </a:tc>
                <a:tc>
                  <a:txBody>
                    <a:bodyPr/>
                    <a:lstStyle/>
                    <a:p>
                      <a:pPr algn="ctr" fontAlgn="b"/>
                      <a:r>
                        <a:rPr lang="en-ZA" sz="1600" b="0" i="0" u="none" strike="noStrike" dirty="0">
                          <a:solidFill>
                            <a:srgbClr val="000000"/>
                          </a:solidFill>
                          <a:effectLst/>
                          <a:latin typeface="Arial Narrow" panose="020B0606020202030204" pitchFamily="34" charset="0"/>
                        </a:rPr>
                        <a:t>52</a:t>
                      </a:r>
                    </a:p>
                  </a:txBody>
                  <a:tcPr marL="9525" marR="9525" marT="9525" marB="0" anchor="ctr">
                    <a:solidFill>
                      <a:schemeClr val="accent3">
                        <a:lumMod val="40000"/>
                        <a:lumOff val="60000"/>
                      </a:schemeClr>
                    </a:solidFill>
                  </a:tcPr>
                </a:tc>
                <a:tc>
                  <a:txBody>
                    <a:bodyPr/>
                    <a:lstStyle/>
                    <a:p>
                      <a:pPr algn="ctr" rtl="0" fontAlgn="b"/>
                      <a:r>
                        <a:rPr lang="en-ZA" sz="1600" b="1" i="0" u="none" strike="noStrike" dirty="0">
                          <a:solidFill>
                            <a:srgbClr val="000000"/>
                          </a:solidFill>
                          <a:effectLst/>
                          <a:latin typeface="Arial Narrow" panose="020B0606020202030204" pitchFamily="34" charset="0"/>
                        </a:rPr>
                        <a:t>2.3</a:t>
                      </a:r>
                    </a:p>
                  </a:txBody>
                  <a:tcPr marL="9525" marR="9525" marT="9525" marB="0" anchor="ctr">
                    <a:solidFill>
                      <a:schemeClr val="accent3">
                        <a:lumMod val="40000"/>
                        <a:lumOff val="60000"/>
                      </a:schemeClr>
                    </a:solidFill>
                  </a:tcPr>
                </a:tc>
                <a:tc>
                  <a:txBody>
                    <a:bodyPr/>
                    <a:lstStyle/>
                    <a:p>
                      <a:pPr algn="ctr" fontAlgn="b"/>
                      <a:r>
                        <a:rPr lang="en-ZA" sz="1600" b="0" i="0" u="none" strike="noStrike" dirty="0">
                          <a:solidFill>
                            <a:srgbClr val="000000"/>
                          </a:solidFill>
                          <a:effectLst/>
                          <a:latin typeface="Arial Narrow" panose="020B0606020202030204" pitchFamily="34" charset="0"/>
                        </a:rPr>
                        <a:t>221</a:t>
                      </a:r>
                    </a:p>
                  </a:txBody>
                  <a:tcPr marL="9525" marR="9525" marT="9525" marB="0" anchor="ctr"/>
                </a:tc>
                <a:tc>
                  <a:txBody>
                    <a:bodyPr/>
                    <a:lstStyle/>
                    <a:p>
                      <a:pPr algn="ctr" rtl="0" fontAlgn="b"/>
                      <a:r>
                        <a:rPr lang="en-ZA" sz="1600" b="1" i="0" u="none" strike="noStrike" dirty="0">
                          <a:solidFill>
                            <a:srgbClr val="000000"/>
                          </a:solidFill>
                          <a:effectLst/>
                          <a:latin typeface="Arial Narrow" panose="020B0606020202030204" pitchFamily="34" charset="0"/>
                        </a:rPr>
                        <a:t>9.8</a:t>
                      </a:r>
                    </a:p>
                  </a:txBody>
                  <a:tcPr marL="9525" marR="9525" marT="9525" marB="0" anchor="ctr"/>
                </a:tc>
                <a:tc>
                  <a:txBody>
                    <a:bodyPr/>
                    <a:lstStyle/>
                    <a:p>
                      <a:pPr algn="ctr" fontAlgn="b"/>
                      <a:r>
                        <a:rPr lang="en-ZA" sz="1600" b="0" i="0" u="none" strike="noStrike" dirty="0">
                          <a:solidFill>
                            <a:srgbClr val="000000"/>
                          </a:solidFill>
                          <a:effectLst/>
                          <a:latin typeface="Arial Narrow" panose="020B0606020202030204" pitchFamily="34" charset="0"/>
                        </a:rPr>
                        <a:t>281</a:t>
                      </a:r>
                    </a:p>
                  </a:txBody>
                  <a:tcPr marL="9525" marR="9525" marT="9525" marB="0" anchor="ctr">
                    <a:solidFill>
                      <a:schemeClr val="accent3">
                        <a:lumMod val="40000"/>
                        <a:lumOff val="60000"/>
                      </a:schemeClr>
                    </a:solidFill>
                  </a:tcPr>
                </a:tc>
                <a:tc>
                  <a:txBody>
                    <a:bodyPr/>
                    <a:lstStyle/>
                    <a:p>
                      <a:pPr algn="ctr" rtl="0" fontAlgn="b"/>
                      <a:r>
                        <a:rPr lang="en-ZA" sz="1600" b="1" i="0" u="none" strike="noStrike" dirty="0">
                          <a:solidFill>
                            <a:srgbClr val="000000"/>
                          </a:solidFill>
                          <a:effectLst/>
                          <a:latin typeface="Arial Narrow" panose="020B0606020202030204" pitchFamily="34" charset="0"/>
                        </a:rPr>
                        <a:t>12.4</a:t>
                      </a:r>
                    </a:p>
                  </a:txBody>
                  <a:tcPr marL="9525" marR="9525" marT="9525" marB="0" anchor="ctr">
                    <a:solidFill>
                      <a:schemeClr val="accent3">
                        <a:lumMod val="40000"/>
                        <a:lumOff val="60000"/>
                      </a:schemeClr>
                    </a:solidFill>
                  </a:tcPr>
                </a:tc>
                <a:tc>
                  <a:txBody>
                    <a:bodyPr/>
                    <a:lstStyle/>
                    <a:p>
                      <a:pPr algn="ctr" fontAlgn="b"/>
                      <a:r>
                        <a:rPr lang="en-ZA" sz="1600" b="0" i="0" u="none" strike="noStrike" dirty="0">
                          <a:solidFill>
                            <a:srgbClr val="000000"/>
                          </a:solidFill>
                          <a:effectLst/>
                          <a:latin typeface="Arial Narrow" panose="020B0606020202030204" pitchFamily="34" charset="0"/>
                        </a:rPr>
                        <a:t>0</a:t>
                      </a:r>
                    </a:p>
                  </a:txBody>
                  <a:tcPr marL="9525" marR="9525" marT="9525" marB="0" anchor="ctr"/>
                </a:tc>
                <a:tc>
                  <a:txBody>
                    <a:bodyPr/>
                    <a:lstStyle/>
                    <a:p>
                      <a:pPr algn="ctr" rtl="0" fontAlgn="b"/>
                      <a:r>
                        <a:rPr lang="en-ZA" sz="1600" b="0" i="0" u="none" strike="noStrike" dirty="0" smtClean="0">
                          <a:solidFill>
                            <a:srgbClr val="000000"/>
                          </a:solidFill>
                          <a:effectLst/>
                          <a:latin typeface="Arial Narrow" panose="020B0606020202030204" pitchFamily="34" charset="0"/>
                        </a:rPr>
                        <a:t>0</a:t>
                      </a:r>
                      <a:endParaRPr lang="en-ZA" sz="1600" b="0" i="0" u="none" strike="noStrike" dirty="0">
                        <a:solidFill>
                          <a:srgbClr val="000000"/>
                        </a:solidFill>
                        <a:effectLst/>
                        <a:latin typeface="Arial Narrow" panose="020B0606020202030204" pitchFamily="34" charset="0"/>
                      </a:endParaRPr>
                    </a:p>
                  </a:txBody>
                  <a:tcPr marL="9525" marR="9525" marT="9525" marB="0" anchor="ctr">
                    <a:solidFill>
                      <a:schemeClr val="accent3">
                        <a:lumMod val="40000"/>
                        <a:lumOff val="60000"/>
                      </a:schemeClr>
                    </a:solidFill>
                  </a:tcPr>
                </a:tc>
                <a:tc>
                  <a:txBody>
                    <a:bodyPr/>
                    <a:lstStyle/>
                    <a:p>
                      <a:pPr algn="ctr" rtl="0" fontAlgn="b"/>
                      <a:r>
                        <a:rPr lang="en-ZA" sz="1600" b="0" i="0" u="none" strike="noStrike" dirty="0">
                          <a:solidFill>
                            <a:srgbClr val="000000"/>
                          </a:solidFill>
                          <a:effectLst/>
                          <a:latin typeface="Arial Narrow" panose="020B0606020202030204" pitchFamily="34" charset="0"/>
                        </a:rPr>
                        <a:t>554</a:t>
                      </a:r>
                    </a:p>
                  </a:txBody>
                  <a:tcPr marL="9525" marR="9525" marT="9525" marB="0" anchor="ctr">
                    <a:solidFill>
                      <a:schemeClr val="accent6">
                        <a:lumMod val="40000"/>
                        <a:lumOff val="60000"/>
                      </a:schemeClr>
                    </a:solidFill>
                  </a:tcPr>
                </a:tc>
                <a:tc>
                  <a:txBody>
                    <a:bodyPr/>
                    <a:lstStyle/>
                    <a:p>
                      <a:pPr algn="ctr" rtl="0" fontAlgn="b"/>
                      <a:r>
                        <a:rPr lang="en-ZA" sz="1600" b="1" i="0" u="none" strike="noStrike" dirty="0">
                          <a:solidFill>
                            <a:srgbClr val="000000"/>
                          </a:solidFill>
                          <a:effectLst/>
                          <a:latin typeface="Arial Narrow" panose="020B0606020202030204" pitchFamily="34" charset="0"/>
                        </a:rPr>
                        <a:t>24.5</a:t>
                      </a:r>
                    </a:p>
                  </a:txBody>
                  <a:tcPr marL="9525" marR="9525" marT="9525" marB="0" anchor="ctr">
                    <a:solidFill>
                      <a:schemeClr val="accent6">
                        <a:lumMod val="40000"/>
                        <a:lumOff val="60000"/>
                      </a:schemeClr>
                    </a:solidFill>
                  </a:tcPr>
                </a:tc>
                <a:extLst>
                  <a:ext uri="{0D108BD9-81ED-4DB2-BD59-A6C34878D82A}">
                    <a16:rowId xmlns:a16="http://schemas.microsoft.com/office/drawing/2014/main" val="10008"/>
                  </a:ext>
                </a:extLst>
              </a:tr>
              <a:tr h="367281">
                <a:tc>
                  <a:txBody>
                    <a:bodyPr/>
                    <a:lstStyle/>
                    <a:p>
                      <a:pPr algn="l" fontAlgn="b"/>
                      <a:r>
                        <a:rPr lang="en-ZA" sz="1800" b="1" u="none" strike="noStrike" dirty="0">
                          <a:effectLst/>
                          <a:latin typeface="Arial Narrow" panose="020B0606020202030204" pitchFamily="34" charset="0"/>
                        </a:rPr>
                        <a:t>WESTERN CAPE</a:t>
                      </a:r>
                      <a:endParaRPr lang="en-ZA" sz="1800" b="1" i="0" u="none" strike="noStrike" dirty="0">
                        <a:solidFill>
                          <a:srgbClr val="000000"/>
                        </a:solidFill>
                        <a:effectLst/>
                        <a:latin typeface="Arial Narrow" panose="020B0606020202030204" pitchFamily="34" charset="0"/>
                      </a:endParaRPr>
                    </a:p>
                  </a:txBody>
                  <a:tcPr marL="9525" marR="9525" marT="9525" marB="0" anchor="b"/>
                </a:tc>
                <a:tc>
                  <a:txBody>
                    <a:bodyPr/>
                    <a:lstStyle/>
                    <a:p>
                      <a:pPr algn="ctr" fontAlgn="b"/>
                      <a:r>
                        <a:rPr lang="en-ZA" sz="1600" b="0" i="0" u="none" strike="noStrike" dirty="0">
                          <a:solidFill>
                            <a:srgbClr val="000000"/>
                          </a:solidFill>
                          <a:effectLst/>
                          <a:latin typeface="Arial Narrow" panose="020B0606020202030204" pitchFamily="34" charset="0"/>
                        </a:rPr>
                        <a:t>2 730</a:t>
                      </a:r>
                    </a:p>
                  </a:txBody>
                  <a:tcPr marL="9525" marR="9525" marT="9525" marB="0" anchor="ctr"/>
                </a:tc>
                <a:tc>
                  <a:txBody>
                    <a:bodyPr/>
                    <a:lstStyle/>
                    <a:p>
                      <a:pPr algn="ctr" fontAlgn="b"/>
                      <a:r>
                        <a:rPr lang="en-ZA" sz="1600" b="0" i="0" u="none" strike="noStrike" dirty="0">
                          <a:solidFill>
                            <a:srgbClr val="000000"/>
                          </a:solidFill>
                          <a:effectLst/>
                          <a:latin typeface="Arial Narrow" panose="020B0606020202030204" pitchFamily="34" charset="0"/>
                        </a:rPr>
                        <a:t>55</a:t>
                      </a:r>
                    </a:p>
                  </a:txBody>
                  <a:tcPr marL="9525" marR="9525" marT="9525" marB="0" anchor="ctr">
                    <a:solidFill>
                      <a:schemeClr val="accent3">
                        <a:lumMod val="40000"/>
                        <a:lumOff val="60000"/>
                      </a:schemeClr>
                    </a:solidFill>
                  </a:tcPr>
                </a:tc>
                <a:tc>
                  <a:txBody>
                    <a:bodyPr/>
                    <a:lstStyle/>
                    <a:p>
                      <a:pPr algn="ctr" rtl="0" fontAlgn="b"/>
                      <a:r>
                        <a:rPr lang="en-ZA" sz="1600" b="1" i="0" u="none" strike="noStrike" dirty="0">
                          <a:solidFill>
                            <a:srgbClr val="000000"/>
                          </a:solidFill>
                          <a:effectLst/>
                          <a:latin typeface="Arial Narrow" panose="020B0606020202030204" pitchFamily="34" charset="0"/>
                        </a:rPr>
                        <a:t>2.0</a:t>
                      </a:r>
                    </a:p>
                  </a:txBody>
                  <a:tcPr marL="9525" marR="9525" marT="9525" marB="0" anchor="ctr">
                    <a:solidFill>
                      <a:schemeClr val="accent3">
                        <a:lumMod val="40000"/>
                        <a:lumOff val="60000"/>
                      </a:schemeClr>
                    </a:solidFill>
                  </a:tcPr>
                </a:tc>
                <a:tc>
                  <a:txBody>
                    <a:bodyPr/>
                    <a:lstStyle/>
                    <a:p>
                      <a:pPr algn="ctr" fontAlgn="b"/>
                      <a:r>
                        <a:rPr lang="en-ZA" sz="1600" b="0" i="0" u="none" strike="noStrike" dirty="0">
                          <a:solidFill>
                            <a:srgbClr val="000000"/>
                          </a:solidFill>
                          <a:effectLst/>
                          <a:latin typeface="Arial Narrow" panose="020B0606020202030204" pitchFamily="34" charset="0"/>
                        </a:rPr>
                        <a:t>267</a:t>
                      </a:r>
                    </a:p>
                  </a:txBody>
                  <a:tcPr marL="9525" marR="9525" marT="9525" marB="0" anchor="ctr"/>
                </a:tc>
                <a:tc>
                  <a:txBody>
                    <a:bodyPr/>
                    <a:lstStyle/>
                    <a:p>
                      <a:pPr algn="ctr" rtl="0" fontAlgn="b"/>
                      <a:r>
                        <a:rPr lang="en-ZA" sz="1600" b="1" i="0" u="none" strike="noStrike" dirty="0">
                          <a:solidFill>
                            <a:srgbClr val="000000"/>
                          </a:solidFill>
                          <a:effectLst/>
                          <a:latin typeface="Arial Narrow" panose="020B0606020202030204" pitchFamily="34" charset="0"/>
                        </a:rPr>
                        <a:t>9.8</a:t>
                      </a:r>
                    </a:p>
                  </a:txBody>
                  <a:tcPr marL="9525" marR="9525" marT="9525" marB="0" anchor="ctr"/>
                </a:tc>
                <a:tc>
                  <a:txBody>
                    <a:bodyPr/>
                    <a:lstStyle/>
                    <a:p>
                      <a:pPr algn="ctr" fontAlgn="b"/>
                      <a:r>
                        <a:rPr lang="en-ZA" sz="1600" b="0" i="0" u="none" strike="noStrike" dirty="0">
                          <a:solidFill>
                            <a:srgbClr val="000000"/>
                          </a:solidFill>
                          <a:effectLst/>
                          <a:latin typeface="Arial Narrow" panose="020B0606020202030204" pitchFamily="34" charset="0"/>
                        </a:rPr>
                        <a:t>363</a:t>
                      </a:r>
                    </a:p>
                  </a:txBody>
                  <a:tcPr marL="9525" marR="9525" marT="9525" marB="0" anchor="ctr">
                    <a:solidFill>
                      <a:schemeClr val="accent3">
                        <a:lumMod val="40000"/>
                        <a:lumOff val="60000"/>
                      </a:schemeClr>
                    </a:solidFill>
                  </a:tcPr>
                </a:tc>
                <a:tc>
                  <a:txBody>
                    <a:bodyPr/>
                    <a:lstStyle/>
                    <a:p>
                      <a:pPr algn="ctr" rtl="0" fontAlgn="b"/>
                      <a:r>
                        <a:rPr lang="en-ZA" sz="1600" b="1" i="0" u="none" strike="noStrike" dirty="0">
                          <a:solidFill>
                            <a:srgbClr val="000000"/>
                          </a:solidFill>
                          <a:effectLst/>
                          <a:latin typeface="Arial Narrow" panose="020B0606020202030204" pitchFamily="34" charset="0"/>
                        </a:rPr>
                        <a:t>13.3</a:t>
                      </a:r>
                    </a:p>
                  </a:txBody>
                  <a:tcPr marL="9525" marR="9525" marT="9525" marB="0" anchor="ctr">
                    <a:solidFill>
                      <a:schemeClr val="accent3">
                        <a:lumMod val="40000"/>
                        <a:lumOff val="60000"/>
                      </a:schemeClr>
                    </a:solidFill>
                  </a:tcPr>
                </a:tc>
                <a:tc>
                  <a:txBody>
                    <a:bodyPr/>
                    <a:lstStyle/>
                    <a:p>
                      <a:pPr algn="ctr" fontAlgn="b"/>
                      <a:r>
                        <a:rPr lang="en-ZA" sz="1600" b="0" i="0" u="none" strike="noStrike" dirty="0">
                          <a:solidFill>
                            <a:srgbClr val="000000"/>
                          </a:solidFill>
                          <a:effectLst/>
                          <a:latin typeface="Arial Narrow" panose="020B0606020202030204" pitchFamily="34" charset="0"/>
                        </a:rPr>
                        <a:t>0</a:t>
                      </a:r>
                    </a:p>
                  </a:txBody>
                  <a:tcPr marL="9525" marR="9525" marT="9525" marB="0" anchor="ctr"/>
                </a:tc>
                <a:tc>
                  <a:txBody>
                    <a:bodyPr/>
                    <a:lstStyle/>
                    <a:p>
                      <a:pPr algn="ctr" rtl="0" fontAlgn="b"/>
                      <a:r>
                        <a:rPr lang="en-ZA" sz="1600" b="0" i="0" u="none" strike="noStrike" dirty="0" smtClean="0">
                          <a:solidFill>
                            <a:srgbClr val="000000"/>
                          </a:solidFill>
                          <a:effectLst/>
                          <a:latin typeface="Arial Narrow" panose="020B0606020202030204" pitchFamily="34" charset="0"/>
                        </a:rPr>
                        <a:t>2</a:t>
                      </a:r>
                      <a:endParaRPr lang="en-ZA" sz="1600" b="0" i="0" u="none" strike="noStrike" dirty="0">
                        <a:solidFill>
                          <a:srgbClr val="000000"/>
                        </a:solidFill>
                        <a:effectLst/>
                        <a:latin typeface="Arial Narrow" panose="020B0606020202030204" pitchFamily="34" charset="0"/>
                      </a:endParaRPr>
                    </a:p>
                  </a:txBody>
                  <a:tcPr marL="9525" marR="9525" marT="9525" marB="0" anchor="ctr">
                    <a:solidFill>
                      <a:schemeClr val="accent3">
                        <a:lumMod val="40000"/>
                        <a:lumOff val="60000"/>
                      </a:schemeClr>
                    </a:solidFill>
                  </a:tcPr>
                </a:tc>
                <a:tc>
                  <a:txBody>
                    <a:bodyPr/>
                    <a:lstStyle/>
                    <a:p>
                      <a:pPr algn="ctr" rtl="0" fontAlgn="b"/>
                      <a:r>
                        <a:rPr lang="en-ZA" sz="1600" b="0" i="0" u="none" strike="noStrike" dirty="0">
                          <a:solidFill>
                            <a:srgbClr val="000000"/>
                          </a:solidFill>
                          <a:effectLst/>
                          <a:latin typeface="Arial Narrow" panose="020B0606020202030204" pitchFamily="34" charset="0"/>
                        </a:rPr>
                        <a:t>685</a:t>
                      </a:r>
                    </a:p>
                  </a:txBody>
                  <a:tcPr marL="9525" marR="9525" marT="9525" marB="0" anchor="ctr">
                    <a:solidFill>
                      <a:schemeClr val="accent6">
                        <a:lumMod val="40000"/>
                        <a:lumOff val="60000"/>
                      </a:schemeClr>
                    </a:solidFill>
                  </a:tcPr>
                </a:tc>
                <a:tc>
                  <a:txBody>
                    <a:bodyPr/>
                    <a:lstStyle/>
                    <a:p>
                      <a:pPr algn="ctr" rtl="0" fontAlgn="b"/>
                      <a:r>
                        <a:rPr lang="en-ZA" sz="1600" b="1" i="0" u="none" strike="noStrike" dirty="0">
                          <a:solidFill>
                            <a:srgbClr val="000000"/>
                          </a:solidFill>
                          <a:effectLst/>
                          <a:latin typeface="Arial Narrow" panose="020B0606020202030204" pitchFamily="34" charset="0"/>
                        </a:rPr>
                        <a:t>25.1</a:t>
                      </a:r>
                    </a:p>
                  </a:txBody>
                  <a:tcPr marL="9525" marR="9525" marT="9525" marB="0" anchor="ctr">
                    <a:solidFill>
                      <a:schemeClr val="accent6">
                        <a:lumMod val="40000"/>
                        <a:lumOff val="60000"/>
                      </a:schemeClr>
                    </a:solidFill>
                  </a:tcPr>
                </a:tc>
                <a:extLst>
                  <a:ext uri="{0D108BD9-81ED-4DB2-BD59-A6C34878D82A}">
                    <a16:rowId xmlns:a16="http://schemas.microsoft.com/office/drawing/2014/main" val="10009"/>
                  </a:ext>
                </a:extLst>
              </a:tr>
              <a:tr h="367281">
                <a:tc>
                  <a:txBody>
                    <a:bodyPr/>
                    <a:lstStyle/>
                    <a:p>
                      <a:pPr algn="l" fontAlgn="b"/>
                      <a:r>
                        <a:rPr lang="en-ZA" sz="1800" b="1" u="none" strike="noStrike" dirty="0">
                          <a:effectLst/>
                          <a:latin typeface="Arial Narrow" panose="020B0606020202030204" pitchFamily="34" charset="0"/>
                        </a:rPr>
                        <a:t>NATIONAL</a:t>
                      </a:r>
                      <a:endParaRPr lang="en-ZA" sz="1800" b="1" i="0" u="none" strike="noStrike" dirty="0">
                        <a:solidFill>
                          <a:srgbClr val="000000"/>
                        </a:solidFill>
                        <a:effectLst/>
                        <a:latin typeface="Arial Narrow" panose="020B0606020202030204" pitchFamily="34" charset="0"/>
                      </a:endParaRPr>
                    </a:p>
                  </a:txBody>
                  <a:tcPr marL="9525" marR="9525" marT="9525" marB="0" anchor="b"/>
                </a:tc>
                <a:tc>
                  <a:txBody>
                    <a:bodyPr/>
                    <a:lstStyle/>
                    <a:p>
                      <a:pPr algn="ctr" rtl="0" fontAlgn="b"/>
                      <a:r>
                        <a:rPr lang="en-ZA" sz="1600" b="1" i="0" u="none" strike="noStrike" dirty="0">
                          <a:solidFill>
                            <a:srgbClr val="000000"/>
                          </a:solidFill>
                          <a:effectLst/>
                          <a:latin typeface="Arial Narrow" panose="020B0606020202030204" pitchFamily="34" charset="0"/>
                        </a:rPr>
                        <a:t>65 499</a:t>
                      </a:r>
                    </a:p>
                  </a:txBody>
                  <a:tcPr marL="9525" marR="9525" marT="9525" marB="0" anchor="ctr"/>
                </a:tc>
                <a:tc>
                  <a:txBody>
                    <a:bodyPr/>
                    <a:lstStyle/>
                    <a:p>
                      <a:pPr algn="ctr" rtl="0" fontAlgn="b"/>
                      <a:r>
                        <a:rPr lang="en-ZA" sz="1600" b="1" i="0" u="none" strike="noStrike" dirty="0">
                          <a:solidFill>
                            <a:srgbClr val="000000"/>
                          </a:solidFill>
                          <a:effectLst/>
                          <a:latin typeface="Arial Narrow" panose="020B0606020202030204" pitchFamily="34" charset="0"/>
                        </a:rPr>
                        <a:t>3 026</a:t>
                      </a:r>
                    </a:p>
                  </a:txBody>
                  <a:tcPr marL="9525" marR="9525" marT="9525" marB="0" anchor="ctr">
                    <a:solidFill>
                      <a:schemeClr val="accent3">
                        <a:lumMod val="40000"/>
                        <a:lumOff val="60000"/>
                      </a:schemeClr>
                    </a:solidFill>
                  </a:tcPr>
                </a:tc>
                <a:tc>
                  <a:txBody>
                    <a:bodyPr/>
                    <a:lstStyle/>
                    <a:p>
                      <a:pPr algn="ctr" rtl="0" fontAlgn="b"/>
                      <a:r>
                        <a:rPr lang="en-ZA" sz="1600" b="1" i="0" u="none" strike="noStrike" dirty="0">
                          <a:solidFill>
                            <a:srgbClr val="000000"/>
                          </a:solidFill>
                          <a:effectLst/>
                          <a:latin typeface="Arial Narrow" panose="020B0606020202030204" pitchFamily="34" charset="0"/>
                        </a:rPr>
                        <a:t>4.6</a:t>
                      </a:r>
                    </a:p>
                  </a:txBody>
                  <a:tcPr marL="9525" marR="9525" marT="9525" marB="0" anchor="ctr">
                    <a:solidFill>
                      <a:schemeClr val="accent3">
                        <a:lumMod val="40000"/>
                        <a:lumOff val="60000"/>
                      </a:schemeClr>
                    </a:solidFill>
                  </a:tcPr>
                </a:tc>
                <a:tc>
                  <a:txBody>
                    <a:bodyPr/>
                    <a:lstStyle/>
                    <a:p>
                      <a:pPr algn="ctr" rtl="0" fontAlgn="b"/>
                      <a:r>
                        <a:rPr lang="en-ZA" sz="1600" b="1" i="0" u="none" strike="noStrike" dirty="0">
                          <a:solidFill>
                            <a:srgbClr val="000000"/>
                          </a:solidFill>
                          <a:effectLst/>
                          <a:latin typeface="Arial Narrow" panose="020B0606020202030204" pitchFamily="34" charset="0"/>
                        </a:rPr>
                        <a:t>10 107</a:t>
                      </a:r>
                    </a:p>
                  </a:txBody>
                  <a:tcPr marL="9525" marR="9525" marT="9525" marB="0" anchor="ctr"/>
                </a:tc>
                <a:tc>
                  <a:txBody>
                    <a:bodyPr/>
                    <a:lstStyle/>
                    <a:p>
                      <a:pPr algn="ctr" rtl="0" fontAlgn="b"/>
                      <a:r>
                        <a:rPr lang="en-ZA" sz="1600" b="1" i="0" u="none" strike="noStrike" dirty="0">
                          <a:solidFill>
                            <a:srgbClr val="000000"/>
                          </a:solidFill>
                          <a:effectLst/>
                          <a:latin typeface="Arial Narrow" panose="020B0606020202030204" pitchFamily="34" charset="0"/>
                        </a:rPr>
                        <a:t>15.4</a:t>
                      </a:r>
                    </a:p>
                  </a:txBody>
                  <a:tcPr marL="9525" marR="9525" marT="9525" marB="0" anchor="ctr"/>
                </a:tc>
                <a:tc>
                  <a:txBody>
                    <a:bodyPr/>
                    <a:lstStyle/>
                    <a:p>
                      <a:pPr algn="ctr" rtl="0" fontAlgn="b"/>
                      <a:r>
                        <a:rPr lang="en-ZA" sz="1600" b="1" i="0" u="none" strike="noStrike" dirty="0">
                          <a:solidFill>
                            <a:srgbClr val="000000"/>
                          </a:solidFill>
                          <a:effectLst/>
                          <a:latin typeface="Arial Narrow" panose="020B0606020202030204" pitchFamily="34" charset="0"/>
                        </a:rPr>
                        <a:t>11 088</a:t>
                      </a:r>
                    </a:p>
                  </a:txBody>
                  <a:tcPr marL="9525" marR="9525" marT="9525" marB="0" anchor="ctr">
                    <a:solidFill>
                      <a:schemeClr val="accent3">
                        <a:lumMod val="40000"/>
                        <a:lumOff val="60000"/>
                      </a:schemeClr>
                    </a:solidFill>
                  </a:tcPr>
                </a:tc>
                <a:tc>
                  <a:txBody>
                    <a:bodyPr/>
                    <a:lstStyle/>
                    <a:p>
                      <a:pPr algn="ctr" rtl="0" fontAlgn="b"/>
                      <a:r>
                        <a:rPr lang="en-ZA" sz="1600" b="1" i="0" u="none" strike="noStrike" dirty="0">
                          <a:solidFill>
                            <a:srgbClr val="000000"/>
                          </a:solidFill>
                          <a:effectLst/>
                          <a:latin typeface="Arial Narrow" panose="020B0606020202030204" pitchFamily="34" charset="0"/>
                        </a:rPr>
                        <a:t>16.9</a:t>
                      </a:r>
                    </a:p>
                  </a:txBody>
                  <a:tcPr marL="9525" marR="9525" marT="9525" marB="0" anchor="ctr">
                    <a:solidFill>
                      <a:schemeClr val="accent3">
                        <a:lumMod val="40000"/>
                        <a:lumOff val="60000"/>
                      </a:schemeClr>
                    </a:solidFill>
                  </a:tcPr>
                </a:tc>
                <a:tc>
                  <a:txBody>
                    <a:bodyPr/>
                    <a:lstStyle/>
                    <a:p>
                      <a:pPr algn="ctr" rtl="0" fontAlgn="b"/>
                      <a:r>
                        <a:rPr lang="en-ZA" sz="1600" b="1" i="0" u="none" strike="noStrike" dirty="0">
                          <a:solidFill>
                            <a:srgbClr val="000000"/>
                          </a:solidFill>
                          <a:effectLst/>
                          <a:latin typeface="Arial Narrow" panose="020B0606020202030204" pitchFamily="34" charset="0"/>
                        </a:rPr>
                        <a:t>11</a:t>
                      </a:r>
                    </a:p>
                  </a:txBody>
                  <a:tcPr marL="9525" marR="9525" marT="9525" marB="0" anchor="ctr"/>
                </a:tc>
                <a:tc>
                  <a:txBody>
                    <a:bodyPr/>
                    <a:lstStyle/>
                    <a:p>
                      <a:pPr algn="ctr" rtl="0" fontAlgn="b"/>
                      <a:r>
                        <a:rPr lang="en-ZA" sz="1600" b="1" i="0" u="none" strike="noStrike" dirty="0" smtClean="0">
                          <a:solidFill>
                            <a:srgbClr val="000000"/>
                          </a:solidFill>
                          <a:effectLst/>
                          <a:latin typeface="Arial Narrow" panose="020B0606020202030204" pitchFamily="34" charset="0"/>
                        </a:rPr>
                        <a:t>12</a:t>
                      </a:r>
                      <a:endParaRPr lang="en-ZA" sz="1600" b="1" i="0" u="none" strike="noStrike" dirty="0">
                        <a:solidFill>
                          <a:srgbClr val="000000"/>
                        </a:solidFill>
                        <a:effectLst/>
                        <a:latin typeface="Arial Narrow" panose="020B0606020202030204" pitchFamily="34" charset="0"/>
                      </a:endParaRPr>
                    </a:p>
                  </a:txBody>
                  <a:tcPr marL="9525" marR="9525" marT="9525" marB="0" anchor="ctr">
                    <a:solidFill>
                      <a:schemeClr val="accent3">
                        <a:lumMod val="40000"/>
                        <a:lumOff val="60000"/>
                      </a:schemeClr>
                    </a:solidFill>
                  </a:tcPr>
                </a:tc>
                <a:tc>
                  <a:txBody>
                    <a:bodyPr/>
                    <a:lstStyle/>
                    <a:p>
                      <a:pPr algn="ctr" rtl="0" fontAlgn="b"/>
                      <a:r>
                        <a:rPr lang="en-ZA" sz="1600" b="1" i="0" u="none" strike="noStrike" dirty="0">
                          <a:solidFill>
                            <a:srgbClr val="000000"/>
                          </a:solidFill>
                          <a:effectLst/>
                          <a:latin typeface="Arial Narrow" panose="020B0606020202030204" pitchFamily="34" charset="0"/>
                        </a:rPr>
                        <a:t>24 232</a:t>
                      </a:r>
                    </a:p>
                  </a:txBody>
                  <a:tcPr marL="9525" marR="9525" marT="9525" marB="0" anchor="ctr">
                    <a:solidFill>
                      <a:schemeClr val="accent6">
                        <a:lumMod val="40000"/>
                        <a:lumOff val="60000"/>
                      </a:schemeClr>
                    </a:solidFill>
                  </a:tcPr>
                </a:tc>
                <a:tc>
                  <a:txBody>
                    <a:bodyPr/>
                    <a:lstStyle/>
                    <a:p>
                      <a:pPr algn="ctr" rtl="0" fontAlgn="b"/>
                      <a:r>
                        <a:rPr lang="en-ZA" sz="1600" b="1" i="0" u="none" strike="noStrike" dirty="0">
                          <a:solidFill>
                            <a:srgbClr val="000000"/>
                          </a:solidFill>
                          <a:effectLst/>
                          <a:latin typeface="Arial Narrow" panose="020B0606020202030204" pitchFamily="34" charset="0"/>
                        </a:rPr>
                        <a:t>37.0</a:t>
                      </a:r>
                    </a:p>
                  </a:txBody>
                  <a:tcPr marL="9525" marR="9525" marT="9525" marB="0" anchor="ctr">
                    <a:solidFill>
                      <a:schemeClr val="accent6">
                        <a:lumMod val="40000"/>
                        <a:lumOff val="60000"/>
                      </a:schemeClr>
                    </a:solidFill>
                  </a:tcPr>
                </a:tc>
                <a:extLst>
                  <a:ext uri="{0D108BD9-81ED-4DB2-BD59-A6C34878D82A}">
                    <a16:rowId xmlns:a16="http://schemas.microsoft.com/office/drawing/2014/main" val="10010"/>
                  </a:ext>
                </a:extLst>
              </a:tr>
            </a:tbl>
          </a:graphicData>
        </a:graphic>
      </p:graphicFrame>
      <p:sp>
        <p:nvSpPr>
          <p:cNvPr id="3" name="Slide Number Placeholder 2"/>
          <p:cNvSpPr>
            <a:spLocks noGrp="1"/>
          </p:cNvSpPr>
          <p:nvPr>
            <p:ph type="sldNum" sz="quarter" idx="12"/>
          </p:nvPr>
        </p:nvSpPr>
        <p:spPr/>
        <p:txBody>
          <a:bodyPr/>
          <a:lstStyle/>
          <a:p>
            <a:pPr>
              <a:defRPr/>
            </a:pPr>
            <a:fld id="{5D50A69F-0DB0-4229-A874-189A1B00A418}" type="slidenum">
              <a:rPr lang="en-ZA" altLang="en-US" smtClean="0"/>
              <a:pPr>
                <a:defRPr/>
              </a:pPr>
              <a:t>86</a:t>
            </a:fld>
            <a:endParaRPr lang="en-ZA" altLang="en-US" dirty="0"/>
          </a:p>
        </p:txBody>
      </p:sp>
    </p:spTree>
    <p:extLst>
      <p:ext uri="{BB962C8B-B14F-4D97-AF65-F5344CB8AC3E}">
        <p14:creationId xmlns:p14="http://schemas.microsoft.com/office/powerpoint/2010/main" val="11614360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0"/>
            <a:ext cx="8229600" cy="1143000"/>
          </a:xfrm>
        </p:spPr>
        <p:txBody>
          <a:bodyPr/>
          <a:lstStyle/>
          <a:p>
            <a:r>
              <a:rPr lang="en-ZA" b="1" dirty="0">
                <a:solidFill>
                  <a:schemeClr val="accent2">
                    <a:lumMod val="50000"/>
                  </a:schemeClr>
                </a:solidFill>
                <a:latin typeface="Arial Narrow" pitchFamily="34" charset="0"/>
              </a:rPr>
              <a:t>% ACHIEVED PROGRESSED ONLY </a:t>
            </a:r>
          </a:p>
        </p:txBody>
      </p:sp>
      <p:sp>
        <p:nvSpPr>
          <p:cNvPr id="3" name="Slide Number Placeholder 2"/>
          <p:cNvSpPr>
            <a:spLocks noGrp="1"/>
          </p:cNvSpPr>
          <p:nvPr>
            <p:ph type="sldNum" sz="quarter" idx="12"/>
          </p:nvPr>
        </p:nvSpPr>
        <p:spPr>
          <a:xfrm>
            <a:off x="8388424" y="6337517"/>
            <a:ext cx="442392" cy="365125"/>
          </a:xfrm>
        </p:spPr>
        <p:txBody>
          <a:bodyPr/>
          <a:lstStyle/>
          <a:p>
            <a:pPr>
              <a:defRPr/>
            </a:pPr>
            <a:fld id="{5D50A69F-0DB0-4229-A874-189A1B00A418}" type="slidenum">
              <a:rPr lang="en-ZA" altLang="en-US" sz="1600" smtClean="0"/>
              <a:pPr>
                <a:defRPr/>
              </a:pPr>
              <a:t>87</a:t>
            </a:fld>
            <a:endParaRPr lang="en-ZA" altLang="en-US" sz="1600" dirty="0"/>
          </a:p>
        </p:txBody>
      </p:sp>
      <p:graphicFrame>
        <p:nvGraphicFramePr>
          <p:cNvPr id="6" name="Chart 5"/>
          <p:cNvGraphicFramePr>
            <a:graphicFrameLocks/>
          </p:cNvGraphicFramePr>
          <p:nvPr>
            <p:extLst/>
          </p:nvPr>
        </p:nvGraphicFramePr>
        <p:xfrm>
          <a:off x="457199" y="1052736"/>
          <a:ext cx="8229600" cy="511256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3140466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3148"/>
            <a:ext cx="9144000" cy="6844852"/>
          </a:xfrm>
          <a:prstGeom prst="rect">
            <a:avLst/>
          </a:prstGeom>
        </p:spPr>
      </p:pic>
      <p:sp>
        <p:nvSpPr>
          <p:cNvPr id="49154" name="Title 1"/>
          <p:cNvSpPr>
            <a:spLocks noGrp="1"/>
          </p:cNvSpPr>
          <p:nvPr>
            <p:ph type="title"/>
          </p:nvPr>
        </p:nvSpPr>
        <p:spPr>
          <a:xfrm>
            <a:off x="577552" y="1052736"/>
            <a:ext cx="8229600" cy="3857625"/>
          </a:xfrm>
        </p:spPr>
        <p:txBody>
          <a:bodyPr/>
          <a:lstStyle/>
          <a:p>
            <a:pPr eaLnBrk="1" hangingPunct="1"/>
            <a:r>
              <a:rPr lang="en-US" altLang="en-US" sz="6000" b="1" dirty="0">
                <a:solidFill>
                  <a:srgbClr val="CC9900"/>
                </a:solidFill>
                <a:effectLst>
                  <a:outerShdw blurRad="50800" dist="50800" dir="5400000" algn="ctr" rotWithShape="0">
                    <a:schemeClr val="tx1"/>
                  </a:outerShdw>
                </a:effectLst>
                <a:latin typeface="Arial Narrow" pitchFamily="34" charset="0"/>
                <a:cs typeface="Tahoma" panose="020B0604030504040204" pitchFamily="34" charset="0"/>
              </a:rPr>
              <a:t>SCHOOL PERFORMANCE </a:t>
            </a:r>
            <a:r>
              <a:rPr lang="en-US" altLang="en-US" sz="6000" b="1" dirty="0" smtClean="0">
                <a:solidFill>
                  <a:srgbClr val="CC9900"/>
                </a:solidFill>
                <a:effectLst>
                  <a:outerShdw blurRad="50800" dist="50800" dir="5400000" algn="ctr" rotWithShape="0">
                    <a:schemeClr val="tx1"/>
                  </a:outerShdw>
                </a:effectLst>
                <a:latin typeface="Arial Narrow" pitchFamily="34" charset="0"/>
                <a:cs typeface="Tahoma" panose="020B0604030504040204" pitchFamily="34" charset="0"/>
              </a:rPr>
              <a:t/>
            </a:r>
            <a:br>
              <a:rPr lang="en-US" altLang="en-US" sz="6000" b="1" dirty="0" smtClean="0">
                <a:solidFill>
                  <a:srgbClr val="CC9900"/>
                </a:solidFill>
                <a:effectLst>
                  <a:outerShdw blurRad="50800" dist="50800" dir="5400000" algn="ctr" rotWithShape="0">
                    <a:schemeClr val="tx1"/>
                  </a:outerShdw>
                </a:effectLst>
                <a:latin typeface="Arial Narrow" pitchFamily="34" charset="0"/>
                <a:cs typeface="Tahoma" panose="020B0604030504040204" pitchFamily="34" charset="0"/>
              </a:rPr>
            </a:br>
            <a:r>
              <a:rPr lang="en-US" altLang="en-US" sz="6000" b="1" dirty="0" smtClean="0">
                <a:solidFill>
                  <a:srgbClr val="CC9900"/>
                </a:solidFill>
                <a:effectLst>
                  <a:outerShdw blurRad="50800" dist="50800" dir="5400000" algn="ctr" rotWithShape="0">
                    <a:schemeClr val="tx1"/>
                  </a:outerShdw>
                </a:effectLst>
                <a:latin typeface="Arial Narrow" pitchFamily="34" charset="0"/>
                <a:cs typeface="Tahoma" panose="020B0604030504040204" pitchFamily="34" charset="0"/>
              </a:rPr>
              <a:t>BY </a:t>
            </a:r>
            <a:r>
              <a:rPr lang="en-US" altLang="en-US" sz="6000" b="1" dirty="0">
                <a:solidFill>
                  <a:srgbClr val="CC9900"/>
                </a:solidFill>
                <a:effectLst>
                  <a:outerShdw blurRad="50800" dist="50800" dir="5400000" algn="ctr" rotWithShape="0">
                    <a:schemeClr val="tx1"/>
                  </a:outerShdw>
                </a:effectLst>
                <a:latin typeface="Arial Narrow" pitchFamily="34" charset="0"/>
                <a:cs typeface="Tahoma" panose="020B0604030504040204" pitchFamily="34" charset="0"/>
              </a:rPr>
              <a:t>QUINTILES </a:t>
            </a:r>
          </a:p>
        </p:txBody>
      </p:sp>
      <p:sp>
        <p:nvSpPr>
          <p:cNvPr id="2" name="Slide Number Placeholder 1"/>
          <p:cNvSpPr>
            <a:spLocks noGrp="1"/>
          </p:cNvSpPr>
          <p:nvPr>
            <p:ph type="sldNum" sz="quarter" idx="12"/>
          </p:nvPr>
        </p:nvSpPr>
        <p:spPr/>
        <p:txBody>
          <a:bodyPr/>
          <a:lstStyle/>
          <a:p>
            <a:pPr>
              <a:defRPr/>
            </a:pPr>
            <a:fld id="{5D50A69F-0DB0-4229-A874-189A1B00A418}" type="slidenum">
              <a:rPr lang="en-ZA" altLang="en-US" sz="1600" smtClean="0"/>
              <a:pPr>
                <a:defRPr/>
              </a:pPr>
              <a:t>88</a:t>
            </a:fld>
            <a:endParaRPr lang="en-ZA" altLang="en-US" sz="1600" dirty="0"/>
          </a:p>
        </p:txBody>
      </p:sp>
    </p:spTree>
    <p:extLst>
      <p:ext uri="{BB962C8B-B14F-4D97-AF65-F5344CB8AC3E}">
        <p14:creationId xmlns:p14="http://schemas.microsoft.com/office/powerpoint/2010/main" val="148391099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179512" y="44450"/>
            <a:ext cx="8518401" cy="722313"/>
          </a:xfrm>
        </p:spPr>
        <p:txBody>
          <a:bodyPr/>
          <a:lstStyle/>
          <a:p>
            <a:r>
              <a:rPr lang="en-US" altLang="en-US" sz="3600" b="1" dirty="0">
                <a:solidFill>
                  <a:schemeClr val="accent2">
                    <a:lumMod val="50000"/>
                  </a:schemeClr>
                </a:solidFill>
                <a:latin typeface="Arial Narrow" pitchFamily="34" charset="0"/>
                <a:cs typeface="Arial" panose="020B0604020202020204" pitchFamily="34" charset="0"/>
              </a:rPr>
              <a:t>SCHOOL PERFORMANCE BY QUINTILE - 2019</a:t>
            </a:r>
            <a:endParaRPr lang="en-ZA" altLang="en-US" sz="3600" b="1" dirty="0">
              <a:solidFill>
                <a:schemeClr val="accent2">
                  <a:lumMod val="50000"/>
                </a:schemeClr>
              </a:solidFill>
              <a:latin typeface="Arial Narrow" pitchFamily="34" charset="0"/>
              <a:cs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393432282"/>
              </p:ext>
            </p:extLst>
          </p:nvPr>
        </p:nvGraphicFramePr>
        <p:xfrm>
          <a:off x="179512" y="1007095"/>
          <a:ext cx="8784977" cy="5441156"/>
        </p:xfrm>
        <a:graphic>
          <a:graphicData uri="http://schemas.openxmlformats.org/drawingml/2006/table">
            <a:tbl>
              <a:tblPr/>
              <a:tblGrid>
                <a:gridCol w="1446582">
                  <a:extLst>
                    <a:ext uri="{9D8B030D-6E8A-4147-A177-3AD203B41FA5}">
                      <a16:colId xmlns:a16="http://schemas.microsoft.com/office/drawing/2014/main" val="20000"/>
                    </a:ext>
                  </a:extLst>
                </a:gridCol>
                <a:gridCol w="924206">
                  <a:extLst>
                    <a:ext uri="{9D8B030D-6E8A-4147-A177-3AD203B41FA5}">
                      <a16:colId xmlns:a16="http://schemas.microsoft.com/office/drawing/2014/main" val="20001"/>
                    </a:ext>
                  </a:extLst>
                </a:gridCol>
                <a:gridCol w="1024664">
                  <a:extLst>
                    <a:ext uri="{9D8B030D-6E8A-4147-A177-3AD203B41FA5}">
                      <a16:colId xmlns:a16="http://schemas.microsoft.com/office/drawing/2014/main" val="20002"/>
                    </a:ext>
                  </a:extLst>
                </a:gridCol>
                <a:gridCol w="1024664">
                  <a:extLst>
                    <a:ext uri="{9D8B030D-6E8A-4147-A177-3AD203B41FA5}">
                      <a16:colId xmlns:a16="http://schemas.microsoft.com/office/drawing/2014/main" val="20003"/>
                    </a:ext>
                  </a:extLst>
                </a:gridCol>
                <a:gridCol w="1024664">
                  <a:extLst>
                    <a:ext uri="{9D8B030D-6E8A-4147-A177-3AD203B41FA5}">
                      <a16:colId xmlns:a16="http://schemas.microsoft.com/office/drawing/2014/main" val="20004"/>
                    </a:ext>
                  </a:extLst>
                </a:gridCol>
                <a:gridCol w="964387">
                  <a:extLst>
                    <a:ext uri="{9D8B030D-6E8A-4147-A177-3AD203B41FA5}">
                      <a16:colId xmlns:a16="http://schemas.microsoft.com/office/drawing/2014/main" val="20005"/>
                    </a:ext>
                  </a:extLst>
                </a:gridCol>
                <a:gridCol w="1069867">
                  <a:extLst>
                    <a:ext uri="{9D8B030D-6E8A-4147-A177-3AD203B41FA5}">
                      <a16:colId xmlns:a16="http://schemas.microsoft.com/office/drawing/2014/main" val="20006"/>
                    </a:ext>
                  </a:extLst>
                </a:gridCol>
                <a:gridCol w="1305943">
                  <a:extLst>
                    <a:ext uri="{9D8B030D-6E8A-4147-A177-3AD203B41FA5}">
                      <a16:colId xmlns:a16="http://schemas.microsoft.com/office/drawing/2014/main" val="20007"/>
                    </a:ext>
                  </a:extLst>
                </a:gridCol>
              </a:tblGrid>
              <a:tr h="848450">
                <a:tc>
                  <a:txBody>
                    <a:bodyPr/>
                    <a:lstStyle/>
                    <a:p>
                      <a:pPr algn="l" fontAlgn="b"/>
                      <a:r>
                        <a:rPr lang="en-ZA" sz="2400" b="1" i="0" u="none" strike="noStrike" dirty="0">
                          <a:solidFill>
                            <a:srgbClr val="000000"/>
                          </a:solidFill>
                          <a:effectLst/>
                          <a:latin typeface="Arial Narrow" pitchFamily="34" charset="0"/>
                        </a:rPr>
                        <a:t>Quintiles</a:t>
                      </a:r>
                    </a:p>
                  </a:txBody>
                  <a:tcPr marL="9526" marR="9526" marT="95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ctr"/>
                      <a:r>
                        <a:rPr lang="en-ZA" sz="2400" b="1" i="0" u="none" strike="noStrike" dirty="0">
                          <a:solidFill>
                            <a:srgbClr val="000000"/>
                          </a:solidFill>
                          <a:effectLst/>
                          <a:latin typeface="Arial Narrow" pitchFamily="34" charset="0"/>
                        </a:rPr>
                        <a:t>0 - 19.9%</a:t>
                      </a:r>
                    </a:p>
                  </a:txBody>
                  <a:tcPr marL="9526" marR="9526" marT="95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ctr"/>
                      <a:r>
                        <a:rPr lang="en-ZA" sz="2400" b="1" i="0" u="none" strike="noStrike" dirty="0">
                          <a:solidFill>
                            <a:srgbClr val="000000"/>
                          </a:solidFill>
                          <a:effectLst/>
                          <a:latin typeface="Arial Narrow" pitchFamily="34" charset="0"/>
                        </a:rPr>
                        <a:t>20 - 39.9%</a:t>
                      </a:r>
                    </a:p>
                  </a:txBody>
                  <a:tcPr marL="9526" marR="9526" marT="95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ctr"/>
                      <a:r>
                        <a:rPr lang="en-ZA" sz="2400" b="1" i="0" u="none" strike="noStrike" dirty="0">
                          <a:solidFill>
                            <a:srgbClr val="000000"/>
                          </a:solidFill>
                          <a:effectLst/>
                          <a:latin typeface="Arial Narrow" pitchFamily="34" charset="0"/>
                        </a:rPr>
                        <a:t>40 - 59.9%</a:t>
                      </a:r>
                    </a:p>
                  </a:txBody>
                  <a:tcPr marL="9526" marR="9526" marT="95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ctr"/>
                      <a:r>
                        <a:rPr lang="en-ZA" sz="2400" b="1" i="0" u="none" strike="noStrike" dirty="0">
                          <a:solidFill>
                            <a:srgbClr val="000000"/>
                          </a:solidFill>
                          <a:effectLst/>
                          <a:latin typeface="Arial Narrow" pitchFamily="34" charset="0"/>
                        </a:rPr>
                        <a:t>60 - 79.9%</a:t>
                      </a:r>
                    </a:p>
                  </a:txBody>
                  <a:tcPr marL="9526" marR="9526" marT="95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ctr"/>
                      <a:r>
                        <a:rPr lang="en-ZA" sz="2400" b="1" i="0" u="none" strike="noStrike" dirty="0">
                          <a:solidFill>
                            <a:srgbClr val="000000"/>
                          </a:solidFill>
                          <a:effectLst/>
                          <a:latin typeface="Arial Narrow" pitchFamily="34" charset="0"/>
                        </a:rPr>
                        <a:t>80 - 100%</a:t>
                      </a:r>
                    </a:p>
                  </a:txBody>
                  <a:tcPr marL="9526" marR="9526" marT="95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ctr"/>
                      <a:r>
                        <a:rPr lang="en-ZA" sz="2400" b="1" i="0" u="none" strike="noStrike" dirty="0">
                          <a:solidFill>
                            <a:srgbClr val="000000"/>
                          </a:solidFill>
                          <a:effectLst/>
                          <a:latin typeface="Arial Narrow" pitchFamily="34" charset="0"/>
                        </a:rPr>
                        <a:t>Exactly 0%</a:t>
                      </a:r>
                    </a:p>
                  </a:txBody>
                  <a:tcPr marL="9526" marR="9526" marT="95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ctr"/>
                      <a:r>
                        <a:rPr lang="en-ZA" sz="2400" b="1" i="0" u="none" strike="noStrike" dirty="0">
                          <a:solidFill>
                            <a:srgbClr val="000000"/>
                          </a:solidFill>
                          <a:effectLst/>
                          <a:latin typeface="Arial Narrow" pitchFamily="34" charset="0"/>
                        </a:rPr>
                        <a:t>Exactly 100%</a:t>
                      </a:r>
                    </a:p>
                  </a:txBody>
                  <a:tcPr marL="9526" marR="9526" marT="95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765451">
                <a:tc>
                  <a:txBody>
                    <a:bodyPr/>
                    <a:lstStyle/>
                    <a:p>
                      <a:pPr algn="l" fontAlgn="b"/>
                      <a:r>
                        <a:rPr lang="en-ZA" sz="2400" b="1" i="0" u="none" strike="noStrike" dirty="0">
                          <a:solidFill>
                            <a:srgbClr val="000000"/>
                          </a:solidFill>
                          <a:effectLst/>
                          <a:latin typeface="Arial Narrow" pitchFamily="34" charset="0"/>
                        </a:rPr>
                        <a:t>Quintile 1</a:t>
                      </a:r>
                    </a:p>
                  </a:txBody>
                  <a:tcPr marL="9526" marR="9526" marT="95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ctr"/>
                      <a:r>
                        <a:rPr lang="en-ZA" sz="2000" b="0" i="0" u="none" strike="noStrike" dirty="0">
                          <a:solidFill>
                            <a:srgbClr val="000000"/>
                          </a:solidFill>
                          <a:effectLst/>
                          <a:latin typeface="Arial Narrow" panose="020B0606020202030204" pitchFamily="34" charset="0"/>
                        </a:rPr>
                        <a:t>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ctr"/>
                      <a:r>
                        <a:rPr lang="en-ZA" sz="2000" b="0" i="0" u="none" strike="noStrike" dirty="0">
                          <a:solidFill>
                            <a:srgbClr val="000000"/>
                          </a:solidFill>
                          <a:effectLst/>
                          <a:latin typeface="Arial Narrow" panose="020B0606020202030204" pitchFamily="34" charset="0"/>
                        </a:rPr>
                        <a:t>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ctr"/>
                      <a:r>
                        <a:rPr lang="en-ZA" sz="2000" b="0" i="0" u="none" strike="noStrike" dirty="0">
                          <a:solidFill>
                            <a:srgbClr val="000000"/>
                          </a:solidFill>
                          <a:effectLst/>
                          <a:latin typeface="Arial Narrow" panose="020B0606020202030204" pitchFamily="34" charset="0"/>
                        </a:rPr>
                        <a:t>278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ctr"/>
                      <a:r>
                        <a:rPr lang="en-ZA" sz="2000" b="0" i="0" u="none" strike="noStrike" dirty="0">
                          <a:solidFill>
                            <a:srgbClr val="000000"/>
                          </a:solidFill>
                          <a:effectLst/>
                          <a:latin typeface="Arial Narrow" panose="020B0606020202030204" pitchFamily="34" charset="0"/>
                        </a:rPr>
                        <a:t>565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ctr"/>
                      <a:r>
                        <a:rPr lang="en-ZA" sz="2000" b="0" i="0" u="none" strike="noStrike" dirty="0">
                          <a:solidFill>
                            <a:srgbClr val="000000"/>
                          </a:solidFill>
                          <a:effectLst/>
                          <a:latin typeface="Arial Narrow" panose="020B0606020202030204" pitchFamily="34" charset="0"/>
                        </a:rPr>
                        <a:t>849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en-ZA" sz="2000" b="0" i="0" u="none" strike="noStrike" dirty="0">
                          <a:solidFill>
                            <a:srgbClr val="000000"/>
                          </a:solidFill>
                          <a:effectLst/>
                          <a:latin typeface="Arial Narrow" panose="020B060602020203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en-ZA" sz="2000" b="0" i="0" u="none" strike="noStrike" dirty="0">
                          <a:solidFill>
                            <a:srgbClr val="000000"/>
                          </a:solidFill>
                          <a:effectLst/>
                          <a:latin typeface="Arial Narrow" panose="020B0606020202030204" pitchFamily="34" charset="0"/>
                        </a:rPr>
                        <a:t>126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1"/>
                  </a:ext>
                </a:extLst>
              </a:tr>
              <a:tr h="765451">
                <a:tc>
                  <a:txBody>
                    <a:bodyPr/>
                    <a:lstStyle/>
                    <a:p>
                      <a:pPr algn="l" fontAlgn="b"/>
                      <a:r>
                        <a:rPr lang="en-ZA" sz="2400" b="1" i="0" u="none" strike="noStrike" dirty="0">
                          <a:solidFill>
                            <a:srgbClr val="000000"/>
                          </a:solidFill>
                          <a:effectLst/>
                          <a:latin typeface="Arial Narrow" pitchFamily="34" charset="0"/>
                        </a:rPr>
                        <a:t>Quintile 2</a:t>
                      </a:r>
                    </a:p>
                  </a:txBody>
                  <a:tcPr marL="9526" marR="9526" marT="95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ctr"/>
                      <a:r>
                        <a:rPr lang="en-ZA" sz="2000" b="0" i="0" u="none" strike="noStrike" dirty="0">
                          <a:solidFill>
                            <a:srgbClr val="000000"/>
                          </a:solidFill>
                          <a:effectLst/>
                          <a:latin typeface="Arial Narrow" panose="020B0606020202030204" pitchFamily="34" charset="0"/>
                        </a:rPr>
                        <a:t>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ctr"/>
                      <a:r>
                        <a:rPr lang="en-ZA" sz="2000" b="0" i="0" u="none" strike="noStrike" dirty="0">
                          <a:solidFill>
                            <a:srgbClr val="000000"/>
                          </a:solidFill>
                          <a:effectLst/>
                          <a:latin typeface="Arial Narrow" panose="020B0606020202030204" pitchFamily="34" charset="0"/>
                        </a:rPr>
                        <a:t>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ctr"/>
                      <a:r>
                        <a:rPr lang="en-ZA" sz="2000" b="0" i="0" u="none" strike="noStrike" dirty="0">
                          <a:solidFill>
                            <a:srgbClr val="000000"/>
                          </a:solidFill>
                          <a:effectLst/>
                          <a:latin typeface="Arial Narrow" panose="020B0606020202030204" pitchFamily="34" charset="0"/>
                        </a:rPr>
                        <a:t>183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ctr"/>
                      <a:r>
                        <a:rPr lang="en-ZA" sz="2000" b="0" i="0" u="none" strike="noStrike" dirty="0">
                          <a:solidFill>
                            <a:srgbClr val="000000"/>
                          </a:solidFill>
                          <a:effectLst/>
                          <a:latin typeface="Arial Narrow" panose="020B0606020202030204" pitchFamily="34" charset="0"/>
                        </a:rPr>
                        <a:t>530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ctr"/>
                      <a:r>
                        <a:rPr lang="en-ZA" sz="2000" b="0" i="0" u="none" strike="noStrike" dirty="0">
                          <a:solidFill>
                            <a:srgbClr val="000000"/>
                          </a:solidFill>
                          <a:effectLst/>
                          <a:latin typeface="Arial Narrow" panose="020B0606020202030204" pitchFamily="34" charset="0"/>
                        </a:rPr>
                        <a:t>884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en-ZA" sz="2000" b="0" i="0" u="none" strike="noStrike" dirty="0">
                          <a:solidFill>
                            <a:srgbClr val="000000"/>
                          </a:solidFill>
                          <a:effectLst/>
                          <a:latin typeface="Arial Narrow" panose="020B060602020203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en-ZA" sz="2000" b="0" i="0" u="none" strike="noStrike" dirty="0">
                          <a:solidFill>
                            <a:srgbClr val="000000"/>
                          </a:solidFill>
                          <a:effectLst/>
                          <a:latin typeface="Arial Narrow" panose="020B0606020202030204" pitchFamily="34" charset="0"/>
                        </a:rPr>
                        <a:t>122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r h="765451">
                <a:tc>
                  <a:txBody>
                    <a:bodyPr/>
                    <a:lstStyle/>
                    <a:p>
                      <a:pPr algn="l" fontAlgn="b"/>
                      <a:r>
                        <a:rPr lang="en-ZA" sz="2400" b="1" i="0" u="none" strike="noStrike" dirty="0">
                          <a:solidFill>
                            <a:srgbClr val="000000"/>
                          </a:solidFill>
                          <a:effectLst/>
                          <a:latin typeface="Arial Narrow" pitchFamily="34" charset="0"/>
                        </a:rPr>
                        <a:t>Quintile 3</a:t>
                      </a:r>
                    </a:p>
                  </a:txBody>
                  <a:tcPr marL="9526" marR="9526" marT="95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ctr"/>
                      <a:r>
                        <a:rPr lang="en-ZA" sz="2000" b="0" i="0" u="none" strike="noStrike" dirty="0">
                          <a:solidFill>
                            <a:srgbClr val="000000"/>
                          </a:solidFill>
                          <a:effectLst/>
                          <a:latin typeface="Arial Narrow" panose="020B060602020203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ctr"/>
                      <a:r>
                        <a:rPr lang="en-ZA" sz="2000" b="0" i="0" u="none" strike="noStrike" dirty="0">
                          <a:solidFill>
                            <a:srgbClr val="000000"/>
                          </a:solidFill>
                          <a:effectLst/>
                          <a:latin typeface="Arial Narrow" panose="020B0606020202030204" pitchFamily="34" charset="0"/>
                        </a:rPr>
                        <a:t>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ctr"/>
                      <a:r>
                        <a:rPr lang="en-ZA" sz="2000" b="0" i="0" u="none" strike="noStrike" dirty="0">
                          <a:solidFill>
                            <a:srgbClr val="000000"/>
                          </a:solidFill>
                          <a:effectLst/>
                          <a:latin typeface="Arial Narrow" panose="020B0606020202030204" pitchFamily="34" charset="0"/>
                        </a:rPr>
                        <a:t>180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ctr"/>
                      <a:r>
                        <a:rPr lang="en-ZA" sz="2000" b="0" i="0" u="none" strike="noStrike" dirty="0">
                          <a:solidFill>
                            <a:srgbClr val="000000"/>
                          </a:solidFill>
                          <a:effectLst/>
                          <a:latin typeface="Arial Narrow" panose="020B0606020202030204" pitchFamily="34" charset="0"/>
                        </a:rPr>
                        <a:t>481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ctr"/>
                      <a:r>
                        <a:rPr lang="en-ZA" sz="2000" b="0" i="0" u="none" strike="noStrike" dirty="0">
                          <a:solidFill>
                            <a:srgbClr val="000000"/>
                          </a:solidFill>
                          <a:effectLst/>
                          <a:latin typeface="Arial Narrow" panose="020B0606020202030204" pitchFamily="34" charset="0"/>
                        </a:rPr>
                        <a:t>751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en-ZA" sz="2000" b="0" i="0" u="none" strike="noStrike" dirty="0">
                          <a:solidFill>
                            <a:srgbClr val="000000"/>
                          </a:solidFill>
                          <a:effectLst/>
                          <a:latin typeface="Arial Narrow" panose="020B0606020202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en-ZA" sz="2000" b="0" i="0" u="none" strike="noStrike" dirty="0">
                          <a:solidFill>
                            <a:srgbClr val="000000"/>
                          </a:solidFill>
                          <a:effectLst/>
                          <a:latin typeface="Arial Narrow" panose="020B0606020202030204" pitchFamily="34" charset="0"/>
                        </a:rPr>
                        <a:t>58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3"/>
                  </a:ext>
                </a:extLst>
              </a:tr>
              <a:tr h="765451">
                <a:tc>
                  <a:txBody>
                    <a:bodyPr/>
                    <a:lstStyle/>
                    <a:p>
                      <a:pPr algn="l" fontAlgn="b"/>
                      <a:r>
                        <a:rPr lang="en-ZA" sz="2400" b="1" i="0" u="none" strike="noStrike" dirty="0">
                          <a:solidFill>
                            <a:srgbClr val="000000"/>
                          </a:solidFill>
                          <a:effectLst/>
                          <a:latin typeface="Arial Narrow" pitchFamily="34" charset="0"/>
                        </a:rPr>
                        <a:t>Quintile 4</a:t>
                      </a:r>
                    </a:p>
                  </a:txBody>
                  <a:tcPr marL="9526" marR="9526" marT="95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ctr"/>
                      <a:r>
                        <a:rPr lang="en-ZA" sz="2000" b="0" i="0" u="none" strike="noStrike" dirty="0">
                          <a:solidFill>
                            <a:srgbClr val="000000"/>
                          </a:solidFill>
                          <a:effectLst/>
                          <a:latin typeface="Arial Narrow" panose="020B0606020202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ctr"/>
                      <a:r>
                        <a:rPr lang="en-ZA" sz="2000" b="0" i="0" u="none" strike="noStrike" dirty="0">
                          <a:solidFill>
                            <a:srgbClr val="000000"/>
                          </a:solidFill>
                          <a:effectLst/>
                          <a:latin typeface="Arial Narrow" panose="020B060602020203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ctr"/>
                      <a:r>
                        <a:rPr lang="en-ZA" sz="2000" b="0" i="0" u="none" strike="noStrike" dirty="0">
                          <a:solidFill>
                            <a:srgbClr val="000000"/>
                          </a:solidFill>
                          <a:effectLst/>
                          <a:latin typeface="Arial Narrow" panose="020B0606020202030204" pitchFamily="34" charset="0"/>
                        </a:rPr>
                        <a:t>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ctr"/>
                      <a:r>
                        <a:rPr lang="en-ZA" sz="2000" b="0" i="0" u="none" strike="noStrike" dirty="0">
                          <a:solidFill>
                            <a:srgbClr val="000000"/>
                          </a:solidFill>
                          <a:effectLst/>
                          <a:latin typeface="Arial Narrow" panose="020B0606020202030204" pitchFamily="34" charset="0"/>
                        </a:rPr>
                        <a:t>180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ctr"/>
                      <a:r>
                        <a:rPr lang="en-ZA" sz="2000" b="0" i="0" u="none" strike="noStrike" dirty="0">
                          <a:solidFill>
                            <a:srgbClr val="000000"/>
                          </a:solidFill>
                          <a:effectLst/>
                          <a:latin typeface="Arial Narrow" panose="020B0606020202030204" pitchFamily="34" charset="0"/>
                        </a:rPr>
                        <a:t>408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en-ZA" sz="2000" b="0" i="0" u="none" strike="noStrike" dirty="0">
                          <a:solidFill>
                            <a:srgbClr val="000000"/>
                          </a:solidFill>
                          <a:effectLst/>
                          <a:latin typeface="Arial Narrow" panose="020B0606020202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en-ZA" sz="2000" b="0" i="0" u="none" strike="noStrike" dirty="0">
                          <a:solidFill>
                            <a:srgbClr val="000000"/>
                          </a:solidFill>
                          <a:effectLst/>
                          <a:latin typeface="Arial Narrow" panose="020B0606020202030204" pitchFamily="34" charset="0"/>
                        </a:rPr>
                        <a:t>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4"/>
                  </a:ext>
                </a:extLst>
              </a:tr>
              <a:tr h="765451">
                <a:tc>
                  <a:txBody>
                    <a:bodyPr/>
                    <a:lstStyle/>
                    <a:p>
                      <a:pPr algn="l" fontAlgn="b"/>
                      <a:r>
                        <a:rPr lang="en-ZA" sz="2400" b="1" i="0" u="none" strike="noStrike" dirty="0">
                          <a:solidFill>
                            <a:srgbClr val="000000"/>
                          </a:solidFill>
                          <a:effectLst/>
                          <a:latin typeface="Arial Narrow" pitchFamily="34" charset="0"/>
                        </a:rPr>
                        <a:t>Quintile 5</a:t>
                      </a:r>
                    </a:p>
                  </a:txBody>
                  <a:tcPr marL="9526" marR="9526" marT="95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ctr"/>
                      <a:r>
                        <a:rPr lang="en-ZA" sz="2000" b="0" i="0" u="none" strike="noStrike" dirty="0">
                          <a:solidFill>
                            <a:srgbClr val="000000"/>
                          </a:solidFill>
                          <a:effectLst/>
                          <a:latin typeface="Arial Narrow" panose="020B0606020202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ctr"/>
                      <a:r>
                        <a:rPr lang="en-ZA" sz="2000" b="0" i="0" u="none" strike="noStrike" dirty="0">
                          <a:solidFill>
                            <a:srgbClr val="000000"/>
                          </a:solidFill>
                          <a:effectLst/>
                          <a:latin typeface="Arial Narrow" panose="020B0606020202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ctr"/>
                      <a:r>
                        <a:rPr lang="en-ZA" sz="2000" b="0" i="0" u="none" strike="noStrike" dirty="0">
                          <a:solidFill>
                            <a:srgbClr val="000000"/>
                          </a:solidFill>
                          <a:effectLst/>
                          <a:latin typeface="Arial Narrow" panose="020B0606020202030204" pitchFamily="34" charset="0"/>
                        </a:rPr>
                        <a:t>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ctr"/>
                      <a:r>
                        <a:rPr lang="en-ZA" sz="2000" b="0" i="0" u="none" strike="noStrike" dirty="0">
                          <a:solidFill>
                            <a:srgbClr val="000000"/>
                          </a:solidFill>
                          <a:effectLst/>
                          <a:latin typeface="Arial Narrow" panose="020B0606020202030204" pitchFamily="34" charset="0"/>
                        </a:rPr>
                        <a:t>104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ctr"/>
                      <a:r>
                        <a:rPr lang="en-ZA" sz="2000" b="0" i="0" u="none" strike="noStrike" dirty="0">
                          <a:solidFill>
                            <a:srgbClr val="000000"/>
                          </a:solidFill>
                          <a:effectLst/>
                          <a:latin typeface="Arial Narrow" panose="020B0606020202030204" pitchFamily="34" charset="0"/>
                        </a:rPr>
                        <a:t>603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en-ZA" sz="2000" b="0" i="0" u="none" strike="noStrike" dirty="0">
                          <a:solidFill>
                            <a:srgbClr val="000000"/>
                          </a:solidFill>
                          <a:effectLst/>
                          <a:latin typeface="Arial Narrow" panose="020B0606020202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en-ZA" sz="2000" b="0" i="0" u="none" strike="noStrike" dirty="0">
                          <a:solidFill>
                            <a:srgbClr val="000000"/>
                          </a:solidFill>
                          <a:effectLst/>
                          <a:latin typeface="Arial Narrow" panose="020B0606020202030204" pitchFamily="34" charset="0"/>
                        </a:rPr>
                        <a:t>97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5"/>
                  </a:ext>
                </a:extLst>
              </a:tr>
              <a:tr h="765451">
                <a:tc>
                  <a:txBody>
                    <a:bodyPr/>
                    <a:lstStyle/>
                    <a:p>
                      <a:pPr algn="l" fontAlgn="b"/>
                      <a:r>
                        <a:rPr lang="en-ZA" sz="2400" b="1" i="0" u="none" strike="noStrike" dirty="0">
                          <a:solidFill>
                            <a:srgbClr val="000000"/>
                          </a:solidFill>
                          <a:effectLst/>
                          <a:latin typeface="Arial Narrow" pitchFamily="34" charset="0"/>
                        </a:rPr>
                        <a:t>Total</a:t>
                      </a:r>
                    </a:p>
                  </a:txBody>
                  <a:tcPr marL="9526" marR="9526" marT="95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b"/>
                      <a:r>
                        <a:rPr lang="en-ZA" sz="2000" b="1" i="0" u="none" strike="noStrike" dirty="0">
                          <a:solidFill>
                            <a:srgbClr val="000000"/>
                          </a:solidFill>
                          <a:effectLst/>
                          <a:latin typeface="Arial Narrow" panose="020B0606020202030204" pitchFamily="34" charset="0"/>
                        </a:rPr>
                        <a:t>52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en-ZA" sz="2000" b="1" i="0" u="none" strike="noStrike" dirty="0">
                          <a:solidFill>
                            <a:srgbClr val="000000"/>
                          </a:solidFill>
                          <a:effectLst/>
                          <a:latin typeface="Arial Narrow" panose="020B0606020202030204" pitchFamily="34" charset="0"/>
                        </a:rPr>
                        <a:t>213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en-ZA" sz="2000" b="1" i="0" u="none" strike="noStrike" dirty="0">
                          <a:solidFill>
                            <a:srgbClr val="000000"/>
                          </a:solidFill>
                          <a:effectLst/>
                          <a:latin typeface="Arial Narrow" panose="020B0606020202030204" pitchFamily="34" charset="0"/>
                        </a:rPr>
                        <a:t>680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en-ZA" sz="2000" b="1" i="0" u="none" strike="noStrike" dirty="0">
                          <a:solidFill>
                            <a:srgbClr val="000000"/>
                          </a:solidFill>
                          <a:effectLst/>
                          <a:latin typeface="Arial Narrow" panose="020B0606020202030204" pitchFamily="34" charset="0"/>
                        </a:rPr>
                        <a:t>1 860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en-ZA" sz="2000" b="1" i="0" u="none" strike="noStrike" dirty="0">
                          <a:solidFill>
                            <a:srgbClr val="000000"/>
                          </a:solidFill>
                          <a:effectLst/>
                          <a:latin typeface="Arial Narrow" panose="020B0606020202030204" pitchFamily="34" charset="0"/>
                        </a:rPr>
                        <a:t>3 495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en-ZA" sz="2000" b="1" i="0" u="none" strike="noStrike" dirty="0">
                          <a:solidFill>
                            <a:srgbClr val="000000"/>
                          </a:solidFill>
                          <a:effectLst/>
                          <a:latin typeface="Arial Narrow" panose="020B0606020202030204" pitchFamily="34" charset="0"/>
                        </a:rPr>
                        <a:t>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en-ZA" sz="2000" b="1" i="0" u="none" strike="noStrike" dirty="0">
                          <a:solidFill>
                            <a:srgbClr val="000000"/>
                          </a:solidFill>
                          <a:effectLst/>
                          <a:latin typeface="Arial Narrow" panose="020B0606020202030204" pitchFamily="34" charset="0"/>
                        </a:rPr>
                        <a:t>439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6"/>
                  </a:ext>
                </a:extLst>
              </a:tr>
            </a:tbl>
          </a:graphicData>
        </a:graphic>
      </p:graphicFrame>
      <p:sp>
        <p:nvSpPr>
          <p:cNvPr id="2" name="Slide Number Placeholder 1"/>
          <p:cNvSpPr>
            <a:spLocks noGrp="1"/>
          </p:cNvSpPr>
          <p:nvPr>
            <p:ph type="sldNum" sz="quarter" idx="12"/>
          </p:nvPr>
        </p:nvSpPr>
        <p:spPr>
          <a:xfrm>
            <a:off x="6553200" y="6448251"/>
            <a:ext cx="2133600" cy="365125"/>
          </a:xfrm>
        </p:spPr>
        <p:txBody>
          <a:bodyPr/>
          <a:lstStyle/>
          <a:p>
            <a:pPr>
              <a:defRPr/>
            </a:pPr>
            <a:fld id="{5D50A69F-0DB0-4229-A874-189A1B00A418}" type="slidenum">
              <a:rPr lang="en-ZA" altLang="en-US" sz="1600" smtClean="0"/>
              <a:pPr>
                <a:defRPr/>
              </a:pPr>
              <a:t>89</a:t>
            </a:fld>
            <a:endParaRPr lang="en-ZA" altLang="en-US" sz="1600" dirty="0"/>
          </a:p>
        </p:txBody>
      </p:sp>
      <p:sp>
        <p:nvSpPr>
          <p:cNvPr id="6" name="Rectangle: Rounded Corners 1"/>
          <p:cNvSpPr/>
          <p:nvPr/>
        </p:nvSpPr>
        <p:spPr>
          <a:xfrm>
            <a:off x="5681612" y="1844824"/>
            <a:ext cx="1008112" cy="237626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Rounded Corners 1"/>
          <p:cNvSpPr/>
          <p:nvPr/>
        </p:nvSpPr>
        <p:spPr>
          <a:xfrm>
            <a:off x="7884368" y="1844824"/>
            <a:ext cx="1008112" cy="237626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432706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92" y="0"/>
            <a:ext cx="9165368" cy="6858000"/>
          </a:xfrm>
          <a:prstGeom prst="rect">
            <a:avLst/>
          </a:prstGeom>
        </p:spPr>
      </p:pic>
      <p:sp>
        <p:nvSpPr>
          <p:cNvPr id="2" name="Title 1"/>
          <p:cNvSpPr>
            <a:spLocks noGrp="1"/>
          </p:cNvSpPr>
          <p:nvPr>
            <p:ph type="ctrTitle"/>
          </p:nvPr>
        </p:nvSpPr>
        <p:spPr>
          <a:xfrm>
            <a:off x="395536" y="764704"/>
            <a:ext cx="8496944" cy="4968552"/>
          </a:xfrm>
          <a:effectLst>
            <a:outerShdw blurRad="50800" dist="50800" dir="5400000" algn="ctr" rotWithShape="0">
              <a:schemeClr val="tx1"/>
            </a:outerShdw>
          </a:effectLst>
        </p:spPr>
        <p:txBody>
          <a:bodyPr>
            <a:noAutofit/>
          </a:bodyPr>
          <a:lstStyle/>
          <a:p>
            <a:r>
              <a:rPr lang="en-US" sz="8800" b="1" dirty="0">
                <a:solidFill>
                  <a:srgbClr val="CC9900"/>
                </a:solidFill>
              </a:rPr>
              <a:t>IMPACT OF COVID-19 ON THE SECTOR </a:t>
            </a:r>
          </a:p>
        </p:txBody>
      </p:sp>
    </p:spTree>
    <p:extLst>
      <p:ext uri="{BB962C8B-B14F-4D97-AF65-F5344CB8AC3E}">
        <p14:creationId xmlns:p14="http://schemas.microsoft.com/office/powerpoint/2010/main" val="255728543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0" y="44450"/>
            <a:ext cx="8697913" cy="722313"/>
          </a:xfrm>
        </p:spPr>
        <p:txBody>
          <a:bodyPr/>
          <a:lstStyle/>
          <a:p>
            <a:r>
              <a:rPr lang="en-US" altLang="en-US" sz="3600" b="1" dirty="0">
                <a:solidFill>
                  <a:schemeClr val="accent2">
                    <a:lumMod val="50000"/>
                  </a:schemeClr>
                </a:solidFill>
                <a:latin typeface="Arial Narrow" pitchFamily="34" charset="0"/>
                <a:cs typeface="Arial" panose="020B0604020202020204" pitchFamily="34" charset="0"/>
              </a:rPr>
              <a:t>SCHOOL PERFORMANCE BY QUINTILE - </a:t>
            </a:r>
            <a:r>
              <a:rPr lang="en-US" altLang="en-US" sz="3600" b="1" dirty="0" smtClean="0">
                <a:solidFill>
                  <a:schemeClr val="accent2">
                    <a:lumMod val="50000"/>
                  </a:schemeClr>
                </a:solidFill>
                <a:latin typeface="Arial Narrow" pitchFamily="34" charset="0"/>
                <a:cs typeface="Arial" panose="020B0604020202020204" pitchFamily="34" charset="0"/>
              </a:rPr>
              <a:t>2020</a:t>
            </a:r>
            <a:endParaRPr lang="en-ZA" altLang="en-US" sz="3600" b="1" dirty="0">
              <a:solidFill>
                <a:schemeClr val="accent2">
                  <a:lumMod val="50000"/>
                </a:schemeClr>
              </a:solidFill>
              <a:latin typeface="Arial Narrow" pitchFamily="34" charset="0"/>
              <a:cs typeface="Arial" panose="020B0604020202020204" pitchFamily="34" charset="0"/>
            </a:endParaRPr>
          </a:p>
        </p:txBody>
      </p:sp>
      <p:graphicFrame>
        <p:nvGraphicFramePr>
          <p:cNvPr id="2" name="Table 1"/>
          <p:cNvGraphicFramePr>
            <a:graphicFrameLocks noGrp="1"/>
          </p:cNvGraphicFramePr>
          <p:nvPr>
            <p:extLst/>
          </p:nvPr>
        </p:nvGraphicFramePr>
        <p:xfrm>
          <a:off x="323529" y="692697"/>
          <a:ext cx="8496942" cy="5616028"/>
        </p:xfrm>
        <a:graphic>
          <a:graphicData uri="http://schemas.openxmlformats.org/drawingml/2006/table">
            <a:tbl>
              <a:tblPr/>
              <a:tblGrid>
                <a:gridCol w="1513154">
                  <a:extLst>
                    <a:ext uri="{9D8B030D-6E8A-4147-A177-3AD203B41FA5}">
                      <a16:colId xmlns:a16="http://schemas.microsoft.com/office/drawing/2014/main" val="20000"/>
                    </a:ext>
                  </a:extLst>
                </a:gridCol>
                <a:gridCol w="962916">
                  <a:extLst>
                    <a:ext uri="{9D8B030D-6E8A-4147-A177-3AD203B41FA5}">
                      <a16:colId xmlns:a16="http://schemas.microsoft.com/office/drawing/2014/main" val="20001"/>
                    </a:ext>
                  </a:extLst>
                </a:gridCol>
                <a:gridCol w="962916">
                  <a:extLst>
                    <a:ext uri="{9D8B030D-6E8A-4147-A177-3AD203B41FA5}">
                      <a16:colId xmlns:a16="http://schemas.microsoft.com/office/drawing/2014/main" val="20002"/>
                    </a:ext>
                  </a:extLst>
                </a:gridCol>
                <a:gridCol w="962916">
                  <a:extLst>
                    <a:ext uri="{9D8B030D-6E8A-4147-A177-3AD203B41FA5}">
                      <a16:colId xmlns:a16="http://schemas.microsoft.com/office/drawing/2014/main" val="20003"/>
                    </a:ext>
                  </a:extLst>
                </a:gridCol>
                <a:gridCol w="962916">
                  <a:extLst>
                    <a:ext uri="{9D8B030D-6E8A-4147-A177-3AD203B41FA5}">
                      <a16:colId xmlns:a16="http://schemas.microsoft.com/office/drawing/2014/main" val="20004"/>
                    </a:ext>
                  </a:extLst>
                </a:gridCol>
                <a:gridCol w="874738">
                  <a:extLst>
                    <a:ext uri="{9D8B030D-6E8A-4147-A177-3AD203B41FA5}">
                      <a16:colId xmlns:a16="http://schemas.microsoft.com/office/drawing/2014/main" val="20005"/>
                    </a:ext>
                  </a:extLst>
                </a:gridCol>
                <a:gridCol w="1128693">
                  <a:extLst>
                    <a:ext uri="{9D8B030D-6E8A-4147-A177-3AD203B41FA5}">
                      <a16:colId xmlns:a16="http://schemas.microsoft.com/office/drawing/2014/main" val="20006"/>
                    </a:ext>
                  </a:extLst>
                </a:gridCol>
                <a:gridCol w="1128693">
                  <a:extLst>
                    <a:ext uri="{9D8B030D-6E8A-4147-A177-3AD203B41FA5}">
                      <a16:colId xmlns:a16="http://schemas.microsoft.com/office/drawing/2014/main" val="20007"/>
                    </a:ext>
                  </a:extLst>
                </a:gridCol>
              </a:tblGrid>
              <a:tr h="1537294">
                <a:tc>
                  <a:txBody>
                    <a:bodyPr/>
                    <a:lstStyle/>
                    <a:p>
                      <a:pPr algn="l" rtl="0" fontAlgn="b"/>
                      <a:r>
                        <a:rPr lang="en-ZA" sz="2400" b="1" i="0" u="none" strike="noStrike" dirty="0">
                          <a:solidFill>
                            <a:srgbClr val="000000"/>
                          </a:solidFill>
                          <a:effectLst/>
                          <a:latin typeface="Arial Narrow" pitchFamily="34" charset="0"/>
                        </a:rPr>
                        <a:t>Quintiles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5"/>
                    </a:solidFill>
                  </a:tcPr>
                </a:tc>
                <a:tc>
                  <a:txBody>
                    <a:bodyPr/>
                    <a:lstStyle/>
                    <a:p>
                      <a:pPr algn="ctr" rtl="0" fontAlgn="ctr"/>
                      <a:r>
                        <a:rPr lang="en-ZA" sz="1600" b="1" i="0" u="none" strike="noStrike" dirty="0">
                          <a:solidFill>
                            <a:srgbClr val="000000"/>
                          </a:solidFill>
                          <a:effectLst/>
                          <a:latin typeface="Arial Narrow" pitchFamily="34" charset="0"/>
                        </a:rPr>
                        <a:t>0 - 19.9%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5"/>
                    </a:solidFill>
                  </a:tcPr>
                </a:tc>
                <a:tc>
                  <a:txBody>
                    <a:bodyPr/>
                    <a:lstStyle/>
                    <a:p>
                      <a:pPr algn="ctr" rtl="0" fontAlgn="ctr"/>
                      <a:r>
                        <a:rPr lang="en-ZA" sz="1600" b="1" i="0" u="none" strike="noStrike" dirty="0">
                          <a:solidFill>
                            <a:srgbClr val="000000"/>
                          </a:solidFill>
                          <a:effectLst/>
                          <a:latin typeface="Arial Narrow" pitchFamily="34" charset="0"/>
                        </a:rPr>
                        <a:t>20 - 39.9%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5"/>
                    </a:solidFill>
                  </a:tcPr>
                </a:tc>
                <a:tc>
                  <a:txBody>
                    <a:bodyPr/>
                    <a:lstStyle/>
                    <a:p>
                      <a:pPr algn="ctr" rtl="0" fontAlgn="ctr"/>
                      <a:r>
                        <a:rPr lang="en-ZA" sz="1600" b="1" i="0" u="none" strike="noStrike" dirty="0">
                          <a:solidFill>
                            <a:srgbClr val="000000"/>
                          </a:solidFill>
                          <a:effectLst/>
                          <a:latin typeface="Arial Narrow" pitchFamily="34" charset="0"/>
                        </a:rPr>
                        <a:t>40 - 59.9%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5"/>
                    </a:solidFill>
                  </a:tcPr>
                </a:tc>
                <a:tc>
                  <a:txBody>
                    <a:bodyPr/>
                    <a:lstStyle/>
                    <a:p>
                      <a:pPr algn="ctr" rtl="0" fontAlgn="ctr"/>
                      <a:r>
                        <a:rPr lang="en-ZA" sz="1600" b="1" i="0" u="none" strike="noStrike" dirty="0">
                          <a:solidFill>
                            <a:srgbClr val="000000"/>
                          </a:solidFill>
                          <a:effectLst/>
                          <a:latin typeface="Arial Narrow" pitchFamily="34" charset="0"/>
                        </a:rPr>
                        <a:t>60 - 79.9%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5"/>
                    </a:solidFill>
                  </a:tcPr>
                </a:tc>
                <a:tc>
                  <a:txBody>
                    <a:bodyPr/>
                    <a:lstStyle/>
                    <a:p>
                      <a:pPr algn="ctr" rtl="0" fontAlgn="ctr"/>
                      <a:r>
                        <a:rPr lang="en-ZA" sz="1600" b="1" i="0" u="none" strike="noStrike" dirty="0">
                          <a:solidFill>
                            <a:srgbClr val="000000"/>
                          </a:solidFill>
                          <a:effectLst/>
                          <a:latin typeface="Arial Narrow" pitchFamily="34" charset="0"/>
                        </a:rPr>
                        <a:t>80 - 100%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5"/>
                    </a:solidFill>
                  </a:tcPr>
                </a:tc>
                <a:tc>
                  <a:txBody>
                    <a:bodyPr/>
                    <a:lstStyle/>
                    <a:p>
                      <a:pPr algn="ctr" rtl="0" fontAlgn="ctr"/>
                      <a:r>
                        <a:rPr lang="en-ZA" sz="1600" b="1" i="0" u="none" strike="noStrike" dirty="0">
                          <a:solidFill>
                            <a:srgbClr val="000000"/>
                          </a:solidFill>
                          <a:effectLst/>
                          <a:latin typeface="Arial Narrow" pitchFamily="34" charset="0"/>
                        </a:rPr>
                        <a:t>Exactly 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5"/>
                    </a:solidFill>
                  </a:tcPr>
                </a:tc>
                <a:tc>
                  <a:txBody>
                    <a:bodyPr/>
                    <a:lstStyle/>
                    <a:p>
                      <a:pPr algn="ctr" rtl="0" fontAlgn="ctr"/>
                      <a:r>
                        <a:rPr lang="en-ZA" sz="1600" b="1" i="0" u="none" strike="noStrike" dirty="0">
                          <a:solidFill>
                            <a:srgbClr val="000000"/>
                          </a:solidFill>
                          <a:effectLst/>
                          <a:latin typeface="Arial Narrow" pitchFamily="34" charset="0"/>
                        </a:rPr>
                        <a:t>Exactly 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5"/>
                    </a:solidFill>
                  </a:tcPr>
                </a:tc>
                <a:extLst>
                  <a:ext uri="{0D108BD9-81ED-4DB2-BD59-A6C34878D82A}">
                    <a16:rowId xmlns:a16="http://schemas.microsoft.com/office/drawing/2014/main" val="10000"/>
                  </a:ext>
                </a:extLst>
              </a:tr>
              <a:tr h="679789">
                <a:tc>
                  <a:txBody>
                    <a:bodyPr/>
                    <a:lstStyle/>
                    <a:p>
                      <a:pPr algn="l" rtl="0" fontAlgn="b"/>
                      <a:r>
                        <a:rPr lang="en-ZA" sz="2400" b="1" i="0" u="none" strike="noStrike" dirty="0">
                          <a:solidFill>
                            <a:srgbClr val="000000"/>
                          </a:solidFill>
                          <a:effectLst/>
                          <a:latin typeface="Arial Narrow" pitchFamily="34" charset="0"/>
                        </a:rPr>
                        <a:t>Quintile 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5"/>
                    </a:solidFill>
                  </a:tcPr>
                </a:tc>
                <a:tc>
                  <a:txBody>
                    <a:bodyPr/>
                    <a:lstStyle/>
                    <a:p>
                      <a:pPr algn="ctr" rtl="0" fontAlgn="ctr"/>
                      <a:r>
                        <a:rPr lang="en-ZA" sz="1800" b="0" i="0" u="none" strike="noStrike" dirty="0">
                          <a:solidFill>
                            <a:srgbClr val="000000"/>
                          </a:solidFill>
                          <a:effectLst/>
                          <a:latin typeface="Arial Narrow" panose="020B0606020202030204" pitchFamily="34" charset="0"/>
                        </a:rPr>
                        <a:t>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ADA"/>
                    </a:solidFill>
                  </a:tcPr>
                </a:tc>
                <a:tc>
                  <a:txBody>
                    <a:bodyPr/>
                    <a:lstStyle/>
                    <a:p>
                      <a:pPr algn="ctr" rtl="0" fontAlgn="ctr"/>
                      <a:r>
                        <a:rPr lang="en-ZA" sz="1800" b="0" i="0" u="none" strike="noStrike" dirty="0">
                          <a:solidFill>
                            <a:srgbClr val="000000"/>
                          </a:solidFill>
                          <a:effectLst/>
                          <a:latin typeface="Arial Narrow" panose="020B0606020202030204" pitchFamily="34" charset="0"/>
                        </a:rPr>
                        <a:t>141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ADA"/>
                    </a:solidFill>
                  </a:tcPr>
                </a:tc>
                <a:tc>
                  <a:txBody>
                    <a:bodyPr/>
                    <a:lstStyle/>
                    <a:p>
                      <a:pPr algn="ctr" rtl="0" fontAlgn="ctr"/>
                      <a:r>
                        <a:rPr lang="en-ZA" sz="1800" b="0" i="0" u="none" strike="noStrike" dirty="0">
                          <a:solidFill>
                            <a:srgbClr val="000000"/>
                          </a:solidFill>
                          <a:effectLst/>
                          <a:latin typeface="Arial Narrow" panose="020B0606020202030204" pitchFamily="34" charset="0"/>
                        </a:rPr>
                        <a:t>387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ADA"/>
                    </a:solidFill>
                  </a:tcPr>
                </a:tc>
                <a:tc>
                  <a:txBody>
                    <a:bodyPr/>
                    <a:lstStyle/>
                    <a:p>
                      <a:pPr algn="ctr" rtl="0" fontAlgn="ctr"/>
                      <a:r>
                        <a:rPr lang="en-ZA" sz="1800" b="0" i="0" u="none" strike="noStrike" dirty="0">
                          <a:solidFill>
                            <a:srgbClr val="000000"/>
                          </a:solidFill>
                          <a:effectLst/>
                          <a:latin typeface="Arial Narrow" panose="020B0606020202030204" pitchFamily="34" charset="0"/>
                        </a:rPr>
                        <a:t>611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ADA"/>
                    </a:solidFill>
                  </a:tcPr>
                </a:tc>
                <a:tc>
                  <a:txBody>
                    <a:bodyPr/>
                    <a:lstStyle/>
                    <a:p>
                      <a:pPr algn="ctr" rtl="0" fontAlgn="ctr"/>
                      <a:r>
                        <a:rPr lang="en-ZA" sz="1800" b="0" i="0" u="none" strike="noStrike" dirty="0">
                          <a:solidFill>
                            <a:srgbClr val="000000"/>
                          </a:solidFill>
                          <a:effectLst/>
                          <a:latin typeface="Arial Narrow" panose="020B0606020202030204" pitchFamily="34" charset="0"/>
                        </a:rPr>
                        <a:t>642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ADA"/>
                    </a:solidFill>
                  </a:tcPr>
                </a:tc>
                <a:tc>
                  <a:txBody>
                    <a:bodyPr/>
                    <a:lstStyle/>
                    <a:p>
                      <a:pPr algn="ctr" fontAlgn="b"/>
                      <a:r>
                        <a:rPr lang="en-ZA" sz="1800" b="0" i="0" u="none" strike="noStrike" dirty="0">
                          <a:solidFill>
                            <a:srgbClr val="000000"/>
                          </a:solidFill>
                          <a:effectLst/>
                          <a:latin typeface="Arial Narrow" panose="020B060602020203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ADA"/>
                    </a:solidFill>
                  </a:tcPr>
                </a:tc>
                <a:tc>
                  <a:txBody>
                    <a:bodyPr/>
                    <a:lstStyle/>
                    <a:p>
                      <a:pPr algn="ctr" fontAlgn="b"/>
                      <a:r>
                        <a:rPr lang="en-ZA" sz="1800" b="0" i="0" u="none" strike="noStrike" dirty="0">
                          <a:solidFill>
                            <a:srgbClr val="000000"/>
                          </a:solidFill>
                          <a:effectLst/>
                          <a:latin typeface="Arial Narrow" panose="020B0606020202030204" pitchFamily="34" charset="0"/>
                        </a:rPr>
                        <a:t>82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ADA"/>
                    </a:solidFill>
                  </a:tcPr>
                </a:tc>
                <a:extLst>
                  <a:ext uri="{0D108BD9-81ED-4DB2-BD59-A6C34878D82A}">
                    <a16:rowId xmlns:a16="http://schemas.microsoft.com/office/drawing/2014/main" val="10001"/>
                  </a:ext>
                </a:extLst>
              </a:tr>
              <a:tr h="679789">
                <a:tc>
                  <a:txBody>
                    <a:bodyPr/>
                    <a:lstStyle/>
                    <a:p>
                      <a:pPr algn="l" rtl="0" fontAlgn="b"/>
                      <a:r>
                        <a:rPr lang="en-ZA" sz="2400" b="1" i="0" u="none" strike="noStrike" dirty="0">
                          <a:solidFill>
                            <a:srgbClr val="000000"/>
                          </a:solidFill>
                          <a:effectLst/>
                          <a:latin typeface="Arial Narrow" pitchFamily="34" charset="0"/>
                        </a:rPr>
                        <a:t>Quintile 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5"/>
                    </a:solidFill>
                  </a:tcPr>
                </a:tc>
                <a:tc>
                  <a:txBody>
                    <a:bodyPr/>
                    <a:lstStyle/>
                    <a:p>
                      <a:pPr algn="ctr" rtl="0" fontAlgn="ctr"/>
                      <a:r>
                        <a:rPr lang="en-ZA" sz="1800" b="0" i="0" u="none" strike="noStrike" dirty="0">
                          <a:solidFill>
                            <a:srgbClr val="000000"/>
                          </a:solidFill>
                          <a:effectLst/>
                          <a:latin typeface="Arial Narrow" panose="020B0606020202030204" pitchFamily="34" charset="0"/>
                        </a:rPr>
                        <a:t>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ADA"/>
                    </a:solidFill>
                  </a:tcPr>
                </a:tc>
                <a:tc>
                  <a:txBody>
                    <a:bodyPr/>
                    <a:lstStyle/>
                    <a:p>
                      <a:pPr algn="ctr" rtl="0" fontAlgn="ctr"/>
                      <a:r>
                        <a:rPr lang="en-ZA" sz="1800" b="0" i="0" u="none" strike="noStrike" dirty="0">
                          <a:solidFill>
                            <a:srgbClr val="000000"/>
                          </a:solidFill>
                          <a:effectLst/>
                          <a:latin typeface="Arial Narrow" panose="020B0606020202030204" pitchFamily="34" charset="0"/>
                        </a:rPr>
                        <a:t>101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ADA"/>
                    </a:solidFill>
                  </a:tcPr>
                </a:tc>
                <a:tc>
                  <a:txBody>
                    <a:bodyPr/>
                    <a:lstStyle/>
                    <a:p>
                      <a:pPr algn="ctr" rtl="0" fontAlgn="ctr"/>
                      <a:r>
                        <a:rPr lang="en-ZA" sz="1800" b="0" i="0" u="none" strike="noStrike" dirty="0">
                          <a:solidFill>
                            <a:srgbClr val="000000"/>
                          </a:solidFill>
                          <a:effectLst/>
                          <a:latin typeface="Arial Narrow" panose="020B0606020202030204" pitchFamily="34" charset="0"/>
                        </a:rPr>
                        <a:t>333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ADA"/>
                    </a:solidFill>
                  </a:tcPr>
                </a:tc>
                <a:tc>
                  <a:txBody>
                    <a:bodyPr/>
                    <a:lstStyle/>
                    <a:p>
                      <a:pPr algn="ctr" rtl="0" fontAlgn="ctr"/>
                      <a:r>
                        <a:rPr lang="en-ZA" sz="1800" b="0" i="0" u="none" strike="noStrike" dirty="0">
                          <a:solidFill>
                            <a:srgbClr val="000000"/>
                          </a:solidFill>
                          <a:effectLst/>
                          <a:latin typeface="Arial Narrow" panose="020B0606020202030204" pitchFamily="34" charset="0"/>
                        </a:rPr>
                        <a:t>616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ADA"/>
                    </a:solidFill>
                  </a:tcPr>
                </a:tc>
                <a:tc>
                  <a:txBody>
                    <a:bodyPr/>
                    <a:lstStyle/>
                    <a:p>
                      <a:pPr algn="ctr" rtl="0" fontAlgn="ctr"/>
                      <a:r>
                        <a:rPr lang="en-ZA" sz="1800" b="0" i="0" u="none" strike="noStrike" dirty="0">
                          <a:solidFill>
                            <a:srgbClr val="000000"/>
                          </a:solidFill>
                          <a:effectLst/>
                          <a:latin typeface="Arial Narrow" panose="020B0606020202030204" pitchFamily="34" charset="0"/>
                        </a:rPr>
                        <a:t>600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ADA"/>
                    </a:solidFill>
                  </a:tcPr>
                </a:tc>
                <a:tc>
                  <a:txBody>
                    <a:bodyPr/>
                    <a:lstStyle/>
                    <a:p>
                      <a:pPr algn="ctr" fontAlgn="b"/>
                      <a:r>
                        <a:rPr lang="en-ZA" sz="1800" b="0" i="0" u="none" strike="noStrike" dirty="0">
                          <a:solidFill>
                            <a:srgbClr val="000000"/>
                          </a:solidFill>
                          <a:effectLst/>
                          <a:latin typeface="Arial Narrow" panose="020B0606020202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ADA"/>
                    </a:solidFill>
                  </a:tcPr>
                </a:tc>
                <a:tc>
                  <a:txBody>
                    <a:bodyPr/>
                    <a:lstStyle/>
                    <a:p>
                      <a:pPr algn="ctr" fontAlgn="b"/>
                      <a:r>
                        <a:rPr lang="en-ZA" sz="1800" b="0" i="0" u="none" strike="noStrike" dirty="0">
                          <a:solidFill>
                            <a:srgbClr val="000000"/>
                          </a:solidFill>
                          <a:effectLst/>
                          <a:latin typeface="Arial Narrow" panose="020B0606020202030204" pitchFamily="34" charset="0"/>
                        </a:rPr>
                        <a:t>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ADA"/>
                    </a:solidFill>
                  </a:tcPr>
                </a:tc>
                <a:extLst>
                  <a:ext uri="{0D108BD9-81ED-4DB2-BD59-A6C34878D82A}">
                    <a16:rowId xmlns:a16="http://schemas.microsoft.com/office/drawing/2014/main" val="10002"/>
                  </a:ext>
                </a:extLst>
              </a:tr>
              <a:tr h="679789">
                <a:tc>
                  <a:txBody>
                    <a:bodyPr/>
                    <a:lstStyle/>
                    <a:p>
                      <a:pPr algn="l" rtl="0" fontAlgn="b"/>
                      <a:r>
                        <a:rPr lang="en-ZA" sz="2400" b="1" i="0" u="none" strike="noStrike" dirty="0">
                          <a:solidFill>
                            <a:srgbClr val="000000"/>
                          </a:solidFill>
                          <a:effectLst/>
                          <a:latin typeface="Arial Narrow" pitchFamily="34" charset="0"/>
                        </a:rPr>
                        <a:t>Quintile 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5"/>
                    </a:solidFill>
                  </a:tcPr>
                </a:tc>
                <a:tc>
                  <a:txBody>
                    <a:bodyPr/>
                    <a:lstStyle/>
                    <a:p>
                      <a:pPr algn="ctr" rtl="0" fontAlgn="ctr"/>
                      <a:r>
                        <a:rPr lang="en-ZA" sz="1800" b="0" i="0" u="none" strike="noStrike" dirty="0">
                          <a:solidFill>
                            <a:srgbClr val="000000"/>
                          </a:solidFill>
                          <a:effectLst/>
                          <a:latin typeface="Arial Narrow" panose="020B060602020203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ADA"/>
                    </a:solidFill>
                  </a:tcPr>
                </a:tc>
                <a:tc>
                  <a:txBody>
                    <a:bodyPr/>
                    <a:lstStyle/>
                    <a:p>
                      <a:pPr algn="ctr" rtl="0" fontAlgn="ctr"/>
                      <a:r>
                        <a:rPr lang="en-ZA" sz="1800" b="0" i="0" u="none" strike="noStrike" dirty="0">
                          <a:solidFill>
                            <a:srgbClr val="000000"/>
                          </a:solidFill>
                          <a:effectLst/>
                          <a:latin typeface="Arial Narrow" panose="020B0606020202030204" pitchFamily="34" charset="0"/>
                        </a:rPr>
                        <a:t>77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ADA"/>
                    </a:solidFill>
                  </a:tcPr>
                </a:tc>
                <a:tc>
                  <a:txBody>
                    <a:bodyPr/>
                    <a:lstStyle/>
                    <a:p>
                      <a:pPr algn="ctr" rtl="0" fontAlgn="ctr"/>
                      <a:r>
                        <a:rPr lang="en-ZA" sz="1800" b="0" i="0" u="none" strike="noStrike" dirty="0">
                          <a:solidFill>
                            <a:srgbClr val="000000"/>
                          </a:solidFill>
                          <a:effectLst/>
                          <a:latin typeface="Arial Narrow" panose="020B0606020202030204" pitchFamily="34" charset="0"/>
                        </a:rPr>
                        <a:t>278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ADA"/>
                    </a:solidFill>
                  </a:tcPr>
                </a:tc>
                <a:tc>
                  <a:txBody>
                    <a:bodyPr/>
                    <a:lstStyle/>
                    <a:p>
                      <a:pPr algn="ctr" rtl="0" fontAlgn="ctr"/>
                      <a:r>
                        <a:rPr lang="en-ZA" sz="1800" b="0" i="0" u="none" strike="noStrike" dirty="0">
                          <a:solidFill>
                            <a:srgbClr val="000000"/>
                          </a:solidFill>
                          <a:effectLst/>
                          <a:latin typeface="Arial Narrow" panose="020B0606020202030204" pitchFamily="34" charset="0"/>
                        </a:rPr>
                        <a:t>609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ADA"/>
                    </a:solidFill>
                  </a:tcPr>
                </a:tc>
                <a:tc>
                  <a:txBody>
                    <a:bodyPr/>
                    <a:lstStyle/>
                    <a:p>
                      <a:pPr algn="ctr" rtl="0" fontAlgn="ctr"/>
                      <a:r>
                        <a:rPr lang="en-ZA" sz="1800" b="0" i="0" u="none" strike="noStrike" dirty="0">
                          <a:solidFill>
                            <a:srgbClr val="000000"/>
                          </a:solidFill>
                          <a:effectLst/>
                          <a:latin typeface="Arial Narrow" panose="020B0606020202030204" pitchFamily="34" charset="0"/>
                        </a:rPr>
                        <a:t>494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ADA"/>
                    </a:solidFill>
                  </a:tcPr>
                </a:tc>
                <a:tc>
                  <a:txBody>
                    <a:bodyPr/>
                    <a:lstStyle/>
                    <a:p>
                      <a:pPr algn="ctr" fontAlgn="b"/>
                      <a:r>
                        <a:rPr lang="en-ZA" sz="1800" b="0" i="0" u="none" strike="noStrike" dirty="0">
                          <a:solidFill>
                            <a:srgbClr val="000000"/>
                          </a:solidFill>
                          <a:effectLst/>
                          <a:latin typeface="Arial Narrow" panose="020B0606020202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ADA"/>
                    </a:solidFill>
                  </a:tcPr>
                </a:tc>
                <a:tc>
                  <a:txBody>
                    <a:bodyPr/>
                    <a:lstStyle/>
                    <a:p>
                      <a:pPr algn="ctr" fontAlgn="b"/>
                      <a:r>
                        <a:rPr lang="en-ZA" sz="1800" b="0" i="0" u="none" strike="noStrike" dirty="0">
                          <a:solidFill>
                            <a:srgbClr val="000000"/>
                          </a:solidFill>
                          <a:effectLst/>
                          <a:latin typeface="Arial Narrow" panose="020B0606020202030204" pitchFamily="34" charset="0"/>
                        </a:rPr>
                        <a:t>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ADA"/>
                    </a:solidFill>
                  </a:tcPr>
                </a:tc>
                <a:extLst>
                  <a:ext uri="{0D108BD9-81ED-4DB2-BD59-A6C34878D82A}">
                    <a16:rowId xmlns:a16="http://schemas.microsoft.com/office/drawing/2014/main" val="10003"/>
                  </a:ext>
                </a:extLst>
              </a:tr>
              <a:tr h="679789">
                <a:tc>
                  <a:txBody>
                    <a:bodyPr/>
                    <a:lstStyle/>
                    <a:p>
                      <a:pPr algn="l" rtl="0" fontAlgn="b"/>
                      <a:r>
                        <a:rPr lang="en-ZA" sz="2400" b="1" i="0" u="none" strike="noStrike" dirty="0">
                          <a:solidFill>
                            <a:srgbClr val="000000"/>
                          </a:solidFill>
                          <a:effectLst/>
                          <a:latin typeface="Arial Narrow" pitchFamily="34" charset="0"/>
                        </a:rPr>
                        <a:t>Quintile 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5"/>
                    </a:solidFill>
                  </a:tcPr>
                </a:tc>
                <a:tc>
                  <a:txBody>
                    <a:bodyPr/>
                    <a:lstStyle/>
                    <a:p>
                      <a:pPr algn="ctr" rtl="0" fontAlgn="ctr"/>
                      <a:r>
                        <a:rPr lang="en-ZA" sz="1800" b="0" i="0" u="none" strike="noStrike" dirty="0">
                          <a:solidFill>
                            <a:srgbClr val="000000"/>
                          </a:solidFill>
                          <a:effectLst/>
                          <a:latin typeface="Arial Narrow" panose="020B0606020202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ADA"/>
                    </a:solidFill>
                  </a:tcPr>
                </a:tc>
                <a:tc>
                  <a:txBody>
                    <a:bodyPr/>
                    <a:lstStyle/>
                    <a:p>
                      <a:pPr algn="ctr" rtl="0" fontAlgn="ctr"/>
                      <a:r>
                        <a:rPr lang="en-ZA" sz="1800" b="0" i="0" u="none" strike="noStrike" dirty="0">
                          <a:solidFill>
                            <a:srgbClr val="000000"/>
                          </a:solidFill>
                          <a:effectLst/>
                          <a:latin typeface="Arial Narrow" panose="020B060602020203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ADA"/>
                    </a:solidFill>
                  </a:tcPr>
                </a:tc>
                <a:tc>
                  <a:txBody>
                    <a:bodyPr/>
                    <a:lstStyle/>
                    <a:p>
                      <a:pPr algn="ctr" rtl="0" fontAlgn="ctr"/>
                      <a:r>
                        <a:rPr lang="en-ZA" sz="1800" b="0" i="0" u="none" strike="noStrike" dirty="0">
                          <a:solidFill>
                            <a:srgbClr val="000000"/>
                          </a:solidFill>
                          <a:effectLst/>
                          <a:latin typeface="Arial Narrow" panose="020B0606020202030204" pitchFamily="34" charset="0"/>
                        </a:rPr>
                        <a:t>53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ADA"/>
                    </a:solidFill>
                  </a:tcPr>
                </a:tc>
                <a:tc>
                  <a:txBody>
                    <a:bodyPr/>
                    <a:lstStyle/>
                    <a:p>
                      <a:pPr algn="ctr" rtl="0" fontAlgn="ctr"/>
                      <a:r>
                        <a:rPr lang="en-ZA" sz="1800" b="0" i="0" u="none" strike="noStrike" dirty="0">
                          <a:solidFill>
                            <a:srgbClr val="000000"/>
                          </a:solidFill>
                          <a:effectLst/>
                          <a:latin typeface="Arial Narrow" panose="020B0606020202030204" pitchFamily="34" charset="0"/>
                        </a:rPr>
                        <a:t>225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ADA"/>
                    </a:solidFill>
                  </a:tcPr>
                </a:tc>
                <a:tc>
                  <a:txBody>
                    <a:bodyPr/>
                    <a:lstStyle/>
                    <a:p>
                      <a:pPr algn="ctr" rtl="0" fontAlgn="ctr"/>
                      <a:r>
                        <a:rPr lang="en-ZA" sz="1800" b="0" i="0" u="none" strike="noStrike" dirty="0">
                          <a:solidFill>
                            <a:srgbClr val="000000"/>
                          </a:solidFill>
                          <a:effectLst/>
                          <a:latin typeface="Arial Narrow" panose="020B0606020202030204" pitchFamily="34" charset="0"/>
                        </a:rPr>
                        <a:t>324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ADA"/>
                    </a:solidFill>
                  </a:tcPr>
                </a:tc>
                <a:tc>
                  <a:txBody>
                    <a:bodyPr/>
                    <a:lstStyle/>
                    <a:p>
                      <a:pPr algn="ctr" fontAlgn="b"/>
                      <a:r>
                        <a:rPr lang="en-ZA" sz="1800" b="0" i="0" u="none" strike="noStrike" dirty="0">
                          <a:solidFill>
                            <a:srgbClr val="000000"/>
                          </a:solidFill>
                          <a:effectLst/>
                          <a:latin typeface="Arial Narrow" panose="020B0606020202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ADA"/>
                    </a:solidFill>
                  </a:tcPr>
                </a:tc>
                <a:tc>
                  <a:txBody>
                    <a:bodyPr/>
                    <a:lstStyle/>
                    <a:p>
                      <a:pPr algn="ctr" fontAlgn="b"/>
                      <a:r>
                        <a:rPr lang="en-ZA" sz="1800" b="0" i="0" u="none" strike="noStrike" dirty="0">
                          <a:solidFill>
                            <a:srgbClr val="000000"/>
                          </a:solidFill>
                          <a:effectLst/>
                          <a:latin typeface="Arial Narrow" panose="020B0606020202030204" pitchFamily="34" charset="0"/>
                        </a:rPr>
                        <a:t>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ADA"/>
                    </a:solidFill>
                  </a:tcPr>
                </a:tc>
                <a:extLst>
                  <a:ext uri="{0D108BD9-81ED-4DB2-BD59-A6C34878D82A}">
                    <a16:rowId xmlns:a16="http://schemas.microsoft.com/office/drawing/2014/main" val="10004"/>
                  </a:ext>
                </a:extLst>
              </a:tr>
              <a:tr h="679789">
                <a:tc>
                  <a:txBody>
                    <a:bodyPr/>
                    <a:lstStyle/>
                    <a:p>
                      <a:pPr algn="l" rtl="0" fontAlgn="b"/>
                      <a:r>
                        <a:rPr lang="en-ZA" sz="2400" b="1" i="0" u="none" strike="noStrike" dirty="0">
                          <a:solidFill>
                            <a:srgbClr val="000000"/>
                          </a:solidFill>
                          <a:effectLst/>
                          <a:latin typeface="Arial Narrow" pitchFamily="34" charset="0"/>
                        </a:rPr>
                        <a:t>Quintile 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5"/>
                    </a:solidFill>
                  </a:tcPr>
                </a:tc>
                <a:tc>
                  <a:txBody>
                    <a:bodyPr/>
                    <a:lstStyle/>
                    <a:p>
                      <a:pPr algn="ctr" rtl="0" fontAlgn="ctr"/>
                      <a:r>
                        <a:rPr lang="en-ZA" sz="1800" b="0" i="0" u="none" strike="noStrike" dirty="0">
                          <a:solidFill>
                            <a:srgbClr val="000000"/>
                          </a:solidFill>
                          <a:effectLst/>
                          <a:latin typeface="Arial Narrow" panose="020B0606020202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ADA"/>
                    </a:solidFill>
                  </a:tcPr>
                </a:tc>
                <a:tc>
                  <a:txBody>
                    <a:bodyPr/>
                    <a:lstStyle/>
                    <a:p>
                      <a:pPr algn="ctr" rtl="0" fontAlgn="ctr"/>
                      <a:r>
                        <a:rPr lang="en-ZA" sz="1800" b="0" i="0" u="none" strike="noStrike" dirty="0">
                          <a:solidFill>
                            <a:srgbClr val="000000"/>
                          </a:solidFill>
                          <a:effectLst/>
                          <a:latin typeface="Arial Narrow" panose="020B060602020203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ADA"/>
                    </a:solidFill>
                  </a:tcPr>
                </a:tc>
                <a:tc>
                  <a:txBody>
                    <a:bodyPr/>
                    <a:lstStyle/>
                    <a:p>
                      <a:pPr algn="ctr" rtl="0" fontAlgn="ctr"/>
                      <a:r>
                        <a:rPr lang="en-ZA" sz="1800" b="0" i="0" u="none" strike="noStrike" dirty="0">
                          <a:solidFill>
                            <a:srgbClr val="000000"/>
                          </a:solidFill>
                          <a:effectLst/>
                          <a:latin typeface="Arial Narrow" panose="020B0606020202030204" pitchFamily="34" charset="0"/>
                        </a:rPr>
                        <a:t>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ADA"/>
                    </a:solidFill>
                  </a:tcPr>
                </a:tc>
                <a:tc>
                  <a:txBody>
                    <a:bodyPr/>
                    <a:lstStyle/>
                    <a:p>
                      <a:pPr algn="ctr" rtl="0" fontAlgn="ctr"/>
                      <a:r>
                        <a:rPr lang="en-ZA" sz="1800" b="0" i="0" u="none" strike="noStrike" dirty="0">
                          <a:solidFill>
                            <a:srgbClr val="000000"/>
                          </a:solidFill>
                          <a:effectLst/>
                          <a:latin typeface="Arial Narrow" panose="020B0606020202030204" pitchFamily="34" charset="0"/>
                        </a:rPr>
                        <a:t>109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ADA"/>
                    </a:solidFill>
                  </a:tcPr>
                </a:tc>
                <a:tc>
                  <a:txBody>
                    <a:bodyPr/>
                    <a:lstStyle/>
                    <a:p>
                      <a:pPr algn="ctr" rtl="0" fontAlgn="ctr"/>
                      <a:r>
                        <a:rPr lang="en-ZA" sz="1800" b="0" i="0" u="none" strike="noStrike" dirty="0">
                          <a:solidFill>
                            <a:srgbClr val="000000"/>
                          </a:solidFill>
                          <a:effectLst/>
                          <a:latin typeface="Arial Narrow" panose="020B0606020202030204" pitchFamily="34" charset="0"/>
                        </a:rPr>
                        <a:t>601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ADA"/>
                    </a:solidFill>
                  </a:tcPr>
                </a:tc>
                <a:tc>
                  <a:txBody>
                    <a:bodyPr/>
                    <a:lstStyle/>
                    <a:p>
                      <a:pPr algn="ctr" fontAlgn="b"/>
                      <a:r>
                        <a:rPr lang="en-ZA" sz="1800" b="0" i="0" u="none" strike="noStrike" dirty="0">
                          <a:solidFill>
                            <a:srgbClr val="000000"/>
                          </a:solidFill>
                          <a:effectLst/>
                          <a:latin typeface="Arial Narrow" panose="020B0606020202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ADA"/>
                    </a:solidFill>
                  </a:tcPr>
                </a:tc>
                <a:tc>
                  <a:txBody>
                    <a:bodyPr/>
                    <a:lstStyle/>
                    <a:p>
                      <a:pPr algn="ctr" fontAlgn="b"/>
                      <a:r>
                        <a:rPr lang="en-ZA" sz="1800" b="0" i="0" u="none" strike="noStrike" dirty="0">
                          <a:solidFill>
                            <a:srgbClr val="000000"/>
                          </a:solidFill>
                          <a:effectLst/>
                          <a:latin typeface="Arial Narrow" panose="020B0606020202030204" pitchFamily="34" charset="0"/>
                        </a:rPr>
                        <a:t>90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ADA"/>
                    </a:solidFill>
                  </a:tcPr>
                </a:tc>
                <a:extLst>
                  <a:ext uri="{0D108BD9-81ED-4DB2-BD59-A6C34878D82A}">
                    <a16:rowId xmlns:a16="http://schemas.microsoft.com/office/drawing/2014/main" val="10005"/>
                  </a:ext>
                </a:extLst>
              </a:tr>
              <a:tr h="679789">
                <a:tc>
                  <a:txBody>
                    <a:bodyPr/>
                    <a:lstStyle/>
                    <a:p>
                      <a:pPr algn="l" rtl="0" fontAlgn="b"/>
                      <a:r>
                        <a:rPr lang="en-ZA" sz="2400" b="1" i="0" u="none" strike="noStrike" dirty="0">
                          <a:solidFill>
                            <a:srgbClr val="000000"/>
                          </a:solidFill>
                          <a:effectLst/>
                          <a:latin typeface="Arial Narrow" pitchFamily="34" charset="0"/>
                        </a:rPr>
                        <a:t>Total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5"/>
                    </a:solidFill>
                  </a:tcPr>
                </a:tc>
                <a:tc>
                  <a:txBody>
                    <a:bodyPr/>
                    <a:lstStyle/>
                    <a:p>
                      <a:pPr algn="ctr" fontAlgn="b"/>
                      <a:r>
                        <a:rPr lang="en-ZA" sz="1800" b="1" i="0" u="none" strike="noStrike" dirty="0">
                          <a:solidFill>
                            <a:srgbClr val="000000"/>
                          </a:solidFill>
                          <a:effectLst/>
                          <a:latin typeface="Arial Narrow" panose="020B0606020202030204" pitchFamily="34" charset="0"/>
                        </a:rPr>
                        <a:t>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ADA"/>
                    </a:solidFill>
                  </a:tcPr>
                </a:tc>
                <a:tc>
                  <a:txBody>
                    <a:bodyPr/>
                    <a:lstStyle/>
                    <a:p>
                      <a:pPr algn="ctr" fontAlgn="b"/>
                      <a:r>
                        <a:rPr lang="en-ZA" sz="1800" b="1" i="0" u="none" strike="noStrike" dirty="0">
                          <a:solidFill>
                            <a:srgbClr val="000000"/>
                          </a:solidFill>
                          <a:effectLst/>
                          <a:latin typeface="Arial Narrow" panose="020B0606020202030204" pitchFamily="34" charset="0"/>
                        </a:rPr>
                        <a:t>330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ADA"/>
                    </a:solidFill>
                  </a:tcPr>
                </a:tc>
                <a:tc>
                  <a:txBody>
                    <a:bodyPr/>
                    <a:lstStyle/>
                    <a:p>
                      <a:pPr algn="ctr" fontAlgn="b"/>
                      <a:r>
                        <a:rPr lang="en-ZA" sz="1800" b="1" i="0" u="none" strike="noStrike" dirty="0">
                          <a:solidFill>
                            <a:srgbClr val="000000"/>
                          </a:solidFill>
                          <a:effectLst/>
                          <a:latin typeface="Arial Narrow" panose="020B0606020202030204" pitchFamily="34" charset="0"/>
                        </a:rPr>
                        <a:t>1 074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ADA"/>
                    </a:solidFill>
                  </a:tcPr>
                </a:tc>
                <a:tc>
                  <a:txBody>
                    <a:bodyPr/>
                    <a:lstStyle/>
                    <a:p>
                      <a:pPr algn="ctr" fontAlgn="b"/>
                      <a:r>
                        <a:rPr lang="en-ZA" sz="1800" b="1" i="0" u="none" strike="noStrike" dirty="0">
                          <a:solidFill>
                            <a:srgbClr val="000000"/>
                          </a:solidFill>
                          <a:effectLst/>
                          <a:latin typeface="Arial Narrow" panose="020B0606020202030204" pitchFamily="34" charset="0"/>
                        </a:rPr>
                        <a:t>2 170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ADA"/>
                    </a:solidFill>
                  </a:tcPr>
                </a:tc>
                <a:tc>
                  <a:txBody>
                    <a:bodyPr/>
                    <a:lstStyle/>
                    <a:p>
                      <a:pPr algn="ctr" fontAlgn="b"/>
                      <a:r>
                        <a:rPr lang="en-ZA" sz="1800" b="1" i="0" u="none" strike="noStrike" dirty="0">
                          <a:solidFill>
                            <a:srgbClr val="000000"/>
                          </a:solidFill>
                          <a:effectLst/>
                          <a:latin typeface="Arial Narrow" panose="020B0606020202030204" pitchFamily="34" charset="0"/>
                        </a:rPr>
                        <a:t>2 661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ADA"/>
                    </a:solidFill>
                  </a:tcPr>
                </a:tc>
                <a:tc>
                  <a:txBody>
                    <a:bodyPr/>
                    <a:lstStyle/>
                    <a:p>
                      <a:pPr algn="ctr" fontAlgn="b"/>
                      <a:r>
                        <a:rPr lang="en-ZA" sz="1800" b="1" i="0" u="none" strike="noStrike" dirty="0">
                          <a:solidFill>
                            <a:srgbClr val="000000"/>
                          </a:solidFill>
                          <a:effectLst/>
                          <a:latin typeface="Arial Narrow" panose="020B060602020203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ADA"/>
                    </a:solidFill>
                  </a:tcPr>
                </a:tc>
                <a:tc>
                  <a:txBody>
                    <a:bodyPr/>
                    <a:lstStyle/>
                    <a:p>
                      <a:pPr algn="ctr" fontAlgn="b"/>
                      <a:r>
                        <a:rPr lang="en-ZA" sz="1800" b="1" i="0" u="none" strike="noStrike" dirty="0">
                          <a:solidFill>
                            <a:srgbClr val="000000"/>
                          </a:solidFill>
                          <a:effectLst/>
                          <a:latin typeface="Arial Narrow" panose="020B0606020202030204" pitchFamily="34" charset="0"/>
                        </a:rPr>
                        <a:t>302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ADA"/>
                    </a:solidFill>
                  </a:tcPr>
                </a:tc>
                <a:extLst>
                  <a:ext uri="{0D108BD9-81ED-4DB2-BD59-A6C34878D82A}">
                    <a16:rowId xmlns:a16="http://schemas.microsoft.com/office/drawing/2014/main" val="10006"/>
                  </a:ext>
                </a:extLst>
              </a:tr>
            </a:tbl>
          </a:graphicData>
        </a:graphic>
      </p:graphicFrame>
      <p:sp>
        <p:nvSpPr>
          <p:cNvPr id="3" name="Slide Number Placeholder 2"/>
          <p:cNvSpPr>
            <a:spLocks noGrp="1"/>
          </p:cNvSpPr>
          <p:nvPr>
            <p:ph type="sldNum" sz="quarter" idx="12"/>
          </p:nvPr>
        </p:nvSpPr>
        <p:spPr/>
        <p:txBody>
          <a:bodyPr/>
          <a:lstStyle/>
          <a:p>
            <a:pPr>
              <a:defRPr/>
            </a:pPr>
            <a:fld id="{5D50A69F-0DB0-4229-A874-189A1B00A418}" type="slidenum">
              <a:rPr lang="en-ZA" altLang="en-US" sz="1600" smtClean="0"/>
              <a:pPr>
                <a:defRPr/>
              </a:pPr>
              <a:t>90</a:t>
            </a:fld>
            <a:endParaRPr lang="en-ZA" altLang="en-US" sz="1600" dirty="0"/>
          </a:p>
        </p:txBody>
      </p:sp>
      <p:sp>
        <p:nvSpPr>
          <p:cNvPr id="6" name="Rectangle: Rounded Corners 1"/>
          <p:cNvSpPr/>
          <p:nvPr/>
        </p:nvSpPr>
        <p:spPr>
          <a:xfrm>
            <a:off x="5681612" y="1988840"/>
            <a:ext cx="1008112" cy="237626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Rounded Corners 1"/>
          <p:cNvSpPr/>
          <p:nvPr/>
        </p:nvSpPr>
        <p:spPr>
          <a:xfrm>
            <a:off x="7738580" y="1988840"/>
            <a:ext cx="1008112" cy="237626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0663491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3148"/>
            <a:ext cx="9144000" cy="6844852"/>
          </a:xfrm>
          <a:prstGeom prst="rect">
            <a:avLst/>
          </a:prstGeom>
        </p:spPr>
      </p:pic>
      <p:sp>
        <p:nvSpPr>
          <p:cNvPr id="51202" name="Title 1"/>
          <p:cNvSpPr>
            <a:spLocks noGrp="1"/>
          </p:cNvSpPr>
          <p:nvPr>
            <p:ph type="title"/>
          </p:nvPr>
        </p:nvSpPr>
        <p:spPr>
          <a:xfrm>
            <a:off x="323850" y="1268413"/>
            <a:ext cx="8229600" cy="3857625"/>
          </a:xfrm>
        </p:spPr>
        <p:txBody>
          <a:bodyPr/>
          <a:lstStyle/>
          <a:p>
            <a:pPr eaLnBrk="1" hangingPunct="1"/>
            <a:r>
              <a:rPr lang="en-US" altLang="en-US" sz="6600" b="1" dirty="0">
                <a:solidFill>
                  <a:srgbClr val="CC9900"/>
                </a:solidFill>
                <a:effectLst>
                  <a:outerShdw blurRad="50800" dist="50800" dir="5400000" algn="ctr" rotWithShape="0">
                    <a:schemeClr val="tx1"/>
                  </a:outerShdw>
                </a:effectLst>
                <a:latin typeface="Arial Narrow" pitchFamily="34" charset="0"/>
                <a:cs typeface="Tahoma" panose="020B0604030504040204" pitchFamily="34" charset="0"/>
              </a:rPr>
              <a:t>SUBJECT </a:t>
            </a:r>
            <a:r>
              <a:rPr lang="en-US" altLang="en-US" sz="6600" b="1" dirty="0" smtClean="0">
                <a:solidFill>
                  <a:srgbClr val="CC9900"/>
                </a:solidFill>
                <a:effectLst>
                  <a:outerShdw blurRad="50800" dist="50800" dir="5400000" algn="ctr" rotWithShape="0">
                    <a:schemeClr val="tx1"/>
                  </a:outerShdw>
                </a:effectLst>
                <a:latin typeface="Arial Narrow" pitchFamily="34" charset="0"/>
                <a:cs typeface="Tahoma" panose="020B0604030504040204" pitchFamily="34" charset="0"/>
              </a:rPr>
              <a:t/>
            </a:r>
            <a:br>
              <a:rPr lang="en-US" altLang="en-US" sz="6600" b="1" dirty="0" smtClean="0">
                <a:solidFill>
                  <a:srgbClr val="CC9900"/>
                </a:solidFill>
                <a:effectLst>
                  <a:outerShdw blurRad="50800" dist="50800" dir="5400000" algn="ctr" rotWithShape="0">
                    <a:schemeClr val="tx1"/>
                  </a:outerShdw>
                </a:effectLst>
                <a:latin typeface="Arial Narrow" pitchFamily="34" charset="0"/>
                <a:cs typeface="Tahoma" panose="020B0604030504040204" pitchFamily="34" charset="0"/>
              </a:rPr>
            </a:br>
            <a:r>
              <a:rPr lang="en-US" altLang="en-US" sz="6600" b="1" dirty="0" smtClean="0">
                <a:solidFill>
                  <a:srgbClr val="CC9900"/>
                </a:solidFill>
                <a:effectLst>
                  <a:outerShdw blurRad="50800" dist="50800" dir="5400000" algn="ctr" rotWithShape="0">
                    <a:schemeClr val="tx1"/>
                  </a:outerShdw>
                </a:effectLst>
                <a:latin typeface="Arial Narrow" pitchFamily="34" charset="0"/>
                <a:cs typeface="Tahoma" panose="020B0604030504040204" pitchFamily="34" charset="0"/>
              </a:rPr>
              <a:t>PERFORMANCE</a:t>
            </a:r>
            <a:endParaRPr lang="en-US" altLang="en-US" sz="6600" b="1" dirty="0">
              <a:solidFill>
                <a:srgbClr val="CC9900"/>
              </a:solidFill>
              <a:effectLst>
                <a:outerShdw blurRad="50800" dist="50800" dir="5400000" algn="ctr" rotWithShape="0">
                  <a:schemeClr val="tx1"/>
                </a:outerShdw>
              </a:effectLst>
              <a:latin typeface="Arial Narrow" pitchFamily="34" charset="0"/>
              <a:cs typeface="Tahoma" panose="020B0604030504040204" pitchFamily="34" charset="0"/>
            </a:endParaRPr>
          </a:p>
        </p:txBody>
      </p:sp>
      <p:sp>
        <p:nvSpPr>
          <p:cNvPr id="2" name="Slide Number Placeholder 1"/>
          <p:cNvSpPr>
            <a:spLocks noGrp="1"/>
          </p:cNvSpPr>
          <p:nvPr>
            <p:ph type="sldNum" sz="quarter" idx="12"/>
          </p:nvPr>
        </p:nvSpPr>
        <p:spPr/>
        <p:txBody>
          <a:bodyPr/>
          <a:lstStyle/>
          <a:p>
            <a:pPr>
              <a:defRPr/>
            </a:pPr>
            <a:fld id="{5D50A69F-0DB0-4229-A874-189A1B00A418}" type="slidenum">
              <a:rPr lang="en-ZA" altLang="en-US" sz="1600" smtClean="0"/>
              <a:pPr>
                <a:defRPr/>
              </a:pPr>
              <a:t>91</a:t>
            </a:fld>
            <a:endParaRPr lang="en-ZA" altLang="en-US" sz="1600" dirty="0"/>
          </a:p>
        </p:txBody>
      </p:sp>
    </p:spTree>
    <p:extLst>
      <p:ext uri="{BB962C8B-B14F-4D97-AF65-F5344CB8AC3E}">
        <p14:creationId xmlns:p14="http://schemas.microsoft.com/office/powerpoint/2010/main" val="202100185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323528" y="44624"/>
            <a:ext cx="6696422" cy="722313"/>
          </a:xfrm>
        </p:spPr>
        <p:txBody>
          <a:bodyPr>
            <a:noAutofit/>
          </a:bodyPr>
          <a:lstStyle/>
          <a:p>
            <a:pPr eaLnBrk="1" hangingPunct="1">
              <a:defRPr/>
            </a:pPr>
            <a:r>
              <a:rPr lang="en-US" altLang="en-US" sz="2800" b="1" dirty="0">
                <a:solidFill>
                  <a:schemeClr val="accent2">
                    <a:lumMod val="50000"/>
                  </a:schemeClr>
                </a:solidFill>
                <a:latin typeface="Arial Narrow" pitchFamily="34" charset="0"/>
                <a:cs typeface="Tahoma" pitchFamily="34" charset="0"/>
              </a:rPr>
              <a:t>CANDIDATES’ PERFORMANCE IN SELECTED </a:t>
            </a:r>
            <a:br>
              <a:rPr lang="en-US" altLang="en-US" sz="2800" b="1" dirty="0">
                <a:solidFill>
                  <a:schemeClr val="accent2">
                    <a:lumMod val="50000"/>
                  </a:schemeClr>
                </a:solidFill>
                <a:latin typeface="Arial Narrow" pitchFamily="34" charset="0"/>
                <a:cs typeface="Tahoma" pitchFamily="34" charset="0"/>
              </a:rPr>
            </a:br>
            <a:r>
              <a:rPr lang="en-US" altLang="en-US" sz="2800" b="1" dirty="0">
                <a:solidFill>
                  <a:schemeClr val="accent2">
                    <a:lumMod val="50000"/>
                  </a:schemeClr>
                </a:solidFill>
                <a:latin typeface="Arial Narrow" pitchFamily="34" charset="0"/>
                <a:cs typeface="Tahoma" pitchFamily="34" charset="0"/>
              </a:rPr>
              <a:t>SUBJECTS, </a:t>
            </a:r>
            <a:r>
              <a:rPr lang="en-US" altLang="en-US" sz="2800" b="1" dirty="0" smtClean="0">
                <a:solidFill>
                  <a:schemeClr val="accent2">
                    <a:lumMod val="50000"/>
                  </a:schemeClr>
                </a:solidFill>
                <a:latin typeface="Arial Narrow" pitchFamily="34" charset="0"/>
                <a:cs typeface="Tahoma" pitchFamily="34" charset="0"/>
              </a:rPr>
              <a:t>2016 </a:t>
            </a:r>
            <a:r>
              <a:rPr lang="en-US" altLang="en-US" sz="2800" b="1" dirty="0">
                <a:solidFill>
                  <a:schemeClr val="accent2">
                    <a:lumMod val="50000"/>
                  </a:schemeClr>
                </a:solidFill>
                <a:latin typeface="Arial Narrow" pitchFamily="34" charset="0"/>
                <a:cs typeface="Tahoma" pitchFamily="34" charset="0"/>
              </a:rPr>
              <a:t>– </a:t>
            </a:r>
            <a:r>
              <a:rPr lang="en-US" altLang="en-US" sz="2800" b="1" dirty="0" smtClean="0">
                <a:solidFill>
                  <a:schemeClr val="accent2">
                    <a:lumMod val="50000"/>
                  </a:schemeClr>
                </a:solidFill>
                <a:latin typeface="Arial Narrow" pitchFamily="34" charset="0"/>
                <a:cs typeface="Tahoma" pitchFamily="34" charset="0"/>
              </a:rPr>
              <a:t>2020 </a:t>
            </a:r>
            <a:r>
              <a:rPr lang="en-US" altLang="en-US" sz="2800" b="1" dirty="0">
                <a:solidFill>
                  <a:schemeClr val="accent2">
                    <a:lumMod val="50000"/>
                  </a:schemeClr>
                </a:solidFill>
                <a:latin typeface="Arial Narrow" pitchFamily="34" charset="0"/>
                <a:cs typeface="Tahoma" pitchFamily="34" charset="0"/>
              </a:rPr>
              <a:t>(AT 30% LEVEL)</a:t>
            </a:r>
            <a:endParaRPr lang="en-ZA" altLang="en-US" sz="2800" b="1" dirty="0">
              <a:solidFill>
                <a:schemeClr val="accent2">
                  <a:lumMod val="50000"/>
                </a:schemeClr>
              </a:solidFill>
              <a:latin typeface="Arial Narrow" pitchFamily="34" charset="0"/>
              <a:cs typeface="Tahoma" pitchFamily="34" charset="0"/>
            </a:endParaRP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1489174749"/>
              </p:ext>
            </p:extLst>
          </p:nvPr>
        </p:nvGraphicFramePr>
        <p:xfrm>
          <a:off x="107505" y="836712"/>
          <a:ext cx="8928992" cy="5244713"/>
        </p:xfrm>
        <a:graphic>
          <a:graphicData uri="http://schemas.openxmlformats.org/drawingml/2006/table">
            <a:tbl>
              <a:tblPr firstRow="1" bandRow="1"/>
              <a:tblGrid>
                <a:gridCol w="3122627">
                  <a:extLst>
                    <a:ext uri="{9D8B030D-6E8A-4147-A177-3AD203B41FA5}">
                      <a16:colId xmlns:a16="http://schemas.microsoft.com/office/drawing/2014/main" val="20000"/>
                    </a:ext>
                  </a:extLst>
                </a:gridCol>
                <a:gridCol w="1221209">
                  <a:extLst>
                    <a:ext uri="{9D8B030D-6E8A-4147-A177-3AD203B41FA5}">
                      <a16:colId xmlns:a16="http://schemas.microsoft.com/office/drawing/2014/main" val="20001"/>
                    </a:ext>
                  </a:extLst>
                </a:gridCol>
                <a:gridCol w="1126179">
                  <a:extLst>
                    <a:ext uri="{9D8B030D-6E8A-4147-A177-3AD203B41FA5}">
                      <a16:colId xmlns:a16="http://schemas.microsoft.com/office/drawing/2014/main" val="20002"/>
                    </a:ext>
                  </a:extLst>
                </a:gridCol>
                <a:gridCol w="1287061">
                  <a:extLst>
                    <a:ext uri="{9D8B030D-6E8A-4147-A177-3AD203B41FA5}">
                      <a16:colId xmlns:a16="http://schemas.microsoft.com/office/drawing/2014/main" val="20003"/>
                    </a:ext>
                  </a:extLst>
                </a:gridCol>
                <a:gridCol w="1045737">
                  <a:extLst>
                    <a:ext uri="{9D8B030D-6E8A-4147-A177-3AD203B41FA5}">
                      <a16:colId xmlns:a16="http://schemas.microsoft.com/office/drawing/2014/main" val="20004"/>
                    </a:ext>
                  </a:extLst>
                </a:gridCol>
                <a:gridCol w="1126179">
                  <a:extLst>
                    <a:ext uri="{9D8B030D-6E8A-4147-A177-3AD203B41FA5}">
                      <a16:colId xmlns:a16="http://schemas.microsoft.com/office/drawing/2014/main" val="20005"/>
                    </a:ext>
                  </a:extLst>
                </a:gridCol>
              </a:tblGrid>
              <a:tr h="789855">
                <a:tc>
                  <a:txBody>
                    <a:bodyPr/>
                    <a:lstStyle/>
                    <a:p>
                      <a:pPr algn="l" rtl="0" fontAlgn="ctr"/>
                      <a:r>
                        <a:rPr lang="en-ZA" sz="2000" b="1" i="0" u="none" strike="noStrike" dirty="0">
                          <a:solidFill>
                            <a:srgbClr val="000000"/>
                          </a:solidFill>
                          <a:effectLst/>
                          <a:latin typeface="Arial Narrow" pitchFamily="34" charset="0"/>
                        </a:rPr>
                        <a:t>Subjects</a:t>
                      </a:r>
                    </a:p>
                  </a:txBody>
                  <a:tcPr marL="6847" marR="6847" marT="68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rtl="0" fontAlgn="ctr"/>
                      <a:r>
                        <a:rPr lang="en-ZA" sz="2000" b="1" i="0" u="none" strike="noStrike" dirty="0">
                          <a:solidFill>
                            <a:srgbClr val="000000"/>
                          </a:solidFill>
                          <a:effectLst/>
                          <a:latin typeface="Arial Narrow" panose="020B0606020202030204" pitchFamily="34" charset="0"/>
                        </a:rPr>
                        <a:t>2016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rtl="0" fontAlgn="ctr"/>
                      <a:r>
                        <a:rPr lang="en-ZA" sz="2000" b="1" i="0" u="none" strike="noStrike" dirty="0">
                          <a:solidFill>
                            <a:srgbClr val="000000"/>
                          </a:solidFill>
                          <a:effectLst/>
                          <a:latin typeface="Arial Narrow" panose="020B0606020202030204" pitchFamily="34" charset="0"/>
                        </a:rPr>
                        <a:t>2017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rtl="0" fontAlgn="ctr"/>
                      <a:r>
                        <a:rPr lang="en-ZA" sz="2000" b="1" i="0" u="none" strike="noStrike" dirty="0">
                          <a:solidFill>
                            <a:srgbClr val="000000"/>
                          </a:solidFill>
                          <a:effectLst/>
                          <a:latin typeface="Arial Narrow" panose="020B0606020202030204" pitchFamily="34" charset="0"/>
                        </a:rPr>
                        <a:t>2018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rtl="0" fontAlgn="ctr"/>
                      <a:r>
                        <a:rPr lang="en-ZA" sz="2000" b="1" i="0" u="none" strike="noStrike" dirty="0">
                          <a:solidFill>
                            <a:srgbClr val="000000"/>
                          </a:solidFill>
                          <a:effectLst/>
                          <a:latin typeface="Arial Narrow" panose="020B0606020202030204" pitchFamily="34" charset="0"/>
                        </a:rPr>
                        <a:t>2019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rtl="0" fontAlgn="ctr"/>
                      <a:r>
                        <a:rPr lang="en-ZA" sz="2000" b="1" i="0" u="none" strike="noStrike" dirty="0" smtClean="0">
                          <a:solidFill>
                            <a:srgbClr val="000000"/>
                          </a:solidFill>
                          <a:effectLst/>
                          <a:latin typeface="Arial Narrow" panose="020B0606020202030204" pitchFamily="34" charset="0"/>
                        </a:rPr>
                        <a:t>2020</a:t>
                      </a:r>
                      <a:endParaRPr lang="en-ZA" sz="2000" b="1" i="0" u="none" strike="noStrike" dirty="0">
                        <a:solidFill>
                          <a:srgbClr val="000000"/>
                        </a:solidFill>
                        <a:effectLst/>
                        <a:latin typeface="Arial Narrow" panose="020B060602020203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0"/>
                  </a:ext>
                </a:extLst>
              </a:tr>
              <a:tr h="397850">
                <a:tc>
                  <a:txBody>
                    <a:bodyPr/>
                    <a:lstStyle/>
                    <a:p>
                      <a:pPr algn="l" rtl="0" fontAlgn="ctr"/>
                      <a:r>
                        <a:rPr lang="en-ZA" sz="2000" b="1" i="0" u="none" strike="noStrike" dirty="0">
                          <a:solidFill>
                            <a:srgbClr val="000000"/>
                          </a:solidFill>
                          <a:effectLst/>
                          <a:latin typeface="Arial Narrow" pitchFamily="34" charset="0"/>
                        </a:rPr>
                        <a:t>Accounting</a:t>
                      </a:r>
                    </a:p>
                  </a:txBody>
                  <a:tcPr marL="6847" marR="6847" marT="68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rtl="0" fontAlgn="ctr"/>
                      <a:r>
                        <a:rPr lang="en-ZA" sz="1800" b="1" i="0" u="none" strike="noStrike" dirty="0">
                          <a:solidFill>
                            <a:srgbClr val="000000"/>
                          </a:solidFill>
                          <a:effectLst/>
                          <a:latin typeface="Arial Narrow" panose="020B0606020202030204" pitchFamily="34" charset="0"/>
                        </a:rPr>
                        <a:t>69.5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r>
                        <a:rPr lang="en-ZA" sz="1800" b="0" i="0" u="none" strike="noStrike" dirty="0">
                          <a:solidFill>
                            <a:srgbClr val="000000"/>
                          </a:solidFill>
                          <a:effectLst/>
                          <a:latin typeface="Arial Narrow" panose="020B0606020202030204" pitchFamily="34" charset="0"/>
                        </a:rPr>
                        <a:t>66.1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r>
                        <a:rPr lang="en-ZA" sz="1800" b="1" i="0" u="none" strike="noStrike" dirty="0">
                          <a:solidFill>
                            <a:srgbClr val="000000"/>
                          </a:solidFill>
                          <a:effectLst/>
                          <a:latin typeface="Arial Narrow" panose="020B0606020202030204" pitchFamily="34" charset="0"/>
                        </a:rPr>
                        <a:t>72.5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r>
                        <a:rPr lang="en-ZA" sz="1800" b="0" i="0" u="none" strike="noStrike" dirty="0">
                          <a:solidFill>
                            <a:srgbClr val="000000"/>
                          </a:solidFill>
                          <a:effectLst/>
                          <a:latin typeface="Arial Narrow" panose="020B0606020202030204" pitchFamily="34" charset="0"/>
                        </a:rPr>
                        <a:t>78.4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r>
                        <a:rPr lang="en-ZA" sz="1800" b="1" i="0" u="none" strike="noStrike" dirty="0">
                          <a:solidFill>
                            <a:srgbClr val="FF0000"/>
                          </a:solidFill>
                          <a:effectLst/>
                          <a:latin typeface="Arial Narrow" panose="020B0606020202030204" pitchFamily="34" charset="0"/>
                        </a:rPr>
                        <a:t>75.5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1"/>
                  </a:ext>
                </a:extLst>
              </a:tr>
              <a:tr h="435429">
                <a:tc>
                  <a:txBody>
                    <a:bodyPr/>
                    <a:lstStyle/>
                    <a:p>
                      <a:pPr algn="l" rtl="0" fontAlgn="ctr"/>
                      <a:r>
                        <a:rPr lang="en-ZA" sz="2000" b="1" i="0" u="none" strike="noStrike" dirty="0">
                          <a:solidFill>
                            <a:srgbClr val="000000"/>
                          </a:solidFill>
                          <a:effectLst/>
                          <a:latin typeface="Arial Narrow" pitchFamily="34" charset="0"/>
                        </a:rPr>
                        <a:t>Agricultural Sciences</a:t>
                      </a:r>
                    </a:p>
                  </a:txBody>
                  <a:tcPr marL="6847" marR="6847" marT="68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rtl="0" fontAlgn="ctr"/>
                      <a:r>
                        <a:rPr lang="en-ZA" sz="1800" b="1" i="0" u="none" strike="noStrike" dirty="0">
                          <a:solidFill>
                            <a:srgbClr val="000000"/>
                          </a:solidFill>
                          <a:effectLst/>
                          <a:latin typeface="Arial Narrow" panose="020B0606020202030204" pitchFamily="34" charset="0"/>
                        </a:rPr>
                        <a:t>75.4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r>
                        <a:rPr lang="en-ZA" sz="1800" b="0" i="0" u="none" strike="noStrike" dirty="0">
                          <a:solidFill>
                            <a:srgbClr val="000000"/>
                          </a:solidFill>
                          <a:effectLst/>
                          <a:latin typeface="Arial Narrow" panose="020B0606020202030204" pitchFamily="34" charset="0"/>
                        </a:rPr>
                        <a:t>70.4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r>
                        <a:rPr lang="en-ZA" sz="1800" b="1" i="0" u="none" strike="noStrike" dirty="0">
                          <a:solidFill>
                            <a:srgbClr val="000000"/>
                          </a:solidFill>
                          <a:effectLst/>
                          <a:latin typeface="Arial Narrow" panose="020B0606020202030204" pitchFamily="34" charset="0"/>
                        </a:rPr>
                        <a:t>69.9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r>
                        <a:rPr lang="en-ZA" sz="1800" b="0" i="0" u="none" strike="noStrike" dirty="0">
                          <a:solidFill>
                            <a:srgbClr val="000000"/>
                          </a:solidFill>
                          <a:effectLst/>
                          <a:latin typeface="Arial Narrow" panose="020B0606020202030204" pitchFamily="34" charset="0"/>
                        </a:rPr>
                        <a:t>74.6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r>
                        <a:rPr lang="en-ZA" sz="1800" b="1" i="0" u="none" strike="noStrike" dirty="0">
                          <a:solidFill>
                            <a:srgbClr val="FF0000"/>
                          </a:solidFill>
                          <a:effectLst/>
                          <a:latin typeface="Arial Narrow" panose="020B0606020202030204" pitchFamily="34" charset="0"/>
                        </a:rPr>
                        <a:t>72.7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r h="397850">
                <a:tc>
                  <a:txBody>
                    <a:bodyPr/>
                    <a:lstStyle/>
                    <a:p>
                      <a:pPr algn="l" rtl="0" fontAlgn="ctr"/>
                      <a:r>
                        <a:rPr lang="en-ZA" sz="2000" b="1" i="0" u="none" strike="noStrike" dirty="0">
                          <a:solidFill>
                            <a:srgbClr val="000000"/>
                          </a:solidFill>
                          <a:effectLst/>
                          <a:latin typeface="Arial Narrow" pitchFamily="34" charset="0"/>
                        </a:rPr>
                        <a:t>Business Studies</a:t>
                      </a:r>
                    </a:p>
                  </a:txBody>
                  <a:tcPr marL="6847" marR="6847" marT="68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rtl="0" fontAlgn="ctr"/>
                      <a:r>
                        <a:rPr lang="en-ZA" sz="1800" b="1" i="0" u="none" strike="noStrike" dirty="0">
                          <a:solidFill>
                            <a:srgbClr val="000000"/>
                          </a:solidFill>
                          <a:effectLst/>
                          <a:latin typeface="Arial Narrow" panose="020B0606020202030204" pitchFamily="34" charset="0"/>
                        </a:rPr>
                        <a:t>73.7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r>
                        <a:rPr lang="en-ZA" sz="1800" b="0" i="0" u="none" strike="noStrike" dirty="0">
                          <a:solidFill>
                            <a:srgbClr val="000000"/>
                          </a:solidFill>
                          <a:effectLst/>
                          <a:latin typeface="Arial Narrow" panose="020B0606020202030204" pitchFamily="34" charset="0"/>
                        </a:rPr>
                        <a:t>68.0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r>
                        <a:rPr lang="en-ZA" sz="1800" b="1" i="0" u="none" strike="noStrike" dirty="0">
                          <a:solidFill>
                            <a:srgbClr val="000000"/>
                          </a:solidFill>
                          <a:effectLst/>
                          <a:latin typeface="Arial Narrow" panose="020B0606020202030204" pitchFamily="34" charset="0"/>
                        </a:rPr>
                        <a:t>64.9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r>
                        <a:rPr lang="en-ZA" sz="1800" b="0" i="0" u="none" strike="noStrike" dirty="0">
                          <a:solidFill>
                            <a:srgbClr val="000000"/>
                          </a:solidFill>
                          <a:effectLst/>
                          <a:latin typeface="Arial Narrow" panose="020B0606020202030204" pitchFamily="34" charset="0"/>
                        </a:rPr>
                        <a:t>71.0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r>
                        <a:rPr lang="en-ZA" sz="1800" b="1" i="0" u="none" strike="noStrike" dirty="0">
                          <a:solidFill>
                            <a:srgbClr val="000000"/>
                          </a:solidFill>
                          <a:effectLst/>
                          <a:latin typeface="Arial Narrow" panose="020B0606020202030204" pitchFamily="34" charset="0"/>
                        </a:rPr>
                        <a:t>77.9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3"/>
                  </a:ext>
                </a:extLst>
              </a:tr>
              <a:tr h="397850">
                <a:tc>
                  <a:txBody>
                    <a:bodyPr/>
                    <a:lstStyle/>
                    <a:p>
                      <a:pPr algn="l" rtl="0" fontAlgn="ctr"/>
                      <a:r>
                        <a:rPr lang="en-ZA" sz="2000" b="1" i="0" u="none" strike="noStrike" dirty="0">
                          <a:solidFill>
                            <a:srgbClr val="000000"/>
                          </a:solidFill>
                          <a:effectLst/>
                          <a:latin typeface="Arial Narrow" pitchFamily="34" charset="0"/>
                        </a:rPr>
                        <a:t>Economics</a:t>
                      </a:r>
                    </a:p>
                  </a:txBody>
                  <a:tcPr marL="6847" marR="6847" marT="68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rtl="0" fontAlgn="ctr"/>
                      <a:r>
                        <a:rPr lang="en-ZA" sz="1800" b="1" i="0" u="none" strike="noStrike" dirty="0">
                          <a:solidFill>
                            <a:srgbClr val="000000"/>
                          </a:solidFill>
                          <a:effectLst/>
                          <a:latin typeface="Arial Narrow" panose="020B0606020202030204" pitchFamily="34" charset="0"/>
                        </a:rPr>
                        <a:t>65.3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r>
                        <a:rPr lang="en-ZA" sz="1800" b="0" i="0" u="none" strike="noStrike" dirty="0">
                          <a:solidFill>
                            <a:srgbClr val="000000"/>
                          </a:solidFill>
                          <a:effectLst/>
                          <a:latin typeface="Arial Narrow" panose="020B0606020202030204" pitchFamily="34" charset="0"/>
                        </a:rPr>
                        <a:t>71.0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r>
                        <a:rPr lang="en-ZA" sz="1800" b="1" i="0" u="none" strike="noStrike" dirty="0">
                          <a:solidFill>
                            <a:srgbClr val="000000"/>
                          </a:solidFill>
                          <a:effectLst/>
                          <a:latin typeface="Arial Narrow" panose="020B0606020202030204" pitchFamily="34" charset="0"/>
                        </a:rPr>
                        <a:t>73.3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r>
                        <a:rPr lang="en-ZA" sz="1800" b="0" i="0" u="none" strike="noStrike" dirty="0">
                          <a:solidFill>
                            <a:srgbClr val="000000"/>
                          </a:solidFill>
                          <a:effectLst/>
                          <a:latin typeface="Arial Narrow" panose="020B0606020202030204" pitchFamily="34" charset="0"/>
                        </a:rPr>
                        <a:t>69.3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r>
                        <a:rPr lang="en-ZA" sz="1800" b="1" i="0" u="none" strike="noStrike" dirty="0">
                          <a:solidFill>
                            <a:srgbClr val="FF0000"/>
                          </a:solidFill>
                          <a:effectLst/>
                          <a:latin typeface="Arial Narrow" panose="020B0606020202030204" pitchFamily="34" charset="0"/>
                        </a:rPr>
                        <a:t>68.8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4"/>
                  </a:ext>
                </a:extLst>
              </a:tr>
              <a:tr h="397850">
                <a:tc>
                  <a:txBody>
                    <a:bodyPr/>
                    <a:lstStyle/>
                    <a:p>
                      <a:pPr algn="l" rtl="0" fontAlgn="ctr"/>
                      <a:r>
                        <a:rPr lang="en-ZA" sz="2000" b="1" i="0" u="none" strike="noStrike" dirty="0">
                          <a:solidFill>
                            <a:srgbClr val="000000"/>
                          </a:solidFill>
                          <a:effectLst/>
                          <a:latin typeface="Arial Narrow" pitchFamily="34" charset="0"/>
                        </a:rPr>
                        <a:t>Geography</a:t>
                      </a:r>
                    </a:p>
                  </a:txBody>
                  <a:tcPr marL="6847" marR="6847" marT="68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rtl="0" fontAlgn="ctr"/>
                      <a:r>
                        <a:rPr lang="en-ZA" sz="1800" b="1" i="0" u="none" strike="noStrike" dirty="0">
                          <a:solidFill>
                            <a:srgbClr val="000000"/>
                          </a:solidFill>
                          <a:effectLst/>
                          <a:latin typeface="Arial Narrow" panose="020B0606020202030204" pitchFamily="34" charset="0"/>
                        </a:rPr>
                        <a:t>76.5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r>
                        <a:rPr lang="en-ZA" sz="1800" b="0" i="0" u="none" strike="noStrike" dirty="0">
                          <a:solidFill>
                            <a:srgbClr val="000000"/>
                          </a:solidFill>
                          <a:effectLst/>
                          <a:latin typeface="Arial Narrow" panose="020B0606020202030204" pitchFamily="34" charset="0"/>
                        </a:rPr>
                        <a:t>76.9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r>
                        <a:rPr lang="en-ZA" sz="1800" b="1" i="0" u="none" strike="noStrike" dirty="0">
                          <a:solidFill>
                            <a:srgbClr val="000000"/>
                          </a:solidFill>
                          <a:effectLst/>
                          <a:latin typeface="Arial Narrow" panose="020B0606020202030204" pitchFamily="34" charset="0"/>
                        </a:rPr>
                        <a:t>74.2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r>
                        <a:rPr lang="en-ZA" sz="1800" b="0" i="0" u="none" strike="noStrike" dirty="0">
                          <a:solidFill>
                            <a:srgbClr val="000000"/>
                          </a:solidFill>
                          <a:effectLst/>
                          <a:latin typeface="Arial Narrow" panose="020B0606020202030204" pitchFamily="34" charset="0"/>
                        </a:rPr>
                        <a:t>80.5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r>
                        <a:rPr lang="en-ZA" sz="1800" b="1" i="0" u="none" strike="noStrike" dirty="0" smtClean="0">
                          <a:solidFill>
                            <a:srgbClr val="FF0000"/>
                          </a:solidFill>
                          <a:effectLst/>
                          <a:latin typeface="Arial Narrow" panose="020B0606020202030204" pitchFamily="34" charset="0"/>
                        </a:rPr>
                        <a:t>75.3</a:t>
                      </a:r>
                      <a:endParaRPr lang="en-ZA" sz="1800" b="1" i="0" u="none" strike="noStrike" dirty="0">
                        <a:solidFill>
                          <a:srgbClr val="FF0000"/>
                        </a:solidFill>
                        <a:effectLst/>
                        <a:latin typeface="Arial Narrow" panose="020B060602020203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5"/>
                  </a:ext>
                </a:extLst>
              </a:tr>
              <a:tr h="397850">
                <a:tc>
                  <a:txBody>
                    <a:bodyPr/>
                    <a:lstStyle/>
                    <a:p>
                      <a:pPr algn="l" rtl="0" fontAlgn="ctr"/>
                      <a:r>
                        <a:rPr lang="en-ZA" sz="2000" b="1" i="0" u="none" strike="noStrike" dirty="0">
                          <a:solidFill>
                            <a:srgbClr val="000000"/>
                          </a:solidFill>
                          <a:effectLst/>
                          <a:latin typeface="Arial Narrow" pitchFamily="34" charset="0"/>
                        </a:rPr>
                        <a:t>History</a:t>
                      </a:r>
                    </a:p>
                  </a:txBody>
                  <a:tcPr marL="6847" marR="6847" marT="68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rtl="0" fontAlgn="ctr"/>
                      <a:r>
                        <a:rPr lang="en-ZA" sz="1800" b="1" i="0" u="none" strike="noStrike" dirty="0">
                          <a:solidFill>
                            <a:srgbClr val="000000"/>
                          </a:solidFill>
                          <a:effectLst/>
                          <a:latin typeface="Arial Narrow" panose="020B0606020202030204" pitchFamily="34" charset="0"/>
                        </a:rPr>
                        <a:t>84.0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r>
                        <a:rPr lang="en-ZA" sz="1800" b="0" i="0" u="none" strike="noStrike" dirty="0">
                          <a:solidFill>
                            <a:srgbClr val="000000"/>
                          </a:solidFill>
                          <a:effectLst/>
                          <a:latin typeface="Arial Narrow" panose="020B0606020202030204" pitchFamily="34" charset="0"/>
                        </a:rPr>
                        <a:t>86.0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r>
                        <a:rPr lang="en-ZA" sz="1800" b="1" i="0" u="none" strike="noStrike" dirty="0">
                          <a:solidFill>
                            <a:srgbClr val="000000"/>
                          </a:solidFill>
                          <a:effectLst/>
                          <a:latin typeface="Arial Narrow" panose="020B0606020202030204" pitchFamily="34" charset="0"/>
                        </a:rPr>
                        <a:t>89.7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r>
                        <a:rPr lang="en-ZA" sz="1800" b="0" i="0" u="none" strike="noStrike" dirty="0">
                          <a:solidFill>
                            <a:srgbClr val="000000"/>
                          </a:solidFill>
                          <a:effectLst/>
                          <a:latin typeface="Arial Narrow" panose="020B0606020202030204" pitchFamily="34" charset="0"/>
                        </a:rPr>
                        <a:t>90.0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r>
                        <a:rPr lang="en-ZA" sz="1800" b="1" i="0" u="none" strike="noStrike" dirty="0" smtClean="0">
                          <a:solidFill>
                            <a:schemeClr val="tx1"/>
                          </a:solidFill>
                          <a:effectLst/>
                          <a:latin typeface="Arial Narrow" panose="020B0606020202030204" pitchFamily="34" charset="0"/>
                        </a:rPr>
                        <a:t>92.1</a:t>
                      </a:r>
                      <a:endParaRPr lang="en-ZA" sz="1800" b="1" i="0" u="none" strike="noStrike" dirty="0">
                        <a:solidFill>
                          <a:schemeClr val="tx1"/>
                        </a:solidFill>
                        <a:effectLst/>
                        <a:latin typeface="Arial Narrow" panose="020B060602020203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6"/>
                  </a:ext>
                </a:extLst>
              </a:tr>
              <a:tr h="397850">
                <a:tc>
                  <a:txBody>
                    <a:bodyPr/>
                    <a:lstStyle/>
                    <a:p>
                      <a:pPr algn="l" rtl="0" fontAlgn="ctr"/>
                      <a:r>
                        <a:rPr lang="en-ZA" sz="2000" b="1" i="0" u="none" strike="noStrike" dirty="0">
                          <a:solidFill>
                            <a:srgbClr val="000000"/>
                          </a:solidFill>
                          <a:effectLst/>
                          <a:latin typeface="Arial Narrow" pitchFamily="34" charset="0"/>
                        </a:rPr>
                        <a:t>Life Orientation</a:t>
                      </a:r>
                    </a:p>
                  </a:txBody>
                  <a:tcPr marL="6847" marR="6847" marT="68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rtl="0" fontAlgn="ctr"/>
                      <a:r>
                        <a:rPr lang="en-ZA" sz="1800" b="1" i="0" u="none" strike="noStrike" dirty="0">
                          <a:solidFill>
                            <a:srgbClr val="000000"/>
                          </a:solidFill>
                          <a:effectLst/>
                          <a:latin typeface="Arial Narrow" panose="020B0606020202030204" pitchFamily="34" charset="0"/>
                        </a:rPr>
                        <a:t>99.7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r>
                        <a:rPr lang="en-ZA" sz="1800" b="0" i="0" u="none" strike="noStrike" dirty="0">
                          <a:solidFill>
                            <a:srgbClr val="000000"/>
                          </a:solidFill>
                          <a:effectLst/>
                          <a:latin typeface="Arial Narrow" panose="020B0606020202030204" pitchFamily="34" charset="0"/>
                        </a:rPr>
                        <a:t>99.8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r>
                        <a:rPr lang="en-ZA" sz="1800" b="1" i="0" u="none" strike="noStrike" dirty="0">
                          <a:solidFill>
                            <a:srgbClr val="000000"/>
                          </a:solidFill>
                          <a:effectLst/>
                          <a:latin typeface="Arial Narrow" panose="020B0606020202030204" pitchFamily="34" charset="0"/>
                        </a:rPr>
                        <a:t>99.7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r>
                        <a:rPr lang="en-ZA" sz="1800" b="0" i="0" u="none" strike="noStrike" dirty="0">
                          <a:solidFill>
                            <a:srgbClr val="000000"/>
                          </a:solidFill>
                          <a:effectLst/>
                          <a:latin typeface="Arial Narrow" panose="020B0606020202030204" pitchFamily="34" charset="0"/>
                        </a:rPr>
                        <a:t>99.8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r>
                        <a:rPr lang="en-ZA" sz="1800" b="1" i="0" u="none" strike="noStrike" dirty="0" smtClean="0">
                          <a:solidFill>
                            <a:srgbClr val="FF0000"/>
                          </a:solidFill>
                          <a:effectLst/>
                          <a:latin typeface="Arial Narrow" panose="020B0606020202030204" pitchFamily="34" charset="0"/>
                        </a:rPr>
                        <a:t>99.4</a:t>
                      </a:r>
                      <a:endParaRPr lang="en-ZA" sz="1800" b="1" i="0" u="none" strike="noStrike" dirty="0">
                        <a:solidFill>
                          <a:srgbClr val="FF0000"/>
                        </a:solidFill>
                        <a:effectLst/>
                        <a:latin typeface="Arial Narrow" panose="020B060602020203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7"/>
                  </a:ext>
                </a:extLst>
              </a:tr>
              <a:tr h="397850">
                <a:tc>
                  <a:txBody>
                    <a:bodyPr/>
                    <a:lstStyle/>
                    <a:p>
                      <a:pPr algn="l" rtl="0" fontAlgn="ctr"/>
                      <a:r>
                        <a:rPr lang="en-ZA" sz="2000" b="1" i="0" u="none" strike="noStrike" dirty="0">
                          <a:solidFill>
                            <a:srgbClr val="000000"/>
                          </a:solidFill>
                          <a:effectLst/>
                          <a:latin typeface="Arial Narrow" pitchFamily="34" charset="0"/>
                        </a:rPr>
                        <a:t>Life Sciences</a:t>
                      </a:r>
                    </a:p>
                  </a:txBody>
                  <a:tcPr marL="6847" marR="6847" marT="68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rtl="0" fontAlgn="ctr"/>
                      <a:r>
                        <a:rPr lang="en-ZA" sz="1800" b="1" i="0" u="none" strike="noStrike" dirty="0">
                          <a:solidFill>
                            <a:srgbClr val="000000"/>
                          </a:solidFill>
                          <a:effectLst/>
                          <a:latin typeface="Arial Narrow" panose="020B0606020202030204" pitchFamily="34" charset="0"/>
                        </a:rPr>
                        <a:t>70.5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r>
                        <a:rPr lang="en-ZA" sz="1800" b="0" i="0" u="none" strike="noStrike" dirty="0">
                          <a:solidFill>
                            <a:srgbClr val="000000"/>
                          </a:solidFill>
                          <a:effectLst/>
                          <a:latin typeface="Arial Narrow" panose="020B0606020202030204" pitchFamily="34" charset="0"/>
                        </a:rPr>
                        <a:t>74.4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r>
                        <a:rPr lang="en-ZA" sz="1800" b="1" i="0" u="none" strike="noStrike" dirty="0">
                          <a:solidFill>
                            <a:srgbClr val="000000"/>
                          </a:solidFill>
                          <a:effectLst/>
                          <a:latin typeface="Arial Narrow" panose="020B0606020202030204" pitchFamily="34" charset="0"/>
                        </a:rPr>
                        <a:t>76.3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r>
                        <a:rPr lang="en-ZA" sz="1800" b="0" i="0" u="none" strike="noStrike" dirty="0">
                          <a:solidFill>
                            <a:srgbClr val="000000"/>
                          </a:solidFill>
                          <a:effectLst/>
                          <a:latin typeface="Arial Narrow" panose="020B0606020202030204" pitchFamily="34" charset="0"/>
                        </a:rPr>
                        <a:t>72.3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r>
                        <a:rPr lang="en-ZA" sz="1800" b="1" i="0" u="none" strike="noStrike" dirty="0">
                          <a:solidFill>
                            <a:srgbClr val="FF0000"/>
                          </a:solidFill>
                          <a:effectLst/>
                          <a:latin typeface="Arial Narrow" panose="020B0606020202030204" pitchFamily="34" charset="0"/>
                        </a:rPr>
                        <a:t>71.0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8"/>
                  </a:ext>
                </a:extLst>
              </a:tr>
              <a:tr h="429684">
                <a:tc>
                  <a:txBody>
                    <a:bodyPr/>
                    <a:lstStyle/>
                    <a:p>
                      <a:pPr algn="l" rtl="0" fontAlgn="ctr"/>
                      <a:r>
                        <a:rPr lang="en-ZA" sz="2000" b="1" i="0" u="none" strike="noStrike" dirty="0">
                          <a:solidFill>
                            <a:srgbClr val="000000"/>
                          </a:solidFill>
                          <a:effectLst/>
                          <a:latin typeface="Arial Narrow" pitchFamily="34" charset="0"/>
                        </a:rPr>
                        <a:t>Mathematical Literacy</a:t>
                      </a:r>
                    </a:p>
                  </a:txBody>
                  <a:tcPr marL="6847" marR="6847" marT="68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rtl="0" fontAlgn="ctr"/>
                      <a:r>
                        <a:rPr lang="en-ZA" sz="1800" b="1" i="0" u="none" strike="noStrike" dirty="0">
                          <a:solidFill>
                            <a:srgbClr val="000000"/>
                          </a:solidFill>
                          <a:effectLst/>
                          <a:latin typeface="Arial Narrow" panose="020B0606020202030204" pitchFamily="34" charset="0"/>
                        </a:rPr>
                        <a:t>71.3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r>
                        <a:rPr lang="en-ZA" sz="1800" b="0" i="0" u="none" strike="noStrike" dirty="0">
                          <a:solidFill>
                            <a:srgbClr val="000000"/>
                          </a:solidFill>
                          <a:effectLst/>
                          <a:latin typeface="Arial Narrow" panose="020B0606020202030204" pitchFamily="34" charset="0"/>
                        </a:rPr>
                        <a:t>73.9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r>
                        <a:rPr lang="en-ZA" sz="1800" b="1" i="0" u="none" strike="noStrike" dirty="0">
                          <a:solidFill>
                            <a:srgbClr val="000000"/>
                          </a:solidFill>
                          <a:effectLst/>
                          <a:latin typeface="Arial Narrow" panose="020B0606020202030204" pitchFamily="34" charset="0"/>
                        </a:rPr>
                        <a:t>72.5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r>
                        <a:rPr lang="en-ZA" sz="1800" b="0" i="0" u="none" strike="noStrike" dirty="0">
                          <a:solidFill>
                            <a:srgbClr val="000000"/>
                          </a:solidFill>
                          <a:effectLst/>
                          <a:latin typeface="Arial Narrow" panose="020B0606020202030204" pitchFamily="34" charset="0"/>
                        </a:rPr>
                        <a:t>80.6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r>
                        <a:rPr lang="en-ZA" sz="1800" b="1" i="0" u="none" strike="noStrike" dirty="0">
                          <a:solidFill>
                            <a:srgbClr val="000000"/>
                          </a:solidFill>
                          <a:effectLst/>
                          <a:latin typeface="Arial Narrow" panose="020B0606020202030204" pitchFamily="34" charset="0"/>
                        </a:rPr>
                        <a:t>80.8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9"/>
                  </a:ext>
                </a:extLst>
              </a:tr>
              <a:tr h="397850">
                <a:tc>
                  <a:txBody>
                    <a:bodyPr/>
                    <a:lstStyle/>
                    <a:p>
                      <a:pPr algn="l" rtl="0" fontAlgn="ctr"/>
                      <a:r>
                        <a:rPr lang="en-ZA" sz="2000" b="1" i="0" u="none" strike="noStrike" dirty="0">
                          <a:solidFill>
                            <a:srgbClr val="000000"/>
                          </a:solidFill>
                          <a:effectLst/>
                          <a:latin typeface="Arial Narrow" pitchFamily="34" charset="0"/>
                        </a:rPr>
                        <a:t>Mathematics</a:t>
                      </a:r>
                    </a:p>
                  </a:txBody>
                  <a:tcPr marL="6847" marR="6847" marT="68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rtl="0" fontAlgn="ctr"/>
                      <a:r>
                        <a:rPr lang="en-ZA" sz="1800" b="1" i="0" u="none" strike="noStrike" dirty="0">
                          <a:solidFill>
                            <a:srgbClr val="000000"/>
                          </a:solidFill>
                          <a:effectLst/>
                          <a:latin typeface="Arial Narrow" panose="020B0606020202030204" pitchFamily="34" charset="0"/>
                        </a:rPr>
                        <a:t>51.1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r>
                        <a:rPr lang="en-ZA" sz="1800" b="0" i="0" u="none" strike="noStrike" dirty="0">
                          <a:solidFill>
                            <a:srgbClr val="000000"/>
                          </a:solidFill>
                          <a:effectLst/>
                          <a:latin typeface="Arial Narrow" panose="020B0606020202030204" pitchFamily="34" charset="0"/>
                        </a:rPr>
                        <a:t>51.9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r>
                        <a:rPr lang="en-ZA" sz="1800" b="1" i="0" u="none" strike="noStrike" dirty="0">
                          <a:solidFill>
                            <a:srgbClr val="000000"/>
                          </a:solidFill>
                          <a:effectLst/>
                          <a:latin typeface="Arial Narrow" panose="020B0606020202030204" pitchFamily="34" charset="0"/>
                        </a:rPr>
                        <a:t>58.0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r>
                        <a:rPr lang="en-ZA" sz="1800" b="0" i="0" u="none" strike="noStrike" dirty="0">
                          <a:solidFill>
                            <a:srgbClr val="000000"/>
                          </a:solidFill>
                          <a:effectLst/>
                          <a:latin typeface="Arial Narrow" panose="020B0606020202030204" pitchFamily="34" charset="0"/>
                        </a:rPr>
                        <a:t>54.6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r>
                        <a:rPr lang="en-ZA" sz="1800" b="1" i="0" u="none" strike="noStrike" dirty="0">
                          <a:solidFill>
                            <a:srgbClr val="FF0000"/>
                          </a:solidFill>
                          <a:effectLst/>
                          <a:latin typeface="Arial Narrow" panose="020B0606020202030204" pitchFamily="34" charset="0"/>
                        </a:rPr>
                        <a:t>53.8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10"/>
                  </a:ext>
                </a:extLst>
              </a:tr>
              <a:tr h="406945">
                <a:tc>
                  <a:txBody>
                    <a:bodyPr/>
                    <a:lstStyle/>
                    <a:p>
                      <a:pPr algn="l" rtl="0" fontAlgn="ctr"/>
                      <a:r>
                        <a:rPr lang="en-ZA" sz="2000" b="1" i="0" u="none" strike="noStrike" dirty="0">
                          <a:solidFill>
                            <a:srgbClr val="000000"/>
                          </a:solidFill>
                          <a:effectLst/>
                          <a:latin typeface="Arial Narrow" pitchFamily="34" charset="0"/>
                        </a:rPr>
                        <a:t>Physical Sciences</a:t>
                      </a:r>
                    </a:p>
                  </a:txBody>
                  <a:tcPr marL="6847" marR="6847" marT="68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rtl="0" fontAlgn="ctr"/>
                      <a:r>
                        <a:rPr lang="en-ZA" sz="1800" b="1" i="0" u="none" strike="noStrike" dirty="0">
                          <a:solidFill>
                            <a:srgbClr val="000000"/>
                          </a:solidFill>
                          <a:effectLst/>
                          <a:latin typeface="Arial Narrow" panose="020B0606020202030204" pitchFamily="34" charset="0"/>
                        </a:rPr>
                        <a:t>62.0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r>
                        <a:rPr lang="en-ZA" sz="1800" b="0" i="0" u="none" strike="noStrike" dirty="0">
                          <a:solidFill>
                            <a:srgbClr val="000000"/>
                          </a:solidFill>
                          <a:effectLst/>
                          <a:latin typeface="Arial Narrow" panose="020B0606020202030204" pitchFamily="34" charset="0"/>
                        </a:rPr>
                        <a:t>65.1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r>
                        <a:rPr lang="en-ZA" sz="1800" b="1" i="0" u="none" strike="noStrike" dirty="0">
                          <a:solidFill>
                            <a:srgbClr val="000000"/>
                          </a:solidFill>
                          <a:effectLst/>
                          <a:latin typeface="Arial Narrow" panose="020B0606020202030204" pitchFamily="34" charset="0"/>
                        </a:rPr>
                        <a:t>74.2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r>
                        <a:rPr lang="en-ZA" sz="1800" b="0" i="0" u="none" strike="noStrike" dirty="0">
                          <a:solidFill>
                            <a:srgbClr val="000000"/>
                          </a:solidFill>
                          <a:effectLst/>
                          <a:latin typeface="Arial Narrow" panose="020B0606020202030204" pitchFamily="34" charset="0"/>
                        </a:rPr>
                        <a:t>75.5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r>
                        <a:rPr lang="en-ZA" sz="1800" b="1" i="0" u="none" strike="noStrike" dirty="0">
                          <a:solidFill>
                            <a:srgbClr val="FF0000"/>
                          </a:solidFill>
                          <a:effectLst/>
                          <a:latin typeface="Arial Narrow" panose="020B0606020202030204" pitchFamily="34" charset="0"/>
                        </a:rPr>
                        <a:t>65.8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11"/>
                  </a:ext>
                </a:extLst>
              </a:tr>
            </a:tbl>
          </a:graphicData>
        </a:graphic>
      </p:graphicFrame>
      <p:sp>
        <p:nvSpPr>
          <p:cNvPr id="2" name="Slide Number Placeholder 1"/>
          <p:cNvSpPr>
            <a:spLocks noGrp="1"/>
          </p:cNvSpPr>
          <p:nvPr>
            <p:ph type="sldNum" sz="quarter" idx="4"/>
          </p:nvPr>
        </p:nvSpPr>
        <p:spPr/>
        <p:txBody>
          <a:bodyPr/>
          <a:lstStyle/>
          <a:p>
            <a:pPr>
              <a:defRPr/>
            </a:pPr>
            <a:fld id="{9281EBB6-D164-4A7A-83B0-06A5CFC35E17}" type="slidenum">
              <a:rPr lang="en-ZA" altLang="en-US" smtClean="0"/>
              <a:pPr>
                <a:defRPr/>
              </a:pPr>
              <a:t>92</a:t>
            </a:fld>
            <a:endParaRPr lang="en-ZA" altLang="en-US"/>
          </a:p>
        </p:txBody>
      </p:sp>
    </p:spTree>
    <p:extLst>
      <p:ext uri="{BB962C8B-B14F-4D97-AF65-F5344CB8AC3E}">
        <p14:creationId xmlns:p14="http://schemas.microsoft.com/office/powerpoint/2010/main" val="294911587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523202" y="116632"/>
            <a:ext cx="6696744" cy="792163"/>
          </a:xfrm>
        </p:spPr>
        <p:txBody>
          <a:bodyPr>
            <a:noAutofit/>
          </a:bodyPr>
          <a:lstStyle/>
          <a:p>
            <a:pPr eaLnBrk="1" hangingPunct="1">
              <a:defRPr/>
            </a:pPr>
            <a:r>
              <a:rPr lang="en-US" altLang="en-US" sz="2800" b="1" dirty="0">
                <a:solidFill>
                  <a:schemeClr val="accent2">
                    <a:lumMod val="50000"/>
                  </a:schemeClr>
                </a:solidFill>
                <a:latin typeface="Arial Narrow" pitchFamily="34" charset="0"/>
                <a:cs typeface="Tahoma" pitchFamily="34" charset="0"/>
              </a:rPr>
              <a:t>CANDIDATES’ PERFORMANCE IN SELECTED </a:t>
            </a:r>
            <a:br>
              <a:rPr lang="en-US" altLang="en-US" sz="2800" b="1" dirty="0">
                <a:solidFill>
                  <a:schemeClr val="accent2">
                    <a:lumMod val="50000"/>
                  </a:schemeClr>
                </a:solidFill>
                <a:latin typeface="Arial Narrow" pitchFamily="34" charset="0"/>
                <a:cs typeface="Tahoma" pitchFamily="34" charset="0"/>
              </a:rPr>
            </a:br>
            <a:r>
              <a:rPr lang="en-US" altLang="en-US" sz="2800" b="1" dirty="0">
                <a:solidFill>
                  <a:schemeClr val="accent2">
                    <a:lumMod val="50000"/>
                  </a:schemeClr>
                </a:solidFill>
                <a:latin typeface="Arial Narrow" pitchFamily="34" charset="0"/>
                <a:cs typeface="Tahoma" pitchFamily="34" charset="0"/>
              </a:rPr>
              <a:t>SUBJECTS, </a:t>
            </a:r>
            <a:r>
              <a:rPr lang="en-US" altLang="en-US" sz="2800" b="1" dirty="0" smtClean="0">
                <a:solidFill>
                  <a:schemeClr val="accent2">
                    <a:lumMod val="50000"/>
                  </a:schemeClr>
                </a:solidFill>
                <a:latin typeface="Arial Narrow" pitchFamily="34" charset="0"/>
                <a:cs typeface="Tahoma" pitchFamily="34" charset="0"/>
              </a:rPr>
              <a:t>2016 </a:t>
            </a:r>
            <a:r>
              <a:rPr lang="en-US" altLang="en-US" sz="2800" b="1" dirty="0">
                <a:solidFill>
                  <a:schemeClr val="accent2">
                    <a:lumMod val="50000"/>
                  </a:schemeClr>
                </a:solidFill>
                <a:latin typeface="Arial Narrow" pitchFamily="34" charset="0"/>
                <a:cs typeface="Tahoma" pitchFamily="34" charset="0"/>
              </a:rPr>
              <a:t>– </a:t>
            </a:r>
            <a:r>
              <a:rPr lang="en-US" altLang="en-US" sz="2800" b="1" dirty="0" smtClean="0">
                <a:solidFill>
                  <a:schemeClr val="accent2">
                    <a:lumMod val="50000"/>
                  </a:schemeClr>
                </a:solidFill>
                <a:latin typeface="Arial Narrow" pitchFamily="34" charset="0"/>
                <a:cs typeface="Tahoma" pitchFamily="34" charset="0"/>
              </a:rPr>
              <a:t>2020 </a:t>
            </a:r>
            <a:r>
              <a:rPr lang="en-US" altLang="en-US" sz="2800" b="1" dirty="0">
                <a:solidFill>
                  <a:schemeClr val="accent2">
                    <a:lumMod val="50000"/>
                  </a:schemeClr>
                </a:solidFill>
                <a:latin typeface="Arial Narrow" pitchFamily="34" charset="0"/>
                <a:cs typeface="Tahoma" pitchFamily="34" charset="0"/>
              </a:rPr>
              <a:t>(AT 40% LEVEL)</a:t>
            </a:r>
            <a:endParaRPr lang="en-ZA" altLang="en-US" sz="2800" b="1" dirty="0">
              <a:solidFill>
                <a:schemeClr val="accent2">
                  <a:lumMod val="50000"/>
                </a:schemeClr>
              </a:solidFill>
              <a:latin typeface="Arial Narrow" pitchFamily="34" charset="0"/>
              <a:cs typeface="Tahoma" pitchFamily="34" charset="0"/>
            </a:endParaRP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2282792955"/>
              </p:ext>
            </p:extLst>
          </p:nvPr>
        </p:nvGraphicFramePr>
        <p:xfrm>
          <a:off x="107504" y="1124744"/>
          <a:ext cx="8928992" cy="4824533"/>
        </p:xfrm>
        <a:graphic>
          <a:graphicData uri="http://schemas.openxmlformats.org/drawingml/2006/table">
            <a:tbl>
              <a:tblPr firstRow="1" bandRow="1"/>
              <a:tblGrid>
                <a:gridCol w="2943261">
                  <a:extLst>
                    <a:ext uri="{9D8B030D-6E8A-4147-A177-3AD203B41FA5}">
                      <a16:colId xmlns:a16="http://schemas.microsoft.com/office/drawing/2014/main" val="20000"/>
                    </a:ext>
                  </a:extLst>
                </a:gridCol>
                <a:gridCol w="959039">
                  <a:extLst>
                    <a:ext uri="{9D8B030D-6E8A-4147-A177-3AD203B41FA5}">
                      <a16:colId xmlns:a16="http://schemas.microsoft.com/office/drawing/2014/main" val="20001"/>
                    </a:ext>
                  </a:extLst>
                </a:gridCol>
                <a:gridCol w="1371317">
                  <a:extLst>
                    <a:ext uri="{9D8B030D-6E8A-4147-A177-3AD203B41FA5}">
                      <a16:colId xmlns:a16="http://schemas.microsoft.com/office/drawing/2014/main" val="20002"/>
                    </a:ext>
                  </a:extLst>
                </a:gridCol>
                <a:gridCol w="1318405">
                  <a:extLst>
                    <a:ext uri="{9D8B030D-6E8A-4147-A177-3AD203B41FA5}">
                      <a16:colId xmlns:a16="http://schemas.microsoft.com/office/drawing/2014/main" val="20003"/>
                    </a:ext>
                  </a:extLst>
                </a:gridCol>
                <a:gridCol w="1196043">
                  <a:extLst>
                    <a:ext uri="{9D8B030D-6E8A-4147-A177-3AD203B41FA5}">
                      <a16:colId xmlns:a16="http://schemas.microsoft.com/office/drawing/2014/main" val="20004"/>
                    </a:ext>
                  </a:extLst>
                </a:gridCol>
                <a:gridCol w="1140927">
                  <a:extLst>
                    <a:ext uri="{9D8B030D-6E8A-4147-A177-3AD203B41FA5}">
                      <a16:colId xmlns:a16="http://schemas.microsoft.com/office/drawing/2014/main" val="20005"/>
                    </a:ext>
                  </a:extLst>
                </a:gridCol>
              </a:tblGrid>
              <a:tr h="403176">
                <a:tc>
                  <a:txBody>
                    <a:bodyPr/>
                    <a:lstStyle/>
                    <a:p>
                      <a:pPr algn="l" fontAlgn="ctr"/>
                      <a:r>
                        <a:rPr lang="en-ZA" sz="1800" b="1" i="0" u="none" strike="noStrike" dirty="0">
                          <a:solidFill>
                            <a:srgbClr val="000000"/>
                          </a:solidFill>
                          <a:effectLst/>
                          <a:latin typeface="Arial Narrow" panose="020B0606020202030204" pitchFamily="34" charset="0"/>
                        </a:rPr>
                        <a:t>Subjects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rtl="0" fontAlgn="ctr"/>
                      <a:r>
                        <a:rPr lang="en-ZA" sz="1800" b="1" i="0" u="none" strike="noStrike" dirty="0">
                          <a:solidFill>
                            <a:srgbClr val="000000"/>
                          </a:solidFill>
                          <a:effectLst/>
                          <a:latin typeface="Arial Narrow" panose="020B0606020202030204" pitchFamily="34" charset="0"/>
                        </a:rPr>
                        <a:t>2016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rtl="0" fontAlgn="ctr"/>
                      <a:r>
                        <a:rPr lang="en-ZA" sz="1800" b="1" i="0" u="none" strike="noStrike" dirty="0">
                          <a:solidFill>
                            <a:srgbClr val="000000"/>
                          </a:solidFill>
                          <a:effectLst/>
                          <a:latin typeface="Arial Narrow" panose="020B0606020202030204" pitchFamily="34" charset="0"/>
                        </a:rPr>
                        <a:t>2017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rtl="0" fontAlgn="ctr"/>
                      <a:r>
                        <a:rPr lang="en-ZA" sz="1800" b="1" i="0" u="none" strike="noStrike" dirty="0">
                          <a:solidFill>
                            <a:srgbClr val="000000"/>
                          </a:solidFill>
                          <a:effectLst/>
                          <a:latin typeface="Arial Narrow" panose="020B0606020202030204" pitchFamily="34" charset="0"/>
                        </a:rPr>
                        <a:t>2018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rtl="0" fontAlgn="ctr"/>
                      <a:r>
                        <a:rPr lang="en-ZA" sz="1800" b="1" i="0" u="none" strike="noStrike" dirty="0">
                          <a:solidFill>
                            <a:srgbClr val="000000"/>
                          </a:solidFill>
                          <a:effectLst/>
                          <a:latin typeface="Arial Narrow" panose="020B0606020202030204" pitchFamily="34" charset="0"/>
                        </a:rPr>
                        <a:t>2019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rtl="0" fontAlgn="ctr"/>
                      <a:r>
                        <a:rPr lang="en-ZA" sz="1800" b="1" i="0" u="none" strike="noStrike" dirty="0" smtClean="0">
                          <a:solidFill>
                            <a:srgbClr val="000000"/>
                          </a:solidFill>
                          <a:effectLst/>
                          <a:latin typeface="Arial Narrow" panose="020B0606020202030204" pitchFamily="34" charset="0"/>
                        </a:rPr>
                        <a:t>2020</a:t>
                      </a:r>
                      <a:endParaRPr lang="en-ZA" sz="1800" b="1" i="0" u="none" strike="noStrike" dirty="0">
                        <a:solidFill>
                          <a:srgbClr val="000000"/>
                        </a:solidFill>
                        <a:effectLst/>
                        <a:latin typeface="Arial Narrow" panose="020B060602020203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0"/>
                  </a:ext>
                </a:extLst>
              </a:tr>
              <a:tr h="403176">
                <a:tc>
                  <a:txBody>
                    <a:bodyPr/>
                    <a:lstStyle/>
                    <a:p>
                      <a:pPr algn="l" rtl="0" fontAlgn="ctr"/>
                      <a:r>
                        <a:rPr lang="en-ZA" sz="1800" b="1" i="0" u="none" strike="noStrike" dirty="0">
                          <a:solidFill>
                            <a:srgbClr val="000000"/>
                          </a:solidFill>
                          <a:effectLst/>
                          <a:latin typeface="Arial Narrow" panose="020B0606020202030204" pitchFamily="34" charset="0"/>
                        </a:rPr>
                        <a:t>Accounting</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rtl="0" fontAlgn="ctr"/>
                      <a:r>
                        <a:rPr lang="en-ZA" sz="1800" b="1" i="0" u="none" strike="noStrike" dirty="0">
                          <a:solidFill>
                            <a:srgbClr val="000000"/>
                          </a:solidFill>
                          <a:effectLst/>
                          <a:latin typeface="Arial Narrow" panose="020B0606020202030204" pitchFamily="34" charset="0"/>
                        </a:rPr>
                        <a:t>44.9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b"/>
                      <a:r>
                        <a:rPr lang="en-ZA" sz="1800" b="0" i="0" u="none" strike="noStrike" dirty="0">
                          <a:solidFill>
                            <a:srgbClr val="000000"/>
                          </a:solidFill>
                          <a:effectLst/>
                          <a:latin typeface="Arial Narrow" panose="020B0606020202030204" pitchFamily="34" charset="0"/>
                        </a:rPr>
                        <a:t>42.6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b"/>
                      <a:r>
                        <a:rPr lang="en-ZA" sz="1800" b="1" i="0" u="none" strike="noStrike" dirty="0">
                          <a:solidFill>
                            <a:srgbClr val="000000"/>
                          </a:solidFill>
                          <a:effectLst/>
                          <a:latin typeface="Arial Narrow" panose="020B0606020202030204" pitchFamily="34" charset="0"/>
                        </a:rPr>
                        <a:t>48.6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b"/>
                      <a:r>
                        <a:rPr lang="en-ZA" sz="1800" b="0" i="0" u="none" strike="noStrike" dirty="0">
                          <a:solidFill>
                            <a:srgbClr val="000000"/>
                          </a:solidFill>
                          <a:effectLst/>
                          <a:latin typeface="Arial Narrow" panose="020B0606020202030204" pitchFamily="34" charset="0"/>
                        </a:rPr>
                        <a:t>52.6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b"/>
                      <a:r>
                        <a:rPr lang="en-ZA" sz="1800" b="1" i="0" u="none" strike="noStrike" dirty="0">
                          <a:solidFill>
                            <a:srgbClr val="000000"/>
                          </a:solidFill>
                          <a:effectLst/>
                          <a:latin typeface="Arial Narrow" panose="020B0606020202030204" pitchFamily="34" charset="0"/>
                        </a:rPr>
                        <a:t>52.9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1"/>
                  </a:ext>
                </a:extLst>
              </a:tr>
              <a:tr h="399104">
                <a:tc>
                  <a:txBody>
                    <a:bodyPr/>
                    <a:lstStyle/>
                    <a:p>
                      <a:pPr algn="l" rtl="0" fontAlgn="ctr"/>
                      <a:r>
                        <a:rPr lang="en-ZA" sz="1800" b="1" i="0" u="none" strike="noStrike" dirty="0">
                          <a:solidFill>
                            <a:srgbClr val="000000"/>
                          </a:solidFill>
                          <a:effectLst/>
                          <a:latin typeface="Arial Narrow" panose="020B0606020202030204" pitchFamily="34" charset="0"/>
                        </a:rPr>
                        <a:t>Agricultural Sciences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rtl="0" fontAlgn="ctr"/>
                      <a:r>
                        <a:rPr lang="en-ZA" sz="1800" b="1" i="0" u="none" strike="noStrike" dirty="0">
                          <a:solidFill>
                            <a:srgbClr val="000000"/>
                          </a:solidFill>
                          <a:effectLst/>
                          <a:latin typeface="Arial Narrow" panose="020B0606020202030204" pitchFamily="34" charset="0"/>
                        </a:rPr>
                        <a:t>44.5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b"/>
                      <a:r>
                        <a:rPr lang="en-ZA" sz="1800" b="0" i="0" u="none" strike="noStrike" dirty="0">
                          <a:solidFill>
                            <a:srgbClr val="000000"/>
                          </a:solidFill>
                          <a:effectLst/>
                          <a:latin typeface="Arial Narrow" panose="020B0606020202030204" pitchFamily="34" charset="0"/>
                        </a:rPr>
                        <a:t>39.9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b"/>
                      <a:r>
                        <a:rPr lang="en-ZA" sz="1800" b="1" i="0" u="none" strike="noStrike" dirty="0">
                          <a:solidFill>
                            <a:srgbClr val="000000"/>
                          </a:solidFill>
                          <a:effectLst/>
                          <a:latin typeface="Arial Narrow" panose="020B0606020202030204" pitchFamily="34" charset="0"/>
                        </a:rPr>
                        <a:t>41.8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b"/>
                      <a:r>
                        <a:rPr lang="en-ZA" sz="1800" b="0" i="0" u="none" strike="noStrike" dirty="0">
                          <a:solidFill>
                            <a:srgbClr val="000000"/>
                          </a:solidFill>
                          <a:effectLst/>
                          <a:latin typeface="Arial Narrow" panose="020B0606020202030204" pitchFamily="34" charset="0"/>
                        </a:rPr>
                        <a:t>45.7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b"/>
                      <a:r>
                        <a:rPr lang="en-ZA" sz="1800" b="1" i="0" u="none" strike="noStrike" dirty="0">
                          <a:solidFill>
                            <a:srgbClr val="000000"/>
                          </a:solidFill>
                          <a:effectLst/>
                          <a:latin typeface="Arial Narrow" panose="020B0606020202030204" pitchFamily="34" charset="0"/>
                        </a:rPr>
                        <a:t>45.9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2"/>
                  </a:ext>
                </a:extLst>
              </a:tr>
              <a:tr h="403176">
                <a:tc>
                  <a:txBody>
                    <a:bodyPr/>
                    <a:lstStyle/>
                    <a:p>
                      <a:pPr algn="l" rtl="0" fontAlgn="ctr"/>
                      <a:r>
                        <a:rPr lang="en-ZA" sz="1800" b="1" i="0" u="none" strike="noStrike" dirty="0">
                          <a:solidFill>
                            <a:srgbClr val="000000"/>
                          </a:solidFill>
                          <a:effectLst/>
                          <a:latin typeface="Arial Narrow" panose="020B0606020202030204" pitchFamily="34" charset="0"/>
                        </a:rPr>
                        <a:t>Business Studies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rtl="0" fontAlgn="ctr"/>
                      <a:r>
                        <a:rPr lang="en-ZA" sz="1800" b="1" i="0" u="none" strike="noStrike" dirty="0">
                          <a:solidFill>
                            <a:srgbClr val="000000"/>
                          </a:solidFill>
                          <a:effectLst/>
                          <a:latin typeface="Arial Narrow" panose="020B0606020202030204" pitchFamily="34" charset="0"/>
                        </a:rPr>
                        <a:t>49.5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b"/>
                      <a:r>
                        <a:rPr lang="en-ZA" sz="1800" b="0" i="0" u="none" strike="noStrike" dirty="0">
                          <a:solidFill>
                            <a:srgbClr val="000000"/>
                          </a:solidFill>
                          <a:effectLst/>
                          <a:latin typeface="Arial Narrow" panose="020B0606020202030204" pitchFamily="34" charset="0"/>
                        </a:rPr>
                        <a:t>42.7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b"/>
                      <a:r>
                        <a:rPr lang="en-ZA" sz="1800" b="1" i="0" u="none" strike="noStrike" dirty="0">
                          <a:solidFill>
                            <a:srgbClr val="000000"/>
                          </a:solidFill>
                          <a:effectLst/>
                          <a:latin typeface="Arial Narrow" panose="020B0606020202030204" pitchFamily="34" charset="0"/>
                        </a:rPr>
                        <a:t>40.1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b"/>
                      <a:r>
                        <a:rPr lang="en-ZA" sz="1800" b="0" i="0" u="none" strike="noStrike" dirty="0">
                          <a:solidFill>
                            <a:srgbClr val="000000"/>
                          </a:solidFill>
                          <a:effectLst/>
                          <a:latin typeface="Arial Narrow" panose="020B0606020202030204" pitchFamily="34" charset="0"/>
                        </a:rPr>
                        <a:t>46.2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b"/>
                      <a:r>
                        <a:rPr lang="en-ZA" sz="1800" b="1" i="0" u="none" strike="noStrike" dirty="0">
                          <a:solidFill>
                            <a:srgbClr val="000000"/>
                          </a:solidFill>
                          <a:effectLst/>
                          <a:latin typeface="Arial Narrow" panose="020B0606020202030204" pitchFamily="34" charset="0"/>
                        </a:rPr>
                        <a:t>57.0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3"/>
                  </a:ext>
                </a:extLst>
              </a:tr>
              <a:tr h="403176">
                <a:tc>
                  <a:txBody>
                    <a:bodyPr/>
                    <a:lstStyle/>
                    <a:p>
                      <a:pPr algn="l" rtl="0" fontAlgn="ctr"/>
                      <a:r>
                        <a:rPr lang="en-ZA" sz="1800" b="1" i="0" u="none" strike="noStrike" dirty="0">
                          <a:solidFill>
                            <a:srgbClr val="000000"/>
                          </a:solidFill>
                          <a:effectLst/>
                          <a:latin typeface="Arial Narrow" panose="020B0606020202030204" pitchFamily="34" charset="0"/>
                        </a:rPr>
                        <a:t>Economics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rtl="0" fontAlgn="ctr"/>
                      <a:r>
                        <a:rPr lang="en-ZA" sz="1800" b="1" i="0" u="none" strike="noStrike" dirty="0">
                          <a:solidFill>
                            <a:srgbClr val="000000"/>
                          </a:solidFill>
                          <a:effectLst/>
                          <a:latin typeface="Arial Narrow" panose="020B0606020202030204" pitchFamily="34" charset="0"/>
                        </a:rPr>
                        <a:t>36.4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b"/>
                      <a:r>
                        <a:rPr lang="en-ZA" sz="1800" b="0" i="0" u="none" strike="noStrike" dirty="0">
                          <a:solidFill>
                            <a:srgbClr val="000000"/>
                          </a:solidFill>
                          <a:effectLst/>
                          <a:latin typeface="Arial Narrow" panose="020B0606020202030204" pitchFamily="34" charset="0"/>
                        </a:rPr>
                        <a:t>42.7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b"/>
                      <a:r>
                        <a:rPr lang="en-ZA" sz="1800" b="1" i="0" u="none" strike="noStrike" dirty="0">
                          <a:solidFill>
                            <a:srgbClr val="000000"/>
                          </a:solidFill>
                          <a:effectLst/>
                          <a:latin typeface="Arial Narrow" panose="020B0606020202030204" pitchFamily="34" charset="0"/>
                        </a:rPr>
                        <a:t>44.8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b"/>
                      <a:r>
                        <a:rPr lang="en-ZA" sz="1800" b="0" i="0" u="none" strike="noStrike" dirty="0">
                          <a:solidFill>
                            <a:srgbClr val="000000"/>
                          </a:solidFill>
                          <a:effectLst/>
                          <a:latin typeface="Arial Narrow" panose="020B0606020202030204" pitchFamily="34" charset="0"/>
                        </a:rPr>
                        <a:t>39.9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b"/>
                      <a:r>
                        <a:rPr lang="en-ZA" sz="1800" b="1" i="0" u="none" strike="noStrike" dirty="0">
                          <a:solidFill>
                            <a:srgbClr val="000000"/>
                          </a:solidFill>
                          <a:effectLst/>
                          <a:latin typeface="Arial Narrow" panose="020B0606020202030204" pitchFamily="34" charset="0"/>
                        </a:rPr>
                        <a:t>42.2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4"/>
                  </a:ext>
                </a:extLst>
              </a:tr>
              <a:tr h="403176">
                <a:tc>
                  <a:txBody>
                    <a:bodyPr/>
                    <a:lstStyle/>
                    <a:p>
                      <a:pPr algn="l" rtl="0" fontAlgn="ctr"/>
                      <a:r>
                        <a:rPr lang="en-ZA" sz="1800" b="1" i="0" u="none" strike="noStrike" dirty="0">
                          <a:solidFill>
                            <a:srgbClr val="000000"/>
                          </a:solidFill>
                          <a:effectLst/>
                          <a:latin typeface="Arial Narrow" panose="020B0606020202030204" pitchFamily="34" charset="0"/>
                        </a:rPr>
                        <a:t>English FAL</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rtl="0" fontAlgn="ctr"/>
                      <a:r>
                        <a:rPr lang="en-ZA" sz="1800" b="1" i="0" u="none" strike="noStrike" dirty="0">
                          <a:solidFill>
                            <a:srgbClr val="000000"/>
                          </a:solidFill>
                          <a:effectLst/>
                          <a:latin typeface="Arial Narrow" panose="020B0606020202030204" pitchFamily="34" charset="0"/>
                        </a:rPr>
                        <a:t>82.5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b"/>
                      <a:r>
                        <a:rPr lang="en-ZA" sz="1800" b="0" i="0" u="none" strike="noStrike" dirty="0">
                          <a:solidFill>
                            <a:srgbClr val="000000"/>
                          </a:solidFill>
                          <a:effectLst/>
                          <a:latin typeface="Arial Narrow" panose="020B0606020202030204" pitchFamily="34" charset="0"/>
                        </a:rPr>
                        <a:t>83.1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b"/>
                      <a:r>
                        <a:rPr lang="en-ZA" sz="1800" b="1" i="0" u="none" strike="noStrike" dirty="0">
                          <a:solidFill>
                            <a:srgbClr val="000000"/>
                          </a:solidFill>
                          <a:effectLst/>
                          <a:latin typeface="Arial Narrow" panose="020B0606020202030204" pitchFamily="34" charset="0"/>
                        </a:rPr>
                        <a:t>82.1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b"/>
                      <a:r>
                        <a:rPr lang="en-ZA" sz="1800" b="0" i="0" u="none" strike="noStrike" dirty="0">
                          <a:solidFill>
                            <a:srgbClr val="000000"/>
                          </a:solidFill>
                          <a:effectLst/>
                          <a:latin typeface="Arial Narrow" panose="020B0606020202030204" pitchFamily="34" charset="0"/>
                        </a:rPr>
                        <a:t>85.4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b"/>
                      <a:r>
                        <a:rPr lang="en-ZA" sz="1800" b="1" i="0" u="none" strike="noStrike" dirty="0">
                          <a:solidFill>
                            <a:srgbClr val="000000"/>
                          </a:solidFill>
                          <a:effectLst/>
                          <a:latin typeface="Arial Narrow" panose="020B0606020202030204" pitchFamily="34" charset="0"/>
                        </a:rPr>
                        <a:t>91.4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5"/>
                  </a:ext>
                </a:extLst>
              </a:tr>
              <a:tr h="403176">
                <a:tc>
                  <a:txBody>
                    <a:bodyPr/>
                    <a:lstStyle/>
                    <a:p>
                      <a:pPr algn="l" rtl="0" fontAlgn="ctr"/>
                      <a:r>
                        <a:rPr lang="en-ZA" sz="1800" b="1" i="0" u="none" strike="noStrike" dirty="0">
                          <a:solidFill>
                            <a:srgbClr val="000000"/>
                          </a:solidFill>
                          <a:effectLst/>
                          <a:latin typeface="Arial Narrow" panose="020B0606020202030204" pitchFamily="34" charset="0"/>
                        </a:rPr>
                        <a:t>Geography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rtl="0" fontAlgn="ctr"/>
                      <a:r>
                        <a:rPr lang="en-ZA" sz="1800" b="1" i="0" u="none" strike="noStrike" dirty="0">
                          <a:solidFill>
                            <a:srgbClr val="000000"/>
                          </a:solidFill>
                          <a:effectLst/>
                          <a:latin typeface="Arial Narrow" panose="020B0606020202030204" pitchFamily="34" charset="0"/>
                        </a:rPr>
                        <a:t>48.1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b"/>
                      <a:r>
                        <a:rPr lang="en-ZA" sz="1800" b="0" i="0" u="none" strike="noStrike" dirty="0">
                          <a:solidFill>
                            <a:srgbClr val="000000"/>
                          </a:solidFill>
                          <a:effectLst/>
                          <a:latin typeface="Arial Narrow" panose="020B0606020202030204" pitchFamily="34" charset="0"/>
                        </a:rPr>
                        <a:t>50.1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b"/>
                      <a:r>
                        <a:rPr lang="en-ZA" sz="1800" b="1" i="0" u="none" strike="noStrike" dirty="0">
                          <a:solidFill>
                            <a:srgbClr val="000000"/>
                          </a:solidFill>
                          <a:effectLst/>
                          <a:latin typeface="Arial Narrow" panose="020B0606020202030204" pitchFamily="34" charset="0"/>
                        </a:rPr>
                        <a:t>46.7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b"/>
                      <a:r>
                        <a:rPr lang="en-ZA" sz="1800" b="0" i="0" u="none" strike="noStrike" dirty="0">
                          <a:solidFill>
                            <a:srgbClr val="000000"/>
                          </a:solidFill>
                          <a:effectLst/>
                          <a:latin typeface="Arial Narrow" panose="020B0606020202030204" pitchFamily="34" charset="0"/>
                        </a:rPr>
                        <a:t>53.3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b"/>
                      <a:r>
                        <a:rPr lang="en-ZA" sz="1800" b="1" i="0" u="none" strike="noStrike" dirty="0">
                          <a:solidFill>
                            <a:srgbClr val="FF0000"/>
                          </a:solidFill>
                          <a:effectLst/>
                          <a:latin typeface="Arial Narrow" panose="020B0606020202030204" pitchFamily="34" charset="0"/>
                        </a:rPr>
                        <a:t>46.2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6"/>
                  </a:ext>
                </a:extLst>
              </a:tr>
              <a:tr h="403176">
                <a:tc>
                  <a:txBody>
                    <a:bodyPr/>
                    <a:lstStyle/>
                    <a:p>
                      <a:pPr algn="l" rtl="0" fontAlgn="ctr"/>
                      <a:r>
                        <a:rPr lang="en-ZA" sz="1800" b="1" i="0" u="none" strike="noStrike" dirty="0">
                          <a:solidFill>
                            <a:srgbClr val="000000"/>
                          </a:solidFill>
                          <a:effectLst/>
                          <a:latin typeface="Arial Narrow" panose="020B0606020202030204" pitchFamily="34" charset="0"/>
                        </a:rPr>
                        <a:t>History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rtl="0" fontAlgn="ctr"/>
                      <a:r>
                        <a:rPr lang="en-ZA" sz="1800" b="1" i="0" u="none" strike="noStrike" dirty="0">
                          <a:solidFill>
                            <a:srgbClr val="000000"/>
                          </a:solidFill>
                          <a:effectLst/>
                          <a:latin typeface="Arial Narrow" panose="020B0606020202030204" pitchFamily="34" charset="0"/>
                        </a:rPr>
                        <a:t>64.3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b"/>
                      <a:r>
                        <a:rPr lang="en-ZA" sz="1800" b="0" i="0" u="none" strike="noStrike" dirty="0">
                          <a:solidFill>
                            <a:srgbClr val="000000"/>
                          </a:solidFill>
                          <a:effectLst/>
                          <a:latin typeface="Arial Narrow" panose="020B0606020202030204" pitchFamily="34" charset="0"/>
                        </a:rPr>
                        <a:t>67.5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b"/>
                      <a:r>
                        <a:rPr lang="en-ZA" sz="1800" b="1" i="0" u="none" strike="noStrike" dirty="0">
                          <a:solidFill>
                            <a:srgbClr val="000000"/>
                          </a:solidFill>
                          <a:effectLst/>
                          <a:latin typeface="Arial Narrow" panose="020B0606020202030204" pitchFamily="34" charset="0"/>
                        </a:rPr>
                        <a:t>72.6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b"/>
                      <a:r>
                        <a:rPr lang="en-ZA" sz="1800" b="0" i="0" u="none" strike="noStrike" dirty="0">
                          <a:solidFill>
                            <a:srgbClr val="000000"/>
                          </a:solidFill>
                          <a:effectLst/>
                          <a:latin typeface="Arial Narrow" panose="020B0606020202030204" pitchFamily="34" charset="0"/>
                        </a:rPr>
                        <a:t>74.0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b"/>
                      <a:r>
                        <a:rPr lang="en-ZA" sz="1800" b="1" i="0" u="none" strike="noStrike" dirty="0">
                          <a:solidFill>
                            <a:srgbClr val="000000"/>
                          </a:solidFill>
                          <a:effectLst/>
                          <a:latin typeface="Arial Narrow" panose="020B0606020202030204" pitchFamily="34" charset="0"/>
                        </a:rPr>
                        <a:t>77.6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7"/>
                  </a:ext>
                </a:extLst>
              </a:tr>
              <a:tr h="403176">
                <a:tc>
                  <a:txBody>
                    <a:bodyPr/>
                    <a:lstStyle/>
                    <a:p>
                      <a:pPr algn="l" rtl="0" fontAlgn="ctr"/>
                      <a:r>
                        <a:rPr lang="en-ZA" sz="1800" b="1" i="0" u="none" strike="noStrike" dirty="0">
                          <a:solidFill>
                            <a:srgbClr val="000000"/>
                          </a:solidFill>
                          <a:effectLst/>
                          <a:latin typeface="Arial Narrow" panose="020B0606020202030204" pitchFamily="34" charset="0"/>
                        </a:rPr>
                        <a:t>Life Sciences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rtl="0" fontAlgn="ctr"/>
                      <a:r>
                        <a:rPr lang="en-ZA" sz="1800" b="1" i="0" u="none" strike="noStrike" dirty="0">
                          <a:solidFill>
                            <a:srgbClr val="000000"/>
                          </a:solidFill>
                          <a:effectLst/>
                          <a:latin typeface="Arial Narrow" panose="020B0606020202030204" pitchFamily="34" charset="0"/>
                        </a:rPr>
                        <a:t>45.2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b"/>
                      <a:r>
                        <a:rPr lang="en-ZA" sz="1800" b="0" i="0" u="none" strike="noStrike" dirty="0">
                          <a:solidFill>
                            <a:srgbClr val="000000"/>
                          </a:solidFill>
                          <a:effectLst/>
                          <a:latin typeface="Arial Narrow" panose="020B0606020202030204" pitchFamily="34" charset="0"/>
                        </a:rPr>
                        <a:t>52.1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b"/>
                      <a:r>
                        <a:rPr lang="en-ZA" sz="1800" b="1" i="0" u="none" strike="noStrike" dirty="0">
                          <a:solidFill>
                            <a:srgbClr val="000000"/>
                          </a:solidFill>
                          <a:effectLst/>
                          <a:latin typeface="Arial Narrow" panose="020B0606020202030204" pitchFamily="34" charset="0"/>
                        </a:rPr>
                        <a:t>51.7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b"/>
                      <a:r>
                        <a:rPr lang="en-ZA" sz="1800" b="0" i="0" u="none" strike="noStrike" dirty="0">
                          <a:solidFill>
                            <a:srgbClr val="000000"/>
                          </a:solidFill>
                          <a:effectLst/>
                          <a:latin typeface="Arial Narrow" panose="020B0606020202030204" pitchFamily="34" charset="0"/>
                        </a:rPr>
                        <a:t>49.0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b"/>
                      <a:r>
                        <a:rPr lang="en-ZA" sz="1800" b="1" i="0" u="none" strike="noStrike" dirty="0">
                          <a:solidFill>
                            <a:srgbClr val="FF0000"/>
                          </a:solidFill>
                          <a:effectLst/>
                          <a:latin typeface="Arial Narrow" panose="020B0606020202030204" pitchFamily="34" charset="0"/>
                        </a:rPr>
                        <a:t>47.9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8"/>
                  </a:ext>
                </a:extLst>
              </a:tr>
              <a:tr h="393669">
                <a:tc>
                  <a:txBody>
                    <a:bodyPr/>
                    <a:lstStyle/>
                    <a:p>
                      <a:pPr algn="l" rtl="0" fontAlgn="ctr"/>
                      <a:r>
                        <a:rPr lang="en-ZA" sz="1800" b="1" i="0" u="none" strike="noStrike" dirty="0">
                          <a:solidFill>
                            <a:srgbClr val="000000"/>
                          </a:solidFill>
                          <a:effectLst/>
                          <a:latin typeface="Arial Narrow" panose="020B0606020202030204" pitchFamily="34" charset="0"/>
                        </a:rPr>
                        <a:t>Mathematical Literacy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rtl="0" fontAlgn="ctr"/>
                      <a:r>
                        <a:rPr lang="en-ZA" sz="1800" b="1" i="0" u="none" strike="noStrike" dirty="0">
                          <a:solidFill>
                            <a:srgbClr val="000000"/>
                          </a:solidFill>
                          <a:effectLst/>
                          <a:latin typeface="Arial Narrow" panose="020B0606020202030204" pitchFamily="34" charset="0"/>
                        </a:rPr>
                        <a:t>46.4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b"/>
                      <a:r>
                        <a:rPr lang="en-ZA" sz="1800" b="0" i="0" u="none" strike="noStrike" dirty="0">
                          <a:solidFill>
                            <a:srgbClr val="000000"/>
                          </a:solidFill>
                          <a:effectLst/>
                          <a:latin typeface="Arial Narrow" panose="020B0606020202030204" pitchFamily="34" charset="0"/>
                        </a:rPr>
                        <a:t>45.0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b"/>
                      <a:r>
                        <a:rPr lang="en-ZA" sz="1800" b="1" i="0" u="none" strike="noStrike" dirty="0">
                          <a:solidFill>
                            <a:srgbClr val="000000"/>
                          </a:solidFill>
                          <a:effectLst/>
                          <a:latin typeface="Arial Narrow" panose="020B0606020202030204" pitchFamily="34" charset="0"/>
                        </a:rPr>
                        <a:t>45.4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b"/>
                      <a:r>
                        <a:rPr lang="en-ZA" sz="1800" b="0" i="0" u="none" strike="noStrike" dirty="0">
                          <a:solidFill>
                            <a:srgbClr val="000000"/>
                          </a:solidFill>
                          <a:effectLst/>
                          <a:latin typeface="Arial Narrow" panose="020B0606020202030204" pitchFamily="34" charset="0"/>
                        </a:rPr>
                        <a:t>54.5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b"/>
                      <a:r>
                        <a:rPr lang="en-ZA" sz="1800" b="1" i="0" u="none" strike="noStrike" dirty="0">
                          <a:solidFill>
                            <a:srgbClr val="000000"/>
                          </a:solidFill>
                          <a:effectLst/>
                          <a:latin typeface="Arial Narrow" panose="020B0606020202030204" pitchFamily="34" charset="0"/>
                        </a:rPr>
                        <a:t>57.7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9"/>
                  </a:ext>
                </a:extLst>
              </a:tr>
              <a:tr h="403176">
                <a:tc>
                  <a:txBody>
                    <a:bodyPr/>
                    <a:lstStyle/>
                    <a:p>
                      <a:pPr algn="l" rtl="0" fontAlgn="ctr"/>
                      <a:r>
                        <a:rPr lang="en-ZA" sz="1800" b="1" i="0" u="none" strike="noStrike" dirty="0">
                          <a:solidFill>
                            <a:srgbClr val="000000"/>
                          </a:solidFill>
                          <a:effectLst/>
                          <a:latin typeface="Arial Narrow" panose="020B0606020202030204" pitchFamily="34" charset="0"/>
                        </a:rPr>
                        <a:t>Mathematics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rtl="0" fontAlgn="ctr"/>
                      <a:r>
                        <a:rPr lang="en-ZA" sz="1800" b="1" i="0" u="none" strike="noStrike" dirty="0">
                          <a:solidFill>
                            <a:srgbClr val="000000"/>
                          </a:solidFill>
                          <a:effectLst/>
                          <a:latin typeface="Arial Narrow" panose="020B0606020202030204" pitchFamily="34" charset="0"/>
                        </a:rPr>
                        <a:t>33.5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b"/>
                      <a:r>
                        <a:rPr lang="en-ZA" sz="1800" b="0" i="0" u="none" strike="noStrike" dirty="0">
                          <a:solidFill>
                            <a:srgbClr val="000000"/>
                          </a:solidFill>
                          <a:effectLst/>
                          <a:latin typeface="Arial Narrow" panose="020B0606020202030204" pitchFamily="34" charset="0"/>
                        </a:rPr>
                        <a:t>35.1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b"/>
                      <a:r>
                        <a:rPr lang="en-ZA" sz="1800" b="1" i="0" u="none" strike="noStrike" dirty="0">
                          <a:solidFill>
                            <a:srgbClr val="000000"/>
                          </a:solidFill>
                          <a:effectLst/>
                          <a:latin typeface="Arial Narrow" panose="020B0606020202030204" pitchFamily="34" charset="0"/>
                        </a:rPr>
                        <a:t>37.1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b"/>
                      <a:r>
                        <a:rPr lang="en-ZA" sz="1800" b="0" i="0" u="none" strike="noStrike" dirty="0">
                          <a:solidFill>
                            <a:srgbClr val="000000"/>
                          </a:solidFill>
                          <a:effectLst/>
                          <a:latin typeface="Arial Narrow" panose="020B0606020202030204" pitchFamily="34" charset="0"/>
                        </a:rPr>
                        <a:t>35.0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b"/>
                      <a:r>
                        <a:rPr lang="en-ZA" sz="1800" b="1" i="0" u="none" strike="noStrike" dirty="0">
                          <a:solidFill>
                            <a:schemeClr val="tx1"/>
                          </a:solidFill>
                          <a:effectLst/>
                          <a:latin typeface="Arial Narrow" panose="020B0606020202030204" pitchFamily="34" charset="0"/>
                        </a:rPr>
                        <a:t>35.6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10"/>
                  </a:ext>
                </a:extLst>
              </a:tr>
              <a:tr h="403176">
                <a:tc>
                  <a:txBody>
                    <a:bodyPr/>
                    <a:lstStyle/>
                    <a:p>
                      <a:pPr algn="l" rtl="0" fontAlgn="ctr"/>
                      <a:r>
                        <a:rPr lang="en-ZA" sz="1800" b="1" i="0" u="none" strike="noStrike" dirty="0">
                          <a:solidFill>
                            <a:srgbClr val="000000"/>
                          </a:solidFill>
                          <a:effectLst/>
                          <a:latin typeface="Arial Narrow" panose="020B0606020202030204" pitchFamily="34" charset="0"/>
                        </a:rPr>
                        <a:t>Physical Sciences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rtl="0" fontAlgn="ctr"/>
                      <a:r>
                        <a:rPr lang="en-ZA" sz="1800" b="1" i="0" u="none" strike="noStrike" dirty="0">
                          <a:solidFill>
                            <a:srgbClr val="000000"/>
                          </a:solidFill>
                          <a:effectLst/>
                          <a:latin typeface="Arial Narrow" panose="020B0606020202030204" pitchFamily="34" charset="0"/>
                        </a:rPr>
                        <a:t>39.5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b"/>
                      <a:r>
                        <a:rPr lang="en-ZA" sz="1800" b="0" i="0" u="none" strike="noStrike" dirty="0">
                          <a:solidFill>
                            <a:srgbClr val="000000"/>
                          </a:solidFill>
                          <a:effectLst/>
                          <a:latin typeface="Arial Narrow" panose="020B0606020202030204" pitchFamily="34" charset="0"/>
                        </a:rPr>
                        <a:t>42.2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b"/>
                      <a:r>
                        <a:rPr lang="en-ZA" sz="1800" b="1" i="0" u="none" strike="noStrike" dirty="0">
                          <a:solidFill>
                            <a:srgbClr val="000000"/>
                          </a:solidFill>
                          <a:effectLst/>
                          <a:latin typeface="Arial Narrow" panose="020B0606020202030204" pitchFamily="34" charset="0"/>
                        </a:rPr>
                        <a:t>48.7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b"/>
                      <a:r>
                        <a:rPr lang="en-ZA" sz="1800" b="0" i="0" u="none" strike="noStrike" dirty="0">
                          <a:solidFill>
                            <a:srgbClr val="000000"/>
                          </a:solidFill>
                          <a:effectLst/>
                          <a:latin typeface="Arial Narrow" panose="020B0606020202030204" pitchFamily="34" charset="0"/>
                        </a:rPr>
                        <a:t>51.7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b"/>
                      <a:r>
                        <a:rPr lang="en-ZA" sz="1800" b="1" i="0" u="none" strike="noStrike" dirty="0">
                          <a:solidFill>
                            <a:srgbClr val="FF0000"/>
                          </a:solidFill>
                          <a:effectLst/>
                          <a:latin typeface="Arial Narrow" panose="020B0606020202030204" pitchFamily="34" charset="0"/>
                        </a:rPr>
                        <a:t>42.4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11"/>
                  </a:ext>
                </a:extLst>
              </a:tr>
            </a:tbl>
          </a:graphicData>
        </a:graphic>
      </p:graphicFrame>
      <p:sp>
        <p:nvSpPr>
          <p:cNvPr id="2" name="Slide Number Placeholder 1"/>
          <p:cNvSpPr>
            <a:spLocks noGrp="1"/>
          </p:cNvSpPr>
          <p:nvPr>
            <p:ph type="sldNum" sz="quarter" idx="4"/>
          </p:nvPr>
        </p:nvSpPr>
        <p:spPr/>
        <p:txBody>
          <a:bodyPr/>
          <a:lstStyle/>
          <a:p>
            <a:pPr>
              <a:defRPr/>
            </a:pPr>
            <a:fld id="{9281EBB6-D164-4A7A-83B0-06A5CFC35E17}" type="slidenum">
              <a:rPr lang="en-ZA" altLang="en-US" smtClean="0"/>
              <a:pPr>
                <a:defRPr/>
              </a:pPr>
              <a:t>93</a:t>
            </a:fld>
            <a:endParaRPr lang="en-ZA" altLang="en-US"/>
          </a:p>
        </p:txBody>
      </p:sp>
    </p:spTree>
    <p:extLst>
      <p:ext uri="{BB962C8B-B14F-4D97-AF65-F5344CB8AC3E}">
        <p14:creationId xmlns:p14="http://schemas.microsoft.com/office/powerpoint/2010/main" val="129261669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569" y="0"/>
            <a:ext cx="6048672" cy="1052736"/>
          </a:xfrm>
        </p:spPr>
        <p:txBody>
          <a:bodyPr/>
          <a:lstStyle/>
          <a:p>
            <a:r>
              <a:rPr lang="en-US" altLang="en-US" sz="3200" b="1" dirty="0">
                <a:solidFill>
                  <a:schemeClr val="accent2">
                    <a:lumMod val="50000"/>
                  </a:schemeClr>
                </a:solidFill>
                <a:latin typeface="Arial Narrow" pitchFamily="34" charset="0"/>
                <a:cs typeface="Tahoma" pitchFamily="34" charset="0"/>
              </a:rPr>
              <a:t>CANDIDATES’ PERFORMANCE IN </a:t>
            </a:r>
            <a:br>
              <a:rPr lang="en-US" altLang="en-US" sz="3200" b="1" dirty="0">
                <a:solidFill>
                  <a:schemeClr val="accent2">
                    <a:lumMod val="50000"/>
                  </a:schemeClr>
                </a:solidFill>
                <a:latin typeface="Arial Narrow" pitchFamily="34" charset="0"/>
                <a:cs typeface="Tahoma" pitchFamily="34" charset="0"/>
              </a:rPr>
            </a:br>
            <a:r>
              <a:rPr lang="en-US" altLang="en-US" sz="3200" b="1" dirty="0">
                <a:solidFill>
                  <a:schemeClr val="accent2">
                    <a:lumMod val="50000"/>
                  </a:schemeClr>
                </a:solidFill>
                <a:latin typeface="Arial Narrow" pitchFamily="34" charset="0"/>
                <a:cs typeface="Tahoma" pitchFamily="34" charset="0"/>
              </a:rPr>
              <a:t>HOME LANGUAGES @ 40% LEVEL</a:t>
            </a:r>
            <a:endParaRPr lang="en-ZA" sz="3200" dirty="0">
              <a:solidFill>
                <a:schemeClr val="accent2">
                  <a:lumMod val="50000"/>
                </a:schemeClr>
              </a:solidFill>
              <a:latin typeface="Arial Narrow"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713511820"/>
              </p:ext>
            </p:extLst>
          </p:nvPr>
        </p:nvGraphicFramePr>
        <p:xfrm>
          <a:off x="107505" y="1076440"/>
          <a:ext cx="9001000" cy="4944843"/>
        </p:xfrm>
        <a:graphic>
          <a:graphicData uri="http://schemas.openxmlformats.org/drawingml/2006/table">
            <a:tbl>
              <a:tblPr>
                <a:tableStyleId>{616DA210-FB5B-4158-B5E0-FEB733F419BA}</a:tableStyleId>
              </a:tblPr>
              <a:tblGrid>
                <a:gridCol w="3054232">
                  <a:extLst>
                    <a:ext uri="{9D8B030D-6E8A-4147-A177-3AD203B41FA5}">
                      <a16:colId xmlns:a16="http://schemas.microsoft.com/office/drawing/2014/main" val="20000"/>
                    </a:ext>
                  </a:extLst>
                </a:gridCol>
                <a:gridCol w="1616946">
                  <a:extLst>
                    <a:ext uri="{9D8B030D-6E8A-4147-A177-3AD203B41FA5}">
                      <a16:colId xmlns:a16="http://schemas.microsoft.com/office/drawing/2014/main" val="20001"/>
                    </a:ext>
                  </a:extLst>
                </a:gridCol>
                <a:gridCol w="1491183">
                  <a:extLst>
                    <a:ext uri="{9D8B030D-6E8A-4147-A177-3AD203B41FA5}">
                      <a16:colId xmlns:a16="http://schemas.microsoft.com/office/drawing/2014/main" val="20002"/>
                    </a:ext>
                  </a:extLst>
                </a:gridCol>
                <a:gridCol w="1221693">
                  <a:extLst>
                    <a:ext uri="{9D8B030D-6E8A-4147-A177-3AD203B41FA5}">
                      <a16:colId xmlns:a16="http://schemas.microsoft.com/office/drawing/2014/main" val="20003"/>
                    </a:ext>
                  </a:extLst>
                </a:gridCol>
                <a:gridCol w="1616946">
                  <a:extLst>
                    <a:ext uri="{9D8B030D-6E8A-4147-A177-3AD203B41FA5}">
                      <a16:colId xmlns:a16="http://schemas.microsoft.com/office/drawing/2014/main" val="20004"/>
                    </a:ext>
                  </a:extLst>
                </a:gridCol>
              </a:tblGrid>
              <a:tr h="394901">
                <a:tc>
                  <a:txBody>
                    <a:bodyPr/>
                    <a:lstStyle/>
                    <a:p>
                      <a:pPr algn="l" fontAlgn="b"/>
                      <a:r>
                        <a:rPr lang="en-ZA" sz="2000" u="none" strike="noStrike" dirty="0">
                          <a:effectLst/>
                          <a:latin typeface="Arial Narrow" pitchFamily="34" charset="0"/>
                        </a:rPr>
                        <a:t> </a:t>
                      </a:r>
                      <a:endParaRPr lang="en-ZA" sz="2000" b="0" i="0" u="none" strike="noStrike" dirty="0">
                        <a:solidFill>
                          <a:srgbClr val="000000"/>
                        </a:solidFill>
                        <a:effectLst/>
                        <a:latin typeface="Arial Narrow" panose="020B0606020202030204" pitchFamily="34" charset="0"/>
                      </a:endParaRPr>
                    </a:p>
                  </a:txBody>
                  <a:tcPr marL="9525" marR="9525" marT="9525" marB="0" anchor="b">
                    <a:solidFill>
                      <a:schemeClr val="accent6">
                        <a:lumMod val="60000"/>
                        <a:lumOff val="40000"/>
                      </a:schemeClr>
                    </a:solidFill>
                  </a:tcPr>
                </a:tc>
                <a:tc>
                  <a:txBody>
                    <a:bodyPr/>
                    <a:lstStyle/>
                    <a:p>
                      <a:pPr algn="ctr" fontAlgn="b"/>
                      <a:r>
                        <a:rPr lang="en-ZA" sz="2000" b="0" u="none" strike="noStrike" dirty="0">
                          <a:effectLst/>
                          <a:latin typeface="Arial Narrow" pitchFamily="34" charset="0"/>
                        </a:rPr>
                        <a:t>2017</a:t>
                      </a:r>
                      <a:endParaRPr lang="en-ZA" sz="2000" b="0" i="0" u="none" strike="noStrike" dirty="0">
                        <a:solidFill>
                          <a:srgbClr val="000000"/>
                        </a:solidFill>
                        <a:effectLst/>
                        <a:latin typeface="Arial Narrow" panose="020B0606020202030204" pitchFamily="34" charset="0"/>
                      </a:endParaRPr>
                    </a:p>
                  </a:txBody>
                  <a:tcPr marL="9525" marR="9525" marT="9525" marB="0" anchor="b">
                    <a:solidFill>
                      <a:schemeClr val="accent6">
                        <a:lumMod val="60000"/>
                        <a:lumOff val="40000"/>
                      </a:schemeClr>
                    </a:solidFill>
                  </a:tcPr>
                </a:tc>
                <a:tc>
                  <a:txBody>
                    <a:bodyPr/>
                    <a:lstStyle/>
                    <a:p>
                      <a:pPr algn="ctr" fontAlgn="b"/>
                      <a:r>
                        <a:rPr lang="en-ZA" sz="2000" b="0" u="none" strike="noStrike" dirty="0">
                          <a:effectLst/>
                          <a:latin typeface="Arial Narrow" pitchFamily="34" charset="0"/>
                        </a:rPr>
                        <a:t>2018</a:t>
                      </a:r>
                      <a:endParaRPr lang="en-ZA" sz="2000" b="0" i="0" u="none" strike="noStrike" dirty="0">
                        <a:solidFill>
                          <a:srgbClr val="000000"/>
                        </a:solidFill>
                        <a:effectLst/>
                        <a:latin typeface="Arial Narrow" panose="020B0606020202030204" pitchFamily="34" charset="0"/>
                      </a:endParaRPr>
                    </a:p>
                  </a:txBody>
                  <a:tcPr marL="9525" marR="9525" marT="9525" marB="0" anchor="b">
                    <a:solidFill>
                      <a:schemeClr val="accent6">
                        <a:lumMod val="60000"/>
                        <a:lumOff val="40000"/>
                      </a:schemeClr>
                    </a:solidFill>
                  </a:tcPr>
                </a:tc>
                <a:tc>
                  <a:txBody>
                    <a:bodyPr/>
                    <a:lstStyle/>
                    <a:p>
                      <a:pPr algn="ctr" fontAlgn="b"/>
                      <a:r>
                        <a:rPr lang="en-ZA" sz="2000" b="0" u="none" strike="noStrike" dirty="0">
                          <a:effectLst/>
                          <a:latin typeface="Arial Narrow" pitchFamily="34" charset="0"/>
                        </a:rPr>
                        <a:t>2019</a:t>
                      </a:r>
                      <a:endParaRPr lang="en-ZA" sz="2000" b="0" i="0" u="none" strike="noStrike" dirty="0">
                        <a:solidFill>
                          <a:srgbClr val="000000"/>
                        </a:solidFill>
                        <a:effectLst/>
                        <a:latin typeface="Arial Narrow" panose="020B0606020202030204" pitchFamily="34" charset="0"/>
                      </a:endParaRPr>
                    </a:p>
                  </a:txBody>
                  <a:tcPr marL="9525" marR="9525" marT="9525" marB="0" anchor="b">
                    <a:solidFill>
                      <a:schemeClr val="accent6">
                        <a:lumMod val="60000"/>
                        <a:lumOff val="40000"/>
                      </a:schemeClr>
                    </a:solidFill>
                  </a:tcPr>
                </a:tc>
                <a:tc>
                  <a:txBody>
                    <a:bodyPr/>
                    <a:lstStyle/>
                    <a:p>
                      <a:pPr algn="ctr" fontAlgn="b"/>
                      <a:r>
                        <a:rPr lang="en-ZA" sz="2000" b="0" u="none" strike="noStrike" dirty="0" smtClean="0">
                          <a:effectLst/>
                          <a:latin typeface="Arial Narrow" pitchFamily="34" charset="0"/>
                        </a:rPr>
                        <a:t>2020</a:t>
                      </a:r>
                      <a:endParaRPr lang="en-ZA" sz="2000" b="0" i="0" u="none" strike="noStrike" dirty="0">
                        <a:solidFill>
                          <a:srgbClr val="000000"/>
                        </a:solidFill>
                        <a:effectLst/>
                        <a:latin typeface="Arial Narrow" panose="020B0606020202030204" pitchFamily="34" charset="0"/>
                      </a:endParaRPr>
                    </a:p>
                  </a:txBody>
                  <a:tcPr marL="9525" marR="9525" marT="9525" marB="0" anchor="b">
                    <a:solidFill>
                      <a:schemeClr val="accent6">
                        <a:lumMod val="60000"/>
                        <a:lumOff val="40000"/>
                      </a:schemeClr>
                    </a:solidFill>
                  </a:tcPr>
                </a:tc>
                <a:extLst>
                  <a:ext uri="{0D108BD9-81ED-4DB2-BD59-A6C34878D82A}">
                    <a16:rowId xmlns:a16="http://schemas.microsoft.com/office/drawing/2014/main" val="10000"/>
                  </a:ext>
                </a:extLst>
              </a:tr>
              <a:tr h="377731">
                <a:tc>
                  <a:txBody>
                    <a:bodyPr/>
                    <a:lstStyle/>
                    <a:p>
                      <a:pPr algn="l" fontAlgn="b"/>
                      <a:r>
                        <a:rPr lang="en-ZA" sz="2000" b="1" u="none" strike="noStrike" dirty="0">
                          <a:effectLst/>
                          <a:latin typeface="Arial Narrow" pitchFamily="34" charset="0"/>
                        </a:rPr>
                        <a:t>Afrikaans </a:t>
                      </a:r>
                      <a:endParaRPr lang="en-ZA" sz="2000" b="1" i="0" u="none" strike="noStrike" dirty="0">
                        <a:solidFill>
                          <a:srgbClr val="000000"/>
                        </a:solidFill>
                        <a:effectLst/>
                        <a:latin typeface="Arial Narrow" panose="020B0606020202030204" pitchFamily="34" charset="0"/>
                      </a:endParaRPr>
                    </a:p>
                  </a:txBody>
                  <a:tcPr marL="9525" marR="9525" marT="9525" marB="0" anchor="b">
                    <a:solidFill>
                      <a:schemeClr val="accent6">
                        <a:lumMod val="60000"/>
                        <a:lumOff val="40000"/>
                      </a:schemeClr>
                    </a:solidFill>
                  </a:tcPr>
                </a:tc>
                <a:tc>
                  <a:txBody>
                    <a:bodyPr/>
                    <a:lstStyle/>
                    <a:p>
                      <a:pPr algn="ctr" fontAlgn="b"/>
                      <a:r>
                        <a:rPr lang="en-ZA" sz="2000" b="0" u="none" strike="noStrike" dirty="0">
                          <a:effectLst/>
                          <a:latin typeface="Arial Narrow" pitchFamily="34" charset="0"/>
                        </a:rPr>
                        <a:t>94.5</a:t>
                      </a:r>
                      <a:endParaRPr lang="en-ZA" sz="2000" b="0" i="0" u="none" strike="noStrike" dirty="0">
                        <a:solidFill>
                          <a:srgbClr val="000000"/>
                        </a:solidFill>
                        <a:effectLst/>
                        <a:latin typeface="Arial Narrow" panose="020B0606020202030204" pitchFamily="34" charset="0"/>
                      </a:endParaRPr>
                    </a:p>
                  </a:txBody>
                  <a:tcPr marL="9525" marR="9525" marT="9525" marB="0" anchor="b">
                    <a:solidFill>
                      <a:schemeClr val="accent6">
                        <a:lumMod val="20000"/>
                        <a:lumOff val="80000"/>
                      </a:schemeClr>
                    </a:solidFill>
                  </a:tcPr>
                </a:tc>
                <a:tc>
                  <a:txBody>
                    <a:bodyPr/>
                    <a:lstStyle/>
                    <a:p>
                      <a:pPr algn="ctr" fontAlgn="b"/>
                      <a:r>
                        <a:rPr lang="en-ZA" sz="2000" b="0" u="none" strike="noStrike" dirty="0">
                          <a:effectLst/>
                          <a:latin typeface="Arial Narrow" pitchFamily="34" charset="0"/>
                        </a:rPr>
                        <a:t>96.4</a:t>
                      </a:r>
                      <a:endParaRPr lang="en-ZA" sz="2000" b="0" i="0" u="none" strike="noStrike" dirty="0">
                        <a:solidFill>
                          <a:srgbClr val="000000"/>
                        </a:solidFill>
                        <a:effectLst/>
                        <a:latin typeface="Arial Narrow" panose="020B0606020202030204" pitchFamily="34" charset="0"/>
                      </a:endParaRPr>
                    </a:p>
                  </a:txBody>
                  <a:tcPr marL="9525" marR="9525" marT="9525" marB="0" anchor="b">
                    <a:solidFill>
                      <a:schemeClr val="accent6">
                        <a:lumMod val="20000"/>
                        <a:lumOff val="80000"/>
                      </a:schemeClr>
                    </a:solidFill>
                  </a:tcPr>
                </a:tc>
                <a:tc>
                  <a:txBody>
                    <a:bodyPr/>
                    <a:lstStyle/>
                    <a:p>
                      <a:pPr algn="ctr" fontAlgn="b"/>
                      <a:r>
                        <a:rPr lang="en-ZA" sz="2000" b="0" i="0" u="none" strike="noStrike" dirty="0">
                          <a:solidFill>
                            <a:srgbClr val="000000"/>
                          </a:solidFill>
                          <a:effectLst/>
                          <a:latin typeface="Arial Narrow" panose="020B0606020202030204" pitchFamily="34" charset="0"/>
                        </a:rPr>
                        <a:t>95.2</a:t>
                      </a:r>
                    </a:p>
                  </a:txBody>
                  <a:tcPr marL="9525" marR="9525" marT="9525" marB="0" anchor="b">
                    <a:solidFill>
                      <a:schemeClr val="accent6">
                        <a:lumMod val="20000"/>
                        <a:lumOff val="80000"/>
                      </a:schemeClr>
                    </a:solidFill>
                  </a:tcPr>
                </a:tc>
                <a:tc>
                  <a:txBody>
                    <a:bodyPr/>
                    <a:lstStyle/>
                    <a:p>
                      <a:pPr algn="ctr" fontAlgn="b"/>
                      <a:r>
                        <a:rPr lang="en-ZA" sz="2000" b="0" i="0" u="none" strike="noStrike" dirty="0">
                          <a:solidFill>
                            <a:srgbClr val="000000"/>
                          </a:solidFill>
                          <a:effectLst/>
                          <a:latin typeface="Arial Narrow" panose="020B0606020202030204" pitchFamily="34" charset="0"/>
                        </a:rPr>
                        <a:t>95.4</a:t>
                      </a:r>
                    </a:p>
                  </a:txBody>
                  <a:tcPr marL="9525" marR="9525" marT="9525" marB="0" anchor="ctr">
                    <a:solidFill>
                      <a:schemeClr val="accent6">
                        <a:lumMod val="20000"/>
                        <a:lumOff val="80000"/>
                      </a:schemeClr>
                    </a:solidFill>
                  </a:tcPr>
                </a:tc>
                <a:extLst>
                  <a:ext uri="{0D108BD9-81ED-4DB2-BD59-A6C34878D82A}">
                    <a16:rowId xmlns:a16="http://schemas.microsoft.com/office/drawing/2014/main" val="10001"/>
                  </a:ext>
                </a:extLst>
              </a:tr>
              <a:tr h="377731">
                <a:tc>
                  <a:txBody>
                    <a:bodyPr/>
                    <a:lstStyle/>
                    <a:p>
                      <a:pPr algn="l" fontAlgn="b"/>
                      <a:r>
                        <a:rPr lang="en-ZA" sz="2000" b="1" u="none" strike="noStrike" dirty="0">
                          <a:effectLst/>
                          <a:latin typeface="Arial Narrow" pitchFamily="34" charset="0"/>
                        </a:rPr>
                        <a:t>English </a:t>
                      </a:r>
                      <a:endParaRPr lang="en-ZA" sz="2000" b="1" i="0" u="none" strike="noStrike" dirty="0">
                        <a:solidFill>
                          <a:srgbClr val="000000"/>
                        </a:solidFill>
                        <a:effectLst/>
                        <a:latin typeface="Arial Narrow" panose="020B0606020202030204" pitchFamily="34" charset="0"/>
                      </a:endParaRPr>
                    </a:p>
                  </a:txBody>
                  <a:tcPr marL="9525" marR="9525" marT="9525" marB="0" anchor="b">
                    <a:solidFill>
                      <a:schemeClr val="accent6">
                        <a:lumMod val="60000"/>
                        <a:lumOff val="40000"/>
                      </a:schemeClr>
                    </a:solidFill>
                  </a:tcPr>
                </a:tc>
                <a:tc>
                  <a:txBody>
                    <a:bodyPr/>
                    <a:lstStyle/>
                    <a:p>
                      <a:pPr algn="ctr" fontAlgn="b"/>
                      <a:r>
                        <a:rPr lang="en-ZA" sz="2000" b="0" u="none" strike="noStrike" dirty="0">
                          <a:effectLst/>
                          <a:latin typeface="Arial Narrow" pitchFamily="34" charset="0"/>
                        </a:rPr>
                        <a:t>93.1</a:t>
                      </a:r>
                      <a:endParaRPr lang="en-ZA" sz="2000" b="0" i="0" u="none" strike="noStrike" dirty="0">
                        <a:solidFill>
                          <a:srgbClr val="000000"/>
                        </a:solidFill>
                        <a:effectLst/>
                        <a:latin typeface="Arial Narrow" panose="020B0606020202030204" pitchFamily="34" charset="0"/>
                      </a:endParaRPr>
                    </a:p>
                  </a:txBody>
                  <a:tcPr marL="9525" marR="9525" marT="9525" marB="0" anchor="b">
                    <a:solidFill>
                      <a:schemeClr val="accent6">
                        <a:lumMod val="20000"/>
                        <a:lumOff val="80000"/>
                      </a:schemeClr>
                    </a:solidFill>
                  </a:tcPr>
                </a:tc>
                <a:tc>
                  <a:txBody>
                    <a:bodyPr/>
                    <a:lstStyle/>
                    <a:p>
                      <a:pPr algn="ctr" fontAlgn="b"/>
                      <a:r>
                        <a:rPr lang="en-ZA" sz="2000" b="0" u="none" strike="noStrike" dirty="0">
                          <a:effectLst/>
                          <a:latin typeface="Arial Narrow" pitchFamily="34" charset="0"/>
                        </a:rPr>
                        <a:t>92.7</a:t>
                      </a:r>
                      <a:endParaRPr lang="en-ZA" sz="2000" b="0" i="0" u="none" strike="noStrike" dirty="0">
                        <a:solidFill>
                          <a:srgbClr val="000000"/>
                        </a:solidFill>
                        <a:effectLst/>
                        <a:latin typeface="Arial Narrow" panose="020B0606020202030204" pitchFamily="34" charset="0"/>
                      </a:endParaRPr>
                    </a:p>
                  </a:txBody>
                  <a:tcPr marL="9525" marR="9525" marT="9525" marB="0" anchor="b">
                    <a:solidFill>
                      <a:schemeClr val="accent6">
                        <a:lumMod val="20000"/>
                        <a:lumOff val="80000"/>
                      </a:schemeClr>
                    </a:solidFill>
                  </a:tcPr>
                </a:tc>
                <a:tc>
                  <a:txBody>
                    <a:bodyPr/>
                    <a:lstStyle/>
                    <a:p>
                      <a:pPr algn="ctr" fontAlgn="b"/>
                      <a:r>
                        <a:rPr lang="en-ZA" sz="2000" b="0" i="0" u="none" strike="noStrike" dirty="0">
                          <a:solidFill>
                            <a:srgbClr val="000000"/>
                          </a:solidFill>
                          <a:effectLst/>
                          <a:latin typeface="Arial Narrow" panose="020B0606020202030204" pitchFamily="34" charset="0"/>
                        </a:rPr>
                        <a:t>92.0</a:t>
                      </a:r>
                    </a:p>
                  </a:txBody>
                  <a:tcPr marL="9525" marR="9525" marT="9525" marB="0" anchor="b">
                    <a:solidFill>
                      <a:schemeClr val="accent6">
                        <a:lumMod val="20000"/>
                        <a:lumOff val="80000"/>
                      </a:schemeClr>
                    </a:solidFill>
                  </a:tcPr>
                </a:tc>
                <a:tc>
                  <a:txBody>
                    <a:bodyPr/>
                    <a:lstStyle/>
                    <a:p>
                      <a:pPr algn="ctr" fontAlgn="b"/>
                      <a:r>
                        <a:rPr lang="en-ZA" sz="2000" b="0" i="0" u="none" strike="noStrike" dirty="0">
                          <a:solidFill>
                            <a:srgbClr val="000000"/>
                          </a:solidFill>
                          <a:effectLst/>
                          <a:latin typeface="Arial Narrow" panose="020B0606020202030204" pitchFamily="34" charset="0"/>
                        </a:rPr>
                        <a:t>94.5</a:t>
                      </a:r>
                    </a:p>
                  </a:txBody>
                  <a:tcPr marL="9525" marR="9525" marT="9525" marB="0" anchor="ctr">
                    <a:solidFill>
                      <a:schemeClr val="accent6">
                        <a:lumMod val="20000"/>
                        <a:lumOff val="80000"/>
                      </a:schemeClr>
                    </a:solidFill>
                  </a:tcPr>
                </a:tc>
                <a:extLst>
                  <a:ext uri="{0D108BD9-81ED-4DB2-BD59-A6C34878D82A}">
                    <a16:rowId xmlns:a16="http://schemas.microsoft.com/office/drawing/2014/main" val="10002"/>
                  </a:ext>
                </a:extLst>
              </a:tr>
              <a:tr h="377731">
                <a:tc>
                  <a:txBody>
                    <a:bodyPr/>
                    <a:lstStyle/>
                    <a:p>
                      <a:pPr algn="l" fontAlgn="b"/>
                      <a:r>
                        <a:rPr lang="en-ZA" sz="2000" b="1" u="none" strike="noStrike" dirty="0">
                          <a:effectLst/>
                          <a:latin typeface="Arial Narrow" pitchFamily="34" charset="0"/>
                        </a:rPr>
                        <a:t>IsiNdebele </a:t>
                      </a:r>
                      <a:endParaRPr lang="en-ZA" sz="2000" b="1" i="0" u="none" strike="noStrike" dirty="0">
                        <a:solidFill>
                          <a:srgbClr val="000000"/>
                        </a:solidFill>
                        <a:effectLst/>
                        <a:latin typeface="Arial Narrow" panose="020B0606020202030204" pitchFamily="34" charset="0"/>
                      </a:endParaRPr>
                    </a:p>
                  </a:txBody>
                  <a:tcPr marL="9525" marR="9525" marT="9525" marB="0" anchor="b">
                    <a:solidFill>
                      <a:schemeClr val="accent6">
                        <a:lumMod val="60000"/>
                        <a:lumOff val="40000"/>
                      </a:schemeClr>
                    </a:solidFill>
                  </a:tcPr>
                </a:tc>
                <a:tc>
                  <a:txBody>
                    <a:bodyPr/>
                    <a:lstStyle/>
                    <a:p>
                      <a:pPr algn="ctr" fontAlgn="b"/>
                      <a:r>
                        <a:rPr lang="en-ZA" sz="2000" b="0" u="none" strike="noStrike" dirty="0">
                          <a:effectLst/>
                          <a:latin typeface="Arial Narrow" pitchFamily="34" charset="0"/>
                        </a:rPr>
                        <a:t>99.6</a:t>
                      </a:r>
                      <a:endParaRPr lang="en-ZA" sz="2000" b="0" i="0" u="none" strike="noStrike" dirty="0">
                        <a:solidFill>
                          <a:srgbClr val="000000"/>
                        </a:solidFill>
                        <a:effectLst/>
                        <a:latin typeface="Arial Narrow" panose="020B0606020202030204" pitchFamily="34" charset="0"/>
                      </a:endParaRPr>
                    </a:p>
                  </a:txBody>
                  <a:tcPr marL="9525" marR="9525" marT="9525" marB="0" anchor="b">
                    <a:solidFill>
                      <a:schemeClr val="accent6">
                        <a:lumMod val="20000"/>
                        <a:lumOff val="80000"/>
                      </a:schemeClr>
                    </a:solidFill>
                  </a:tcPr>
                </a:tc>
                <a:tc>
                  <a:txBody>
                    <a:bodyPr/>
                    <a:lstStyle/>
                    <a:p>
                      <a:pPr algn="ctr" fontAlgn="b"/>
                      <a:r>
                        <a:rPr lang="en-ZA" sz="2000" b="0" u="none" strike="noStrike" dirty="0">
                          <a:effectLst/>
                          <a:latin typeface="Arial Narrow" pitchFamily="34" charset="0"/>
                        </a:rPr>
                        <a:t>99.7</a:t>
                      </a:r>
                      <a:endParaRPr lang="en-ZA" sz="2000" b="0" i="0" u="none" strike="noStrike" dirty="0">
                        <a:solidFill>
                          <a:srgbClr val="000000"/>
                        </a:solidFill>
                        <a:effectLst/>
                        <a:latin typeface="Arial Narrow" panose="020B0606020202030204" pitchFamily="34" charset="0"/>
                      </a:endParaRPr>
                    </a:p>
                  </a:txBody>
                  <a:tcPr marL="9525" marR="9525" marT="9525" marB="0" anchor="b">
                    <a:solidFill>
                      <a:schemeClr val="accent6">
                        <a:lumMod val="20000"/>
                        <a:lumOff val="80000"/>
                      </a:schemeClr>
                    </a:solidFill>
                  </a:tcPr>
                </a:tc>
                <a:tc>
                  <a:txBody>
                    <a:bodyPr/>
                    <a:lstStyle/>
                    <a:p>
                      <a:pPr algn="ctr" fontAlgn="b"/>
                      <a:r>
                        <a:rPr lang="en-ZA" sz="2000" b="0" i="0" u="none" strike="noStrike" dirty="0">
                          <a:solidFill>
                            <a:srgbClr val="000000"/>
                          </a:solidFill>
                          <a:effectLst/>
                          <a:latin typeface="Arial Narrow" panose="020B0606020202030204" pitchFamily="34" charset="0"/>
                        </a:rPr>
                        <a:t>99.8</a:t>
                      </a:r>
                    </a:p>
                  </a:txBody>
                  <a:tcPr marL="9525" marR="9525" marT="9525" marB="0" anchor="b">
                    <a:solidFill>
                      <a:schemeClr val="accent6">
                        <a:lumMod val="20000"/>
                        <a:lumOff val="80000"/>
                      </a:schemeClr>
                    </a:solidFill>
                  </a:tcPr>
                </a:tc>
                <a:tc>
                  <a:txBody>
                    <a:bodyPr/>
                    <a:lstStyle/>
                    <a:p>
                      <a:pPr algn="ctr" fontAlgn="b"/>
                      <a:r>
                        <a:rPr lang="en-ZA" sz="2000" b="0" i="0" u="none" strike="noStrike" dirty="0">
                          <a:solidFill>
                            <a:srgbClr val="000000"/>
                          </a:solidFill>
                          <a:effectLst/>
                          <a:latin typeface="Arial Narrow" panose="020B0606020202030204" pitchFamily="34" charset="0"/>
                        </a:rPr>
                        <a:t>99.9</a:t>
                      </a:r>
                    </a:p>
                  </a:txBody>
                  <a:tcPr marL="9525" marR="9525" marT="9525" marB="0" anchor="ctr">
                    <a:solidFill>
                      <a:schemeClr val="accent6">
                        <a:lumMod val="20000"/>
                        <a:lumOff val="80000"/>
                      </a:schemeClr>
                    </a:solidFill>
                  </a:tcPr>
                </a:tc>
                <a:extLst>
                  <a:ext uri="{0D108BD9-81ED-4DB2-BD59-A6C34878D82A}">
                    <a16:rowId xmlns:a16="http://schemas.microsoft.com/office/drawing/2014/main" val="10003"/>
                  </a:ext>
                </a:extLst>
              </a:tr>
              <a:tr h="377731">
                <a:tc>
                  <a:txBody>
                    <a:bodyPr/>
                    <a:lstStyle/>
                    <a:p>
                      <a:pPr algn="l" fontAlgn="b"/>
                      <a:r>
                        <a:rPr lang="en-ZA" sz="2000" b="1" u="none" strike="noStrike" dirty="0">
                          <a:effectLst/>
                          <a:latin typeface="Arial Narrow" pitchFamily="34" charset="0"/>
                        </a:rPr>
                        <a:t>IsiXhosa </a:t>
                      </a:r>
                      <a:endParaRPr lang="en-ZA" sz="2000" b="1" i="0" u="none" strike="noStrike" dirty="0">
                        <a:solidFill>
                          <a:srgbClr val="000000"/>
                        </a:solidFill>
                        <a:effectLst/>
                        <a:latin typeface="Arial Narrow" panose="020B0606020202030204" pitchFamily="34" charset="0"/>
                      </a:endParaRPr>
                    </a:p>
                  </a:txBody>
                  <a:tcPr marL="9525" marR="9525" marT="9525" marB="0" anchor="b">
                    <a:solidFill>
                      <a:schemeClr val="accent6">
                        <a:lumMod val="60000"/>
                        <a:lumOff val="40000"/>
                      </a:schemeClr>
                    </a:solidFill>
                  </a:tcPr>
                </a:tc>
                <a:tc>
                  <a:txBody>
                    <a:bodyPr/>
                    <a:lstStyle/>
                    <a:p>
                      <a:pPr algn="ctr" fontAlgn="b"/>
                      <a:r>
                        <a:rPr lang="en-ZA" sz="2000" b="0" u="none" strike="noStrike" dirty="0">
                          <a:effectLst/>
                          <a:latin typeface="Arial Narrow" pitchFamily="34" charset="0"/>
                        </a:rPr>
                        <a:t>99.8</a:t>
                      </a:r>
                      <a:endParaRPr lang="en-ZA" sz="2000" b="0" i="0" u="none" strike="noStrike" dirty="0">
                        <a:solidFill>
                          <a:srgbClr val="000000"/>
                        </a:solidFill>
                        <a:effectLst/>
                        <a:latin typeface="Arial Narrow" panose="020B0606020202030204" pitchFamily="34" charset="0"/>
                      </a:endParaRPr>
                    </a:p>
                  </a:txBody>
                  <a:tcPr marL="9525" marR="9525" marT="9525" marB="0" anchor="b">
                    <a:solidFill>
                      <a:schemeClr val="accent6">
                        <a:lumMod val="20000"/>
                        <a:lumOff val="80000"/>
                      </a:schemeClr>
                    </a:solidFill>
                  </a:tcPr>
                </a:tc>
                <a:tc>
                  <a:txBody>
                    <a:bodyPr/>
                    <a:lstStyle/>
                    <a:p>
                      <a:pPr algn="ctr" fontAlgn="b"/>
                      <a:r>
                        <a:rPr lang="en-ZA" sz="2000" b="0" u="none" strike="noStrike" dirty="0">
                          <a:effectLst/>
                          <a:latin typeface="Arial Narrow" pitchFamily="34" charset="0"/>
                        </a:rPr>
                        <a:t>99.7</a:t>
                      </a:r>
                      <a:endParaRPr lang="en-ZA" sz="2000" b="0" i="0" u="none" strike="noStrike" dirty="0">
                        <a:solidFill>
                          <a:srgbClr val="000000"/>
                        </a:solidFill>
                        <a:effectLst/>
                        <a:latin typeface="Arial Narrow" panose="020B0606020202030204" pitchFamily="34" charset="0"/>
                      </a:endParaRPr>
                    </a:p>
                  </a:txBody>
                  <a:tcPr marL="9525" marR="9525" marT="9525" marB="0" anchor="b">
                    <a:solidFill>
                      <a:schemeClr val="accent6">
                        <a:lumMod val="20000"/>
                        <a:lumOff val="80000"/>
                      </a:schemeClr>
                    </a:solidFill>
                  </a:tcPr>
                </a:tc>
                <a:tc>
                  <a:txBody>
                    <a:bodyPr/>
                    <a:lstStyle/>
                    <a:p>
                      <a:pPr algn="ctr" fontAlgn="b"/>
                      <a:r>
                        <a:rPr lang="en-ZA" sz="2000" b="0" i="0" u="none" strike="noStrike" dirty="0">
                          <a:solidFill>
                            <a:srgbClr val="000000"/>
                          </a:solidFill>
                          <a:effectLst/>
                          <a:latin typeface="Arial Narrow" panose="020B0606020202030204" pitchFamily="34" charset="0"/>
                        </a:rPr>
                        <a:t>99.7</a:t>
                      </a:r>
                    </a:p>
                  </a:txBody>
                  <a:tcPr marL="9525" marR="9525" marT="9525" marB="0" anchor="b">
                    <a:solidFill>
                      <a:schemeClr val="accent6">
                        <a:lumMod val="20000"/>
                        <a:lumOff val="80000"/>
                      </a:schemeClr>
                    </a:solidFill>
                  </a:tcPr>
                </a:tc>
                <a:tc>
                  <a:txBody>
                    <a:bodyPr/>
                    <a:lstStyle/>
                    <a:p>
                      <a:pPr algn="ctr" fontAlgn="b"/>
                      <a:r>
                        <a:rPr lang="en-ZA" sz="2000" b="0" i="0" u="none" strike="noStrike" dirty="0">
                          <a:solidFill>
                            <a:srgbClr val="FF0000"/>
                          </a:solidFill>
                          <a:effectLst/>
                          <a:latin typeface="Arial Narrow" panose="020B0606020202030204" pitchFamily="34" charset="0"/>
                        </a:rPr>
                        <a:t>99.6</a:t>
                      </a:r>
                    </a:p>
                  </a:txBody>
                  <a:tcPr marL="9525" marR="9525" marT="9525" marB="0" anchor="ctr">
                    <a:solidFill>
                      <a:schemeClr val="accent6">
                        <a:lumMod val="20000"/>
                        <a:lumOff val="80000"/>
                      </a:schemeClr>
                    </a:solidFill>
                  </a:tcPr>
                </a:tc>
                <a:extLst>
                  <a:ext uri="{0D108BD9-81ED-4DB2-BD59-A6C34878D82A}">
                    <a16:rowId xmlns:a16="http://schemas.microsoft.com/office/drawing/2014/main" val="10004"/>
                  </a:ext>
                </a:extLst>
              </a:tr>
              <a:tr h="377731">
                <a:tc>
                  <a:txBody>
                    <a:bodyPr/>
                    <a:lstStyle/>
                    <a:p>
                      <a:pPr algn="l" fontAlgn="b"/>
                      <a:r>
                        <a:rPr lang="en-ZA" sz="2000" b="1" u="none" strike="noStrike" dirty="0">
                          <a:effectLst/>
                          <a:latin typeface="Arial Narrow" pitchFamily="34" charset="0"/>
                        </a:rPr>
                        <a:t>IsiZulu </a:t>
                      </a:r>
                      <a:endParaRPr lang="en-ZA" sz="2000" b="1" i="0" u="none" strike="noStrike" dirty="0">
                        <a:solidFill>
                          <a:srgbClr val="000000"/>
                        </a:solidFill>
                        <a:effectLst/>
                        <a:latin typeface="Arial Narrow" panose="020B0606020202030204" pitchFamily="34" charset="0"/>
                      </a:endParaRPr>
                    </a:p>
                  </a:txBody>
                  <a:tcPr marL="9525" marR="9525" marT="9525" marB="0" anchor="b">
                    <a:solidFill>
                      <a:schemeClr val="accent6">
                        <a:lumMod val="60000"/>
                        <a:lumOff val="40000"/>
                      </a:schemeClr>
                    </a:solidFill>
                  </a:tcPr>
                </a:tc>
                <a:tc>
                  <a:txBody>
                    <a:bodyPr/>
                    <a:lstStyle/>
                    <a:p>
                      <a:pPr algn="ctr" fontAlgn="b"/>
                      <a:r>
                        <a:rPr lang="en-ZA" sz="2000" b="0" u="none" strike="noStrike" dirty="0">
                          <a:effectLst/>
                          <a:latin typeface="Arial Narrow" pitchFamily="34" charset="0"/>
                        </a:rPr>
                        <a:t>98.9</a:t>
                      </a:r>
                      <a:endParaRPr lang="en-ZA" sz="2000" b="0" i="0" u="none" strike="noStrike" dirty="0">
                        <a:solidFill>
                          <a:srgbClr val="000000"/>
                        </a:solidFill>
                        <a:effectLst/>
                        <a:latin typeface="Arial Narrow" panose="020B0606020202030204" pitchFamily="34" charset="0"/>
                      </a:endParaRPr>
                    </a:p>
                  </a:txBody>
                  <a:tcPr marL="9525" marR="9525" marT="9525" marB="0" anchor="b">
                    <a:solidFill>
                      <a:schemeClr val="accent6">
                        <a:lumMod val="20000"/>
                        <a:lumOff val="80000"/>
                      </a:schemeClr>
                    </a:solidFill>
                  </a:tcPr>
                </a:tc>
                <a:tc>
                  <a:txBody>
                    <a:bodyPr/>
                    <a:lstStyle/>
                    <a:p>
                      <a:pPr algn="ctr" fontAlgn="b"/>
                      <a:r>
                        <a:rPr lang="en-ZA" sz="2000" b="0" u="none" strike="noStrike" dirty="0">
                          <a:effectLst/>
                          <a:latin typeface="Arial Narrow" pitchFamily="34" charset="0"/>
                        </a:rPr>
                        <a:t>98.8</a:t>
                      </a:r>
                      <a:endParaRPr lang="en-ZA" sz="2000" b="0" i="0" u="none" strike="noStrike" dirty="0">
                        <a:solidFill>
                          <a:srgbClr val="000000"/>
                        </a:solidFill>
                        <a:effectLst/>
                        <a:latin typeface="Arial Narrow" panose="020B0606020202030204" pitchFamily="34" charset="0"/>
                      </a:endParaRPr>
                    </a:p>
                  </a:txBody>
                  <a:tcPr marL="9525" marR="9525" marT="9525" marB="0" anchor="b">
                    <a:solidFill>
                      <a:schemeClr val="accent6">
                        <a:lumMod val="20000"/>
                        <a:lumOff val="80000"/>
                      </a:schemeClr>
                    </a:solidFill>
                  </a:tcPr>
                </a:tc>
                <a:tc>
                  <a:txBody>
                    <a:bodyPr/>
                    <a:lstStyle/>
                    <a:p>
                      <a:pPr algn="ctr" fontAlgn="b"/>
                      <a:r>
                        <a:rPr lang="en-ZA" sz="2000" b="0" i="0" u="none" strike="noStrike" dirty="0">
                          <a:solidFill>
                            <a:srgbClr val="000000"/>
                          </a:solidFill>
                          <a:effectLst/>
                          <a:latin typeface="Arial Narrow" panose="020B0606020202030204" pitchFamily="34" charset="0"/>
                        </a:rPr>
                        <a:t>99.2</a:t>
                      </a:r>
                    </a:p>
                  </a:txBody>
                  <a:tcPr marL="9525" marR="9525" marT="9525" marB="0" anchor="b">
                    <a:solidFill>
                      <a:schemeClr val="accent6">
                        <a:lumMod val="20000"/>
                        <a:lumOff val="80000"/>
                      </a:schemeClr>
                    </a:solidFill>
                  </a:tcPr>
                </a:tc>
                <a:tc>
                  <a:txBody>
                    <a:bodyPr/>
                    <a:lstStyle/>
                    <a:p>
                      <a:pPr algn="ctr" fontAlgn="b"/>
                      <a:r>
                        <a:rPr lang="en-ZA" sz="2000" b="0" i="0" u="none" strike="noStrike" dirty="0">
                          <a:solidFill>
                            <a:srgbClr val="FF0000"/>
                          </a:solidFill>
                          <a:effectLst/>
                          <a:latin typeface="Arial Narrow" panose="020B0606020202030204" pitchFamily="34" charset="0"/>
                        </a:rPr>
                        <a:t>99.0</a:t>
                      </a:r>
                    </a:p>
                  </a:txBody>
                  <a:tcPr marL="9525" marR="9525" marT="9525" marB="0" anchor="ctr">
                    <a:solidFill>
                      <a:schemeClr val="accent6">
                        <a:lumMod val="20000"/>
                        <a:lumOff val="80000"/>
                      </a:schemeClr>
                    </a:solidFill>
                  </a:tcPr>
                </a:tc>
                <a:extLst>
                  <a:ext uri="{0D108BD9-81ED-4DB2-BD59-A6C34878D82A}">
                    <a16:rowId xmlns:a16="http://schemas.microsoft.com/office/drawing/2014/main" val="10005"/>
                  </a:ext>
                </a:extLst>
              </a:tr>
              <a:tr h="377731">
                <a:tc>
                  <a:txBody>
                    <a:bodyPr/>
                    <a:lstStyle/>
                    <a:p>
                      <a:pPr algn="l" fontAlgn="b"/>
                      <a:r>
                        <a:rPr lang="en-ZA" sz="2000" b="1" u="none" strike="noStrike" dirty="0">
                          <a:effectLst/>
                          <a:latin typeface="Arial Narrow" pitchFamily="34" charset="0"/>
                        </a:rPr>
                        <a:t>Sepedi </a:t>
                      </a:r>
                      <a:endParaRPr lang="en-ZA" sz="2000" b="1" i="0" u="none" strike="noStrike" dirty="0">
                        <a:solidFill>
                          <a:srgbClr val="000000"/>
                        </a:solidFill>
                        <a:effectLst/>
                        <a:latin typeface="Arial Narrow" panose="020B0606020202030204" pitchFamily="34" charset="0"/>
                      </a:endParaRPr>
                    </a:p>
                  </a:txBody>
                  <a:tcPr marL="9525" marR="9525" marT="9525" marB="0" anchor="b">
                    <a:solidFill>
                      <a:schemeClr val="accent6">
                        <a:lumMod val="60000"/>
                        <a:lumOff val="40000"/>
                      </a:schemeClr>
                    </a:solidFill>
                  </a:tcPr>
                </a:tc>
                <a:tc>
                  <a:txBody>
                    <a:bodyPr/>
                    <a:lstStyle/>
                    <a:p>
                      <a:pPr algn="ctr" fontAlgn="b"/>
                      <a:r>
                        <a:rPr lang="en-ZA" sz="2000" b="0" u="none" strike="noStrike" dirty="0">
                          <a:effectLst/>
                          <a:latin typeface="Arial Narrow" pitchFamily="34" charset="0"/>
                        </a:rPr>
                        <a:t>98.6</a:t>
                      </a:r>
                      <a:endParaRPr lang="en-ZA" sz="2000" b="0" i="0" u="none" strike="noStrike" dirty="0">
                        <a:solidFill>
                          <a:srgbClr val="000000"/>
                        </a:solidFill>
                        <a:effectLst/>
                        <a:latin typeface="Arial Narrow" panose="020B0606020202030204" pitchFamily="34" charset="0"/>
                      </a:endParaRPr>
                    </a:p>
                  </a:txBody>
                  <a:tcPr marL="9525" marR="9525" marT="9525" marB="0" anchor="b">
                    <a:solidFill>
                      <a:schemeClr val="accent6">
                        <a:lumMod val="20000"/>
                        <a:lumOff val="80000"/>
                      </a:schemeClr>
                    </a:solidFill>
                  </a:tcPr>
                </a:tc>
                <a:tc>
                  <a:txBody>
                    <a:bodyPr/>
                    <a:lstStyle/>
                    <a:p>
                      <a:pPr algn="ctr" fontAlgn="b"/>
                      <a:r>
                        <a:rPr lang="en-ZA" sz="2000" b="0" u="none" strike="noStrike" dirty="0">
                          <a:effectLst/>
                          <a:latin typeface="Arial Narrow" pitchFamily="34" charset="0"/>
                        </a:rPr>
                        <a:t>98.6</a:t>
                      </a:r>
                      <a:endParaRPr lang="en-ZA" sz="2000" b="0" i="0" u="none" strike="noStrike" dirty="0">
                        <a:solidFill>
                          <a:srgbClr val="000000"/>
                        </a:solidFill>
                        <a:effectLst/>
                        <a:latin typeface="Arial Narrow" panose="020B0606020202030204" pitchFamily="34" charset="0"/>
                      </a:endParaRPr>
                    </a:p>
                  </a:txBody>
                  <a:tcPr marL="9525" marR="9525" marT="9525" marB="0" anchor="b">
                    <a:solidFill>
                      <a:schemeClr val="accent6">
                        <a:lumMod val="20000"/>
                        <a:lumOff val="80000"/>
                      </a:schemeClr>
                    </a:solidFill>
                  </a:tcPr>
                </a:tc>
                <a:tc>
                  <a:txBody>
                    <a:bodyPr/>
                    <a:lstStyle/>
                    <a:p>
                      <a:pPr algn="ctr" fontAlgn="b"/>
                      <a:r>
                        <a:rPr lang="en-ZA" sz="2000" b="0" i="0" u="none" strike="noStrike" dirty="0">
                          <a:solidFill>
                            <a:srgbClr val="000000"/>
                          </a:solidFill>
                          <a:effectLst/>
                          <a:latin typeface="Arial Narrow" panose="020B0606020202030204" pitchFamily="34" charset="0"/>
                        </a:rPr>
                        <a:t>98.2</a:t>
                      </a:r>
                    </a:p>
                  </a:txBody>
                  <a:tcPr marL="9525" marR="9525" marT="9525" marB="0" anchor="b">
                    <a:solidFill>
                      <a:schemeClr val="accent6">
                        <a:lumMod val="20000"/>
                        <a:lumOff val="80000"/>
                      </a:schemeClr>
                    </a:solidFill>
                  </a:tcPr>
                </a:tc>
                <a:tc>
                  <a:txBody>
                    <a:bodyPr/>
                    <a:lstStyle/>
                    <a:p>
                      <a:pPr algn="ctr" fontAlgn="b"/>
                      <a:r>
                        <a:rPr lang="en-ZA" sz="2000" b="0" i="0" u="none" strike="noStrike" dirty="0">
                          <a:solidFill>
                            <a:srgbClr val="000000"/>
                          </a:solidFill>
                          <a:effectLst/>
                          <a:latin typeface="Arial Narrow" panose="020B0606020202030204" pitchFamily="34" charset="0"/>
                        </a:rPr>
                        <a:t>98.7</a:t>
                      </a:r>
                    </a:p>
                  </a:txBody>
                  <a:tcPr marL="9525" marR="9525" marT="9525" marB="0" anchor="ctr">
                    <a:solidFill>
                      <a:schemeClr val="accent6">
                        <a:lumMod val="20000"/>
                        <a:lumOff val="80000"/>
                      </a:schemeClr>
                    </a:solidFill>
                  </a:tcPr>
                </a:tc>
                <a:extLst>
                  <a:ext uri="{0D108BD9-81ED-4DB2-BD59-A6C34878D82A}">
                    <a16:rowId xmlns:a16="http://schemas.microsoft.com/office/drawing/2014/main" val="10006"/>
                  </a:ext>
                </a:extLst>
              </a:tr>
              <a:tr h="377731">
                <a:tc>
                  <a:txBody>
                    <a:bodyPr/>
                    <a:lstStyle/>
                    <a:p>
                      <a:pPr algn="l" fontAlgn="b"/>
                      <a:r>
                        <a:rPr lang="en-ZA" sz="2000" b="1" u="none" strike="noStrike" dirty="0">
                          <a:effectLst/>
                          <a:latin typeface="Arial Narrow" pitchFamily="34" charset="0"/>
                        </a:rPr>
                        <a:t>Sesotho </a:t>
                      </a:r>
                      <a:endParaRPr lang="en-ZA" sz="2000" b="1" i="0" u="none" strike="noStrike" dirty="0">
                        <a:solidFill>
                          <a:srgbClr val="000000"/>
                        </a:solidFill>
                        <a:effectLst/>
                        <a:latin typeface="Arial Narrow" panose="020B0606020202030204" pitchFamily="34" charset="0"/>
                      </a:endParaRPr>
                    </a:p>
                  </a:txBody>
                  <a:tcPr marL="9525" marR="9525" marT="9525" marB="0" anchor="b">
                    <a:solidFill>
                      <a:schemeClr val="accent6">
                        <a:lumMod val="60000"/>
                        <a:lumOff val="40000"/>
                      </a:schemeClr>
                    </a:solidFill>
                  </a:tcPr>
                </a:tc>
                <a:tc>
                  <a:txBody>
                    <a:bodyPr/>
                    <a:lstStyle/>
                    <a:p>
                      <a:pPr algn="ctr" fontAlgn="b"/>
                      <a:r>
                        <a:rPr lang="en-ZA" sz="2000" b="0" u="none" strike="noStrike" dirty="0">
                          <a:effectLst/>
                          <a:latin typeface="Arial Narrow" pitchFamily="34" charset="0"/>
                        </a:rPr>
                        <a:t>99.4</a:t>
                      </a:r>
                      <a:endParaRPr lang="en-ZA" sz="2000" b="0" i="0" u="none" strike="noStrike" dirty="0">
                        <a:solidFill>
                          <a:srgbClr val="000000"/>
                        </a:solidFill>
                        <a:effectLst/>
                        <a:latin typeface="Arial Narrow" panose="020B0606020202030204" pitchFamily="34" charset="0"/>
                      </a:endParaRPr>
                    </a:p>
                  </a:txBody>
                  <a:tcPr marL="9525" marR="9525" marT="9525" marB="0" anchor="b">
                    <a:solidFill>
                      <a:schemeClr val="accent6">
                        <a:lumMod val="20000"/>
                        <a:lumOff val="80000"/>
                      </a:schemeClr>
                    </a:solidFill>
                  </a:tcPr>
                </a:tc>
                <a:tc>
                  <a:txBody>
                    <a:bodyPr/>
                    <a:lstStyle/>
                    <a:p>
                      <a:pPr algn="ctr" fontAlgn="b"/>
                      <a:r>
                        <a:rPr lang="en-ZA" sz="2000" b="0" u="none" strike="noStrike" dirty="0">
                          <a:effectLst/>
                          <a:latin typeface="Arial Narrow" pitchFamily="34" charset="0"/>
                        </a:rPr>
                        <a:t>99.4</a:t>
                      </a:r>
                      <a:endParaRPr lang="en-ZA" sz="2000" b="0" i="0" u="none" strike="noStrike" dirty="0">
                        <a:solidFill>
                          <a:srgbClr val="000000"/>
                        </a:solidFill>
                        <a:effectLst/>
                        <a:latin typeface="Arial Narrow" panose="020B0606020202030204" pitchFamily="34" charset="0"/>
                      </a:endParaRPr>
                    </a:p>
                  </a:txBody>
                  <a:tcPr marL="9525" marR="9525" marT="9525" marB="0" anchor="b">
                    <a:solidFill>
                      <a:schemeClr val="accent6">
                        <a:lumMod val="20000"/>
                        <a:lumOff val="80000"/>
                      </a:schemeClr>
                    </a:solidFill>
                  </a:tcPr>
                </a:tc>
                <a:tc>
                  <a:txBody>
                    <a:bodyPr/>
                    <a:lstStyle/>
                    <a:p>
                      <a:pPr algn="ctr" fontAlgn="b"/>
                      <a:r>
                        <a:rPr lang="en-ZA" sz="2000" b="0" i="0" u="none" strike="noStrike" dirty="0">
                          <a:solidFill>
                            <a:srgbClr val="000000"/>
                          </a:solidFill>
                          <a:effectLst/>
                          <a:latin typeface="Arial Narrow" panose="020B0606020202030204" pitchFamily="34" charset="0"/>
                        </a:rPr>
                        <a:t>99.3</a:t>
                      </a:r>
                    </a:p>
                  </a:txBody>
                  <a:tcPr marL="9525" marR="9525" marT="9525" marB="0" anchor="b">
                    <a:solidFill>
                      <a:schemeClr val="accent6">
                        <a:lumMod val="20000"/>
                        <a:lumOff val="80000"/>
                      </a:schemeClr>
                    </a:solidFill>
                  </a:tcPr>
                </a:tc>
                <a:tc>
                  <a:txBody>
                    <a:bodyPr/>
                    <a:lstStyle/>
                    <a:p>
                      <a:pPr algn="ctr" fontAlgn="b"/>
                      <a:r>
                        <a:rPr lang="en-ZA" sz="2000" b="0" i="0" u="none" strike="noStrike" dirty="0">
                          <a:solidFill>
                            <a:srgbClr val="FF0000"/>
                          </a:solidFill>
                          <a:effectLst/>
                          <a:latin typeface="Arial Narrow" panose="020B0606020202030204" pitchFamily="34" charset="0"/>
                        </a:rPr>
                        <a:t>99.1</a:t>
                      </a:r>
                    </a:p>
                  </a:txBody>
                  <a:tcPr marL="9525" marR="9525" marT="9525" marB="0" anchor="ctr">
                    <a:solidFill>
                      <a:schemeClr val="accent6">
                        <a:lumMod val="20000"/>
                        <a:lumOff val="80000"/>
                      </a:schemeClr>
                    </a:solidFill>
                  </a:tcPr>
                </a:tc>
                <a:extLst>
                  <a:ext uri="{0D108BD9-81ED-4DB2-BD59-A6C34878D82A}">
                    <a16:rowId xmlns:a16="http://schemas.microsoft.com/office/drawing/2014/main" val="10007"/>
                  </a:ext>
                </a:extLst>
              </a:tr>
              <a:tr h="377731">
                <a:tc>
                  <a:txBody>
                    <a:bodyPr/>
                    <a:lstStyle/>
                    <a:p>
                      <a:pPr algn="l" fontAlgn="b"/>
                      <a:r>
                        <a:rPr lang="en-ZA" sz="2000" b="1" u="none" strike="noStrike" dirty="0">
                          <a:effectLst/>
                          <a:latin typeface="Arial Narrow" pitchFamily="34" charset="0"/>
                        </a:rPr>
                        <a:t>Setswana </a:t>
                      </a:r>
                      <a:endParaRPr lang="en-ZA" sz="2000" b="1" i="0" u="none" strike="noStrike" dirty="0">
                        <a:solidFill>
                          <a:srgbClr val="000000"/>
                        </a:solidFill>
                        <a:effectLst/>
                        <a:latin typeface="Arial Narrow" panose="020B0606020202030204" pitchFamily="34" charset="0"/>
                      </a:endParaRPr>
                    </a:p>
                  </a:txBody>
                  <a:tcPr marL="9525" marR="9525" marT="9525" marB="0" anchor="b">
                    <a:solidFill>
                      <a:schemeClr val="accent6">
                        <a:lumMod val="60000"/>
                        <a:lumOff val="40000"/>
                      </a:schemeClr>
                    </a:solidFill>
                  </a:tcPr>
                </a:tc>
                <a:tc>
                  <a:txBody>
                    <a:bodyPr/>
                    <a:lstStyle/>
                    <a:p>
                      <a:pPr algn="ctr" fontAlgn="b"/>
                      <a:r>
                        <a:rPr lang="en-ZA" sz="2000" b="0" u="none" strike="noStrike" dirty="0">
                          <a:effectLst/>
                          <a:latin typeface="Arial Narrow" pitchFamily="34" charset="0"/>
                        </a:rPr>
                        <a:t>99.7</a:t>
                      </a:r>
                      <a:endParaRPr lang="en-ZA" sz="2000" b="0" i="0" u="none" strike="noStrike" dirty="0">
                        <a:solidFill>
                          <a:srgbClr val="000000"/>
                        </a:solidFill>
                        <a:effectLst/>
                        <a:latin typeface="Arial Narrow" panose="020B0606020202030204" pitchFamily="34" charset="0"/>
                      </a:endParaRPr>
                    </a:p>
                  </a:txBody>
                  <a:tcPr marL="9525" marR="9525" marT="9525" marB="0" anchor="b">
                    <a:solidFill>
                      <a:schemeClr val="accent6">
                        <a:lumMod val="20000"/>
                        <a:lumOff val="80000"/>
                      </a:schemeClr>
                    </a:solidFill>
                  </a:tcPr>
                </a:tc>
                <a:tc>
                  <a:txBody>
                    <a:bodyPr/>
                    <a:lstStyle/>
                    <a:p>
                      <a:pPr algn="ctr" fontAlgn="b"/>
                      <a:r>
                        <a:rPr lang="en-ZA" sz="2000" b="0" u="none" strike="noStrike" dirty="0">
                          <a:effectLst/>
                          <a:latin typeface="Arial Narrow" pitchFamily="34" charset="0"/>
                        </a:rPr>
                        <a:t>99.6</a:t>
                      </a:r>
                      <a:endParaRPr lang="en-ZA" sz="2000" b="0" i="0" u="none" strike="noStrike" dirty="0">
                        <a:solidFill>
                          <a:srgbClr val="000000"/>
                        </a:solidFill>
                        <a:effectLst/>
                        <a:latin typeface="Arial Narrow" panose="020B0606020202030204" pitchFamily="34" charset="0"/>
                      </a:endParaRPr>
                    </a:p>
                  </a:txBody>
                  <a:tcPr marL="9525" marR="9525" marT="9525" marB="0" anchor="b">
                    <a:solidFill>
                      <a:schemeClr val="accent6">
                        <a:lumMod val="20000"/>
                        <a:lumOff val="80000"/>
                      </a:schemeClr>
                    </a:solidFill>
                  </a:tcPr>
                </a:tc>
                <a:tc>
                  <a:txBody>
                    <a:bodyPr/>
                    <a:lstStyle/>
                    <a:p>
                      <a:pPr algn="ctr" fontAlgn="b"/>
                      <a:r>
                        <a:rPr lang="en-ZA" sz="2000" b="0" i="0" u="none" strike="noStrike" dirty="0">
                          <a:solidFill>
                            <a:srgbClr val="000000"/>
                          </a:solidFill>
                          <a:effectLst/>
                          <a:latin typeface="Arial Narrow" panose="020B0606020202030204" pitchFamily="34" charset="0"/>
                        </a:rPr>
                        <a:t>99.5</a:t>
                      </a:r>
                    </a:p>
                  </a:txBody>
                  <a:tcPr marL="9525" marR="9525" marT="9525" marB="0" anchor="b">
                    <a:solidFill>
                      <a:schemeClr val="accent6">
                        <a:lumMod val="20000"/>
                        <a:lumOff val="80000"/>
                      </a:schemeClr>
                    </a:solidFill>
                  </a:tcPr>
                </a:tc>
                <a:tc>
                  <a:txBody>
                    <a:bodyPr/>
                    <a:lstStyle/>
                    <a:p>
                      <a:pPr algn="ctr" fontAlgn="b"/>
                      <a:r>
                        <a:rPr lang="en-ZA" sz="2000" b="0" i="0" u="none" strike="noStrike" dirty="0">
                          <a:solidFill>
                            <a:srgbClr val="000000"/>
                          </a:solidFill>
                          <a:effectLst/>
                          <a:latin typeface="Arial Narrow" panose="020B0606020202030204" pitchFamily="34" charset="0"/>
                        </a:rPr>
                        <a:t>99.5</a:t>
                      </a:r>
                    </a:p>
                  </a:txBody>
                  <a:tcPr marL="9525" marR="9525" marT="9525" marB="0" anchor="ctr">
                    <a:solidFill>
                      <a:schemeClr val="accent6">
                        <a:lumMod val="20000"/>
                        <a:lumOff val="80000"/>
                      </a:schemeClr>
                    </a:solidFill>
                  </a:tcPr>
                </a:tc>
                <a:extLst>
                  <a:ext uri="{0D108BD9-81ED-4DB2-BD59-A6C34878D82A}">
                    <a16:rowId xmlns:a16="http://schemas.microsoft.com/office/drawing/2014/main" val="10008"/>
                  </a:ext>
                </a:extLst>
              </a:tr>
              <a:tr h="377731">
                <a:tc>
                  <a:txBody>
                    <a:bodyPr/>
                    <a:lstStyle/>
                    <a:p>
                      <a:pPr algn="l" fontAlgn="b"/>
                      <a:r>
                        <a:rPr lang="en-ZA" sz="2000" b="1" u="none" strike="noStrike" dirty="0">
                          <a:effectLst/>
                          <a:latin typeface="Arial Narrow" pitchFamily="34" charset="0"/>
                        </a:rPr>
                        <a:t>SiSwati </a:t>
                      </a:r>
                      <a:endParaRPr lang="en-ZA" sz="2000" b="1" i="0" u="none" strike="noStrike" dirty="0">
                        <a:solidFill>
                          <a:srgbClr val="000000"/>
                        </a:solidFill>
                        <a:effectLst/>
                        <a:latin typeface="Arial Narrow" panose="020B0606020202030204" pitchFamily="34" charset="0"/>
                      </a:endParaRPr>
                    </a:p>
                  </a:txBody>
                  <a:tcPr marL="9525" marR="9525" marT="9525" marB="0" anchor="b">
                    <a:solidFill>
                      <a:schemeClr val="accent6">
                        <a:lumMod val="60000"/>
                        <a:lumOff val="40000"/>
                      </a:schemeClr>
                    </a:solidFill>
                  </a:tcPr>
                </a:tc>
                <a:tc>
                  <a:txBody>
                    <a:bodyPr/>
                    <a:lstStyle/>
                    <a:p>
                      <a:pPr algn="ctr" fontAlgn="b"/>
                      <a:r>
                        <a:rPr lang="en-ZA" sz="2000" b="0" u="none" strike="noStrike" dirty="0">
                          <a:effectLst/>
                          <a:latin typeface="Arial Narrow" pitchFamily="34" charset="0"/>
                        </a:rPr>
                        <a:t>99.2</a:t>
                      </a:r>
                      <a:endParaRPr lang="en-ZA" sz="2000" b="0" i="0" u="none" strike="noStrike" dirty="0">
                        <a:solidFill>
                          <a:srgbClr val="000000"/>
                        </a:solidFill>
                        <a:effectLst/>
                        <a:latin typeface="Arial Narrow" panose="020B0606020202030204" pitchFamily="34" charset="0"/>
                      </a:endParaRPr>
                    </a:p>
                  </a:txBody>
                  <a:tcPr marL="9525" marR="9525" marT="9525" marB="0" anchor="b">
                    <a:solidFill>
                      <a:schemeClr val="accent6">
                        <a:lumMod val="20000"/>
                        <a:lumOff val="80000"/>
                      </a:schemeClr>
                    </a:solidFill>
                  </a:tcPr>
                </a:tc>
                <a:tc>
                  <a:txBody>
                    <a:bodyPr/>
                    <a:lstStyle/>
                    <a:p>
                      <a:pPr algn="ctr" fontAlgn="b"/>
                      <a:r>
                        <a:rPr lang="en-ZA" sz="2000" b="0" u="none" strike="noStrike" dirty="0">
                          <a:effectLst/>
                          <a:latin typeface="Arial Narrow" pitchFamily="34" charset="0"/>
                        </a:rPr>
                        <a:t>99.3</a:t>
                      </a:r>
                      <a:endParaRPr lang="en-ZA" sz="2000" b="0" i="0" u="none" strike="noStrike" dirty="0">
                        <a:solidFill>
                          <a:srgbClr val="000000"/>
                        </a:solidFill>
                        <a:effectLst/>
                        <a:latin typeface="Arial Narrow" panose="020B0606020202030204" pitchFamily="34" charset="0"/>
                      </a:endParaRPr>
                    </a:p>
                  </a:txBody>
                  <a:tcPr marL="9525" marR="9525" marT="9525" marB="0" anchor="b">
                    <a:solidFill>
                      <a:schemeClr val="accent6">
                        <a:lumMod val="20000"/>
                        <a:lumOff val="80000"/>
                      </a:schemeClr>
                    </a:solidFill>
                  </a:tcPr>
                </a:tc>
                <a:tc>
                  <a:txBody>
                    <a:bodyPr/>
                    <a:lstStyle/>
                    <a:p>
                      <a:pPr algn="ctr" fontAlgn="b"/>
                      <a:r>
                        <a:rPr lang="en-ZA" sz="2000" b="0" i="0" u="none" strike="noStrike" dirty="0">
                          <a:solidFill>
                            <a:srgbClr val="000000"/>
                          </a:solidFill>
                          <a:effectLst/>
                          <a:latin typeface="Arial Narrow" panose="020B0606020202030204" pitchFamily="34" charset="0"/>
                        </a:rPr>
                        <a:t>99.0</a:t>
                      </a:r>
                    </a:p>
                  </a:txBody>
                  <a:tcPr marL="9525" marR="9525" marT="9525" marB="0" anchor="b">
                    <a:solidFill>
                      <a:schemeClr val="accent6">
                        <a:lumMod val="20000"/>
                        <a:lumOff val="80000"/>
                      </a:schemeClr>
                    </a:solidFill>
                  </a:tcPr>
                </a:tc>
                <a:tc>
                  <a:txBody>
                    <a:bodyPr/>
                    <a:lstStyle/>
                    <a:p>
                      <a:pPr algn="ctr" fontAlgn="b"/>
                      <a:r>
                        <a:rPr lang="en-ZA" sz="2000" b="0" i="0" u="none" strike="noStrike" dirty="0">
                          <a:solidFill>
                            <a:srgbClr val="000000"/>
                          </a:solidFill>
                          <a:effectLst/>
                          <a:latin typeface="Arial Narrow" panose="020B0606020202030204" pitchFamily="34" charset="0"/>
                        </a:rPr>
                        <a:t>99.6</a:t>
                      </a:r>
                    </a:p>
                  </a:txBody>
                  <a:tcPr marL="9525" marR="9525" marT="9525" marB="0" anchor="ctr">
                    <a:solidFill>
                      <a:schemeClr val="accent6">
                        <a:lumMod val="20000"/>
                        <a:lumOff val="80000"/>
                      </a:schemeClr>
                    </a:solidFill>
                  </a:tcPr>
                </a:tc>
                <a:extLst>
                  <a:ext uri="{0D108BD9-81ED-4DB2-BD59-A6C34878D82A}">
                    <a16:rowId xmlns:a16="http://schemas.microsoft.com/office/drawing/2014/main" val="10009"/>
                  </a:ext>
                </a:extLst>
              </a:tr>
              <a:tr h="377731">
                <a:tc>
                  <a:txBody>
                    <a:bodyPr/>
                    <a:lstStyle/>
                    <a:p>
                      <a:pPr algn="l" fontAlgn="b"/>
                      <a:r>
                        <a:rPr lang="en-ZA" sz="2000" b="1" u="none" strike="noStrike" dirty="0">
                          <a:effectLst/>
                          <a:latin typeface="Arial Narrow" pitchFamily="34" charset="0"/>
                        </a:rPr>
                        <a:t>SA Sign Language</a:t>
                      </a:r>
                      <a:endParaRPr lang="en-ZA" sz="2000" b="1" i="0" u="none" strike="noStrike" dirty="0">
                        <a:solidFill>
                          <a:srgbClr val="000000"/>
                        </a:solidFill>
                        <a:effectLst/>
                        <a:latin typeface="Arial Narrow" panose="020B0606020202030204" pitchFamily="34" charset="0"/>
                      </a:endParaRPr>
                    </a:p>
                  </a:txBody>
                  <a:tcPr marL="9525" marR="9525" marT="9525" marB="0" anchor="b">
                    <a:solidFill>
                      <a:schemeClr val="accent6">
                        <a:lumMod val="60000"/>
                        <a:lumOff val="40000"/>
                      </a:schemeClr>
                    </a:solidFill>
                  </a:tcPr>
                </a:tc>
                <a:tc>
                  <a:txBody>
                    <a:bodyPr/>
                    <a:lstStyle/>
                    <a:p>
                      <a:pPr algn="ctr" fontAlgn="b"/>
                      <a:r>
                        <a:rPr lang="en-ZA" sz="2000" b="0" u="none" strike="noStrike" dirty="0">
                          <a:effectLst/>
                          <a:latin typeface="Arial Narrow" pitchFamily="34" charset="0"/>
                        </a:rPr>
                        <a:t>-</a:t>
                      </a:r>
                      <a:endParaRPr lang="en-ZA" sz="2000" b="0" i="0" u="none" strike="noStrike" dirty="0">
                        <a:solidFill>
                          <a:srgbClr val="000000"/>
                        </a:solidFill>
                        <a:effectLst/>
                        <a:latin typeface="Arial Narrow" panose="020B0606020202030204" pitchFamily="34" charset="0"/>
                      </a:endParaRPr>
                    </a:p>
                  </a:txBody>
                  <a:tcPr marL="9525" marR="9525" marT="9525" marB="0" anchor="b">
                    <a:solidFill>
                      <a:schemeClr val="accent6">
                        <a:lumMod val="20000"/>
                        <a:lumOff val="80000"/>
                      </a:schemeClr>
                    </a:solidFill>
                  </a:tcPr>
                </a:tc>
                <a:tc>
                  <a:txBody>
                    <a:bodyPr/>
                    <a:lstStyle/>
                    <a:p>
                      <a:pPr algn="ctr" fontAlgn="b"/>
                      <a:r>
                        <a:rPr lang="en-ZA" sz="2000" b="0" u="none" strike="noStrike" dirty="0">
                          <a:effectLst/>
                          <a:latin typeface="Arial Narrow" pitchFamily="34" charset="0"/>
                        </a:rPr>
                        <a:t>96.2</a:t>
                      </a:r>
                      <a:endParaRPr lang="en-ZA" sz="2000" b="0" i="0" u="none" strike="noStrike" dirty="0">
                        <a:solidFill>
                          <a:srgbClr val="000000"/>
                        </a:solidFill>
                        <a:effectLst/>
                        <a:latin typeface="Arial Narrow" panose="020B0606020202030204" pitchFamily="34" charset="0"/>
                      </a:endParaRPr>
                    </a:p>
                  </a:txBody>
                  <a:tcPr marL="9525" marR="9525" marT="9525" marB="0" anchor="b">
                    <a:solidFill>
                      <a:schemeClr val="accent6">
                        <a:lumMod val="20000"/>
                        <a:lumOff val="80000"/>
                      </a:schemeClr>
                    </a:solidFill>
                  </a:tcPr>
                </a:tc>
                <a:tc>
                  <a:txBody>
                    <a:bodyPr/>
                    <a:lstStyle/>
                    <a:p>
                      <a:pPr algn="ctr" fontAlgn="b"/>
                      <a:r>
                        <a:rPr lang="en-ZA" sz="2000" b="0" i="0" u="none" strike="noStrike" dirty="0">
                          <a:solidFill>
                            <a:srgbClr val="000000"/>
                          </a:solidFill>
                          <a:effectLst/>
                          <a:latin typeface="Arial Narrow" panose="020B0606020202030204" pitchFamily="34" charset="0"/>
                        </a:rPr>
                        <a:t>96.9</a:t>
                      </a:r>
                    </a:p>
                  </a:txBody>
                  <a:tcPr marL="9525" marR="9525" marT="9525" marB="0" anchor="b">
                    <a:solidFill>
                      <a:schemeClr val="accent6">
                        <a:lumMod val="20000"/>
                        <a:lumOff val="80000"/>
                      </a:schemeClr>
                    </a:solidFill>
                  </a:tcPr>
                </a:tc>
                <a:tc>
                  <a:txBody>
                    <a:bodyPr/>
                    <a:lstStyle/>
                    <a:p>
                      <a:pPr algn="ctr" fontAlgn="b"/>
                      <a:r>
                        <a:rPr lang="en-ZA" sz="2000" b="0" i="0" u="none" strike="noStrike" dirty="0">
                          <a:solidFill>
                            <a:srgbClr val="000000"/>
                          </a:solidFill>
                          <a:effectLst/>
                          <a:latin typeface="Arial Narrow" panose="020B0606020202030204" pitchFamily="34" charset="0"/>
                        </a:rPr>
                        <a:t>97.0</a:t>
                      </a:r>
                    </a:p>
                  </a:txBody>
                  <a:tcPr marL="9525" marR="9525" marT="9525" marB="0" anchor="ctr">
                    <a:solidFill>
                      <a:schemeClr val="accent6">
                        <a:lumMod val="20000"/>
                        <a:lumOff val="80000"/>
                      </a:schemeClr>
                    </a:solidFill>
                  </a:tcPr>
                </a:tc>
                <a:extLst>
                  <a:ext uri="{0D108BD9-81ED-4DB2-BD59-A6C34878D82A}">
                    <a16:rowId xmlns:a16="http://schemas.microsoft.com/office/drawing/2014/main" val="10010"/>
                  </a:ext>
                </a:extLst>
              </a:tr>
              <a:tr h="377731">
                <a:tc>
                  <a:txBody>
                    <a:bodyPr/>
                    <a:lstStyle/>
                    <a:p>
                      <a:pPr algn="l" fontAlgn="b"/>
                      <a:r>
                        <a:rPr lang="en-ZA" sz="2000" b="1" u="none" strike="noStrike" dirty="0">
                          <a:effectLst/>
                          <a:latin typeface="Arial Narrow" pitchFamily="34" charset="0"/>
                        </a:rPr>
                        <a:t>Tshivenda </a:t>
                      </a:r>
                      <a:endParaRPr lang="en-ZA" sz="2000" b="1" i="0" u="none" strike="noStrike" dirty="0">
                        <a:solidFill>
                          <a:srgbClr val="000000"/>
                        </a:solidFill>
                        <a:effectLst/>
                        <a:latin typeface="Arial Narrow" panose="020B0606020202030204" pitchFamily="34" charset="0"/>
                      </a:endParaRPr>
                    </a:p>
                  </a:txBody>
                  <a:tcPr marL="9525" marR="9525" marT="9525" marB="0" anchor="b">
                    <a:solidFill>
                      <a:schemeClr val="accent6">
                        <a:lumMod val="60000"/>
                        <a:lumOff val="40000"/>
                      </a:schemeClr>
                    </a:solidFill>
                  </a:tcPr>
                </a:tc>
                <a:tc>
                  <a:txBody>
                    <a:bodyPr/>
                    <a:lstStyle/>
                    <a:p>
                      <a:pPr algn="ctr" fontAlgn="b"/>
                      <a:r>
                        <a:rPr lang="en-ZA" sz="2000" b="0" u="none" strike="noStrike" dirty="0">
                          <a:effectLst/>
                          <a:latin typeface="Arial Narrow" pitchFamily="34" charset="0"/>
                        </a:rPr>
                        <a:t>99.8</a:t>
                      </a:r>
                      <a:endParaRPr lang="en-ZA" sz="2000" b="0" i="0" u="none" strike="noStrike" dirty="0">
                        <a:solidFill>
                          <a:srgbClr val="000000"/>
                        </a:solidFill>
                        <a:effectLst/>
                        <a:latin typeface="Arial Narrow" panose="020B0606020202030204" pitchFamily="34" charset="0"/>
                      </a:endParaRPr>
                    </a:p>
                  </a:txBody>
                  <a:tcPr marL="9525" marR="9525" marT="9525" marB="0" anchor="b">
                    <a:solidFill>
                      <a:schemeClr val="accent6">
                        <a:lumMod val="20000"/>
                        <a:lumOff val="80000"/>
                      </a:schemeClr>
                    </a:solidFill>
                  </a:tcPr>
                </a:tc>
                <a:tc>
                  <a:txBody>
                    <a:bodyPr/>
                    <a:lstStyle/>
                    <a:p>
                      <a:pPr algn="ctr" fontAlgn="b"/>
                      <a:r>
                        <a:rPr lang="en-ZA" sz="2000" b="0" u="none" strike="noStrike" dirty="0">
                          <a:effectLst/>
                          <a:latin typeface="Arial Narrow" pitchFamily="34" charset="0"/>
                        </a:rPr>
                        <a:t>99.9</a:t>
                      </a:r>
                      <a:endParaRPr lang="en-ZA" sz="2000" b="0" i="0" u="none" strike="noStrike" dirty="0">
                        <a:solidFill>
                          <a:srgbClr val="000000"/>
                        </a:solidFill>
                        <a:effectLst/>
                        <a:latin typeface="Arial Narrow" panose="020B0606020202030204" pitchFamily="34" charset="0"/>
                      </a:endParaRPr>
                    </a:p>
                  </a:txBody>
                  <a:tcPr marL="9525" marR="9525" marT="9525" marB="0" anchor="b">
                    <a:solidFill>
                      <a:schemeClr val="accent6">
                        <a:lumMod val="20000"/>
                        <a:lumOff val="80000"/>
                      </a:schemeClr>
                    </a:solidFill>
                  </a:tcPr>
                </a:tc>
                <a:tc>
                  <a:txBody>
                    <a:bodyPr/>
                    <a:lstStyle/>
                    <a:p>
                      <a:pPr algn="ctr" fontAlgn="b"/>
                      <a:r>
                        <a:rPr lang="en-ZA" sz="2000" b="0" i="0" u="none" strike="noStrike" dirty="0">
                          <a:solidFill>
                            <a:srgbClr val="000000"/>
                          </a:solidFill>
                          <a:effectLst/>
                          <a:latin typeface="Arial Narrow" panose="020B0606020202030204" pitchFamily="34" charset="0"/>
                        </a:rPr>
                        <a:t>99.9</a:t>
                      </a:r>
                    </a:p>
                  </a:txBody>
                  <a:tcPr marL="9525" marR="9525" marT="9525" marB="0" anchor="b">
                    <a:solidFill>
                      <a:schemeClr val="accent6">
                        <a:lumMod val="20000"/>
                        <a:lumOff val="80000"/>
                      </a:schemeClr>
                    </a:solidFill>
                  </a:tcPr>
                </a:tc>
                <a:tc>
                  <a:txBody>
                    <a:bodyPr/>
                    <a:lstStyle/>
                    <a:p>
                      <a:pPr algn="ctr" fontAlgn="b"/>
                      <a:r>
                        <a:rPr lang="en-ZA" sz="2000" b="0" i="0" u="none" strike="noStrike" dirty="0">
                          <a:solidFill>
                            <a:srgbClr val="000000"/>
                          </a:solidFill>
                          <a:effectLst/>
                          <a:latin typeface="Arial Narrow" panose="020B0606020202030204" pitchFamily="34" charset="0"/>
                        </a:rPr>
                        <a:t>99.9</a:t>
                      </a:r>
                    </a:p>
                  </a:txBody>
                  <a:tcPr marL="9525" marR="9525" marT="9525" marB="0" anchor="ctr">
                    <a:solidFill>
                      <a:schemeClr val="accent6">
                        <a:lumMod val="20000"/>
                        <a:lumOff val="80000"/>
                      </a:schemeClr>
                    </a:solidFill>
                  </a:tcPr>
                </a:tc>
                <a:extLst>
                  <a:ext uri="{0D108BD9-81ED-4DB2-BD59-A6C34878D82A}">
                    <a16:rowId xmlns:a16="http://schemas.microsoft.com/office/drawing/2014/main" val="10011"/>
                  </a:ext>
                </a:extLst>
              </a:tr>
              <a:tr h="394901">
                <a:tc>
                  <a:txBody>
                    <a:bodyPr/>
                    <a:lstStyle/>
                    <a:p>
                      <a:pPr algn="l" fontAlgn="b"/>
                      <a:r>
                        <a:rPr lang="en-ZA" sz="2000" b="1" u="none" strike="noStrike" dirty="0">
                          <a:effectLst/>
                          <a:latin typeface="Arial Narrow" pitchFamily="34" charset="0"/>
                        </a:rPr>
                        <a:t>Xitsonga </a:t>
                      </a:r>
                      <a:endParaRPr lang="en-ZA" sz="2000" b="1" i="0" u="none" strike="noStrike" dirty="0">
                        <a:solidFill>
                          <a:srgbClr val="000000"/>
                        </a:solidFill>
                        <a:effectLst/>
                        <a:latin typeface="Arial Narrow" panose="020B0606020202030204" pitchFamily="34" charset="0"/>
                      </a:endParaRPr>
                    </a:p>
                  </a:txBody>
                  <a:tcPr marL="9525" marR="9525" marT="9525" marB="0" anchor="b">
                    <a:solidFill>
                      <a:schemeClr val="accent6">
                        <a:lumMod val="60000"/>
                        <a:lumOff val="40000"/>
                      </a:schemeClr>
                    </a:solidFill>
                  </a:tcPr>
                </a:tc>
                <a:tc>
                  <a:txBody>
                    <a:bodyPr/>
                    <a:lstStyle/>
                    <a:p>
                      <a:pPr algn="ctr" fontAlgn="b"/>
                      <a:r>
                        <a:rPr lang="en-ZA" sz="2000" b="0" u="none" strike="noStrike" dirty="0">
                          <a:effectLst/>
                          <a:latin typeface="Arial Narrow" pitchFamily="34" charset="0"/>
                        </a:rPr>
                        <a:t>99.0</a:t>
                      </a:r>
                      <a:endParaRPr lang="en-ZA" sz="2000" b="0" i="0" u="none" strike="noStrike" dirty="0">
                        <a:solidFill>
                          <a:srgbClr val="000000"/>
                        </a:solidFill>
                        <a:effectLst/>
                        <a:latin typeface="Arial Narrow" panose="020B0606020202030204" pitchFamily="34" charset="0"/>
                      </a:endParaRPr>
                    </a:p>
                  </a:txBody>
                  <a:tcPr marL="9525" marR="9525" marT="9525" marB="0" anchor="b">
                    <a:solidFill>
                      <a:schemeClr val="accent6">
                        <a:lumMod val="20000"/>
                        <a:lumOff val="80000"/>
                      </a:schemeClr>
                    </a:solidFill>
                  </a:tcPr>
                </a:tc>
                <a:tc>
                  <a:txBody>
                    <a:bodyPr/>
                    <a:lstStyle/>
                    <a:p>
                      <a:pPr algn="ctr" fontAlgn="b"/>
                      <a:r>
                        <a:rPr lang="en-ZA" sz="2000" b="0" u="none" strike="noStrike" dirty="0">
                          <a:effectLst/>
                          <a:latin typeface="Arial Narrow" pitchFamily="34" charset="0"/>
                        </a:rPr>
                        <a:t>98.9</a:t>
                      </a:r>
                      <a:endParaRPr lang="en-ZA" sz="2000" b="0" i="0" u="none" strike="noStrike" dirty="0">
                        <a:solidFill>
                          <a:srgbClr val="000000"/>
                        </a:solidFill>
                        <a:effectLst/>
                        <a:latin typeface="Arial Narrow" panose="020B0606020202030204" pitchFamily="34" charset="0"/>
                      </a:endParaRPr>
                    </a:p>
                  </a:txBody>
                  <a:tcPr marL="9525" marR="9525" marT="9525" marB="0" anchor="b">
                    <a:solidFill>
                      <a:schemeClr val="accent6">
                        <a:lumMod val="20000"/>
                        <a:lumOff val="80000"/>
                      </a:schemeClr>
                    </a:solidFill>
                  </a:tcPr>
                </a:tc>
                <a:tc>
                  <a:txBody>
                    <a:bodyPr/>
                    <a:lstStyle/>
                    <a:p>
                      <a:pPr algn="ctr" fontAlgn="b"/>
                      <a:r>
                        <a:rPr lang="en-ZA" sz="2000" b="0" i="0" u="none" strike="noStrike" dirty="0">
                          <a:solidFill>
                            <a:srgbClr val="000000"/>
                          </a:solidFill>
                          <a:effectLst/>
                          <a:latin typeface="Arial Narrow" panose="020B0606020202030204" pitchFamily="34" charset="0"/>
                        </a:rPr>
                        <a:t>98.7</a:t>
                      </a:r>
                    </a:p>
                  </a:txBody>
                  <a:tcPr marL="9525" marR="9525" marT="9525" marB="0" anchor="b">
                    <a:solidFill>
                      <a:schemeClr val="accent6">
                        <a:lumMod val="20000"/>
                        <a:lumOff val="80000"/>
                      </a:schemeClr>
                    </a:solidFill>
                  </a:tcPr>
                </a:tc>
                <a:tc>
                  <a:txBody>
                    <a:bodyPr/>
                    <a:lstStyle/>
                    <a:p>
                      <a:pPr algn="ctr" fontAlgn="b"/>
                      <a:r>
                        <a:rPr lang="en-ZA" sz="2000" b="0" i="0" u="none" strike="noStrike" dirty="0">
                          <a:solidFill>
                            <a:srgbClr val="000000"/>
                          </a:solidFill>
                          <a:effectLst/>
                          <a:latin typeface="Arial Narrow" panose="020B0606020202030204" pitchFamily="34" charset="0"/>
                        </a:rPr>
                        <a:t>99.2</a:t>
                      </a:r>
                    </a:p>
                  </a:txBody>
                  <a:tcPr marL="9525" marR="9525" marT="9525" marB="0" anchor="ctr">
                    <a:solidFill>
                      <a:schemeClr val="accent6">
                        <a:lumMod val="20000"/>
                        <a:lumOff val="80000"/>
                      </a:schemeClr>
                    </a:solidFill>
                  </a:tcPr>
                </a:tc>
                <a:extLst>
                  <a:ext uri="{0D108BD9-81ED-4DB2-BD59-A6C34878D82A}">
                    <a16:rowId xmlns:a16="http://schemas.microsoft.com/office/drawing/2014/main" val="10012"/>
                  </a:ext>
                </a:extLst>
              </a:tr>
            </a:tbl>
          </a:graphicData>
        </a:graphic>
      </p:graphicFrame>
      <p:sp>
        <p:nvSpPr>
          <p:cNvPr id="3" name="Slide Number Placeholder 2"/>
          <p:cNvSpPr>
            <a:spLocks noGrp="1"/>
          </p:cNvSpPr>
          <p:nvPr>
            <p:ph type="sldNum" sz="quarter" idx="4"/>
          </p:nvPr>
        </p:nvSpPr>
        <p:spPr/>
        <p:txBody>
          <a:bodyPr/>
          <a:lstStyle/>
          <a:p>
            <a:pPr>
              <a:defRPr/>
            </a:pPr>
            <a:fld id="{9281EBB6-D164-4A7A-83B0-06A5CFC35E17}" type="slidenum">
              <a:rPr lang="en-ZA" altLang="en-US" smtClean="0"/>
              <a:pPr>
                <a:defRPr/>
              </a:pPr>
              <a:t>94</a:t>
            </a:fld>
            <a:endParaRPr lang="en-ZA" altLang="en-US"/>
          </a:p>
        </p:txBody>
      </p:sp>
    </p:spTree>
    <p:extLst>
      <p:ext uri="{BB962C8B-B14F-4D97-AF65-F5344CB8AC3E}">
        <p14:creationId xmlns:p14="http://schemas.microsoft.com/office/powerpoint/2010/main" val="178521903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012" y="485800"/>
            <a:ext cx="8229600" cy="1143000"/>
          </a:xfrm>
        </p:spPr>
        <p:txBody>
          <a:bodyPr/>
          <a:lstStyle/>
          <a:p>
            <a:r>
              <a:rPr lang="en-ZA" sz="3600" b="1" dirty="0">
                <a:solidFill>
                  <a:schemeClr val="accent2">
                    <a:lumMod val="50000"/>
                  </a:schemeClr>
                </a:solidFill>
                <a:latin typeface="Arial Narrow" pitchFamily="34" charset="0"/>
              </a:rPr>
              <a:t>FIRST ADDITIONAL LANGUAGE @ 30% LEVEL (</a:t>
            </a:r>
            <a:r>
              <a:rPr lang="en-ZA" sz="3600" b="1" dirty="0" smtClean="0">
                <a:solidFill>
                  <a:schemeClr val="accent2">
                    <a:lumMod val="50000"/>
                  </a:schemeClr>
                </a:solidFill>
                <a:latin typeface="Arial Narrow" pitchFamily="34" charset="0"/>
              </a:rPr>
              <a:t>2017 </a:t>
            </a:r>
            <a:r>
              <a:rPr lang="en-ZA" sz="3600" b="1" dirty="0">
                <a:solidFill>
                  <a:schemeClr val="accent2">
                    <a:lumMod val="50000"/>
                  </a:schemeClr>
                </a:solidFill>
                <a:latin typeface="Arial Narrow" pitchFamily="34" charset="0"/>
              </a:rPr>
              <a:t>– </a:t>
            </a:r>
            <a:r>
              <a:rPr lang="en-ZA" sz="3600" b="1" dirty="0" smtClean="0">
                <a:solidFill>
                  <a:schemeClr val="accent2">
                    <a:lumMod val="50000"/>
                  </a:schemeClr>
                </a:solidFill>
                <a:latin typeface="Arial Narrow" pitchFamily="34" charset="0"/>
              </a:rPr>
              <a:t>2020)</a:t>
            </a:r>
            <a:endParaRPr lang="en-ZA" sz="3600" b="1" dirty="0">
              <a:solidFill>
                <a:schemeClr val="accent2">
                  <a:lumMod val="50000"/>
                </a:schemeClr>
              </a:solidFill>
              <a:latin typeface="Arial Narrow" pitchFamily="34" charset="0"/>
            </a:endParaRP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1733695098"/>
              </p:ext>
            </p:extLst>
          </p:nvPr>
        </p:nvGraphicFramePr>
        <p:xfrm>
          <a:off x="107503" y="1844824"/>
          <a:ext cx="8784978" cy="3672408"/>
        </p:xfrm>
        <a:graphic>
          <a:graphicData uri="http://schemas.openxmlformats.org/drawingml/2006/table">
            <a:tbl>
              <a:tblPr/>
              <a:tblGrid>
                <a:gridCol w="4557735">
                  <a:extLst>
                    <a:ext uri="{9D8B030D-6E8A-4147-A177-3AD203B41FA5}">
                      <a16:colId xmlns:a16="http://schemas.microsoft.com/office/drawing/2014/main" val="20000"/>
                    </a:ext>
                  </a:extLst>
                </a:gridCol>
                <a:gridCol w="1036871">
                  <a:extLst>
                    <a:ext uri="{9D8B030D-6E8A-4147-A177-3AD203B41FA5}">
                      <a16:colId xmlns:a16="http://schemas.microsoft.com/office/drawing/2014/main" val="20001"/>
                    </a:ext>
                  </a:extLst>
                </a:gridCol>
                <a:gridCol w="1036871">
                  <a:extLst>
                    <a:ext uri="{9D8B030D-6E8A-4147-A177-3AD203B41FA5}">
                      <a16:colId xmlns:a16="http://schemas.microsoft.com/office/drawing/2014/main" val="20002"/>
                    </a:ext>
                  </a:extLst>
                </a:gridCol>
                <a:gridCol w="1103466">
                  <a:extLst>
                    <a:ext uri="{9D8B030D-6E8A-4147-A177-3AD203B41FA5}">
                      <a16:colId xmlns:a16="http://schemas.microsoft.com/office/drawing/2014/main" val="20003"/>
                    </a:ext>
                  </a:extLst>
                </a:gridCol>
                <a:gridCol w="1050035">
                  <a:extLst>
                    <a:ext uri="{9D8B030D-6E8A-4147-A177-3AD203B41FA5}">
                      <a16:colId xmlns:a16="http://schemas.microsoft.com/office/drawing/2014/main" val="20004"/>
                    </a:ext>
                  </a:extLst>
                </a:gridCol>
              </a:tblGrid>
              <a:tr h="1952589">
                <a:tc>
                  <a:txBody>
                    <a:bodyPr/>
                    <a:lstStyle/>
                    <a:p>
                      <a:pPr algn="l" fontAlgn="b"/>
                      <a:r>
                        <a:rPr lang="en-ZA" sz="2400" b="1" i="0" u="none" strike="noStrike" dirty="0">
                          <a:solidFill>
                            <a:srgbClr val="000000"/>
                          </a:solidFill>
                          <a:effectLst/>
                          <a:latin typeface="Arial Narrow" pitchFamily="34" charset="0"/>
                        </a:rPr>
                        <a:t>First Additional Language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b"/>
                      <a:r>
                        <a:rPr lang="en-ZA" sz="2400" b="1" i="0" u="none" strike="noStrike" dirty="0">
                          <a:solidFill>
                            <a:srgbClr val="000000"/>
                          </a:solidFill>
                          <a:effectLst/>
                          <a:latin typeface="Arial Narrow" pitchFamily="34" charset="0"/>
                        </a:rPr>
                        <a:t>2017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b"/>
                      <a:r>
                        <a:rPr lang="en-ZA" sz="2400" b="1" i="0" u="none" strike="noStrike" dirty="0">
                          <a:solidFill>
                            <a:srgbClr val="000000"/>
                          </a:solidFill>
                          <a:effectLst/>
                          <a:latin typeface="Arial Narrow" pitchFamily="34" charset="0"/>
                        </a:rPr>
                        <a:t>2018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b"/>
                      <a:r>
                        <a:rPr lang="en-ZA" sz="2400" b="1" i="0" u="none" strike="noStrike" dirty="0">
                          <a:solidFill>
                            <a:srgbClr val="000000"/>
                          </a:solidFill>
                          <a:effectLst/>
                          <a:latin typeface="Arial Narrow" pitchFamily="34" charset="0"/>
                        </a:rPr>
                        <a:t>2019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b"/>
                      <a:r>
                        <a:rPr lang="en-ZA" sz="2400" b="1" i="0" u="none" strike="noStrike" dirty="0" smtClean="0">
                          <a:solidFill>
                            <a:srgbClr val="000000"/>
                          </a:solidFill>
                          <a:effectLst/>
                          <a:latin typeface="Arial Narrow" pitchFamily="34" charset="0"/>
                        </a:rPr>
                        <a:t>2020</a:t>
                      </a:r>
                      <a:endParaRPr lang="en-ZA" sz="2400" b="1" i="0" u="none" strike="noStrike" dirty="0">
                        <a:solidFill>
                          <a:srgbClr val="000000"/>
                        </a:solidFill>
                        <a:effectLst/>
                        <a:latin typeface="Arial Narrow"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0"/>
                  </a:ext>
                </a:extLst>
              </a:tr>
              <a:tr h="927731">
                <a:tc>
                  <a:txBody>
                    <a:bodyPr/>
                    <a:lstStyle/>
                    <a:p>
                      <a:pPr algn="l" fontAlgn="b"/>
                      <a:r>
                        <a:rPr lang="en-ZA" sz="2400" b="0" i="0" u="none" strike="noStrike" dirty="0">
                          <a:solidFill>
                            <a:srgbClr val="000000"/>
                          </a:solidFill>
                          <a:effectLst/>
                          <a:latin typeface="Arial Narrow" pitchFamily="34" charset="0"/>
                        </a:rPr>
                        <a:t>Afrikaans First Additional Language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b"/>
                      <a:r>
                        <a:rPr lang="en-ZA" sz="2000" b="0" i="0" u="none" strike="noStrike" dirty="0">
                          <a:solidFill>
                            <a:srgbClr val="000000"/>
                          </a:solidFill>
                          <a:effectLst/>
                          <a:latin typeface="Arial Narrow" panose="020B0606020202030204" pitchFamily="34" charset="0"/>
                        </a:rPr>
                        <a:t>93.0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en-ZA" sz="2000" b="1" i="0" u="none" strike="noStrike" dirty="0">
                          <a:solidFill>
                            <a:srgbClr val="000000"/>
                          </a:solidFill>
                          <a:effectLst/>
                          <a:latin typeface="Arial Narrow" panose="020B0606020202030204" pitchFamily="34" charset="0"/>
                        </a:rPr>
                        <a:t>93.9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en-ZA" sz="2000" b="0" i="0" u="none" strike="noStrike" dirty="0" smtClean="0">
                          <a:solidFill>
                            <a:srgbClr val="000000"/>
                          </a:solidFill>
                          <a:effectLst/>
                          <a:latin typeface="Arial Narrow" panose="020B0606020202030204" pitchFamily="34" charset="0"/>
                        </a:rPr>
                        <a:t>96.0</a:t>
                      </a:r>
                      <a:endParaRPr lang="en-ZA" sz="2000" b="0" i="0" u="none" strike="noStrike" dirty="0">
                        <a:solidFill>
                          <a:srgbClr val="000000"/>
                        </a:solidFill>
                        <a:effectLst/>
                        <a:latin typeface="Arial Narrow" panose="020B060602020203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en-ZA" sz="2000" b="1" i="0" u="none" strike="noStrike" dirty="0" smtClean="0">
                          <a:solidFill>
                            <a:srgbClr val="FF0000"/>
                          </a:solidFill>
                          <a:effectLst/>
                          <a:latin typeface="Arial Narrow" panose="020B0606020202030204" pitchFamily="34" charset="0"/>
                        </a:rPr>
                        <a:t>93.8</a:t>
                      </a:r>
                      <a:endParaRPr lang="en-ZA" sz="2000" b="1" i="0" u="none" strike="noStrike" dirty="0">
                        <a:solidFill>
                          <a:srgbClr val="FF0000"/>
                        </a:solidFill>
                        <a:effectLst/>
                        <a:latin typeface="Arial Narrow" panose="020B060602020203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1"/>
                  </a:ext>
                </a:extLst>
              </a:tr>
              <a:tr h="792088">
                <a:tc>
                  <a:txBody>
                    <a:bodyPr/>
                    <a:lstStyle/>
                    <a:p>
                      <a:pPr algn="l" fontAlgn="b"/>
                      <a:r>
                        <a:rPr lang="en-ZA" sz="2400" b="0" i="0" u="none" strike="noStrike" dirty="0">
                          <a:solidFill>
                            <a:srgbClr val="000000"/>
                          </a:solidFill>
                          <a:effectLst/>
                          <a:latin typeface="Arial Narrow" pitchFamily="34" charset="0"/>
                        </a:rPr>
                        <a:t>English First Additional Language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b"/>
                      <a:r>
                        <a:rPr lang="en-ZA" sz="2000" b="0" i="0" u="none" strike="noStrike" dirty="0">
                          <a:solidFill>
                            <a:srgbClr val="000000"/>
                          </a:solidFill>
                          <a:effectLst/>
                          <a:latin typeface="Arial Narrow" panose="020B0606020202030204" pitchFamily="34" charset="0"/>
                        </a:rPr>
                        <a:t>97.0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en-ZA" sz="2000" b="1" i="0" u="none" strike="noStrike" dirty="0">
                          <a:solidFill>
                            <a:srgbClr val="000000"/>
                          </a:solidFill>
                          <a:effectLst/>
                          <a:latin typeface="Arial Narrow" panose="020B0606020202030204" pitchFamily="34" charset="0"/>
                        </a:rPr>
                        <a:t>97.2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en-ZA" sz="2000" b="0" i="0" u="none" strike="noStrike" dirty="0" smtClean="0">
                          <a:solidFill>
                            <a:srgbClr val="000000"/>
                          </a:solidFill>
                          <a:effectLst/>
                          <a:latin typeface="Arial Narrow" panose="020B0606020202030204" pitchFamily="34" charset="0"/>
                        </a:rPr>
                        <a:t>97.6</a:t>
                      </a:r>
                      <a:endParaRPr lang="en-ZA" sz="2000" b="0" i="0" u="none" strike="noStrike" dirty="0">
                        <a:solidFill>
                          <a:srgbClr val="000000"/>
                        </a:solidFill>
                        <a:effectLst/>
                        <a:latin typeface="Arial Narrow" panose="020B060602020203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en-ZA" sz="2000" b="1" i="0" u="none" strike="noStrike" dirty="0">
                          <a:solidFill>
                            <a:srgbClr val="000000"/>
                          </a:solidFill>
                          <a:effectLst/>
                          <a:latin typeface="Arial Narrow" panose="020B0606020202030204" pitchFamily="34" charset="0"/>
                        </a:rPr>
                        <a:t>99.2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bl>
          </a:graphicData>
        </a:graphic>
      </p:graphicFrame>
      <p:sp>
        <p:nvSpPr>
          <p:cNvPr id="3" name="Slide Number Placeholder 2"/>
          <p:cNvSpPr>
            <a:spLocks noGrp="1"/>
          </p:cNvSpPr>
          <p:nvPr>
            <p:ph type="sldNum" sz="quarter" idx="4"/>
          </p:nvPr>
        </p:nvSpPr>
        <p:spPr/>
        <p:txBody>
          <a:bodyPr/>
          <a:lstStyle/>
          <a:p>
            <a:pPr>
              <a:defRPr/>
            </a:pPr>
            <a:fld id="{9281EBB6-D164-4A7A-83B0-06A5CFC35E17}" type="slidenum">
              <a:rPr lang="en-ZA" altLang="en-US" smtClean="0"/>
              <a:pPr>
                <a:defRPr/>
              </a:pPr>
              <a:t>95</a:t>
            </a:fld>
            <a:endParaRPr lang="en-ZA" altLang="en-US"/>
          </a:p>
        </p:txBody>
      </p:sp>
    </p:spTree>
    <p:extLst>
      <p:ext uri="{BB962C8B-B14F-4D97-AF65-F5344CB8AC3E}">
        <p14:creationId xmlns:p14="http://schemas.microsoft.com/office/powerpoint/2010/main" val="147237440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3148"/>
            <a:ext cx="9144000" cy="6844852"/>
          </a:xfrm>
          <a:prstGeom prst="rect">
            <a:avLst/>
          </a:prstGeom>
        </p:spPr>
      </p:pic>
      <p:sp>
        <p:nvSpPr>
          <p:cNvPr id="58370" name="Title 1"/>
          <p:cNvSpPr>
            <a:spLocks noGrp="1"/>
          </p:cNvSpPr>
          <p:nvPr>
            <p:ph type="title"/>
          </p:nvPr>
        </p:nvSpPr>
        <p:spPr>
          <a:xfrm>
            <a:off x="395288" y="1196975"/>
            <a:ext cx="8229600" cy="3857625"/>
          </a:xfrm>
        </p:spPr>
        <p:txBody>
          <a:bodyPr/>
          <a:lstStyle/>
          <a:p>
            <a:pPr eaLnBrk="1" hangingPunct="1"/>
            <a:r>
              <a:rPr lang="en-US" altLang="en-US" sz="6600" b="1" dirty="0">
                <a:solidFill>
                  <a:srgbClr val="CC9900"/>
                </a:solidFill>
                <a:effectLst>
                  <a:outerShdw blurRad="50800" dist="50800" dir="5400000" algn="ctr" rotWithShape="0">
                    <a:schemeClr val="tx1"/>
                  </a:outerShdw>
                </a:effectLst>
                <a:latin typeface="Arial Narrow" pitchFamily="34" charset="0"/>
                <a:cs typeface="Tahoma" panose="020B0604030504040204" pitchFamily="34" charset="0"/>
              </a:rPr>
              <a:t>DISTRICT </a:t>
            </a:r>
            <a:r>
              <a:rPr lang="en-US" altLang="en-US" sz="6600" b="1" dirty="0" smtClean="0">
                <a:solidFill>
                  <a:srgbClr val="CC9900"/>
                </a:solidFill>
                <a:effectLst>
                  <a:outerShdw blurRad="50800" dist="50800" dir="5400000" algn="ctr" rotWithShape="0">
                    <a:schemeClr val="tx1"/>
                  </a:outerShdw>
                </a:effectLst>
                <a:latin typeface="Arial Narrow" pitchFamily="34" charset="0"/>
                <a:cs typeface="Tahoma" panose="020B0604030504040204" pitchFamily="34" charset="0"/>
              </a:rPr>
              <a:t/>
            </a:r>
            <a:br>
              <a:rPr lang="en-US" altLang="en-US" sz="6600" b="1" dirty="0" smtClean="0">
                <a:solidFill>
                  <a:srgbClr val="CC9900"/>
                </a:solidFill>
                <a:effectLst>
                  <a:outerShdw blurRad="50800" dist="50800" dir="5400000" algn="ctr" rotWithShape="0">
                    <a:schemeClr val="tx1"/>
                  </a:outerShdw>
                </a:effectLst>
                <a:latin typeface="Arial Narrow" pitchFamily="34" charset="0"/>
                <a:cs typeface="Tahoma" panose="020B0604030504040204" pitchFamily="34" charset="0"/>
              </a:rPr>
            </a:br>
            <a:r>
              <a:rPr lang="en-US" altLang="en-US" sz="6600" b="1" dirty="0" smtClean="0">
                <a:solidFill>
                  <a:srgbClr val="CC9900"/>
                </a:solidFill>
                <a:effectLst>
                  <a:outerShdw blurRad="50800" dist="50800" dir="5400000" algn="ctr" rotWithShape="0">
                    <a:schemeClr val="tx1"/>
                  </a:outerShdw>
                </a:effectLst>
                <a:latin typeface="Arial Narrow" pitchFamily="34" charset="0"/>
                <a:cs typeface="Tahoma" panose="020B0604030504040204" pitchFamily="34" charset="0"/>
              </a:rPr>
              <a:t>PERFORMANCE </a:t>
            </a:r>
            <a:endParaRPr lang="en-US" altLang="en-US" sz="6600" b="1" dirty="0">
              <a:solidFill>
                <a:srgbClr val="CC9900"/>
              </a:solidFill>
              <a:effectLst>
                <a:outerShdw blurRad="50800" dist="50800" dir="5400000" algn="ctr" rotWithShape="0">
                  <a:schemeClr val="tx1"/>
                </a:outerShdw>
              </a:effectLst>
              <a:latin typeface="Arial Narrow" pitchFamily="34" charset="0"/>
              <a:cs typeface="Tahoma" panose="020B0604030504040204" pitchFamily="34" charset="0"/>
            </a:endParaRPr>
          </a:p>
        </p:txBody>
      </p:sp>
      <p:sp>
        <p:nvSpPr>
          <p:cNvPr id="2" name="Slide Number Placeholder 1"/>
          <p:cNvSpPr>
            <a:spLocks noGrp="1"/>
          </p:cNvSpPr>
          <p:nvPr>
            <p:ph type="sldNum" sz="quarter" idx="12"/>
          </p:nvPr>
        </p:nvSpPr>
        <p:spPr/>
        <p:txBody>
          <a:bodyPr/>
          <a:lstStyle/>
          <a:p>
            <a:pPr>
              <a:defRPr/>
            </a:pPr>
            <a:fld id="{5D50A69F-0DB0-4229-A874-189A1B00A418}" type="slidenum">
              <a:rPr lang="en-ZA" altLang="en-US" sz="1600" smtClean="0"/>
              <a:pPr>
                <a:defRPr/>
              </a:pPr>
              <a:t>96</a:t>
            </a:fld>
            <a:endParaRPr lang="en-ZA" altLang="en-US" sz="1600" dirty="0"/>
          </a:p>
        </p:txBody>
      </p:sp>
    </p:spTree>
    <p:extLst>
      <p:ext uri="{BB962C8B-B14F-4D97-AF65-F5344CB8AC3E}">
        <p14:creationId xmlns:p14="http://schemas.microsoft.com/office/powerpoint/2010/main" val="423882178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252536" y="266923"/>
            <a:ext cx="7559824" cy="785813"/>
          </a:xfrm>
        </p:spPr>
        <p:txBody>
          <a:bodyPr rtlCol="0">
            <a:noAutofit/>
          </a:bodyPr>
          <a:lstStyle/>
          <a:p>
            <a:pPr eaLnBrk="1" fontAlgn="auto" hangingPunct="1">
              <a:spcAft>
                <a:spcPts val="0"/>
              </a:spcAft>
              <a:defRPr/>
            </a:pPr>
            <a:r>
              <a:rPr lang="en-US" altLang="en-US" sz="3200" b="1" dirty="0">
                <a:solidFill>
                  <a:schemeClr val="accent2">
                    <a:lumMod val="50000"/>
                  </a:schemeClr>
                </a:solidFill>
                <a:latin typeface="Arial Narrow" pitchFamily="34" charset="0"/>
                <a:ea typeface="Tahoma" panose="020B0604030504040204" pitchFamily="34" charset="0"/>
                <a:cs typeface="Tahoma" panose="020B0604030504040204" pitchFamily="34" charset="0"/>
              </a:rPr>
              <a:t>DISTRICT PERFORMANCE BY ACHIEVEMENT INTERVAL AND PROVINCE: 2019</a:t>
            </a:r>
            <a:endParaRPr lang="en-ZA" altLang="en-US" sz="3200" b="1" dirty="0">
              <a:solidFill>
                <a:schemeClr val="accent2">
                  <a:lumMod val="50000"/>
                </a:schemeClr>
              </a:solidFill>
              <a:latin typeface="Arial Narrow" pitchFamily="34" charset="0"/>
              <a:ea typeface="Tahoma" panose="020B0604030504040204" pitchFamily="34" charset="0"/>
              <a:cs typeface="Tahoma" panose="020B0604030504040204" pitchFamily="34" charset="0"/>
            </a:endParaRP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42750954"/>
              </p:ext>
            </p:extLst>
          </p:nvPr>
        </p:nvGraphicFramePr>
        <p:xfrm>
          <a:off x="107503" y="1124743"/>
          <a:ext cx="9001000" cy="5672791"/>
        </p:xfrm>
        <a:graphic>
          <a:graphicData uri="http://schemas.openxmlformats.org/drawingml/2006/table">
            <a:tbl>
              <a:tblPr>
                <a:tableStyleId>{5940675A-B579-460E-94D1-54222C63F5DA}</a:tableStyleId>
              </a:tblPr>
              <a:tblGrid>
                <a:gridCol w="1116643">
                  <a:extLst>
                    <a:ext uri="{9D8B030D-6E8A-4147-A177-3AD203B41FA5}">
                      <a16:colId xmlns:a16="http://schemas.microsoft.com/office/drawing/2014/main" val="20000"/>
                    </a:ext>
                  </a:extLst>
                </a:gridCol>
                <a:gridCol w="1339109">
                  <a:extLst>
                    <a:ext uri="{9D8B030D-6E8A-4147-A177-3AD203B41FA5}">
                      <a16:colId xmlns:a16="http://schemas.microsoft.com/office/drawing/2014/main" val="20001"/>
                    </a:ext>
                  </a:extLst>
                </a:gridCol>
                <a:gridCol w="1413505">
                  <a:extLst>
                    <a:ext uri="{9D8B030D-6E8A-4147-A177-3AD203B41FA5}">
                      <a16:colId xmlns:a16="http://schemas.microsoft.com/office/drawing/2014/main" val="20002"/>
                    </a:ext>
                  </a:extLst>
                </a:gridCol>
                <a:gridCol w="1264715">
                  <a:extLst>
                    <a:ext uri="{9D8B030D-6E8A-4147-A177-3AD203B41FA5}">
                      <a16:colId xmlns:a16="http://schemas.microsoft.com/office/drawing/2014/main" val="20003"/>
                    </a:ext>
                  </a:extLst>
                </a:gridCol>
                <a:gridCol w="1295314">
                  <a:extLst>
                    <a:ext uri="{9D8B030D-6E8A-4147-A177-3AD203B41FA5}">
                      <a16:colId xmlns:a16="http://schemas.microsoft.com/office/drawing/2014/main" val="20004"/>
                    </a:ext>
                  </a:extLst>
                </a:gridCol>
                <a:gridCol w="1285857">
                  <a:extLst>
                    <a:ext uri="{9D8B030D-6E8A-4147-A177-3AD203B41FA5}">
                      <a16:colId xmlns:a16="http://schemas.microsoft.com/office/drawing/2014/main" val="20005"/>
                    </a:ext>
                  </a:extLst>
                </a:gridCol>
                <a:gridCol w="1285857">
                  <a:extLst>
                    <a:ext uri="{9D8B030D-6E8A-4147-A177-3AD203B41FA5}">
                      <a16:colId xmlns:a16="http://schemas.microsoft.com/office/drawing/2014/main" val="20006"/>
                    </a:ext>
                  </a:extLst>
                </a:gridCol>
              </a:tblGrid>
              <a:tr h="447379">
                <a:tc rowSpan="2">
                  <a:txBody>
                    <a:bodyPr/>
                    <a:lstStyle/>
                    <a:p>
                      <a:pPr algn="l" fontAlgn="ctr"/>
                      <a:r>
                        <a:rPr lang="en-US" sz="2000" b="1" u="none" strike="noStrike" dirty="0">
                          <a:effectLst/>
                          <a:latin typeface="Arial Narrow" pitchFamily="34" charset="0"/>
                          <a:ea typeface="Tahoma" panose="020B0604030504040204" pitchFamily="34" charset="0"/>
                          <a:cs typeface="Tahoma" panose="020B0604030504040204" pitchFamily="34" charset="0"/>
                        </a:rPr>
                        <a:t>Province </a:t>
                      </a:r>
                      <a:endParaRPr lang="en-US" sz="2000" b="1" i="0" u="none" strike="noStrike" dirty="0">
                        <a:solidFill>
                          <a:srgbClr val="000000"/>
                        </a:solidFill>
                        <a:effectLst/>
                        <a:latin typeface="Arial Narrow" pitchFamily="34" charset="0"/>
                        <a:ea typeface="Tahoma" panose="020B0604030504040204" pitchFamily="34" charset="0"/>
                        <a:cs typeface="Tahoma" panose="020B0604030504040204" pitchFamily="34" charset="0"/>
                      </a:endParaRPr>
                    </a:p>
                  </a:txBody>
                  <a:tcPr marL="9525" marR="9525" marT="9526" marB="0" anchor="ctr">
                    <a:solidFill>
                      <a:schemeClr val="accent6">
                        <a:lumMod val="40000"/>
                        <a:lumOff val="60000"/>
                      </a:schemeClr>
                    </a:solidFill>
                  </a:tcPr>
                </a:tc>
                <a:tc rowSpan="2">
                  <a:txBody>
                    <a:bodyPr/>
                    <a:lstStyle/>
                    <a:p>
                      <a:pPr algn="ctr" fontAlgn="ctr"/>
                      <a:r>
                        <a:rPr lang="en-US" sz="2000" b="1" u="none" strike="noStrike" dirty="0">
                          <a:effectLst/>
                          <a:latin typeface="Arial Narrow" pitchFamily="34" charset="0"/>
                          <a:ea typeface="Tahoma" panose="020B0604030504040204" pitchFamily="34" charset="0"/>
                          <a:cs typeface="Tahoma" panose="020B0604030504040204" pitchFamily="34" charset="0"/>
                        </a:rPr>
                        <a:t>Total number of Districts</a:t>
                      </a:r>
                      <a:endParaRPr lang="en-US" sz="2000" b="1" i="0" u="none" strike="noStrike" dirty="0">
                        <a:solidFill>
                          <a:srgbClr val="000000"/>
                        </a:solidFill>
                        <a:effectLst/>
                        <a:latin typeface="Arial Narrow" pitchFamily="34" charset="0"/>
                        <a:ea typeface="Tahoma" panose="020B0604030504040204" pitchFamily="34" charset="0"/>
                        <a:cs typeface="Tahoma" panose="020B0604030504040204" pitchFamily="34" charset="0"/>
                      </a:endParaRPr>
                    </a:p>
                  </a:txBody>
                  <a:tcPr marL="9525" marR="9525" marT="9526" marB="0" anchor="ctr">
                    <a:solidFill>
                      <a:schemeClr val="accent6">
                        <a:lumMod val="40000"/>
                        <a:lumOff val="60000"/>
                      </a:schemeClr>
                    </a:solidFill>
                  </a:tcPr>
                </a:tc>
                <a:tc gridSpan="5">
                  <a:txBody>
                    <a:bodyPr/>
                    <a:lstStyle/>
                    <a:p>
                      <a:pPr algn="ctr" fontAlgn="ctr"/>
                      <a:r>
                        <a:rPr lang="en-US" sz="2000" b="1" u="none" strike="noStrike" dirty="0">
                          <a:effectLst/>
                          <a:latin typeface="Arial Narrow" pitchFamily="34" charset="0"/>
                          <a:ea typeface="Tahoma" panose="020B0604030504040204" pitchFamily="34" charset="0"/>
                          <a:cs typeface="Tahoma" panose="020B0604030504040204" pitchFamily="34" charset="0"/>
                        </a:rPr>
                        <a:t>2019</a:t>
                      </a:r>
                      <a:endParaRPr lang="en-US" sz="2000" b="1" i="0" u="none" strike="noStrike" dirty="0">
                        <a:solidFill>
                          <a:srgbClr val="000000"/>
                        </a:solidFill>
                        <a:effectLst/>
                        <a:latin typeface="Arial Narrow" pitchFamily="34" charset="0"/>
                        <a:ea typeface="Tahoma" panose="020B0604030504040204" pitchFamily="34" charset="0"/>
                        <a:cs typeface="Tahoma" panose="020B0604030504040204" pitchFamily="34" charset="0"/>
                      </a:endParaRPr>
                    </a:p>
                  </a:txBody>
                  <a:tcPr marL="9525" marR="9525" marT="9526" marB="0" anchor="ctr">
                    <a:solidFill>
                      <a:schemeClr val="accent6">
                        <a:lumMod val="40000"/>
                        <a:lumOff val="60000"/>
                      </a:schemeClr>
                    </a:solidFill>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val="10000"/>
                  </a:ext>
                </a:extLst>
              </a:tr>
              <a:tr h="829856">
                <a:tc vMerge="1">
                  <a:txBody>
                    <a:bodyPr/>
                    <a:lstStyle/>
                    <a:p>
                      <a:endParaRPr lang="en-ZA"/>
                    </a:p>
                  </a:txBody>
                  <a:tcPr/>
                </a:tc>
                <a:tc vMerge="1">
                  <a:txBody>
                    <a:bodyPr/>
                    <a:lstStyle/>
                    <a:p>
                      <a:pPr algn="ctr" fontAlgn="ctr"/>
                      <a:endParaRPr lang="en-US" sz="2000" b="1" i="0" u="none" strike="noStrike" dirty="0">
                        <a:solidFill>
                          <a:srgbClr val="000000"/>
                        </a:solidFill>
                        <a:effectLst/>
                        <a:latin typeface="Calibri"/>
                      </a:endParaRPr>
                    </a:p>
                  </a:txBody>
                  <a:tcPr marL="9526" marR="9526" marT="9526" marB="0"/>
                </a:tc>
                <a:tc>
                  <a:txBody>
                    <a:bodyPr/>
                    <a:lstStyle/>
                    <a:p>
                      <a:pPr algn="ctr" fontAlgn="ctr"/>
                      <a:r>
                        <a:rPr lang="en-US" sz="2000" b="1" u="none" strike="noStrike" dirty="0">
                          <a:effectLst/>
                          <a:latin typeface="Arial Narrow" pitchFamily="34" charset="0"/>
                          <a:ea typeface="Tahoma" panose="020B0604030504040204" pitchFamily="34" charset="0"/>
                          <a:cs typeface="Tahoma" panose="020B0604030504040204" pitchFamily="34" charset="0"/>
                        </a:rPr>
                        <a:t>Below 50%</a:t>
                      </a:r>
                      <a:endParaRPr lang="en-US" sz="2000" b="1" i="0" u="none" strike="noStrike" dirty="0">
                        <a:solidFill>
                          <a:srgbClr val="000000"/>
                        </a:solidFill>
                        <a:effectLst/>
                        <a:latin typeface="Arial Narrow" pitchFamily="34" charset="0"/>
                        <a:ea typeface="Tahoma" panose="020B0604030504040204" pitchFamily="34" charset="0"/>
                        <a:cs typeface="Tahoma" panose="020B0604030504040204" pitchFamily="34" charset="0"/>
                      </a:endParaRPr>
                    </a:p>
                  </a:txBody>
                  <a:tcPr marL="9525" marR="9525" marT="9526" marB="0">
                    <a:solidFill>
                      <a:schemeClr val="accent6">
                        <a:lumMod val="40000"/>
                        <a:lumOff val="60000"/>
                      </a:schemeClr>
                    </a:solidFill>
                  </a:tcPr>
                </a:tc>
                <a:tc>
                  <a:txBody>
                    <a:bodyPr/>
                    <a:lstStyle/>
                    <a:p>
                      <a:pPr algn="ctr" fontAlgn="ctr"/>
                      <a:r>
                        <a:rPr lang="en-US" sz="2000" b="1" u="none" strike="noStrike" dirty="0">
                          <a:effectLst/>
                          <a:latin typeface="Arial Narrow" pitchFamily="34" charset="0"/>
                          <a:ea typeface="Tahoma" panose="020B0604030504040204" pitchFamily="34" charset="0"/>
                          <a:cs typeface="Tahoma" panose="020B0604030504040204" pitchFamily="34" charset="0"/>
                        </a:rPr>
                        <a:t>50% to 59.9%</a:t>
                      </a:r>
                      <a:endParaRPr lang="en-US" sz="2000" b="1" i="0" u="none" strike="noStrike" dirty="0">
                        <a:solidFill>
                          <a:srgbClr val="000000"/>
                        </a:solidFill>
                        <a:effectLst/>
                        <a:latin typeface="Arial Narrow" pitchFamily="34" charset="0"/>
                        <a:ea typeface="Tahoma" panose="020B0604030504040204" pitchFamily="34" charset="0"/>
                        <a:cs typeface="Tahoma" panose="020B0604030504040204" pitchFamily="34" charset="0"/>
                      </a:endParaRPr>
                    </a:p>
                  </a:txBody>
                  <a:tcPr marL="9525" marR="9525" marT="9526" marB="0">
                    <a:solidFill>
                      <a:schemeClr val="accent6">
                        <a:lumMod val="40000"/>
                        <a:lumOff val="60000"/>
                      </a:schemeClr>
                    </a:solidFill>
                  </a:tcPr>
                </a:tc>
                <a:tc>
                  <a:txBody>
                    <a:bodyPr/>
                    <a:lstStyle/>
                    <a:p>
                      <a:pPr algn="ctr" fontAlgn="ctr"/>
                      <a:r>
                        <a:rPr lang="en-US" sz="2000" b="1" u="none" strike="noStrike" dirty="0">
                          <a:effectLst/>
                          <a:latin typeface="Arial Narrow" pitchFamily="34" charset="0"/>
                          <a:ea typeface="Tahoma" panose="020B0604030504040204" pitchFamily="34" charset="0"/>
                          <a:cs typeface="Tahoma" panose="020B0604030504040204" pitchFamily="34" charset="0"/>
                        </a:rPr>
                        <a:t>60% to 69.9%</a:t>
                      </a:r>
                      <a:endParaRPr lang="en-US" sz="2000" b="1" i="0" u="none" strike="noStrike" dirty="0">
                        <a:solidFill>
                          <a:srgbClr val="000000"/>
                        </a:solidFill>
                        <a:effectLst/>
                        <a:latin typeface="Arial Narrow" pitchFamily="34" charset="0"/>
                        <a:ea typeface="Tahoma" panose="020B0604030504040204" pitchFamily="34" charset="0"/>
                        <a:cs typeface="Tahoma" panose="020B0604030504040204" pitchFamily="34" charset="0"/>
                      </a:endParaRPr>
                    </a:p>
                  </a:txBody>
                  <a:tcPr marL="9525" marR="9525" marT="9526" marB="0">
                    <a:solidFill>
                      <a:schemeClr val="accent6">
                        <a:lumMod val="40000"/>
                        <a:lumOff val="60000"/>
                      </a:schemeClr>
                    </a:solidFill>
                  </a:tcPr>
                </a:tc>
                <a:tc>
                  <a:txBody>
                    <a:bodyPr/>
                    <a:lstStyle/>
                    <a:p>
                      <a:pPr algn="ctr" fontAlgn="ctr"/>
                      <a:r>
                        <a:rPr lang="en-US" sz="2000" b="1" u="none" strike="noStrike" dirty="0">
                          <a:effectLst/>
                          <a:latin typeface="Arial Narrow" pitchFamily="34" charset="0"/>
                          <a:ea typeface="Tahoma" panose="020B0604030504040204" pitchFamily="34" charset="0"/>
                          <a:cs typeface="Tahoma" panose="020B0604030504040204" pitchFamily="34" charset="0"/>
                        </a:rPr>
                        <a:t>70% to 79.9%</a:t>
                      </a:r>
                      <a:endParaRPr lang="en-US" sz="2000" b="1" i="0" u="none" strike="noStrike" dirty="0">
                        <a:solidFill>
                          <a:srgbClr val="000000"/>
                        </a:solidFill>
                        <a:effectLst/>
                        <a:latin typeface="Arial Narrow" pitchFamily="34" charset="0"/>
                        <a:ea typeface="Tahoma" panose="020B0604030504040204" pitchFamily="34" charset="0"/>
                        <a:cs typeface="Tahoma" panose="020B0604030504040204" pitchFamily="34" charset="0"/>
                      </a:endParaRPr>
                    </a:p>
                  </a:txBody>
                  <a:tcPr marL="9525" marR="9525" marT="9526" marB="0">
                    <a:solidFill>
                      <a:schemeClr val="accent6">
                        <a:lumMod val="40000"/>
                        <a:lumOff val="60000"/>
                      </a:schemeClr>
                    </a:solidFill>
                  </a:tcPr>
                </a:tc>
                <a:tc>
                  <a:txBody>
                    <a:bodyPr/>
                    <a:lstStyle/>
                    <a:p>
                      <a:pPr algn="ctr" fontAlgn="ctr"/>
                      <a:r>
                        <a:rPr lang="en-US" sz="2000" b="1" u="none" strike="noStrike" dirty="0">
                          <a:effectLst/>
                          <a:latin typeface="Arial Narrow" pitchFamily="34" charset="0"/>
                          <a:ea typeface="Tahoma" panose="020B0604030504040204" pitchFamily="34" charset="0"/>
                          <a:cs typeface="Tahoma" panose="020B0604030504040204" pitchFamily="34" charset="0"/>
                        </a:rPr>
                        <a:t>80% and above</a:t>
                      </a:r>
                      <a:endParaRPr lang="en-US" sz="2000" b="1" i="0" u="none" strike="noStrike" dirty="0">
                        <a:solidFill>
                          <a:srgbClr val="000000"/>
                        </a:solidFill>
                        <a:effectLst/>
                        <a:latin typeface="Arial Narrow" pitchFamily="34" charset="0"/>
                        <a:ea typeface="Tahoma" panose="020B0604030504040204" pitchFamily="34" charset="0"/>
                        <a:cs typeface="Tahoma" panose="020B0604030504040204" pitchFamily="34" charset="0"/>
                      </a:endParaRPr>
                    </a:p>
                  </a:txBody>
                  <a:tcPr marL="9525" marR="9525" marT="9526" marB="0">
                    <a:solidFill>
                      <a:schemeClr val="accent6">
                        <a:lumMod val="40000"/>
                        <a:lumOff val="60000"/>
                      </a:schemeClr>
                    </a:solidFill>
                  </a:tcPr>
                </a:tc>
                <a:extLst>
                  <a:ext uri="{0D108BD9-81ED-4DB2-BD59-A6C34878D82A}">
                    <a16:rowId xmlns:a16="http://schemas.microsoft.com/office/drawing/2014/main" val="10001"/>
                  </a:ext>
                </a:extLst>
              </a:tr>
              <a:tr h="427605">
                <a:tc>
                  <a:txBody>
                    <a:bodyPr/>
                    <a:lstStyle/>
                    <a:p>
                      <a:pPr algn="l" fontAlgn="ctr"/>
                      <a:r>
                        <a:rPr lang="en-US" sz="2000" b="1" u="none" strike="noStrike" dirty="0">
                          <a:effectLst/>
                          <a:latin typeface="Arial Narrow" pitchFamily="34" charset="0"/>
                          <a:ea typeface="Tahoma" panose="020B0604030504040204" pitchFamily="34" charset="0"/>
                          <a:cs typeface="Tahoma" panose="020B0604030504040204" pitchFamily="34" charset="0"/>
                        </a:rPr>
                        <a:t>EC</a:t>
                      </a:r>
                      <a:endParaRPr lang="en-US" sz="2000" b="1" i="0" u="none" strike="noStrike" dirty="0">
                        <a:solidFill>
                          <a:srgbClr val="000000"/>
                        </a:solidFill>
                        <a:effectLst/>
                        <a:latin typeface="Arial Narrow" pitchFamily="34" charset="0"/>
                        <a:ea typeface="Tahoma" panose="020B0604030504040204" pitchFamily="34" charset="0"/>
                        <a:cs typeface="Tahoma" panose="020B0604030504040204" pitchFamily="34" charset="0"/>
                      </a:endParaRPr>
                    </a:p>
                  </a:txBody>
                  <a:tcPr marL="9525" marR="9525" marT="9526" marB="0" anchor="ctr">
                    <a:solidFill>
                      <a:schemeClr val="accent6">
                        <a:lumMod val="40000"/>
                        <a:lumOff val="60000"/>
                      </a:schemeClr>
                    </a:solidFill>
                  </a:tcPr>
                </a:tc>
                <a:tc>
                  <a:txBody>
                    <a:bodyPr/>
                    <a:lstStyle/>
                    <a:p>
                      <a:pPr algn="ctr" rtl="0" fontAlgn="b"/>
                      <a:r>
                        <a:rPr lang="en-ZA" sz="2000" b="0" i="0" u="none" strike="noStrike" dirty="0">
                          <a:solidFill>
                            <a:srgbClr val="000000"/>
                          </a:solidFill>
                          <a:effectLst/>
                          <a:latin typeface="Arial Narrow" panose="020B0606020202030204" pitchFamily="34" charset="0"/>
                        </a:rPr>
                        <a:t>12</a:t>
                      </a:r>
                    </a:p>
                  </a:txBody>
                  <a:tcPr marL="9525" marR="9525" marT="9525" marB="0" anchor="ctr">
                    <a:solidFill>
                      <a:schemeClr val="accent6">
                        <a:lumMod val="40000"/>
                        <a:lumOff val="60000"/>
                      </a:schemeClr>
                    </a:solidFill>
                  </a:tcPr>
                </a:tc>
                <a:tc>
                  <a:txBody>
                    <a:bodyPr/>
                    <a:lstStyle/>
                    <a:p>
                      <a:pPr algn="ctr" rtl="0" fontAlgn="b"/>
                      <a:r>
                        <a:rPr lang="en-ZA" sz="2000" b="0" i="0" u="none" strike="noStrike" dirty="0">
                          <a:solidFill>
                            <a:srgbClr val="000000"/>
                          </a:solidFill>
                          <a:effectLst/>
                          <a:latin typeface="Arial Narrow" panose="020B0606020202030204" pitchFamily="34" charset="0"/>
                        </a:rPr>
                        <a:t>0</a:t>
                      </a:r>
                    </a:p>
                  </a:txBody>
                  <a:tcPr marL="9525" marR="9525" marT="9525" marB="0" anchor="ctr">
                    <a:solidFill>
                      <a:schemeClr val="accent6">
                        <a:lumMod val="20000"/>
                        <a:lumOff val="80000"/>
                      </a:schemeClr>
                    </a:solidFill>
                  </a:tcPr>
                </a:tc>
                <a:tc>
                  <a:txBody>
                    <a:bodyPr/>
                    <a:lstStyle/>
                    <a:p>
                      <a:pPr algn="ctr" rtl="0" fontAlgn="b"/>
                      <a:r>
                        <a:rPr lang="en-ZA" sz="2000" b="0" i="0" u="none" strike="noStrike" dirty="0">
                          <a:solidFill>
                            <a:srgbClr val="000000"/>
                          </a:solidFill>
                          <a:effectLst/>
                          <a:latin typeface="Arial Narrow" panose="020B0606020202030204" pitchFamily="34" charset="0"/>
                        </a:rPr>
                        <a:t>0</a:t>
                      </a:r>
                    </a:p>
                  </a:txBody>
                  <a:tcPr marL="9525" marR="9525" marT="9525" marB="0" anchor="ctr">
                    <a:solidFill>
                      <a:schemeClr val="accent6">
                        <a:lumMod val="20000"/>
                        <a:lumOff val="80000"/>
                      </a:schemeClr>
                    </a:solidFill>
                  </a:tcPr>
                </a:tc>
                <a:tc>
                  <a:txBody>
                    <a:bodyPr/>
                    <a:lstStyle/>
                    <a:p>
                      <a:pPr algn="ctr" rtl="0" fontAlgn="b"/>
                      <a:r>
                        <a:rPr lang="en-ZA" sz="2000" b="0" i="0" u="none" strike="noStrike" dirty="0">
                          <a:solidFill>
                            <a:srgbClr val="000000"/>
                          </a:solidFill>
                          <a:effectLst/>
                          <a:latin typeface="Arial Narrow" panose="020B0606020202030204" pitchFamily="34" charset="0"/>
                        </a:rPr>
                        <a:t>1</a:t>
                      </a:r>
                    </a:p>
                  </a:txBody>
                  <a:tcPr marL="9525" marR="9525" marT="9525" marB="0" anchor="ctr">
                    <a:solidFill>
                      <a:schemeClr val="accent6">
                        <a:lumMod val="20000"/>
                        <a:lumOff val="80000"/>
                      </a:schemeClr>
                    </a:solidFill>
                  </a:tcPr>
                </a:tc>
                <a:tc>
                  <a:txBody>
                    <a:bodyPr/>
                    <a:lstStyle/>
                    <a:p>
                      <a:pPr algn="ctr" rtl="0" fontAlgn="b"/>
                      <a:r>
                        <a:rPr lang="en-ZA" sz="2000" b="0" i="0" u="none" strike="noStrike" dirty="0">
                          <a:solidFill>
                            <a:srgbClr val="000000"/>
                          </a:solidFill>
                          <a:effectLst/>
                          <a:latin typeface="Arial Narrow" panose="020B0606020202030204" pitchFamily="34" charset="0"/>
                        </a:rPr>
                        <a:t>10</a:t>
                      </a:r>
                    </a:p>
                  </a:txBody>
                  <a:tcPr marL="9525" marR="9525" marT="9525" marB="0" anchor="ctr">
                    <a:solidFill>
                      <a:schemeClr val="accent6">
                        <a:lumMod val="20000"/>
                        <a:lumOff val="80000"/>
                      </a:schemeClr>
                    </a:solidFill>
                  </a:tcPr>
                </a:tc>
                <a:tc>
                  <a:txBody>
                    <a:bodyPr/>
                    <a:lstStyle/>
                    <a:p>
                      <a:pPr algn="ctr" rtl="0" fontAlgn="b"/>
                      <a:r>
                        <a:rPr lang="en-ZA" sz="2000" b="0" i="0" u="none" strike="noStrike" dirty="0">
                          <a:solidFill>
                            <a:srgbClr val="000000"/>
                          </a:solidFill>
                          <a:effectLst/>
                          <a:latin typeface="Arial Narrow" panose="020B0606020202030204" pitchFamily="34" charset="0"/>
                        </a:rPr>
                        <a:t>1</a:t>
                      </a:r>
                    </a:p>
                  </a:txBody>
                  <a:tcPr marL="9525" marR="9525" marT="9525" marB="0" anchor="ctr">
                    <a:solidFill>
                      <a:schemeClr val="accent6">
                        <a:lumMod val="20000"/>
                        <a:lumOff val="80000"/>
                      </a:schemeClr>
                    </a:solidFill>
                  </a:tcPr>
                </a:tc>
                <a:extLst>
                  <a:ext uri="{0D108BD9-81ED-4DB2-BD59-A6C34878D82A}">
                    <a16:rowId xmlns:a16="http://schemas.microsoft.com/office/drawing/2014/main" val="10002"/>
                  </a:ext>
                </a:extLst>
              </a:tr>
              <a:tr h="427605">
                <a:tc>
                  <a:txBody>
                    <a:bodyPr/>
                    <a:lstStyle/>
                    <a:p>
                      <a:pPr algn="l" fontAlgn="ctr"/>
                      <a:r>
                        <a:rPr lang="en-US" sz="2000" b="1" u="none" strike="noStrike" dirty="0">
                          <a:effectLst/>
                          <a:latin typeface="Arial Narrow" pitchFamily="34" charset="0"/>
                          <a:ea typeface="Tahoma" panose="020B0604030504040204" pitchFamily="34" charset="0"/>
                          <a:cs typeface="Tahoma" panose="020B0604030504040204" pitchFamily="34" charset="0"/>
                        </a:rPr>
                        <a:t>FS</a:t>
                      </a:r>
                      <a:endParaRPr lang="en-US" sz="2000" b="1" i="0" u="none" strike="noStrike" dirty="0">
                        <a:solidFill>
                          <a:srgbClr val="000000"/>
                        </a:solidFill>
                        <a:effectLst/>
                        <a:latin typeface="Arial Narrow" pitchFamily="34" charset="0"/>
                        <a:ea typeface="Tahoma" panose="020B0604030504040204" pitchFamily="34" charset="0"/>
                        <a:cs typeface="Tahoma" panose="020B0604030504040204" pitchFamily="34" charset="0"/>
                      </a:endParaRPr>
                    </a:p>
                  </a:txBody>
                  <a:tcPr marL="9525" marR="9525" marT="9526" marB="0" anchor="ctr">
                    <a:solidFill>
                      <a:schemeClr val="accent6">
                        <a:lumMod val="40000"/>
                        <a:lumOff val="60000"/>
                      </a:schemeClr>
                    </a:solidFill>
                  </a:tcPr>
                </a:tc>
                <a:tc>
                  <a:txBody>
                    <a:bodyPr/>
                    <a:lstStyle/>
                    <a:p>
                      <a:pPr algn="ctr" rtl="0" fontAlgn="b"/>
                      <a:r>
                        <a:rPr lang="en-ZA" sz="2000" b="0" i="0" u="none" strike="noStrike" dirty="0">
                          <a:solidFill>
                            <a:srgbClr val="000000"/>
                          </a:solidFill>
                          <a:effectLst/>
                          <a:latin typeface="Arial Narrow" panose="020B0606020202030204" pitchFamily="34" charset="0"/>
                        </a:rPr>
                        <a:t>5</a:t>
                      </a:r>
                    </a:p>
                  </a:txBody>
                  <a:tcPr marL="9525" marR="9525" marT="9525" marB="0" anchor="ctr">
                    <a:solidFill>
                      <a:schemeClr val="accent6">
                        <a:lumMod val="40000"/>
                        <a:lumOff val="60000"/>
                      </a:schemeClr>
                    </a:solidFill>
                  </a:tcPr>
                </a:tc>
                <a:tc>
                  <a:txBody>
                    <a:bodyPr/>
                    <a:lstStyle/>
                    <a:p>
                      <a:pPr algn="ctr" rtl="0" fontAlgn="b"/>
                      <a:r>
                        <a:rPr lang="en-ZA" sz="2000" b="0" i="0" u="none" strike="noStrike" dirty="0">
                          <a:solidFill>
                            <a:srgbClr val="000000"/>
                          </a:solidFill>
                          <a:effectLst/>
                          <a:latin typeface="Arial Narrow" panose="020B0606020202030204" pitchFamily="34" charset="0"/>
                        </a:rPr>
                        <a:t>0</a:t>
                      </a:r>
                    </a:p>
                  </a:txBody>
                  <a:tcPr marL="9525" marR="9525" marT="9525" marB="0" anchor="ctr">
                    <a:solidFill>
                      <a:schemeClr val="accent6">
                        <a:lumMod val="20000"/>
                        <a:lumOff val="80000"/>
                      </a:schemeClr>
                    </a:solidFill>
                  </a:tcPr>
                </a:tc>
                <a:tc>
                  <a:txBody>
                    <a:bodyPr/>
                    <a:lstStyle/>
                    <a:p>
                      <a:pPr algn="ctr" rtl="0" fontAlgn="b"/>
                      <a:r>
                        <a:rPr lang="en-ZA" sz="2000" b="0" i="0" u="none" strike="noStrike" dirty="0">
                          <a:solidFill>
                            <a:srgbClr val="000000"/>
                          </a:solidFill>
                          <a:effectLst/>
                          <a:latin typeface="Arial Narrow" panose="020B0606020202030204" pitchFamily="34" charset="0"/>
                        </a:rPr>
                        <a:t>0</a:t>
                      </a:r>
                    </a:p>
                  </a:txBody>
                  <a:tcPr marL="9525" marR="9525" marT="9525" marB="0" anchor="ctr">
                    <a:solidFill>
                      <a:schemeClr val="accent6">
                        <a:lumMod val="20000"/>
                        <a:lumOff val="80000"/>
                      </a:schemeClr>
                    </a:solidFill>
                  </a:tcPr>
                </a:tc>
                <a:tc>
                  <a:txBody>
                    <a:bodyPr/>
                    <a:lstStyle/>
                    <a:p>
                      <a:pPr algn="ctr" rtl="0" fontAlgn="b"/>
                      <a:r>
                        <a:rPr lang="en-ZA" sz="2000" b="0" i="0" u="none" strike="noStrike" dirty="0">
                          <a:solidFill>
                            <a:srgbClr val="000000"/>
                          </a:solidFill>
                          <a:effectLst/>
                          <a:latin typeface="Arial Narrow" panose="020B0606020202030204" pitchFamily="34" charset="0"/>
                        </a:rPr>
                        <a:t>0</a:t>
                      </a:r>
                    </a:p>
                  </a:txBody>
                  <a:tcPr marL="9525" marR="9525" marT="9525" marB="0" anchor="ctr">
                    <a:solidFill>
                      <a:schemeClr val="accent6">
                        <a:lumMod val="20000"/>
                        <a:lumOff val="80000"/>
                      </a:schemeClr>
                    </a:solidFill>
                  </a:tcPr>
                </a:tc>
                <a:tc>
                  <a:txBody>
                    <a:bodyPr/>
                    <a:lstStyle/>
                    <a:p>
                      <a:pPr algn="ctr" rtl="0" fontAlgn="b"/>
                      <a:r>
                        <a:rPr lang="en-ZA" sz="2000" b="0" i="0" u="none" strike="noStrike" dirty="0">
                          <a:solidFill>
                            <a:srgbClr val="000000"/>
                          </a:solidFill>
                          <a:effectLst/>
                          <a:latin typeface="Arial Narrow" panose="020B0606020202030204" pitchFamily="34" charset="0"/>
                        </a:rPr>
                        <a:t>0</a:t>
                      </a:r>
                    </a:p>
                  </a:txBody>
                  <a:tcPr marL="9525" marR="9525" marT="9525" marB="0" anchor="ctr">
                    <a:solidFill>
                      <a:schemeClr val="accent6">
                        <a:lumMod val="20000"/>
                        <a:lumOff val="80000"/>
                      </a:schemeClr>
                    </a:solidFill>
                  </a:tcPr>
                </a:tc>
                <a:tc>
                  <a:txBody>
                    <a:bodyPr/>
                    <a:lstStyle/>
                    <a:p>
                      <a:pPr algn="ctr" rtl="0" fontAlgn="b"/>
                      <a:r>
                        <a:rPr lang="en-ZA" sz="2000" b="0" i="0" u="none" strike="noStrike" dirty="0">
                          <a:solidFill>
                            <a:srgbClr val="000000"/>
                          </a:solidFill>
                          <a:effectLst/>
                          <a:latin typeface="Arial Narrow" panose="020B0606020202030204" pitchFamily="34" charset="0"/>
                        </a:rPr>
                        <a:t>5</a:t>
                      </a:r>
                    </a:p>
                  </a:txBody>
                  <a:tcPr marL="9525" marR="9525" marT="9525" marB="0" anchor="ctr">
                    <a:solidFill>
                      <a:schemeClr val="accent6">
                        <a:lumMod val="20000"/>
                        <a:lumOff val="80000"/>
                      </a:schemeClr>
                    </a:solidFill>
                  </a:tcPr>
                </a:tc>
                <a:extLst>
                  <a:ext uri="{0D108BD9-81ED-4DB2-BD59-A6C34878D82A}">
                    <a16:rowId xmlns:a16="http://schemas.microsoft.com/office/drawing/2014/main" val="10003"/>
                  </a:ext>
                </a:extLst>
              </a:tr>
              <a:tr h="427605">
                <a:tc>
                  <a:txBody>
                    <a:bodyPr/>
                    <a:lstStyle/>
                    <a:p>
                      <a:pPr algn="l" fontAlgn="ctr"/>
                      <a:r>
                        <a:rPr lang="en-US" sz="2000" b="1" u="none" strike="noStrike" dirty="0">
                          <a:effectLst/>
                          <a:latin typeface="Arial Narrow" pitchFamily="34" charset="0"/>
                          <a:ea typeface="Tahoma" panose="020B0604030504040204" pitchFamily="34" charset="0"/>
                          <a:cs typeface="Tahoma" panose="020B0604030504040204" pitchFamily="34" charset="0"/>
                        </a:rPr>
                        <a:t>GP</a:t>
                      </a:r>
                      <a:endParaRPr lang="en-US" sz="2000" b="1" i="0" u="none" strike="noStrike" dirty="0">
                        <a:solidFill>
                          <a:srgbClr val="000000"/>
                        </a:solidFill>
                        <a:effectLst/>
                        <a:latin typeface="Arial Narrow" pitchFamily="34" charset="0"/>
                        <a:ea typeface="Tahoma" panose="020B0604030504040204" pitchFamily="34" charset="0"/>
                        <a:cs typeface="Tahoma" panose="020B0604030504040204" pitchFamily="34" charset="0"/>
                      </a:endParaRPr>
                    </a:p>
                  </a:txBody>
                  <a:tcPr marL="9525" marR="9525" marT="9526" marB="0" anchor="ctr">
                    <a:solidFill>
                      <a:schemeClr val="accent6">
                        <a:lumMod val="40000"/>
                        <a:lumOff val="60000"/>
                      </a:schemeClr>
                    </a:solidFill>
                  </a:tcPr>
                </a:tc>
                <a:tc>
                  <a:txBody>
                    <a:bodyPr/>
                    <a:lstStyle/>
                    <a:p>
                      <a:pPr algn="ctr" rtl="0" fontAlgn="b"/>
                      <a:r>
                        <a:rPr lang="en-ZA" sz="2000" b="0" i="0" u="none" strike="noStrike" dirty="0">
                          <a:solidFill>
                            <a:srgbClr val="000000"/>
                          </a:solidFill>
                          <a:effectLst/>
                          <a:latin typeface="Arial Narrow" panose="020B0606020202030204" pitchFamily="34" charset="0"/>
                        </a:rPr>
                        <a:t>15</a:t>
                      </a:r>
                    </a:p>
                  </a:txBody>
                  <a:tcPr marL="9525" marR="9525" marT="9525" marB="0" anchor="ctr">
                    <a:solidFill>
                      <a:schemeClr val="accent6">
                        <a:lumMod val="40000"/>
                        <a:lumOff val="60000"/>
                      </a:schemeClr>
                    </a:solidFill>
                  </a:tcPr>
                </a:tc>
                <a:tc>
                  <a:txBody>
                    <a:bodyPr/>
                    <a:lstStyle/>
                    <a:p>
                      <a:pPr algn="ctr" rtl="0" fontAlgn="b"/>
                      <a:r>
                        <a:rPr lang="en-ZA" sz="2000" b="0" i="0" u="none" strike="noStrike" dirty="0">
                          <a:solidFill>
                            <a:srgbClr val="000000"/>
                          </a:solidFill>
                          <a:effectLst/>
                          <a:latin typeface="Arial Narrow" panose="020B0606020202030204" pitchFamily="34" charset="0"/>
                        </a:rPr>
                        <a:t>0</a:t>
                      </a:r>
                    </a:p>
                  </a:txBody>
                  <a:tcPr marL="9525" marR="9525" marT="9525" marB="0" anchor="ctr">
                    <a:solidFill>
                      <a:schemeClr val="accent6">
                        <a:lumMod val="20000"/>
                        <a:lumOff val="80000"/>
                      </a:schemeClr>
                    </a:solidFill>
                  </a:tcPr>
                </a:tc>
                <a:tc>
                  <a:txBody>
                    <a:bodyPr/>
                    <a:lstStyle/>
                    <a:p>
                      <a:pPr algn="ctr" rtl="0" fontAlgn="b"/>
                      <a:r>
                        <a:rPr lang="en-ZA" sz="2000" b="0" i="0" u="none" strike="noStrike" dirty="0">
                          <a:solidFill>
                            <a:srgbClr val="000000"/>
                          </a:solidFill>
                          <a:effectLst/>
                          <a:latin typeface="Arial Narrow" panose="020B0606020202030204" pitchFamily="34" charset="0"/>
                        </a:rPr>
                        <a:t>0</a:t>
                      </a:r>
                    </a:p>
                  </a:txBody>
                  <a:tcPr marL="9525" marR="9525" marT="9525" marB="0" anchor="ctr">
                    <a:solidFill>
                      <a:schemeClr val="accent6">
                        <a:lumMod val="20000"/>
                        <a:lumOff val="80000"/>
                      </a:schemeClr>
                    </a:solidFill>
                  </a:tcPr>
                </a:tc>
                <a:tc>
                  <a:txBody>
                    <a:bodyPr/>
                    <a:lstStyle/>
                    <a:p>
                      <a:pPr algn="ctr" rtl="0" fontAlgn="b"/>
                      <a:r>
                        <a:rPr lang="en-ZA" sz="2000" b="0" i="0" u="none" strike="noStrike" dirty="0">
                          <a:solidFill>
                            <a:srgbClr val="000000"/>
                          </a:solidFill>
                          <a:effectLst/>
                          <a:latin typeface="Arial Narrow" panose="020B0606020202030204" pitchFamily="34" charset="0"/>
                        </a:rPr>
                        <a:t>0</a:t>
                      </a:r>
                    </a:p>
                  </a:txBody>
                  <a:tcPr marL="9525" marR="9525" marT="9525" marB="0" anchor="ctr">
                    <a:solidFill>
                      <a:schemeClr val="accent6">
                        <a:lumMod val="20000"/>
                        <a:lumOff val="80000"/>
                      </a:schemeClr>
                    </a:solidFill>
                  </a:tcPr>
                </a:tc>
                <a:tc>
                  <a:txBody>
                    <a:bodyPr/>
                    <a:lstStyle/>
                    <a:p>
                      <a:pPr algn="ctr" rtl="0" fontAlgn="b"/>
                      <a:r>
                        <a:rPr lang="en-ZA" sz="2000" b="0" i="0" u="none" strike="noStrike" dirty="0">
                          <a:solidFill>
                            <a:srgbClr val="000000"/>
                          </a:solidFill>
                          <a:effectLst/>
                          <a:latin typeface="Arial Narrow" panose="020B0606020202030204" pitchFamily="34" charset="0"/>
                        </a:rPr>
                        <a:t>0</a:t>
                      </a:r>
                    </a:p>
                  </a:txBody>
                  <a:tcPr marL="9525" marR="9525" marT="9525" marB="0" anchor="ctr">
                    <a:solidFill>
                      <a:schemeClr val="accent6">
                        <a:lumMod val="20000"/>
                        <a:lumOff val="80000"/>
                      </a:schemeClr>
                    </a:solidFill>
                  </a:tcPr>
                </a:tc>
                <a:tc>
                  <a:txBody>
                    <a:bodyPr/>
                    <a:lstStyle/>
                    <a:p>
                      <a:pPr algn="ctr" rtl="0" fontAlgn="b"/>
                      <a:r>
                        <a:rPr lang="en-ZA" sz="2000" b="0" i="0" u="none" strike="noStrike" dirty="0">
                          <a:solidFill>
                            <a:srgbClr val="000000"/>
                          </a:solidFill>
                          <a:effectLst/>
                          <a:latin typeface="Arial Narrow" panose="020B0606020202030204" pitchFamily="34" charset="0"/>
                        </a:rPr>
                        <a:t>15</a:t>
                      </a:r>
                    </a:p>
                  </a:txBody>
                  <a:tcPr marL="9525" marR="9525" marT="9525" marB="0" anchor="ctr">
                    <a:solidFill>
                      <a:schemeClr val="accent6">
                        <a:lumMod val="20000"/>
                        <a:lumOff val="80000"/>
                      </a:schemeClr>
                    </a:solidFill>
                  </a:tcPr>
                </a:tc>
                <a:extLst>
                  <a:ext uri="{0D108BD9-81ED-4DB2-BD59-A6C34878D82A}">
                    <a16:rowId xmlns:a16="http://schemas.microsoft.com/office/drawing/2014/main" val="10004"/>
                  </a:ext>
                </a:extLst>
              </a:tr>
              <a:tr h="427605">
                <a:tc>
                  <a:txBody>
                    <a:bodyPr/>
                    <a:lstStyle/>
                    <a:p>
                      <a:pPr algn="l" fontAlgn="ctr"/>
                      <a:r>
                        <a:rPr lang="en-US" sz="2000" b="1" u="none" strike="noStrike" dirty="0">
                          <a:effectLst/>
                          <a:latin typeface="Arial Narrow" pitchFamily="34" charset="0"/>
                          <a:ea typeface="Tahoma" panose="020B0604030504040204" pitchFamily="34" charset="0"/>
                          <a:cs typeface="Tahoma" panose="020B0604030504040204" pitchFamily="34" charset="0"/>
                        </a:rPr>
                        <a:t>KZN</a:t>
                      </a:r>
                      <a:endParaRPr lang="en-US" sz="2000" b="1" i="0" u="none" strike="noStrike" dirty="0">
                        <a:solidFill>
                          <a:srgbClr val="000000"/>
                        </a:solidFill>
                        <a:effectLst/>
                        <a:latin typeface="Arial Narrow" pitchFamily="34" charset="0"/>
                        <a:ea typeface="Tahoma" panose="020B0604030504040204" pitchFamily="34" charset="0"/>
                        <a:cs typeface="Tahoma" panose="020B0604030504040204" pitchFamily="34" charset="0"/>
                      </a:endParaRPr>
                    </a:p>
                  </a:txBody>
                  <a:tcPr marL="9525" marR="9525" marT="9526" marB="0" anchor="ctr">
                    <a:solidFill>
                      <a:schemeClr val="accent6">
                        <a:lumMod val="40000"/>
                        <a:lumOff val="60000"/>
                      </a:schemeClr>
                    </a:solidFill>
                  </a:tcPr>
                </a:tc>
                <a:tc>
                  <a:txBody>
                    <a:bodyPr/>
                    <a:lstStyle/>
                    <a:p>
                      <a:pPr algn="ctr" rtl="0" fontAlgn="b"/>
                      <a:r>
                        <a:rPr lang="en-ZA" sz="2000" b="0" i="0" u="none" strike="noStrike" dirty="0">
                          <a:solidFill>
                            <a:srgbClr val="000000"/>
                          </a:solidFill>
                          <a:effectLst/>
                          <a:latin typeface="Arial Narrow" panose="020B0606020202030204" pitchFamily="34" charset="0"/>
                        </a:rPr>
                        <a:t>12</a:t>
                      </a:r>
                    </a:p>
                  </a:txBody>
                  <a:tcPr marL="9525" marR="9525" marT="9525" marB="0" anchor="ctr">
                    <a:solidFill>
                      <a:schemeClr val="accent6">
                        <a:lumMod val="40000"/>
                        <a:lumOff val="60000"/>
                      </a:schemeClr>
                    </a:solidFill>
                  </a:tcPr>
                </a:tc>
                <a:tc>
                  <a:txBody>
                    <a:bodyPr/>
                    <a:lstStyle/>
                    <a:p>
                      <a:pPr algn="ctr" rtl="0" fontAlgn="b"/>
                      <a:r>
                        <a:rPr lang="en-ZA" sz="2000" b="0" i="0" u="none" strike="noStrike" dirty="0">
                          <a:solidFill>
                            <a:srgbClr val="000000"/>
                          </a:solidFill>
                          <a:effectLst/>
                          <a:latin typeface="Arial Narrow" panose="020B0606020202030204" pitchFamily="34" charset="0"/>
                        </a:rPr>
                        <a:t>0</a:t>
                      </a:r>
                    </a:p>
                  </a:txBody>
                  <a:tcPr marL="9525" marR="9525" marT="9525" marB="0" anchor="ctr">
                    <a:solidFill>
                      <a:schemeClr val="accent6">
                        <a:lumMod val="20000"/>
                        <a:lumOff val="80000"/>
                      </a:schemeClr>
                    </a:solidFill>
                  </a:tcPr>
                </a:tc>
                <a:tc>
                  <a:txBody>
                    <a:bodyPr/>
                    <a:lstStyle/>
                    <a:p>
                      <a:pPr algn="ctr" rtl="0" fontAlgn="b"/>
                      <a:r>
                        <a:rPr lang="en-ZA" sz="2000" b="0" i="0" u="none" strike="noStrike" dirty="0">
                          <a:solidFill>
                            <a:srgbClr val="000000"/>
                          </a:solidFill>
                          <a:effectLst/>
                          <a:latin typeface="Arial Narrow" panose="020B0606020202030204" pitchFamily="34" charset="0"/>
                        </a:rPr>
                        <a:t>0</a:t>
                      </a:r>
                    </a:p>
                  </a:txBody>
                  <a:tcPr marL="9525" marR="9525" marT="9525" marB="0" anchor="ctr">
                    <a:solidFill>
                      <a:schemeClr val="accent6">
                        <a:lumMod val="20000"/>
                        <a:lumOff val="80000"/>
                      </a:schemeClr>
                    </a:solidFill>
                  </a:tcPr>
                </a:tc>
                <a:tc>
                  <a:txBody>
                    <a:bodyPr/>
                    <a:lstStyle/>
                    <a:p>
                      <a:pPr algn="ctr" rtl="0" fontAlgn="b"/>
                      <a:r>
                        <a:rPr lang="en-ZA" sz="2000" b="0" i="0" u="none" strike="noStrike" dirty="0">
                          <a:solidFill>
                            <a:srgbClr val="000000"/>
                          </a:solidFill>
                          <a:effectLst/>
                          <a:latin typeface="Arial Narrow" panose="020B0606020202030204" pitchFamily="34" charset="0"/>
                        </a:rPr>
                        <a:t>0</a:t>
                      </a:r>
                    </a:p>
                  </a:txBody>
                  <a:tcPr marL="9525" marR="9525" marT="9525" marB="0" anchor="ctr">
                    <a:solidFill>
                      <a:schemeClr val="accent6">
                        <a:lumMod val="20000"/>
                        <a:lumOff val="80000"/>
                      </a:schemeClr>
                    </a:solidFill>
                  </a:tcPr>
                </a:tc>
                <a:tc>
                  <a:txBody>
                    <a:bodyPr/>
                    <a:lstStyle/>
                    <a:p>
                      <a:pPr algn="ctr" rtl="0" fontAlgn="b"/>
                      <a:r>
                        <a:rPr lang="en-ZA" sz="2000" b="0" i="0" u="none" strike="noStrike" dirty="0">
                          <a:solidFill>
                            <a:srgbClr val="000000"/>
                          </a:solidFill>
                          <a:effectLst/>
                          <a:latin typeface="Arial Narrow" panose="020B0606020202030204" pitchFamily="34" charset="0"/>
                        </a:rPr>
                        <a:t>5</a:t>
                      </a:r>
                    </a:p>
                  </a:txBody>
                  <a:tcPr marL="9525" marR="9525" marT="9525" marB="0" anchor="ctr">
                    <a:solidFill>
                      <a:schemeClr val="accent6">
                        <a:lumMod val="20000"/>
                        <a:lumOff val="80000"/>
                      </a:schemeClr>
                    </a:solidFill>
                  </a:tcPr>
                </a:tc>
                <a:tc>
                  <a:txBody>
                    <a:bodyPr/>
                    <a:lstStyle/>
                    <a:p>
                      <a:pPr algn="ctr" rtl="0" fontAlgn="b"/>
                      <a:r>
                        <a:rPr lang="en-ZA" sz="2000" b="0" i="0" u="none" strike="noStrike" dirty="0">
                          <a:solidFill>
                            <a:srgbClr val="000000"/>
                          </a:solidFill>
                          <a:effectLst/>
                          <a:latin typeface="Arial Narrow" panose="020B0606020202030204" pitchFamily="34" charset="0"/>
                        </a:rPr>
                        <a:t>7</a:t>
                      </a:r>
                    </a:p>
                  </a:txBody>
                  <a:tcPr marL="9525" marR="9525" marT="9525" marB="0" anchor="ctr">
                    <a:solidFill>
                      <a:schemeClr val="accent6">
                        <a:lumMod val="20000"/>
                        <a:lumOff val="80000"/>
                      </a:schemeClr>
                    </a:solidFill>
                  </a:tcPr>
                </a:tc>
                <a:extLst>
                  <a:ext uri="{0D108BD9-81ED-4DB2-BD59-A6C34878D82A}">
                    <a16:rowId xmlns:a16="http://schemas.microsoft.com/office/drawing/2014/main" val="10005"/>
                  </a:ext>
                </a:extLst>
              </a:tr>
              <a:tr h="427605">
                <a:tc>
                  <a:txBody>
                    <a:bodyPr/>
                    <a:lstStyle/>
                    <a:p>
                      <a:pPr algn="l" fontAlgn="ctr"/>
                      <a:r>
                        <a:rPr lang="en-US" sz="2000" b="1" u="none" strike="noStrike" dirty="0">
                          <a:effectLst/>
                          <a:latin typeface="Arial Narrow" pitchFamily="34" charset="0"/>
                          <a:ea typeface="Tahoma" panose="020B0604030504040204" pitchFamily="34" charset="0"/>
                          <a:cs typeface="Tahoma" panose="020B0604030504040204" pitchFamily="34" charset="0"/>
                        </a:rPr>
                        <a:t>LP</a:t>
                      </a:r>
                      <a:endParaRPr lang="en-US" sz="2000" b="1" i="0" u="none" strike="noStrike" dirty="0">
                        <a:solidFill>
                          <a:srgbClr val="000000"/>
                        </a:solidFill>
                        <a:effectLst/>
                        <a:latin typeface="Arial Narrow" pitchFamily="34" charset="0"/>
                        <a:ea typeface="Tahoma" panose="020B0604030504040204" pitchFamily="34" charset="0"/>
                        <a:cs typeface="Tahoma" panose="020B0604030504040204" pitchFamily="34" charset="0"/>
                      </a:endParaRPr>
                    </a:p>
                  </a:txBody>
                  <a:tcPr marL="9525" marR="9525" marT="9526" marB="0" anchor="ctr">
                    <a:solidFill>
                      <a:schemeClr val="accent6">
                        <a:lumMod val="40000"/>
                        <a:lumOff val="60000"/>
                      </a:schemeClr>
                    </a:solidFill>
                  </a:tcPr>
                </a:tc>
                <a:tc>
                  <a:txBody>
                    <a:bodyPr/>
                    <a:lstStyle/>
                    <a:p>
                      <a:pPr algn="ctr" rtl="0" fontAlgn="b"/>
                      <a:r>
                        <a:rPr lang="en-ZA" sz="2000" b="0" i="0" u="none" strike="noStrike" dirty="0">
                          <a:solidFill>
                            <a:srgbClr val="000000"/>
                          </a:solidFill>
                          <a:effectLst/>
                          <a:latin typeface="Arial Narrow" panose="020B0606020202030204" pitchFamily="34" charset="0"/>
                        </a:rPr>
                        <a:t>10</a:t>
                      </a:r>
                    </a:p>
                  </a:txBody>
                  <a:tcPr marL="9525" marR="9525" marT="9525" marB="0" anchor="ctr">
                    <a:solidFill>
                      <a:schemeClr val="accent6">
                        <a:lumMod val="40000"/>
                        <a:lumOff val="60000"/>
                      </a:schemeClr>
                    </a:solidFill>
                  </a:tcPr>
                </a:tc>
                <a:tc>
                  <a:txBody>
                    <a:bodyPr/>
                    <a:lstStyle/>
                    <a:p>
                      <a:pPr algn="ctr" rtl="0" fontAlgn="b"/>
                      <a:r>
                        <a:rPr lang="en-ZA" sz="2000" b="0" i="0" u="none" strike="noStrike" dirty="0">
                          <a:solidFill>
                            <a:srgbClr val="000000"/>
                          </a:solidFill>
                          <a:effectLst/>
                          <a:latin typeface="Arial Narrow" panose="020B0606020202030204" pitchFamily="34" charset="0"/>
                        </a:rPr>
                        <a:t>0</a:t>
                      </a:r>
                    </a:p>
                  </a:txBody>
                  <a:tcPr marL="9525" marR="9525" marT="9525" marB="0" anchor="ctr">
                    <a:solidFill>
                      <a:schemeClr val="accent6">
                        <a:lumMod val="20000"/>
                        <a:lumOff val="80000"/>
                      </a:schemeClr>
                    </a:solidFill>
                  </a:tcPr>
                </a:tc>
                <a:tc>
                  <a:txBody>
                    <a:bodyPr/>
                    <a:lstStyle/>
                    <a:p>
                      <a:pPr algn="ctr" rtl="0" fontAlgn="b"/>
                      <a:r>
                        <a:rPr lang="en-ZA" sz="2000" b="0" i="0" u="none" strike="noStrike" dirty="0">
                          <a:solidFill>
                            <a:srgbClr val="000000"/>
                          </a:solidFill>
                          <a:effectLst/>
                          <a:latin typeface="Arial Narrow" panose="020B0606020202030204" pitchFamily="34" charset="0"/>
                        </a:rPr>
                        <a:t>0</a:t>
                      </a:r>
                    </a:p>
                  </a:txBody>
                  <a:tcPr marL="9525" marR="9525" marT="9525" marB="0" anchor="ctr">
                    <a:solidFill>
                      <a:schemeClr val="accent6">
                        <a:lumMod val="20000"/>
                        <a:lumOff val="80000"/>
                      </a:schemeClr>
                    </a:solidFill>
                  </a:tcPr>
                </a:tc>
                <a:tc>
                  <a:txBody>
                    <a:bodyPr/>
                    <a:lstStyle/>
                    <a:p>
                      <a:pPr algn="ctr" rtl="0" fontAlgn="b"/>
                      <a:r>
                        <a:rPr lang="en-ZA" sz="2000" b="0" i="0" u="none" strike="noStrike" dirty="0">
                          <a:solidFill>
                            <a:srgbClr val="000000"/>
                          </a:solidFill>
                          <a:effectLst/>
                          <a:latin typeface="Arial Narrow" panose="020B0606020202030204" pitchFamily="34" charset="0"/>
                        </a:rPr>
                        <a:t>5</a:t>
                      </a:r>
                    </a:p>
                  </a:txBody>
                  <a:tcPr marL="9525" marR="9525" marT="9525" marB="0" anchor="ctr">
                    <a:solidFill>
                      <a:schemeClr val="accent6">
                        <a:lumMod val="20000"/>
                        <a:lumOff val="80000"/>
                      </a:schemeClr>
                    </a:solidFill>
                  </a:tcPr>
                </a:tc>
                <a:tc>
                  <a:txBody>
                    <a:bodyPr/>
                    <a:lstStyle/>
                    <a:p>
                      <a:pPr algn="ctr" rtl="0" fontAlgn="b"/>
                      <a:r>
                        <a:rPr lang="en-ZA" sz="2000" b="0" i="0" u="none" strike="noStrike" dirty="0">
                          <a:solidFill>
                            <a:srgbClr val="000000"/>
                          </a:solidFill>
                          <a:effectLst/>
                          <a:latin typeface="Arial Narrow" panose="020B0606020202030204" pitchFamily="34" charset="0"/>
                        </a:rPr>
                        <a:t>2</a:t>
                      </a:r>
                    </a:p>
                  </a:txBody>
                  <a:tcPr marL="9525" marR="9525" marT="9525" marB="0" anchor="ctr">
                    <a:solidFill>
                      <a:schemeClr val="accent6">
                        <a:lumMod val="20000"/>
                        <a:lumOff val="80000"/>
                      </a:schemeClr>
                    </a:solidFill>
                  </a:tcPr>
                </a:tc>
                <a:tc>
                  <a:txBody>
                    <a:bodyPr/>
                    <a:lstStyle/>
                    <a:p>
                      <a:pPr algn="ctr" rtl="0" fontAlgn="b"/>
                      <a:r>
                        <a:rPr lang="en-ZA" sz="2000" b="0" i="0" u="none" strike="noStrike" dirty="0">
                          <a:solidFill>
                            <a:srgbClr val="000000"/>
                          </a:solidFill>
                          <a:effectLst/>
                          <a:latin typeface="Arial Narrow" panose="020B0606020202030204" pitchFamily="34" charset="0"/>
                        </a:rPr>
                        <a:t>3</a:t>
                      </a:r>
                    </a:p>
                  </a:txBody>
                  <a:tcPr marL="9525" marR="9525" marT="9525" marB="0" anchor="ctr">
                    <a:solidFill>
                      <a:schemeClr val="accent6">
                        <a:lumMod val="20000"/>
                        <a:lumOff val="80000"/>
                      </a:schemeClr>
                    </a:solidFill>
                  </a:tcPr>
                </a:tc>
                <a:extLst>
                  <a:ext uri="{0D108BD9-81ED-4DB2-BD59-A6C34878D82A}">
                    <a16:rowId xmlns:a16="http://schemas.microsoft.com/office/drawing/2014/main" val="10006"/>
                  </a:ext>
                </a:extLst>
              </a:tr>
              <a:tr h="427605">
                <a:tc>
                  <a:txBody>
                    <a:bodyPr/>
                    <a:lstStyle/>
                    <a:p>
                      <a:pPr algn="l" fontAlgn="ctr"/>
                      <a:r>
                        <a:rPr lang="en-US" sz="2000" b="1" u="none" strike="noStrike" dirty="0">
                          <a:effectLst/>
                          <a:latin typeface="Arial Narrow" pitchFamily="34" charset="0"/>
                          <a:ea typeface="Tahoma" panose="020B0604030504040204" pitchFamily="34" charset="0"/>
                          <a:cs typeface="Tahoma" panose="020B0604030504040204" pitchFamily="34" charset="0"/>
                        </a:rPr>
                        <a:t>MP</a:t>
                      </a:r>
                      <a:endParaRPr lang="en-US" sz="2000" b="1" i="0" u="none" strike="noStrike" dirty="0">
                        <a:solidFill>
                          <a:srgbClr val="000000"/>
                        </a:solidFill>
                        <a:effectLst/>
                        <a:latin typeface="Arial Narrow" pitchFamily="34" charset="0"/>
                        <a:ea typeface="Tahoma" panose="020B0604030504040204" pitchFamily="34" charset="0"/>
                        <a:cs typeface="Tahoma" panose="020B0604030504040204" pitchFamily="34" charset="0"/>
                      </a:endParaRPr>
                    </a:p>
                  </a:txBody>
                  <a:tcPr marL="9525" marR="9525" marT="9526" marB="0" anchor="ctr">
                    <a:solidFill>
                      <a:schemeClr val="accent6">
                        <a:lumMod val="40000"/>
                        <a:lumOff val="60000"/>
                      </a:schemeClr>
                    </a:solidFill>
                  </a:tcPr>
                </a:tc>
                <a:tc>
                  <a:txBody>
                    <a:bodyPr/>
                    <a:lstStyle/>
                    <a:p>
                      <a:pPr algn="ctr" rtl="0" fontAlgn="b"/>
                      <a:r>
                        <a:rPr lang="en-ZA" sz="2000" b="0" i="0" u="none" strike="noStrike" dirty="0">
                          <a:solidFill>
                            <a:srgbClr val="000000"/>
                          </a:solidFill>
                          <a:effectLst/>
                          <a:latin typeface="Arial Narrow" panose="020B0606020202030204" pitchFamily="34" charset="0"/>
                        </a:rPr>
                        <a:t>4</a:t>
                      </a:r>
                    </a:p>
                  </a:txBody>
                  <a:tcPr marL="9525" marR="9525" marT="9525" marB="0" anchor="ctr">
                    <a:solidFill>
                      <a:schemeClr val="accent6">
                        <a:lumMod val="40000"/>
                        <a:lumOff val="60000"/>
                      </a:schemeClr>
                    </a:solidFill>
                  </a:tcPr>
                </a:tc>
                <a:tc>
                  <a:txBody>
                    <a:bodyPr/>
                    <a:lstStyle/>
                    <a:p>
                      <a:pPr algn="ctr" rtl="0" fontAlgn="b"/>
                      <a:r>
                        <a:rPr lang="en-ZA" sz="2000" b="0" i="0" u="none" strike="noStrike" dirty="0">
                          <a:solidFill>
                            <a:srgbClr val="000000"/>
                          </a:solidFill>
                          <a:effectLst/>
                          <a:latin typeface="Arial Narrow" panose="020B0606020202030204" pitchFamily="34" charset="0"/>
                        </a:rPr>
                        <a:t>0</a:t>
                      </a:r>
                    </a:p>
                  </a:txBody>
                  <a:tcPr marL="9525" marR="9525" marT="9525" marB="0" anchor="ctr">
                    <a:solidFill>
                      <a:schemeClr val="accent6">
                        <a:lumMod val="20000"/>
                        <a:lumOff val="80000"/>
                      </a:schemeClr>
                    </a:solidFill>
                  </a:tcPr>
                </a:tc>
                <a:tc>
                  <a:txBody>
                    <a:bodyPr/>
                    <a:lstStyle/>
                    <a:p>
                      <a:pPr algn="ctr" rtl="0" fontAlgn="b"/>
                      <a:r>
                        <a:rPr lang="en-ZA" sz="2000" b="0" i="0" u="none" strike="noStrike" dirty="0">
                          <a:solidFill>
                            <a:srgbClr val="000000"/>
                          </a:solidFill>
                          <a:effectLst/>
                          <a:latin typeface="Arial Narrow" panose="020B0606020202030204" pitchFamily="34" charset="0"/>
                        </a:rPr>
                        <a:t>0</a:t>
                      </a:r>
                    </a:p>
                  </a:txBody>
                  <a:tcPr marL="9525" marR="9525" marT="9525" marB="0" anchor="ctr">
                    <a:solidFill>
                      <a:schemeClr val="accent6">
                        <a:lumMod val="20000"/>
                        <a:lumOff val="80000"/>
                      </a:schemeClr>
                    </a:solidFill>
                  </a:tcPr>
                </a:tc>
                <a:tc>
                  <a:txBody>
                    <a:bodyPr/>
                    <a:lstStyle/>
                    <a:p>
                      <a:pPr algn="ctr" rtl="0" fontAlgn="b"/>
                      <a:r>
                        <a:rPr lang="en-ZA" sz="2000" b="0" i="0" u="none" strike="noStrike" dirty="0">
                          <a:solidFill>
                            <a:srgbClr val="000000"/>
                          </a:solidFill>
                          <a:effectLst/>
                          <a:latin typeface="Arial Narrow" panose="020B0606020202030204" pitchFamily="34" charset="0"/>
                        </a:rPr>
                        <a:t>0</a:t>
                      </a:r>
                    </a:p>
                  </a:txBody>
                  <a:tcPr marL="9525" marR="9525" marT="9525" marB="0" anchor="ctr">
                    <a:solidFill>
                      <a:schemeClr val="accent6">
                        <a:lumMod val="20000"/>
                        <a:lumOff val="80000"/>
                      </a:schemeClr>
                    </a:solidFill>
                  </a:tcPr>
                </a:tc>
                <a:tc>
                  <a:txBody>
                    <a:bodyPr/>
                    <a:lstStyle/>
                    <a:p>
                      <a:pPr algn="ctr" rtl="0" fontAlgn="b"/>
                      <a:r>
                        <a:rPr lang="en-ZA" sz="2000" b="0" i="0" u="none" strike="noStrike" dirty="0">
                          <a:solidFill>
                            <a:srgbClr val="000000"/>
                          </a:solidFill>
                          <a:effectLst/>
                          <a:latin typeface="Arial Narrow" panose="020B0606020202030204" pitchFamily="34" charset="0"/>
                        </a:rPr>
                        <a:t>2</a:t>
                      </a:r>
                    </a:p>
                  </a:txBody>
                  <a:tcPr marL="9525" marR="9525" marT="9525" marB="0" anchor="ctr">
                    <a:solidFill>
                      <a:schemeClr val="accent6">
                        <a:lumMod val="20000"/>
                        <a:lumOff val="80000"/>
                      </a:schemeClr>
                    </a:solidFill>
                  </a:tcPr>
                </a:tc>
                <a:tc>
                  <a:txBody>
                    <a:bodyPr/>
                    <a:lstStyle/>
                    <a:p>
                      <a:pPr algn="ctr" rtl="0" fontAlgn="b"/>
                      <a:r>
                        <a:rPr lang="en-ZA" sz="2000" b="0" i="0" u="none" strike="noStrike" dirty="0">
                          <a:solidFill>
                            <a:srgbClr val="000000"/>
                          </a:solidFill>
                          <a:effectLst/>
                          <a:latin typeface="Arial Narrow" panose="020B0606020202030204" pitchFamily="34" charset="0"/>
                        </a:rPr>
                        <a:t>2</a:t>
                      </a:r>
                    </a:p>
                  </a:txBody>
                  <a:tcPr marL="9525" marR="9525" marT="9525" marB="0" anchor="ctr">
                    <a:solidFill>
                      <a:schemeClr val="accent6">
                        <a:lumMod val="20000"/>
                        <a:lumOff val="80000"/>
                      </a:schemeClr>
                    </a:solidFill>
                  </a:tcPr>
                </a:tc>
                <a:extLst>
                  <a:ext uri="{0D108BD9-81ED-4DB2-BD59-A6C34878D82A}">
                    <a16:rowId xmlns:a16="http://schemas.microsoft.com/office/drawing/2014/main" val="10007"/>
                  </a:ext>
                </a:extLst>
              </a:tr>
              <a:tr h="427605">
                <a:tc>
                  <a:txBody>
                    <a:bodyPr/>
                    <a:lstStyle/>
                    <a:p>
                      <a:pPr algn="l" fontAlgn="ctr"/>
                      <a:r>
                        <a:rPr lang="en-US" sz="2000" b="1" u="none" strike="noStrike" dirty="0">
                          <a:effectLst/>
                          <a:latin typeface="Arial Narrow" pitchFamily="34" charset="0"/>
                          <a:ea typeface="Tahoma" panose="020B0604030504040204" pitchFamily="34" charset="0"/>
                          <a:cs typeface="Tahoma" panose="020B0604030504040204" pitchFamily="34" charset="0"/>
                        </a:rPr>
                        <a:t>NW</a:t>
                      </a:r>
                      <a:endParaRPr lang="en-US" sz="2000" b="1" i="0" u="none" strike="noStrike" dirty="0">
                        <a:solidFill>
                          <a:srgbClr val="000000"/>
                        </a:solidFill>
                        <a:effectLst/>
                        <a:latin typeface="Arial Narrow" pitchFamily="34" charset="0"/>
                        <a:ea typeface="Tahoma" panose="020B0604030504040204" pitchFamily="34" charset="0"/>
                        <a:cs typeface="Tahoma" panose="020B0604030504040204" pitchFamily="34" charset="0"/>
                      </a:endParaRPr>
                    </a:p>
                  </a:txBody>
                  <a:tcPr marL="9525" marR="9525" marT="9526" marB="0" anchor="ctr">
                    <a:solidFill>
                      <a:schemeClr val="accent6">
                        <a:lumMod val="40000"/>
                        <a:lumOff val="60000"/>
                      </a:schemeClr>
                    </a:solidFill>
                  </a:tcPr>
                </a:tc>
                <a:tc>
                  <a:txBody>
                    <a:bodyPr/>
                    <a:lstStyle/>
                    <a:p>
                      <a:pPr algn="ctr" rtl="0" fontAlgn="b"/>
                      <a:r>
                        <a:rPr lang="en-ZA" sz="2000" b="0" i="0" u="none" strike="noStrike" dirty="0">
                          <a:solidFill>
                            <a:srgbClr val="000000"/>
                          </a:solidFill>
                          <a:effectLst/>
                          <a:latin typeface="Arial Narrow" panose="020B0606020202030204" pitchFamily="34" charset="0"/>
                        </a:rPr>
                        <a:t>4</a:t>
                      </a:r>
                    </a:p>
                  </a:txBody>
                  <a:tcPr marL="9525" marR="9525" marT="9525" marB="0" anchor="ctr">
                    <a:solidFill>
                      <a:schemeClr val="accent6">
                        <a:lumMod val="40000"/>
                        <a:lumOff val="60000"/>
                      </a:schemeClr>
                    </a:solidFill>
                  </a:tcPr>
                </a:tc>
                <a:tc>
                  <a:txBody>
                    <a:bodyPr/>
                    <a:lstStyle/>
                    <a:p>
                      <a:pPr algn="ctr" rtl="0" fontAlgn="b"/>
                      <a:r>
                        <a:rPr lang="en-ZA" sz="2000" b="0" i="0" u="none" strike="noStrike" dirty="0">
                          <a:solidFill>
                            <a:srgbClr val="000000"/>
                          </a:solidFill>
                          <a:effectLst/>
                          <a:latin typeface="Arial Narrow" panose="020B0606020202030204" pitchFamily="34" charset="0"/>
                        </a:rPr>
                        <a:t>0</a:t>
                      </a:r>
                    </a:p>
                  </a:txBody>
                  <a:tcPr marL="9525" marR="9525" marT="9525" marB="0" anchor="ctr">
                    <a:solidFill>
                      <a:schemeClr val="accent6">
                        <a:lumMod val="20000"/>
                        <a:lumOff val="80000"/>
                      </a:schemeClr>
                    </a:solidFill>
                  </a:tcPr>
                </a:tc>
                <a:tc>
                  <a:txBody>
                    <a:bodyPr/>
                    <a:lstStyle/>
                    <a:p>
                      <a:pPr algn="ctr" rtl="0" fontAlgn="b"/>
                      <a:r>
                        <a:rPr lang="en-ZA" sz="2000" b="0" i="0" u="none" strike="noStrike" dirty="0">
                          <a:solidFill>
                            <a:srgbClr val="000000"/>
                          </a:solidFill>
                          <a:effectLst/>
                          <a:latin typeface="Arial Narrow" panose="020B0606020202030204" pitchFamily="34" charset="0"/>
                        </a:rPr>
                        <a:t>0</a:t>
                      </a:r>
                    </a:p>
                  </a:txBody>
                  <a:tcPr marL="9525" marR="9525" marT="9525" marB="0" anchor="ctr">
                    <a:solidFill>
                      <a:schemeClr val="accent6">
                        <a:lumMod val="20000"/>
                        <a:lumOff val="80000"/>
                      </a:schemeClr>
                    </a:solidFill>
                  </a:tcPr>
                </a:tc>
                <a:tc>
                  <a:txBody>
                    <a:bodyPr/>
                    <a:lstStyle/>
                    <a:p>
                      <a:pPr algn="ctr" rtl="0" fontAlgn="b"/>
                      <a:r>
                        <a:rPr lang="en-ZA" sz="2000" b="0" i="0" u="none" strike="noStrike" dirty="0">
                          <a:solidFill>
                            <a:srgbClr val="000000"/>
                          </a:solidFill>
                          <a:effectLst/>
                          <a:latin typeface="Arial Narrow" panose="020B0606020202030204" pitchFamily="34" charset="0"/>
                        </a:rPr>
                        <a:t>0</a:t>
                      </a:r>
                    </a:p>
                  </a:txBody>
                  <a:tcPr marL="9525" marR="9525" marT="9525" marB="0" anchor="ctr">
                    <a:solidFill>
                      <a:schemeClr val="accent6">
                        <a:lumMod val="20000"/>
                        <a:lumOff val="80000"/>
                      </a:schemeClr>
                    </a:solidFill>
                  </a:tcPr>
                </a:tc>
                <a:tc>
                  <a:txBody>
                    <a:bodyPr/>
                    <a:lstStyle/>
                    <a:p>
                      <a:pPr algn="ctr" rtl="0" fontAlgn="b"/>
                      <a:r>
                        <a:rPr lang="en-ZA" sz="2000" b="0" i="0" u="none" strike="noStrike" dirty="0">
                          <a:solidFill>
                            <a:srgbClr val="000000"/>
                          </a:solidFill>
                          <a:effectLst/>
                          <a:latin typeface="Arial Narrow" panose="020B0606020202030204" pitchFamily="34" charset="0"/>
                        </a:rPr>
                        <a:t>0</a:t>
                      </a:r>
                    </a:p>
                  </a:txBody>
                  <a:tcPr marL="9525" marR="9525" marT="9525" marB="0" anchor="ctr">
                    <a:solidFill>
                      <a:schemeClr val="accent6">
                        <a:lumMod val="20000"/>
                        <a:lumOff val="80000"/>
                      </a:schemeClr>
                    </a:solidFill>
                  </a:tcPr>
                </a:tc>
                <a:tc>
                  <a:txBody>
                    <a:bodyPr/>
                    <a:lstStyle/>
                    <a:p>
                      <a:pPr algn="ctr" rtl="0" fontAlgn="b"/>
                      <a:r>
                        <a:rPr lang="en-ZA" sz="2000" b="0" i="0" u="none" strike="noStrike" dirty="0">
                          <a:solidFill>
                            <a:srgbClr val="000000"/>
                          </a:solidFill>
                          <a:effectLst/>
                          <a:latin typeface="Arial Narrow" panose="020B0606020202030204" pitchFamily="34" charset="0"/>
                        </a:rPr>
                        <a:t>4</a:t>
                      </a:r>
                    </a:p>
                  </a:txBody>
                  <a:tcPr marL="9525" marR="9525" marT="9525" marB="0" anchor="ctr">
                    <a:solidFill>
                      <a:schemeClr val="accent6">
                        <a:lumMod val="20000"/>
                        <a:lumOff val="80000"/>
                      </a:schemeClr>
                    </a:solidFill>
                  </a:tcPr>
                </a:tc>
                <a:extLst>
                  <a:ext uri="{0D108BD9-81ED-4DB2-BD59-A6C34878D82A}">
                    <a16:rowId xmlns:a16="http://schemas.microsoft.com/office/drawing/2014/main" val="10008"/>
                  </a:ext>
                </a:extLst>
              </a:tr>
              <a:tr h="427605">
                <a:tc>
                  <a:txBody>
                    <a:bodyPr/>
                    <a:lstStyle/>
                    <a:p>
                      <a:pPr algn="l" fontAlgn="ctr"/>
                      <a:r>
                        <a:rPr lang="en-US" sz="2000" b="1" u="none" strike="noStrike" dirty="0">
                          <a:effectLst/>
                          <a:latin typeface="Arial Narrow" pitchFamily="34" charset="0"/>
                          <a:ea typeface="Tahoma" panose="020B0604030504040204" pitchFamily="34" charset="0"/>
                          <a:cs typeface="Tahoma" panose="020B0604030504040204" pitchFamily="34" charset="0"/>
                        </a:rPr>
                        <a:t>NC</a:t>
                      </a:r>
                      <a:endParaRPr lang="en-US" sz="2000" b="1" i="0" u="none" strike="noStrike" dirty="0">
                        <a:solidFill>
                          <a:srgbClr val="000000"/>
                        </a:solidFill>
                        <a:effectLst/>
                        <a:latin typeface="Arial Narrow" pitchFamily="34" charset="0"/>
                        <a:ea typeface="Tahoma" panose="020B0604030504040204" pitchFamily="34" charset="0"/>
                        <a:cs typeface="Tahoma" panose="020B0604030504040204" pitchFamily="34" charset="0"/>
                      </a:endParaRPr>
                    </a:p>
                  </a:txBody>
                  <a:tcPr marL="9525" marR="9525" marT="9526" marB="0" anchor="ctr">
                    <a:solidFill>
                      <a:schemeClr val="accent6">
                        <a:lumMod val="40000"/>
                        <a:lumOff val="60000"/>
                      </a:schemeClr>
                    </a:solidFill>
                  </a:tcPr>
                </a:tc>
                <a:tc>
                  <a:txBody>
                    <a:bodyPr/>
                    <a:lstStyle/>
                    <a:p>
                      <a:pPr algn="ctr" rtl="0" fontAlgn="b"/>
                      <a:r>
                        <a:rPr lang="en-ZA" sz="2000" b="0" i="0" u="none" strike="noStrike" dirty="0">
                          <a:solidFill>
                            <a:srgbClr val="000000"/>
                          </a:solidFill>
                          <a:effectLst/>
                          <a:latin typeface="Arial Narrow" panose="020B0606020202030204" pitchFamily="34" charset="0"/>
                        </a:rPr>
                        <a:t>5</a:t>
                      </a:r>
                    </a:p>
                  </a:txBody>
                  <a:tcPr marL="9525" marR="9525" marT="9525" marB="0" anchor="ctr">
                    <a:solidFill>
                      <a:schemeClr val="accent6">
                        <a:lumMod val="40000"/>
                        <a:lumOff val="60000"/>
                      </a:schemeClr>
                    </a:solidFill>
                  </a:tcPr>
                </a:tc>
                <a:tc>
                  <a:txBody>
                    <a:bodyPr/>
                    <a:lstStyle/>
                    <a:p>
                      <a:pPr algn="ctr" rtl="0" fontAlgn="b"/>
                      <a:r>
                        <a:rPr lang="en-ZA" sz="2000" b="0" i="0" u="none" strike="noStrike" dirty="0">
                          <a:solidFill>
                            <a:srgbClr val="000000"/>
                          </a:solidFill>
                          <a:effectLst/>
                          <a:latin typeface="Arial Narrow" panose="020B0606020202030204" pitchFamily="34" charset="0"/>
                        </a:rPr>
                        <a:t>0</a:t>
                      </a:r>
                    </a:p>
                  </a:txBody>
                  <a:tcPr marL="9525" marR="9525" marT="9525" marB="0" anchor="ctr">
                    <a:solidFill>
                      <a:schemeClr val="accent6">
                        <a:lumMod val="20000"/>
                        <a:lumOff val="80000"/>
                      </a:schemeClr>
                    </a:solidFill>
                  </a:tcPr>
                </a:tc>
                <a:tc>
                  <a:txBody>
                    <a:bodyPr/>
                    <a:lstStyle/>
                    <a:p>
                      <a:pPr algn="ctr" rtl="0" fontAlgn="b"/>
                      <a:r>
                        <a:rPr lang="en-ZA" sz="2000" b="0" i="0" u="none" strike="noStrike" dirty="0">
                          <a:solidFill>
                            <a:srgbClr val="000000"/>
                          </a:solidFill>
                          <a:effectLst/>
                          <a:latin typeface="Arial Narrow" panose="020B0606020202030204" pitchFamily="34" charset="0"/>
                        </a:rPr>
                        <a:t>0</a:t>
                      </a:r>
                    </a:p>
                  </a:txBody>
                  <a:tcPr marL="9525" marR="9525" marT="9525" marB="0" anchor="ctr">
                    <a:solidFill>
                      <a:schemeClr val="accent6">
                        <a:lumMod val="20000"/>
                        <a:lumOff val="80000"/>
                      </a:schemeClr>
                    </a:solidFill>
                  </a:tcPr>
                </a:tc>
                <a:tc>
                  <a:txBody>
                    <a:bodyPr/>
                    <a:lstStyle/>
                    <a:p>
                      <a:pPr algn="ctr" rtl="0" fontAlgn="b"/>
                      <a:r>
                        <a:rPr lang="en-ZA" sz="2000" b="0" i="0" u="none" strike="noStrike" dirty="0">
                          <a:solidFill>
                            <a:srgbClr val="000000"/>
                          </a:solidFill>
                          <a:effectLst/>
                          <a:latin typeface="Arial Narrow" panose="020B0606020202030204" pitchFamily="34" charset="0"/>
                        </a:rPr>
                        <a:t>0</a:t>
                      </a:r>
                    </a:p>
                  </a:txBody>
                  <a:tcPr marL="9525" marR="9525" marT="9525" marB="0" anchor="ctr">
                    <a:solidFill>
                      <a:schemeClr val="accent6">
                        <a:lumMod val="20000"/>
                        <a:lumOff val="80000"/>
                      </a:schemeClr>
                    </a:solidFill>
                  </a:tcPr>
                </a:tc>
                <a:tc>
                  <a:txBody>
                    <a:bodyPr/>
                    <a:lstStyle/>
                    <a:p>
                      <a:pPr algn="ctr" rtl="0" fontAlgn="b"/>
                      <a:r>
                        <a:rPr lang="en-ZA" sz="2000" b="0" i="0" u="none" strike="noStrike" dirty="0">
                          <a:solidFill>
                            <a:srgbClr val="000000"/>
                          </a:solidFill>
                          <a:effectLst/>
                          <a:latin typeface="Arial Narrow" panose="020B0606020202030204" pitchFamily="34" charset="0"/>
                        </a:rPr>
                        <a:t>4</a:t>
                      </a:r>
                    </a:p>
                  </a:txBody>
                  <a:tcPr marL="9525" marR="9525" marT="9525" marB="0" anchor="ctr">
                    <a:solidFill>
                      <a:schemeClr val="accent6">
                        <a:lumMod val="20000"/>
                        <a:lumOff val="80000"/>
                      </a:schemeClr>
                    </a:solidFill>
                  </a:tcPr>
                </a:tc>
                <a:tc>
                  <a:txBody>
                    <a:bodyPr/>
                    <a:lstStyle/>
                    <a:p>
                      <a:pPr algn="ctr" rtl="0" fontAlgn="b"/>
                      <a:r>
                        <a:rPr lang="en-ZA" sz="2000" b="0" i="0" u="none" strike="noStrike" dirty="0">
                          <a:solidFill>
                            <a:srgbClr val="000000"/>
                          </a:solidFill>
                          <a:effectLst/>
                          <a:latin typeface="Arial Narrow" panose="020B0606020202030204" pitchFamily="34" charset="0"/>
                        </a:rPr>
                        <a:t>1</a:t>
                      </a:r>
                    </a:p>
                  </a:txBody>
                  <a:tcPr marL="9525" marR="9525" marT="9525" marB="0" anchor="ctr">
                    <a:solidFill>
                      <a:schemeClr val="accent6">
                        <a:lumMod val="20000"/>
                        <a:lumOff val="80000"/>
                      </a:schemeClr>
                    </a:solidFill>
                  </a:tcPr>
                </a:tc>
                <a:extLst>
                  <a:ext uri="{0D108BD9-81ED-4DB2-BD59-A6C34878D82A}">
                    <a16:rowId xmlns:a16="http://schemas.microsoft.com/office/drawing/2014/main" val="10009"/>
                  </a:ext>
                </a:extLst>
              </a:tr>
              <a:tr h="427605">
                <a:tc>
                  <a:txBody>
                    <a:bodyPr/>
                    <a:lstStyle/>
                    <a:p>
                      <a:pPr algn="l" fontAlgn="ctr"/>
                      <a:r>
                        <a:rPr lang="en-US" sz="2000" b="1" u="none" strike="noStrike" dirty="0">
                          <a:effectLst/>
                          <a:latin typeface="Arial Narrow" pitchFamily="34" charset="0"/>
                          <a:ea typeface="Tahoma" panose="020B0604030504040204" pitchFamily="34" charset="0"/>
                          <a:cs typeface="Tahoma" panose="020B0604030504040204" pitchFamily="34" charset="0"/>
                        </a:rPr>
                        <a:t>WC</a:t>
                      </a:r>
                      <a:endParaRPr lang="en-US" sz="2000" b="1" i="0" u="none" strike="noStrike" dirty="0">
                        <a:solidFill>
                          <a:srgbClr val="000000"/>
                        </a:solidFill>
                        <a:effectLst/>
                        <a:latin typeface="Arial Narrow" pitchFamily="34" charset="0"/>
                        <a:ea typeface="Tahoma" panose="020B0604030504040204" pitchFamily="34" charset="0"/>
                        <a:cs typeface="Tahoma" panose="020B0604030504040204" pitchFamily="34" charset="0"/>
                      </a:endParaRPr>
                    </a:p>
                  </a:txBody>
                  <a:tcPr marL="9525" marR="9525" marT="9526" marB="0" anchor="ctr">
                    <a:solidFill>
                      <a:schemeClr val="accent6">
                        <a:lumMod val="40000"/>
                        <a:lumOff val="60000"/>
                      </a:schemeClr>
                    </a:solidFill>
                  </a:tcPr>
                </a:tc>
                <a:tc>
                  <a:txBody>
                    <a:bodyPr/>
                    <a:lstStyle/>
                    <a:p>
                      <a:pPr algn="ctr" rtl="0" fontAlgn="b"/>
                      <a:r>
                        <a:rPr lang="en-ZA" sz="2000" b="0" i="0" u="none" strike="noStrike" dirty="0">
                          <a:solidFill>
                            <a:srgbClr val="000000"/>
                          </a:solidFill>
                          <a:effectLst/>
                          <a:latin typeface="Arial Narrow" panose="020B0606020202030204" pitchFamily="34" charset="0"/>
                        </a:rPr>
                        <a:t>8</a:t>
                      </a:r>
                    </a:p>
                  </a:txBody>
                  <a:tcPr marL="9525" marR="9525" marT="9525" marB="0" anchor="ctr">
                    <a:solidFill>
                      <a:schemeClr val="accent6">
                        <a:lumMod val="40000"/>
                        <a:lumOff val="60000"/>
                      </a:schemeClr>
                    </a:solidFill>
                  </a:tcPr>
                </a:tc>
                <a:tc>
                  <a:txBody>
                    <a:bodyPr/>
                    <a:lstStyle/>
                    <a:p>
                      <a:pPr algn="ctr" rtl="0" fontAlgn="b"/>
                      <a:r>
                        <a:rPr lang="en-ZA" sz="2000" b="0" i="0" u="none" strike="noStrike" dirty="0">
                          <a:solidFill>
                            <a:srgbClr val="000000"/>
                          </a:solidFill>
                          <a:effectLst/>
                          <a:latin typeface="Arial Narrow" panose="020B0606020202030204" pitchFamily="34" charset="0"/>
                        </a:rPr>
                        <a:t>0</a:t>
                      </a:r>
                    </a:p>
                  </a:txBody>
                  <a:tcPr marL="9525" marR="9525" marT="9525" marB="0" anchor="ctr">
                    <a:solidFill>
                      <a:schemeClr val="accent6">
                        <a:lumMod val="20000"/>
                        <a:lumOff val="80000"/>
                      </a:schemeClr>
                    </a:solidFill>
                  </a:tcPr>
                </a:tc>
                <a:tc>
                  <a:txBody>
                    <a:bodyPr/>
                    <a:lstStyle/>
                    <a:p>
                      <a:pPr algn="ctr" rtl="0" fontAlgn="b"/>
                      <a:r>
                        <a:rPr lang="en-ZA" sz="2000" b="0" i="0" u="none" strike="noStrike" dirty="0">
                          <a:solidFill>
                            <a:srgbClr val="000000"/>
                          </a:solidFill>
                          <a:effectLst/>
                          <a:latin typeface="Arial Narrow" panose="020B0606020202030204" pitchFamily="34" charset="0"/>
                        </a:rPr>
                        <a:t>0</a:t>
                      </a:r>
                    </a:p>
                  </a:txBody>
                  <a:tcPr marL="9525" marR="9525" marT="9525" marB="0" anchor="ctr">
                    <a:solidFill>
                      <a:schemeClr val="accent6">
                        <a:lumMod val="20000"/>
                        <a:lumOff val="80000"/>
                      </a:schemeClr>
                    </a:solidFill>
                  </a:tcPr>
                </a:tc>
                <a:tc>
                  <a:txBody>
                    <a:bodyPr/>
                    <a:lstStyle/>
                    <a:p>
                      <a:pPr algn="ctr" rtl="0" fontAlgn="b"/>
                      <a:r>
                        <a:rPr lang="en-ZA" sz="2000" b="0" i="0" u="none" strike="noStrike" dirty="0">
                          <a:solidFill>
                            <a:srgbClr val="000000"/>
                          </a:solidFill>
                          <a:effectLst/>
                          <a:latin typeface="Arial Narrow" panose="020B0606020202030204" pitchFamily="34" charset="0"/>
                        </a:rPr>
                        <a:t>0</a:t>
                      </a:r>
                    </a:p>
                  </a:txBody>
                  <a:tcPr marL="9525" marR="9525" marT="9525" marB="0" anchor="ctr">
                    <a:solidFill>
                      <a:schemeClr val="accent6">
                        <a:lumMod val="20000"/>
                        <a:lumOff val="80000"/>
                      </a:schemeClr>
                    </a:solidFill>
                  </a:tcPr>
                </a:tc>
                <a:tc>
                  <a:txBody>
                    <a:bodyPr/>
                    <a:lstStyle/>
                    <a:p>
                      <a:pPr algn="ctr" rtl="0" fontAlgn="b"/>
                      <a:r>
                        <a:rPr lang="en-ZA" sz="2000" b="0" i="0" u="none" strike="noStrike" dirty="0">
                          <a:solidFill>
                            <a:srgbClr val="000000"/>
                          </a:solidFill>
                          <a:effectLst/>
                          <a:latin typeface="Arial Narrow" panose="020B0606020202030204" pitchFamily="34" charset="0"/>
                        </a:rPr>
                        <a:t>1</a:t>
                      </a:r>
                    </a:p>
                  </a:txBody>
                  <a:tcPr marL="9525" marR="9525" marT="9525" marB="0" anchor="ctr">
                    <a:solidFill>
                      <a:schemeClr val="accent6">
                        <a:lumMod val="20000"/>
                        <a:lumOff val="80000"/>
                      </a:schemeClr>
                    </a:solidFill>
                  </a:tcPr>
                </a:tc>
                <a:tc>
                  <a:txBody>
                    <a:bodyPr/>
                    <a:lstStyle/>
                    <a:p>
                      <a:pPr algn="ctr" rtl="0" fontAlgn="b"/>
                      <a:r>
                        <a:rPr lang="en-ZA" sz="2000" b="0" i="0" u="none" strike="noStrike" dirty="0">
                          <a:solidFill>
                            <a:srgbClr val="000000"/>
                          </a:solidFill>
                          <a:effectLst/>
                          <a:latin typeface="Arial Narrow" panose="020B0606020202030204" pitchFamily="34" charset="0"/>
                        </a:rPr>
                        <a:t>7</a:t>
                      </a:r>
                    </a:p>
                  </a:txBody>
                  <a:tcPr marL="9525" marR="9525" marT="9525" marB="0" anchor="ctr">
                    <a:solidFill>
                      <a:schemeClr val="accent6">
                        <a:lumMod val="20000"/>
                        <a:lumOff val="80000"/>
                      </a:schemeClr>
                    </a:solidFill>
                  </a:tcPr>
                </a:tc>
                <a:extLst>
                  <a:ext uri="{0D108BD9-81ED-4DB2-BD59-A6C34878D82A}">
                    <a16:rowId xmlns:a16="http://schemas.microsoft.com/office/drawing/2014/main" val="10010"/>
                  </a:ext>
                </a:extLst>
              </a:tr>
              <a:tr h="547111">
                <a:tc>
                  <a:txBody>
                    <a:bodyPr/>
                    <a:lstStyle/>
                    <a:p>
                      <a:pPr algn="l" fontAlgn="ctr"/>
                      <a:r>
                        <a:rPr lang="en-US" sz="2000" b="1" u="none" strike="noStrike" dirty="0">
                          <a:effectLst/>
                          <a:latin typeface="Arial Narrow" pitchFamily="34" charset="0"/>
                          <a:ea typeface="Tahoma" panose="020B0604030504040204" pitchFamily="34" charset="0"/>
                          <a:cs typeface="Tahoma" panose="020B0604030504040204" pitchFamily="34" charset="0"/>
                        </a:rPr>
                        <a:t>Total</a:t>
                      </a:r>
                      <a:endParaRPr lang="en-US" sz="2000" b="1" i="0" u="none" strike="noStrike" dirty="0">
                        <a:solidFill>
                          <a:srgbClr val="000000"/>
                        </a:solidFill>
                        <a:effectLst/>
                        <a:latin typeface="Arial Narrow" pitchFamily="34" charset="0"/>
                        <a:ea typeface="Tahoma" panose="020B0604030504040204" pitchFamily="34" charset="0"/>
                        <a:cs typeface="Tahoma" panose="020B0604030504040204" pitchFamily="34" charset="0"/>
                      </a:endParaRPr>
                    </a:p>
                  </a:txBody>
                  <a:tcPr marL="9525" marR="9525" marT="9526" marB="0" anchor="ctr">
                    <a:solidFill>
                      <a:srgbClr val="FFC000"/>
                    </a:solidFill>
                  </a:tcPr>
                </a:tc>
                <a:tc>
                  <a:txBody>
                    <a:bodyPr/>
                    <a:lstStyle/>
                    <a:p>
                      <a:pPr algn="ctr" rtl="0" fontAlgn="b"/>
                      <a:r>
                        <a:rPr lang="en-ZA" sz="2000" b="1" i="0" u="none" strike="noStrike" dirty="0">
                          <a:solidFill>
                            <a:srgbClr val="000000"/>
                          </a:solidFill>
                          <a:effectLst/>
                          <a:latin typeface="Arial Narrow" panose="020B0606020202030204" pitchFamily="34" charset="0"/>
                        </a:rPr>
                        <a:t>75</a:t>
                      </a:r>
                    </a:p>
                  </a:txBody>
                  <a:tcPr marL="9525" marR="9525" marT="9525" marB="0" anchor="ctr">
                    <a:solidFill>
                      <a:srgbClr val="FFC000"/>
                    </a:solidFill>
                  </a:tcPr>
                </a:tc>
                <a:tc>
                  <a:txBody>
                    <a:bodyPr/>
                    <a:lstStyle/>
                    <a:p>
                      <a:pPr algn="ctr" rtl="0" fontAlgn="b"/>
                      <a:r>
                        <a:rPr lang="en-ZA" sz="2000" b="1" i="0" u="none" strike="noStrike" dirty="0">
                          <a:solidFill>
                            <a:srgbClr val="000000"/>
                          </a:solidFill>
                          <a:effectLst/>
                          <a:latin typeface="Arial Narrow" panose="020B0606020202030204" pitchFamily="34" charset="0"/>
                        </a:rPr>
                        <a:t>0</a:t>
                      </a:r>
                    </a:p>
                  </a:txBody>
                  <a:tcPr marL="9525" marR="9525" marT="9525" marB="0" anchor="ctr">
                    <a:solidFill>
                      <a:srgbClr val="FFC000"/>
                    </a:solidFill>
                  </a:tcPr>
                </a:tc>
                <a:tc>
                  <a:txBody>
                    <a:bodyPr/>
                    <a:lstStyle/>
                    <a:p>
                      <a:pPr algn="ctr" rtl="0" fontAlgn="b"/>
                      <a:r>
                        <a:rPr lang="en-ZA" sz="2000" b="1" i="0" u="none" strike="noStrike" dirty="0">
                          <a:solidFill>
                            <a:srgbClr val="000000"/>
                          </a:solidFill>
                          <a:effectLst/>
                          <a:latin typeface="Arial Narrow" panose="020B0606020202030204" pitchFamily="34" charset="0"/>
                        </a:rPr>
                        <a:t>0</a:t>
                      </a:r>
                    </a:p>
                  </a:txBody>
                  <a:tcPr marL="9525" marR="9525" marT="9525" marB="0" anchor="ctr">
                    <a:solidFill>
                      <a:srgbClr val="FFC000"/>
                    </a:solidFill>
                  </a:tcPr>
                </a:tc>
                <a:tc>
                  <a:txBody>
                    <a:bodyPr/>
                    <a:lstStyle/>
                    <a:p>
                      <a:pPr algn="ctr" rtl="0" fontAlgn="b"/>
                      <a:r>
                        <a:rPr lang="en-ZA" sz="2000" b="1" i="0" u="none" strike="noStrike" dirty="0">
                          <a:solidFill>
                            <a:srgbClr val="000000"/>
                          </a:solidFill>
                          <a:effectLst/>
                          <a:latin typeface="Arial Narrow" panose="020B0606020202030204" pitchFamily="34" charset="0"/>
                        </a:rPr>
                        <a:t>6</a:t>
                      </a:r>
                    </a:p>
                  </a:txBody>
                  <a:tcPr marL="9525" marR="9525" marT="9525" marB="0" anchor="ctr">
                    <a:solidFill>
                      <a:srgbClr val="FFC000"/>
                    </a:solidFill>
                  </a:tcPr>
                </a:tc>
                <a:tc>
                  <a:txBody>
                    <a:bodyPr/>
                    <a:lstStyle/>
                    <a:p>
                      <a:pPr algn="ctr" rtl="0" fontAlgn="b"/>
                      <a:r>
                        <a:rPr lang="en-ZA" sz="2000" b="1" i="0" u="none" strike="noStrike" dirty="0">
                          <a:solidFill>
                            <a:srgbClr val="000000"/>
                          </a:solidFill>
                          <a:effectLst/>
                          <a:latin typeface="Arial Narrow" panose="020B0606020202030204" pitchFamily="34" charset="0"/>
                        </a:rPr>
                        <a:t>24</a:t>
                      </a:r>
                    </a:p>
                  </a:txBody>
                  <a:tcPr marL="9525" marR="9525" marT="9525" marB="0" anchor="ctr">
                    <a:solidFill>
                      <a:srgbClr val="FFC000"/>
                    </a:solidFill>
                  </a:tcPr>
                </a:tc>
                <a:tc>
                  <a:txBody>
                    <a:bodyPr/>
                    <a:lstStyle/>
                    <a:p>
                      <a:pPr algn="ctr" rtl="0" fontAlgn="b"/>
                      <a:r>
                        <a:rPr lang="en-ZA" sz="2000" b="1" i="0" u="none" strike="noStrike" dirty="0">
                          <a:solidFill>
                            <a:srgbClr val="000000"/>
                          </a:solidFill>
                          <a:effectLst/>
                          <a:latin typeface="Arial Narrow" panose="020B0606020202030204" pitchFamily="34" charset="0"/>
                        </a:rPr>
                        <a:t>45</a:t>
                      </a:r>
                    </a:p>
                  </a:txBody>
                  <a:tcPr marL="9525" marR="9525" marT="9525" marB="0" anchor="ctr">
                    <a:solidFill>
                      <a:srgbClr val="FFC000"/>
                    </a:solidFill>
                  </a:tcPr>
                </a:tc>
                <a:extLst>
                  <a:ext uri="{0D108BD9-81ED-4DB2-BD59-A6C34878D82A}">
                    <a16:rowId xmlns:a16="http://schemas.microsoft.com/office/drawing/2014/main" val="10011"/>
                  </a:ext>
                </a:extLst>
              </a:tr>
            </a:tbl>
          </a:graphicData>
        </a:graphic>
      </p:graphicFrame>
      <p:sp>
        <p:nvSpPr>
          <p:cNvPr id="2" name="Slide Number Placeholder 1"/>
          <p:cNvSpPr>
            <a:spLocks noGrp="1"/>
          </p:cNvSpPr>
          <p:nvPr>
            <p:ph type="sldNum" sz="quarter" idx="4"/>
          </p:nvPr>
        </p:nvSpPr>
        <p:spPr/>
        <p:txBody>
          <a:bodyPr/>
          <a:lstStyle/>
          <a:p>
            <a:pPr>
              <a:defRPr/>
            </a:pPr>
            <a:fld id="{9281EBB6-D164-4A7A-83B0-06A5CFC35E17}" type="slidenum">
              <a:rPr lang="en-ZA" altLang="en-US" smtClean="0"/>
              <a:pPr>
                <a:defRPr/>
              </a:pPr>
              <a:t>97</a:t>
            </a:fld>
            <a:endParaRPr lang="en-ZA" altLang="en-US"/>
          </a:p>
        </p:txBody>
      </p:sp>
    </p:spTree>
    <p:extLst>
      <p:ext uri="{BB962C8B-B14F-4D97-AF65-F5344CB8AC3E}">
        <p14:creationId xmlns:p14="http://schemas.microsoft.com/office/powerpoint/2010/main" val="180207894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324544" y="116632"/>
            <a:ext cx="8424935" cy="785812"/>
          </a:xfrm>
        </p:spPr>
        <p:txBody>
          <a:bodyPr rtlCol="0">
            <a:noAutofit/>
          </a:bodyPr>
          <a:lstStyle/>
          <a:p>
            <a:pPr eaLnBrk="1" fontAlgn="auto" hangingPunct="1">
              <a:spcAft>
                <a:spcPts val="0"/>
              </a:spcAft>
              <a:defRPr/>
            </a:pPr>
            <a:r>
              <a:rPr lang="en-US" altLang="en-US" sz="2800" b="1" dirty="0">
                <a:solidFill>
                  <a:schemeClr val="accent2">
                    <a:lumMod val="75000"/>
                  </a:schemeClr>
                </a:solidFill>
                <a:latin typeface="Arial Narrow" pitchFamily="34" charset="0"/>
                <a:ea typeface="Tahoma" panose="020B0604030504040204" pitchFamily="34" charset="0"/>
                <a:cs typeface="Tahoma" panose="020B0604030504040204" pitchFamily="34" charset="0"/>
              </a:rPr>
              <a:t>DISTRICT PERFORMANCE BY ACHIEVEMENT </a:t>
            </a:r>
            <a:br>
              <a:rPr lang="en-US" altLang="en-US" sz="2800" b="1" dirty="0">
                <a:solidFill>
                  <a:schemeClr val="accent2">
                    <a:lumMod val="75000"/>
                  </a:schemeClr>
                </a:solidFill>
                <a:latin typeface="Arial Narrow" pitchFamily="34" charset="0"/>
                <a:ea typeface="Tahoma" panose="020B0604030504040204" pitchFamily="34" charset="0"/>
                <a:cs typeface="Tahoma" panose="020B0604030504040204" pitchFamily="34" charset="0"/>
              </a:rPr>
            </a:br>
            <a:r>
              <a:rPr lang="en-US" altLang="en-US" sz="2800" b="1" dirty="0">
                <a:solidFill>
                  <a:schemeClr val="accent2">
                    <a:lumMod val="75000"/>
                  </a:schemeClr>
                </a:solidFill>
                <a:latin typeface="Arial Narrow" pitchFamily="34" charset="0"/>
                <a:ea typeface="Tahoma" panose="020B0604030504040204" pitchFamily="34" charset="0"/>
                <a:cs typeface="Tahoma" panose="020B0604030504040204" pitchFamily="34" charset="0"/>
              </a:rPr>
              <a:t>INTERVAL AND PROVINCE: </a:t>
            </a:r>
            <a:r>
              <a:rPr lang="en-US" altLang="en-US" sz="2800" b="1" dirty="0" smtClean="0">
                <a:solidFill>
                  <a:schemeClr val="accent2">
                    <a:lumMod val="75000"/>
                  </a:schemeClr>
                </a:solidFill>
                <a:latin typeface="Arial Narrow" pitchFamily="34" charset="0"/>
                <a:ea typeface="Tahoma" panose="020B0604030504040204" pitchFamily="34" charset="0"/>
                <a:cs typeface="Tahoma" panose="020B0604030504040204" pitchFamily="34" charset="0"/>
              </a:rPr>
              <a:t>2020</a:t>
            </a:r>
            <a:endParaRPr lang="en-ZA" altLang="en-US" sz="2800" b="1" dirty="0">
              <a:solidFill>
                <a:schemeClr val="accent2">
                  <a:lumMod val="75000"/>
                </a:schemeClr>
              </a:solidFill>
              <a:latin typeface="Arial Narrow" pitchFamily="34" charset="0"/>
              <a:ea typeface="Tahoma" panose="020B0604030504040204" pitchFamily="34" charset="0"/>
              <a:cs typeface="Tahoma" panose="020B0604030504040204" pitchFamily="34" charset="0"/>
            </a:endParaRP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1404880336"/>
              </p:ext>
            </p:extLst>
          </p:nvPr>
        </p:nvGraphicFramePr>
        <p:xfrm>
          <a:off x="35497" y="981075"/>
          <a:ext cx="9073006" cy="5713096"/>
        </p:xfrm>
        <a:graphic>
          <a:graphicData uri="http://schemas.openxmlformats.org/drawingml/2006/table">
            <a:tbl>
              <a:tblPr>
                <a:tableStyleId>{5940675A-B579-460E-94D1-54222C63F5DA}</a:tableStyleId>
              </a:tblPr>
              <a:tblGrid>
                <a:gridCol w="986220">
                  <a:extLst>
                    <a:ext uri="{9D8B030D-6E8A-4147-A177-3AD203B41FA5}">
                      <a16:colId xmlns:a16="http://schemas.microsoft.com/office/drawing/2014/main" val="20000"/>
                    </a:ext>
                  </a:extLst>
                </a:gridCol>
                <a:gridCol w="985489">
                  <a:extLst>
                    <a:ext uri="{9D8B030D-6E8A-4147-A177-3AD203B41FA5}">
                      <a16:colId xmlns:a16="http://schemas.microsoft.com/office/drawing/2014/main" val="20001"/>
                    </a:ext>
                  </a:extLst>
                </a:gridCol>
                <a:gridCol w="1364522">
                  <a:extLst>
                    <a:ext uri="{9D8B030D-6E8A-4147-A177-3AD203B41FA5}">
                      <a16:colId xmlns:a16="http://schemas.microsoft.com/office/drawing/2014/main" val="20002"/>
                    </a:ext>
                  </a:extLst>
                </a:gridCol>
                <a:gridCol w="1516136">
                  <a:extLst>
                    <a:ext uri="{9D8B030D-6E8A-4147-A177-3AD203B41FA5}">
                      <a16:colId xmlns:a16="http://schemas.microsoft.com/office/drawing/2014/main" val="20003"/>
                    </a:ext>
                  </a:extLst>
                </a:gridCol>
                <a:gridCol w="1419893">
                  <a:extLst>
                    <a:ext uri="{9D8B030D-6E8A-4147-A177-3AD203B41FA5}">
                      <a16:colId xmlns:a16="http://schemas.microsoft.com/office/drawing/2014/main" val="20004"/>
                    </a:ext>
                  </a:extLst>
                </a:gridCol>
                <a:gridCol w="1419893">
                  <a:extLst>
                    <a:ext uri="{9D8B030D-6E8A-4147-A177-3AD203B41FA5}">
                      <a16:colId xmlns:a16="http://schemas.microsoft.com/office/drawing/2014/main" val="20005"/>
                    </a:ext>
                  </a:extLst>
                </a:gridCol>
                <a:gridCol w="1380853">
                  <a:extLst>
                    <a:ext uri="{9D8B030D-6E8A-4147-A177-3AD203B41FA5}">
                      <a16:colId xmlns:a16="http://schemas.microsoft.com/office/drawing/2014/main" val="20006"/>
                    </a:ext>
                  </a:extLst>
                </a:gridCol>
              </a:tblGrid>
              <a:tr h="456417">
                <a:tc rowSpan="2">
                  <a:txBody>
                    <a:bodyPr/>
                    <a:lstStyle/>
                    <a:p>
                      <a:pPr algn="l" fontAlgn="ctr"/>
                      <a:r>
                        <a:rPr lang="en-US" sz="2000" b="1" u="none" strike="noStrike" dirty="0">
                          <a:effectLst/>
                          <a:latin typeface="Arial Narrow" pitchFamily="34" charset="0"/>
                          <a:ea typeface="Tahoma" panose="020B0604030504040204" pitchFamily="34" charset="0"/>
                          <a:cs typeface="Tahoma" panose="020B0604030504040204" pitchFamily="34" charset="0"/>
                        </a:rPr>
                        <a:t>Province </a:t>
                      </a:r>
                      <a:endParaRPr lang="en-US" sz="2000" b="1" i="0" u="none" strike="noStrike" dirty="0">
                        <a:solidFill>
                          <a:srgbClr val="000000"/>
                        </a:solidFill>
                        <a:effectLst/>
                        <a:latin typeface="Arial Narrow" pitchFamily="34" charset="0"/>
                        <a:ea typeface="Tahoma" panose="020B0604030504040204" pitchFamily="34" charset="0"/>
                        <a:cs typeface="Tahoma" panose="020B0604030504040204" pitchFamily="34" charset="0"/>
                      </a:endParaRPr>
                    </a:p>
                  </a:txBody>
                  <a:tcPr marL="9525" marR="9525" marT="9525" marB="0" anchor="ctr">
                    <a:solidFill>
                      <a:schemeClr val="accent6">
                        <a:lumMod val="20000"/>
                        <a:lumOff val="80000"/>
                      </a:schemeClr>
                    </a:solidFill>
                  </a:tcPr>
                </a:tc>
                <a:tc rowSpan="2">
                  <a:txBody>
                    <a:bodyPr/>
                    <a:lstStyle/>
                    <a:p>
                      <a:pPr algn="ctr" fontAlgn="ctr"/>
                      <a:r>
                        <a:rPr lang="en-US" sz="2000" b="1" u="none" strike="noStrike" dirty="0">
                          <a:effectLst/>
                          <a:latin typeface="Arial Narrow" pitchFamily="34" charset="0"/>
                          <a:ea typeface="Tahoma" panose="020B0604030504040204" pitchFamily="34" charset="0"/>
                          <a:cs typeface="Tahoma" panose="020B0604030504040204" pitchFamily="34" charset="0"/>
                        </a:rPr>
                        <a:t>Total number of Districts</a:t>
                      </a:r>
                      <a:endParaRPr lang="en-US" sz="2000" b="1" i="0" u="none" strike="noStrike" dirty="0">
                        <a:solidFill>
                          <a:srgbClr val="000000"/>
                        </a:solidFill>
                        <a:effectLst/>
                        <a:latin typeface="Arial Narrow" pitchFamily="34" charset="0"/>
                        <a:ea typeface="Tahoma" panose="020B0604030504040204" pitchFamily="34" charset="0"/>
                        <a:cs typeface="Tahoma" panose="020B0604030504040204" pitchFamily="34" charset="0"/>
                      </a:endParaRPr>
                    </a:p>
                  </a:txBody>
                  <a:tcPr marL="9525" marR="9525" marT="9525" marB="0" anchor="ctr">
                    <a:solidFill>
                      <a:schemeClr val="accent6">
                        <a:lumMod val="20000"/>
                        <a:lumOff val="80000"/>
                      </a:schemeClr>
                    </a:solidFill>
                  </a:tcPr>
                </a:tc>
                <a:tc gridSpan="5">
                  <a:txBody>
                    <a:bodyPr/>
                    <a:lstStyle/>
                    <a:p>
                      <a:pPr algn="ctr" fontAlgn="ctr"/>
                      <a:r>
                        <a:rPr lang="en-US" sz="2000" b="1" u="none" strike="noStrike" dirty="0" smtClean="0">
                          <a:effectLst/>
                          <a:latin typeface="Arial Narrow" pitchFamily="34" charset="0"/>
                          <a:ea typeface="Tahoma" panose="020B0604030504040204" pitchFamily="34" charset="0"/>
                          <a:cs typeface="Tahoma" panose="020B0604030504040204" pitchFamily="34" charset="0"/>
                        </a:rPr>
                        <a:t>2020</a:t>
                      </a:r>
                      <a:endParaRPr lang="en-US" sz="2000" b="1" i="0" u="none" strike="noStrike" dirty="0">
                        <a:solidFill>
                          <a:srgbClr val="000000"/>
                        </a:solidFill>
                        <a:effectLst/>
                        <a:latin typeface="Arial Narrow" pitchFamily="34" charset="0"/>
                        <a:ea typeface="Tahoma" panose="020B0604030504040204" pitchFamily="34" charset="0"/>
                        <a:cs typeface="Tahoma" panose="020B0604030504040204" pitchFamily="34" charset="0"/>
                      </a:endParaRPr>
                    </a:p>
                  </a:txBody>
                  <a:tcPr marL="9525" marR="9525" marT="9525" marB="0" anchor="ctr">
                    <a:solidFill>
                      <a:schemeClr val="accent6">
                        <a:lumMod val="20000"/>
                        <a:lumOff val="80000"/>
                      </a:schemeClr>
                    </a:solidFill>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val="10000"/>
                  </a:ext>
                </a:extLst>
              </a:tr>
              <a:tr h="650384">
                <a:tc vMerge="1">
                  <a:txBody>
                    <a:bodyPr/>
                    <a:lstStyle/>
                    <a:p>
                      <a:endParaRPr lang="en-ZA"/>
                    </a:p>
                  </a:txBody>
                  <a:tcPr/>
                </a:tc>
                <a:tc vMerge="1">
                  <a:txBody>
                    <a:bodyPr/>
                    <a:lstStyle/>
                    <a:p>
                      <a:pPr algn="ctr" fontAlgn="ctr"/>
                      <a:endParaRPr lang="en-US" sz="2000" b="1" i="0" u="none" strike="noStrike" dirty="0">
                        <a:solidFill>
                          <a:srgbClr val="000000"/>
                        </a:solidFill>
                        <a:effectLst/>
                        <a:latin typeface="Calibri"/>
                      </a:endParaRPr>
                    </a:p>
                  </a:txBody>
                  <a:tcPr marL="9526" marR="9526" marT="9526" marB="0"/>
                </a:tc>
                <a:tc>
                  <a:txBody>
                    <a:bodyPr/>
                    <a:lstStyle/>
                    <a:p>
                      <a:pPr algn="ctr" fontAlgn="ctr"/>
                      <a:r>
                        <a:rPr lang="en-US" sz="2000" b="1" u="none" strike="noStrike" dirty="0">
                          <a:effectLst/>
                          <a:latin typeface="Arial Narrow" pitchFamily="34" charset="0"/>
                          <a:ea typeface="Tahoma" panose="020B0604030504040204" pitchFamily="34" charset="0"/>
                          <a:cs typeface="Tahoma" panose="020B0604030504040204" pitchFamily="34" charset="0"/>
                        </a:rPr>
                        <a:t>Below 50%</a:t>
                      </a:r>
                      <a:endParaRPr lang="en-US" sz="2000" b="1" i="0" u="none" strike="noStrike" dirty="0">
                        <a:solidFill>
                          <a:srgbClr val="000000"/>
                        </a:solidFill>
                        <a:effectLst/>
                        <a:latin typeface="Arial Narrow" pitchFamily="34" charset="0"/>
                        <a:ea typeface="Tahoma" panose="020B0604030504040204" pitchFamily="34" charset="0"/>
                        <a:cs typeface="Tahoma" panose="020B0604030504040204" pitchFamily="34" charset="0"/>
                      </a:endParaRPr>
                    </a:p>
                  </a:txBody>
                  <a:tcPr marL="9525" marR="9525" marT="9525" marB="0" anchor="ctr">
                    <a:solidFill>
                      <a:schemeClr val="accent6">
                        <a:lumMod val="20000"/>
                        <a:lumOff val="80000"/>
                      </a:schemeClr>
                    </a:solidFill>
                  </a:tcPr>
                </a:tc>
                <a:tc>
                  <a:txBody>
                    <a:bodyPr/>
                    <a:lstStyle/>
                    <a:p>
                      <a:pPr algn="ctr" fontAlgn="ctr"/>
                      <a:r>
                        <a:rPr lang="en-US" sz="2000" b="1" u="none" strike="noStrike" dirty="0">
                          <a:effectLst/>
                          <a:latin typeface="Arial Narrow" pitchFamily="34" charset="0"/>
                          <a:ea typeface="Tahoma" panose="020B0604030504040204" pitchFamily="34" charset="0"/>
                          <a:cs typeface="Tahoma" panose="020B0604030504040204" pitchFamily="34" charset="0"/>
                        </a:rPr>
                        <a:t>50% to 59.9%</a:t>
                      </a:r>
                      <a:endParaRPr lang="en-US" sz="2000" b="1" i="0" u="none" strike="noStrike" dirty="0">
                        <a:solidFill>
                          <a:srgbClr val="000000"/>
                        </a:solidFill>
                        <a:effectLst/>
                        <a:latin typeface="Arial Narrow" pitchFamily="34" charset="0"/>
                        <a:ea typeface="Tahoma" panose="020B0604030504040204" pitchFamily="34" charset="0"/>
                        <a:cs typeface="Tahoma" panose="020B0604030504040204" pitchFamily="34" charset="0"/>
                      </a:endParaRPr>
                    </a:p>
                  </a:txBody>
                  <a:tcPr marL="9525" marR="9525" marT="9525" marB="0" anchor="ctr">
                    <a:solidFill>
                      <a:schemeClr val="accent6">
                        <a:lumMod val="20000"/>
                        <a:lumOff val="80000"/>
                      </a:schemeClr>
                    </a:solidFill>
                  </a:tcPr>
                </a:tc>
                <a:tc>
                  <a:txBody>
                    <a:bodyPr/>
                    <a:lstStyle/>
                    <a:p>
                      <a:pPr algn="ctr" fontAlgn="ctr"/>
                      <a:r>
                        <a:rPr lang="en-US" sz="2000" b="1" u="none" strike="noStrike" dirty="0">
                          <a:effectLst/>
                          <a:latin typeface="Arial Narrow" pitchFamily="34" charset="0"/>
                          <a:ea typeface="Tahoma" panose="020B0604030504040204" pitchFamily="34" charset="0"/>
                          <a:cs typeface="Tahoma" panose="020B0604030504040204" pitchFamily="34" charset="0"/>
                        </a:rPr>
                        <a:t>60% to 69.9%</a:t>
                      </a:r>
                      <a:endParaRPr lang="en-US" sz="2000" b="1" i="0" u="none" strike="noStrike" dirty="0">
                        <a:solidFill>
                          <a:srgbClr val="000000"/>
                        </a:solidFill>
                        <a:effectLst/>
                        <a:latin typeface="Arial Narrow" pitchFamily="34" charset="0"/>
                        <a:ea typeface="Tahoma" panose="020B0604030504040204" pitchFamily="34" charset="0"/>
                        <a:cs typeface="Tahoma" panose="020B0604030504040204" pitchFamily="34" charset="0"/>
                      </a:endParaRPr>
                    </a:p>
                  </a:txBody>
                  <a:tcPr marL="9525" marR="9525" marT="9525" marB="0" anchor="ctr">
                    <a:solidFill>
                      <a:schemeClr val="accent6">
                        <a:lumMod val="20000"/>
                        <a:lumOff val="80000"/>
                      </a:schemeClr>
                    </a:solidFill>
                  </a:tcPr>
                </a:tc>
                <a:tc>
                  <a:txBody>
                    <a:bodyPr/>
                    <a:lstStyle/>
                    <a:p>
                      <a:pPr algn="ctr" fontAlgn="ctr"/>
                      <a:r>
                        <a:rPr lang="en-US" sz="2000" b="1" u="none" strike="noStrike" dirty="0">
                          <a:effectLst/>
                          <a:latin typeface="Arial Narrow" pitchFamily="34" charset="0"/>
                          <a:ea typeface="Tahoma" panose="020B0604030504040204" pitchFamily="34" charset="0"/>
                          <a:cs typeface="Tahoma" panose="020B0604030504040204" pitchFamily="34" charset="0"/>
                        </a:rPr>
                        <a:t>70% to 79.9%</a:t>
                      </a:r>
                      <a:endParaRPr lang="en-US" sz="2000" b="1" i="0" u="none" strike="noStrike" dirty="0">
                        <a:solidFill>
                          <a:srgbClr val="000000"/>
                        </a:solidFill>
                        <a:effectLst/>
                        <a:latin typeface="Arial Narrow" pitchFamily="34" charset="0"/>
                        <a:ea typeface="Tahoma" panose="020B0604030504040204" pitchFamily="34" charset="0"/>
                        <a:cs typeface="Tahoma" panose="020B0604030504040204" pitchFamily="34" charset="0"/>
                      </a:endParaRPr>
                    </a:p>
                  </a:txBody>
                  <a:tcPr marL="9525" marR="9525" marT="9525" marB="0" anchor="ctr">
                    <a:solidFill>
                      <a:schemeClr val="accent6">
                        <a:lumMod val="20000"/>
                        <a:lumOff val="80000"/>
                      </a:schemeClr>
                    </a:solidFill>
                  </a:tcPr>
                </a:tc>
                <a:tc>
                  <a:txBody>
                    <a:bodyPr/>
                    <a:lstStyle/>
                    <a:p>
                      <a:pPr algn="ctr" fontAlgn="ctr"/>
                      <a:r>
                        <a:rPr lang="en-US" sz="2000" b="1" u="none" strike="noStrike" dirty="0">
                          <a:effectLst/>
                          <a:latin typeface="Arial Narrow" pitchFamily="34" charset="0"/>
                          <a:ea typeface="Tahoma" panose="020B0604030504040204" pitchFamily="34" charset="0"/>
                          <a:cs typeface="Tahoma" panose="020B0604030504040204" pitchFamily="34" charset="0"/>
                        </a:rPr>
                        <a:t>80% &amp; above</a:t>
                      </a:r>
                      <a:endParaRPr lang="en-US" sz="2000" b="1" i="0" u="none" strike="noStrike" dirty="0">
                        <a:solidFill>
                          <a:srgbClr val="000000"/>
                        </a:solidFill>
                        <a:effectLst/>
                        <a:latin typeface="Arial Narrow" pitchFamily="34" charset="0"/>
                        <a:ea typeface="Tahoma" panose="020B0604030504040204" pitchFamily="34" charset="0"/>
                        <a:cs typeface="Tahoma" panose="020B0604030504040204" pitchFamily="34" charset="0"/>
                      </a:endParaRPr>
                    </a:p>
                  </a:txBody>
                  <a:tcPr marL="9525" marR="9525" marT="9525" marB="0" anchor="ctr">
                    <a:solidFill>
                      <a:schemeClr val="accent6">
                        <a:lumMod val="20000"/>
                        <a:lumOff val="80000"/>
                      </a:schemeClr>
                    </a:solidFill>
                  </a:tcPr>
                </a:tc>
                <a:extLst>
                  <a:ext uri="{0D108BD9-81ED-4DB2-BD59-A6C34878D82A}">
                    <a16:rowId xmlns:a16="http://schemas.microsoft.com/office/drawing/2014/main" val="10001"/>
                  </a:ext>
                </a:extLst>
              </a:tr>
              <a:tr h="436245">
                <a:tc>
                  <a:txBody>
                    <a:bodyPr/>
                    <a:lstStyle/>
                    <a:p>
                      <a:pPr algn="l" fontAlgn="ctr"/>
                      <a:r>
                        <a:rPr lang="en-US" sz="2000" b="1" u="none" strike="noStrike" dirty="0">
                          <a:effectLst/>
                          <a:latin typeface="Arial Narrow" pitchFamily="34" charset="0"/>
                          <a:ea typeface="Tahoma" panose="020B0604030504040204" pitchFamily="34" charset="0"/>
                          <a:cs typeface="Tahoma" panose="020B0604030504040204" pitchFamily="34" charset="0"/>
                        </a:rPr>
                        <a:t>EC</a:t>
                      </a:r>
                      <a:endParaRPr lang="en-US" sz="2000" b="1" i="0" u="none" strike="noStrike" dirty="0">
                        <a:solidFill>
                          <a:srgbClr val="000000"/>
                        </a:solidFill>
                        <a:effectLst/>
                        <a:latin typeface="Arial Narrow" pitchFamily="34" charset="0"/>
                        <a:ea typeface="Tahoma" panose="020B0604030504040204" pitchFamily="34" charset="0"/>
                        <a:cs typeface="Tahoma" panose="020B0604030504040204" pitchFamily="34" charset="0"/>
                      </a:endParaRPr>
                    </a:p>
                  </a:txBody>
                  <a:tcPr marL="9525" marR="9525" marT="9525" marB="0" anchor="ctr">
                    <a:solidFill>
                      <a:schemeClr val="accent6">
                        <a:lumMod val="20000"/>
                        <a:lumOff val="80000"/>
                      </a:schemeClr>
                    </a:solidFill>
                  </a:tcPr>
                </a:tc>
                <a:tc>
                  <a:txBody>
                    <a:bodyPr/>
                    <a:lstStyle/>
                    <a:p>
                      <a:pPr algn="ctr" rtl="0" fontAlgn="b"/>
                      <a:r>
                        <a:rPr lang="en-ZA" sz="2800" b="1" i="0" u="none" strike="noStrike" dirty="0">
                          <a:solidFill>
                            <a:srgbClr val="000000"/>
                          </a:solidFill>
                          <a:effectLst/>
                          <a:latin typeface="Arial Narrow" panose="020B0606020202030204" pitchFamily="34" charset="0"/>
                        </a:rPr>
                        <a:t>12</a:t>
                      </a:r>
                    </a:p>
                  </a:txBody>
                  <a:tcPr marL="9525" marR="9525" marT="9525" marB="0" anchor="b">
                    <a:solidFill>
                      <a:schemeClr val="accent6">
                        <a:lumMod val="20000"/>
                        <a:lumOff val="80000"/>
                      </a:schemeClr>
                    </a:solidFill>
                  </a:tcPr>
                </a:tc>
                <a:tc>
                  <a:txBody>
                    <a:bodyPr/>
                    <a:lstStyle/>
                    <a:p>
                      <a:pPr algn="ctr" rtl="0" fontAlgn="b"/>
                      <a:r>
                        <a:rPr lang="en-ZA" sz="2400" b="0" i="0" u="none" strike="noStrike" dirty="0">
                          <a:solidFill>
                            <a:srgbClr val="000000"/>
                          </a:solidFill>
                          <a:effectLst/>
                          <a:latin typeface="Arial Narrow" panose="020B0606020202030204" pitchFamily="34" charset="0"/>
                        </a:rPr>
                        <a:t>0</a:t>
                      </a:r>
                    </a:p>
                  </a:txBody>
                  <a:tcPr marL="9525" marR="9525" marT="9525" marB="0" anchor="ctr">
                    <a:solidFill>
                      <a:schemeClr val="accent4">
                        <a:lumMod val="40000"/>
                        <a:lumOff val="60000"/>
                      </a:schemeClr>
                    </a:solidFill>
                  </a:tcPr>
                </a:tc>
                <a:tc>
                  <a:txBody>
                    <a:bodyPr/>
                    <a:lstStyle/>
                    <a:p>
                      <a:pPr algn="ctr" rtl="0" fontAlgn="b"/>
                      <a:r>
                        <a:rPr lang="en-ZA" sz="2400" b="0" i="0" u="none" strike="noStrike" dirty="0">
                          <a:solidFill>
                            <a:srgbClr val="000000"/>
                          </a:solidFill>
                          <a:effectLst/>
                          <a:latin typeface="Arial Narrow" panose="020B0606020202030204" pitchFamily="34" charset="0"/>
                        </a:rPr>
                        <a:t>0</a:t>
                      </a:r>
                    </a:p>
                  </a:txBody>
                  <a:tcPr marL="9525" marR="9525" marT="9525" marB="0" anchor="ctr">
                    <a:solidFill>
                      <a:schemeClr val="accent4">
                        <a:lumMod val="40000"/>
                        <a:lumOff val="60000"/>
                      </a:schemeClr>
                    </a:solidFill>
                  </a:tcPr>
                </a:tc>
                <a:tc>
                  <a:txBody>
                    <a:bodyPr/>
                    <a:lstStyle/>
                    <a:p>
                      <a:pPr algn="ctr" rtl="0" fontAlgn="b"/>
                      <a:r>
                        <a:rPr lang="en-ZA" sz="2400" b="0" i="0" u="none" strike="noStrike" dirty="0">
                          <a:solidFill>
                            <a:srgbClr val="000000"/>
                          </a:solidFill>
                          <a:effectLst/>
                          <a:latin typeface="Arial Narrow" panose="020B0606020202030204" pitchFamily="34" charset="0"/>
                        </a:rPr>
                        <a:t>9</a:t>
                      </a:r>
                    </a:p>
                  </a:txBody>
                  <a:tcPr marL="9525" marR="9525" marT="9525" marB="0" anchor="ctr">
                    <a:solidFill>
                      <a:schemeClr val="accent4">
                        <a:lumMod val="40000"/>
                        <a:lumOff val="60000"/>
                      </a:schemeClr>
                    </a:solidFill>
                  </a:tcPr>
                </a:tc>
                <a:tc>
                  <a:txBody>
                    <a:bodyPr/>
                    <a:lstStyle/>
                    <a:p>
                      <a:pPr algn="ctr" rtl="0" fontAlgn="b"/>
                      <a:r>
                        <a:rPr lang="en-ZA" sz="2400" b="0" i="0" u="none" strike="noStrike" dirty="0">
                          <a:solidFill>
                            <a:srgbClr val="000000"/>
                          </a:solidFill>
                          <a:effectLst/>
                          <a:latin typeface="Arial Narrow" panose="020B0606020202030204" pitchFamily="34" charset="0"/>
                        </a:rPr>
                        <a:t>3</a:t>
                      </a:r>
                    </a:p>
                  </a:txBody>
                  <a:tcPr marL="9525" marR="9525" marT="9525" marB="0" anchor="ctr">
                    <a:solidFill>
                      <a:schemeClr val="accent4">
                        <a:lumMod val="40000"/>
                        <a:lumOff val="60000"/>
                      </a:schemeClr>
                    </a:solidFill>
                  </a:tcPr>
                </a:tc>
                <a:tc>
                  <a:txBody>
                    <a:bodyPr/>
                    <a:lstStyle/>
                    <a:p>
                      <a:pPr algn="ctr" rtl="0" fontAlgn="b"/>
                      <a:r>
                        <a:rPr lang="en-ZA" sz="2400" b="0" i="0" u="none" strike="noStrike" dirty="0">
                          <a:solidFill>
                            <a:srgbClr val="000000"/>
                          </a:solidFill>
                          <a:effectLst/>
                          <a:latin typeface="Arial Narrow" panose="020B0606020202030204" pitchFamily="34" charset="0"/>
                        </a:rPr>
                        <a:t>0</a:t>
                      </a:r>
                    </a:p>
                  </a:txBody>
                  <a:tcPr marL="9525" marR="9525" marT="9525" marB="0" anchor="ctr">
                    <a:solidFill>
                      <a:schemeClr val="accent4">
                        <a:lumMod val="40000"/>
                        <a:lumOff val="60000"/>
                      </a:schemeClr>
                    </a:solidFill>
                  </a:tcPr>
                </a:tc>
                <a:extLst>
                  <a:ext uri="{0D108BD9-81ED-4DB2-BD59-A6C34878D82A}">
                    <a16:rowId xmlns:a16="http://schemas.microsoft.com/office/drawing/2014/main" val="10002"/>
                  </a:ext>
                </a:extLst>
              </a:tr>
              <a:tr h="436245">
                <a:tc>
                  <a:txBody>
                    <a:bodyPr/>
                    <a:lstStyle/>
                    <a:p>
                      <a:pPr algn="l" fontAlgn="ctr"/>
                      <a:r>
                        <a:rPr lang="en-US" sz="2000" b="1" u="none" strike="noStrike" dirty="0">
                          <a:effectLst/>
                          <a:latin typeface="Arial Narrow" pitchFamily="34" charset="0"/>
                          <a:ea typeface="Tahoma" panose="020B0604030504040204" pitchFamily="34" charset="0"/>
                          <a:cs typeface="Tahoma" panose="020B0604030504040204" pitchFamily="34" charset="0"/>
                        </a:rPr>
                        <a:t>FS</a:t>
                      </a:r>
                      <a:endParaRPr lang="en-US" sz="2000" b="1" i="0" u="none" strike="noStrike" dirty="0">
                        <a:solidFill>
                          <a:srgbClr val="000000"/>
                        </a:solidFill>
                        <a:effectLst/>
                        <a:latin typeface="Arial Narrow" pitchFamily="34" charset="0"/>
                        <a:ea typeface="Tahoma" panose="020B0604030504040204" pitchFamily="34" charset="0"/>
                        <a:cs typeface="Tahoma" panose="020B0604030504040204" pitchFamily="34" charset="0"/>
                      </a:endParaRPr>
                    </a:p>
                  </a:txBody>
                  <a:tcPr marL="9525" marR="9525" marT="9525" marB="0" anchor="ctr">
                    <a:solidFill>
                      <a:schemeClr val="accent6">
                        <a:lumMod val="20000"/>
                        <a:lumOff val="80000"/>
                      </a:schemeClr>
                    </a:solidFill>
                  </a:tcPr>
                </a:tc>
                <a:tc>
                  <a:txBody>
                    <a:bodyPr/>
                    <a:lstStyle/>
                    <a:p>
                      <a:pPr algn="ctr" rtl="0" fontAlgn="b"/>
                      <a:r>
                        <a:rPr lang="en-ZA" sz="2800" b="1" i="0" u="none" strike="noStrike" dirty="0">
                          <a:solidFill>
                            <a:srgbClr val="000000"/>
                          </a:solidFill>
                          <a:effectLst/>
                          <a:latin typeface="Arial Narrow" panose="020B0606020202030204" pitchFamily="34" charset="0"/>
                        </a:rPr>
                        <a:t>5</a:t>
                      </a:r>
                    </a:p>
                  </a:txBody>
                  <a:tcPr marL="9525" marR="9525" marT="9525" marB="0" anchor="b">
                    <a:solidFill>
                      <a:schemeClr val="accent6">
                        <a:lumMod val="20000"/>
                        <a:lumOff val="80000"/>
                      </a:schemeClr>
                    </a:solidFill>
                  </a:tcPr>
                </a:tc>
                <a:tc>
                  <a:txBody>
                    <a:bodyPr/>
                    <a:lstStyle/>
                    <a:p>
                      <a:pPr algn="ctr" rtl="0" fontAlgn="b"/>
                      <a:r>
                        <a:rPr lang="en-ZA" sz="2400" b="0" i="0" u="none" strike="noStrike" dirty="0">
                          <a:solidFill>
                            <a:srgbClr val="000000"/>
                          </a:solidFill>
                          <a:effectLst/>
                          <a:latin typeface="Arial Narrow" panose="020B0606020202030204" pitchFamily="34" charset="0"/>
                        </a:rPr>
                        <a:t>0</a:t>
                      </a:r>
                    </a:p>
                  </a:txBody>
                  <a:tcPr marL="9525" marR="9525" marT="9525" marB="0" anchor="ctr">
                    <a:solidFill>
                      <a:schemeClr val="accent4">
                        <a:lumMod val="40000"/>
                        <a:lumOff val="60000"/>
                      </a:schemeClr>
                    </a:solidFill>
                  </a:tcPr>
                </a:tc>
                <a:tc>
                  <a:txBody>
                    <a:bodyPr/>
                    <a:lstStyle/>
                    <a:p>
                      <a:pPr algn="ctr" rtl="0" fontAlgn="b"/>
                      <a:r>
                        <a:rPr lang="en-ZA" sz="2400" b="0" i="0" u="none" strike="noStrike" dirty="0">
                          <a:solidFill>
                            <a:srgbClr val="000000"/>
                          </a:solidFill>
                          <a:effectLst/>
                          <a:latin typeface="Arial Narrow" panose="020B0606020202030204" pitchFamily="34" charset="0"/>
                        </a:rPr>
                        <a:t>0</a:t>
                      </a:r>
                    </a:p>
                  </a:txBody>
                  <a:tcPr marL="9525" marR="9525" marT="9525" marB="0" anchor="ctr">
                    <a:solidFill>
                      <a:schemeClr val="accent4">
                        <a:lumMod val="40000"/>
                        <a:lumOff val="60000"/>
                      </a:schemeClr>
                    </a:solidFill>
                  </a:tcPr>
                </a:tc>
                <a:tc>
                  <a:txBody>
                    <a:bodyPr/>
                    <a:lstStyle/>
                    <a:p>
                      <a:pPr algn="ctr" rtl="0" fontAlgn="b"/>
                      <a:r>
                        <a:rPr lang="en-ZA" sz="2400" b="0" i="0" u="none" strike="noStrike" dirty="0">
                          <a:solidFill>
                            <a:srgbClr val="000000"/>
                          </a:solidFill>
                          <a:effectLst/>
                          <a:latin typeface="Arial Narrow" panose="020B0606020202030204" pitchFamily="34" charset="0"/>
                        </a:rPr>
                        <a:t>0</a:t>
                      </a:r>
                    </a:p>
                  </a:txBody>
                  <a:tcPr marL="9525" marR="9525" marT="9525" marB="0" anchor="ctr">
                    <a:solidFill>
                      <a:schemeClr val="accent4">
                        <a:lumMod val="40000"/>
                        <a:lumOff val="60000"/>
                      </a:schemeClr>
                    </a:solidFill>
                  </a:tcPr>
                </a:tc>
                <a:tc>
                  <a:txBody>
                    <a:bodyPr/>
                    <a:lstStyle/>
                    <a:p>
                      <a:pPr algn="ctr" rtl="0" fontAlgn="b"/>
                      <a:r>
                        <a:rPr lang="en-ZA" sz="2400" b="0" i="0" u="none" strike="noStrike" dirty="0">
                          <a:solidFill>
                            <a:srgbClr val="000000"/>
                          </a:solidFill>
                          <a:effectLst/>
                          <a:latin typeface="Arial Narrow" panose="020B0606020202030204" pitchFamily="34" charset="0"/>
                        </a:rPr>
                        <a:t>0</a:t>
                      </a:r>
                    </a:p>
                  </a:txBody>
                  <a:tcPr marL="9525" marR="9525" marT="9525" marB="0" anchor="ctr">
                    <a:solidFill>
                      <a:schemeClr val="accent4">
                        <a:lumMod val="40000"/>
                        <a:lumOff val="60000"/>
                      </a:schemeClr>
                    </a:solidFill>
                  </a:tcPr>
                </a:tc>
                <a:tc>
                  <a:txBody>
                    <a:bodyPr/>
                    <a:lstStyle/>
                    <a:p>
                      <a:pPr algn="ctr" rtl="0" fontAlgn="b"/>
                      <a:r>
                        <a:rPr lang="en-ZA" sz="2400" b="0" i="0" u="none" strike="noStrike" dirty="0">
                          <a:solidFill>
                            <a:srgbClr val="000000"/>
                          </a:solidFill>
                          <a:effectLst/>
                          <a:latin typeface="Arial Narrow" panose="020B0606020202030204" pitchFamily="34" charset="0"/>
                        </a:rPr>
                        <a:t>5</a:t>
                      </a:r>
                    </a:p>
                  </a:txBody>
                  <a:tcPr marL="9525" marR="9525" marT="9525" marB="0" anchor="ctr">
                    <a:solidFill>
                      <a:schemeClr val="accent4">
                        <a:lumMod val="40000"/>
                        <a:lumOff val="60000"/>
                      </a:schemeClr>
                    </a:solidFill>
                  </a:tcPr>
                </a:tc>
                <a:extLst>
                  <a:ext uri="{0D108BD9-81ED-4DB2-BD59-A6C34878D82A}">
                    <a16:rowId xmlns:a16="http://schemas.microsoft.com/office/drawing/2014/main" val="10003"/>
                  </a:ext>
                </a:extLst>
              </a:tr>
              <a:tr h="436245">
                <a:tc>
                  <a:txBody>
                    <a:bodyPr/>
                    <a:lstStyle/>
                    <a:p>
                      <a:pPr algn="l" fontAlgn="ctr"/>
                      <a:r>
                        <a:rPr lang="en-US" sz="2000" b="1" u="none" strike="noStrike" dirty="0">
                          <a:effectLst/>
                          <a:latin typeface="Arial Narrow" pitchFamily="34" charset="0"/>
                          <a:ea typeface="Tahoma" panose="020B0604030504040204" pitchFamily="34" charset="0"/>
                          <a:cs typeface="Tahoma" panose="020B0604030504040204" pitchFamily="34" charset="0"/>
                        </a:rPr>
                        <a:t>GP</a:t>
                      </a:r>
                      <a:endParaRPr lang="en-US" sz="2000" b="1" i="0" u="none" strike="noStrike" dirty="0">
                        <a:solidFill>
                          <a:srgbClr val="000000"/>
                        </a:solidFill>
                        <a:effectLst/>
                        <a:latin typeface="Arial Narrow" pitchFamily="34" charset="0"/>
                        <a:ea typeface="Tahoma" panose="020B0604030504040204" pitchFamily="34" charset="0"/>
                        <a:cs typeface="Tahoma" panose="020B0604030504040204" pitchFamily="34" charset="0"/>
                      </a:endParaRPr>
                    </a:p>
                  </a:txBody>
                  <a:tcPr marL="9525" marR="9525" marT="9525" marB="0" anchor="ctr">
                    <a:solidFill>
                      <a:schemeClr val="accent6">
                        <a:lumMod val="20000"/>
                        <a:lumOff val="80000"/>
                      </a:schemeClr>
                    </a:solidFill>
                  </a:tcPr>
                </a:tc>
                <a:tc>
                  <a:txBody>
                    <a:bodyPr/>
                    <a:lstStyle/>
                    <a:p>
                      <a:pPr algn="ctr" rtl="0" fontAlgn="b"/>
                      <a:r>
                        <a:rPr lang="en-ZA" sz="2800" b="1" i="0" u="none" strike="noStrike" dirty="0">
                          <a:solidFill>
                            <a:srgbClr val="000000"/>
                          </a:solidFill>
                          <a:effectLst/>
                          <a:latin typeface="Arial Narrow" panose="020B0606020202030204" pitchFamily="34" charset="0"/>
                        </a:rPr>
                        <a:t>15</a:t>
                      </a:r>
                    </a:p>
                  </a:txBody>
                  <a:tcPr marL="9525" marR="9525" marT="9525" marB="0" anchor="b">
                    <a:solidFill>
                      <a:schemeClr val="accent6">
                        <a:lumMod val="20000"/>
                        <a:lumOff val="80000"/>
                      </a:schemeClr>
                    </a:solidFill>
                  </a:tcPr>
                </a:tc>
                <a:tc>
                  <a:txBody>
                    <a:bodyPr/>
                    <a:lstStyle/>
                    <a:p>
                      <a:pPr algn="ctr" rtl="0" fontAlgn="b"/>
                      <a:r>
                        <a:rPr lang="en-ZA" sz="2400" b="0" i="0" u="none" strike="noStrike" dirty="0">
                          <a:solidFill>
                            <a:srgbClr val="000000"/>
                          </a:solidFill>
                          <a:effectLst/>
                          <a:latin typeface="Arial Narrow" panose="020B0606020202030204" pitchFamily="34" charset="0"/>
                        </a:rPr>
                        <a:t>0</a:t>
                      </a:r>
                    </a:p>
                  </a:txBody>
                  <a:tcPr marL="9525" marR="9525" marT="9525" marB="0" anchor="ctr">
                    <a:solidFill>
                      <a:schemeClr val="accent4">
                        <a:lumMod val="40000"/>
                        <a:lumOff val="60000"/>
                      </a:schemeClr>
                    </a:solidFill>
                  </a:tcPr>
                </a:tc>
                <a:tc>
                  <a:txBody>
                    <a:bodyPr/>
                    <a:lstStyle/>
                    <a:p>
                      <a:pPr algn="ctr" rtl="0" fontAlgn="b"/>
                      <a:r>
                        <a:rPr lang="en-ZA" sz="2400" b="0" i="0" u="none" strike="noStrike" dirty="0">
                          <a:solidFill>
                            <a:srgbClr val="000000"/>
                          </a:solidFill>
                          <a:effectLst/>
                          <a:latin typeface="Arial Narrow" panose="020B0606020202030204" pitchFamily="34" charset="0"/>
                        </a:rPr>
                        <a:t>0</a:t>
                      </a:r>
                    </a:p>
                  </a:txBody>
                  <a:tcPr marL="9525" marR="9525" marT="9525" marB="0" anchor="ctr">
                    <a:solidFill>
                      <a:schemeClr val="accent4">
                        <a:lumMod val="40000"/>
                        <a:lumOff val="60000"/>
                      </a:schemeClr>
                    </a:solidFill>
                  </a:tcPr>
                </a:tc>
                <a:tc>
                  <a:txBody>
                    <a:bodyPr/>
                    <a:lstStyle/>
                    <a:p>
                      <a:pPr algn="ctr" rtl="0" fontAlgn="b"/>
                      <a:r>
                        <a:rPr lang="en-ZA" sz="2400" b="0" i="0" u="none" strike="noStrike" dirty="0">
                          <a:solidFill>
                            <a:srgbClr val="000000"/>
                          </a:solidFill>
                          <a:effectLst/>
                          <a:latin typeface="Arial Narrow" panose="020B0606020202030204" pitchFamily="34" charset="0"/>
                        </a:rPr>
                        <a:t>0</a:t>
                      </a:r>
                    </a:p>
                  </a:txBody>
                  <a:tcPr marL="9525" marR="9525" marT="9525" marB="0" anchor="ctr">
                    <a:solidFill>
                      <a:schemeClr val="accent4">
                        <a:lumMod val="40000"/>
                        <a:lumOff val="60000"/>
                      </a:schemeClr>
                    </a:solidFill>
                  </a:tcPr>
                </a:tc>
                <a:tc>
                  <a:txBody>
                    <a:bodyPr/>
                    <a:lstStyle/>
                    <a:p>
                      <a:pPr algn="ctr" rtl="0" fontAlgn="b"/>
                      <a:r>
                        <a:rPr lang="en-ZA" sz="2400" b="0" i="0" u="none" strike="noStrike" dirty="0">
                          <a:solidFill>
                            <a:srgbClr val="000000"/>
                          </a:solidFill>
                          <a:effectLst/>
                          <a:latin typeface="Arial Narrow" panose="020B0606020202030204" pitchFamily="34" charset="0"/>
                        </a:rPr>
                        <a:t>4</a:t>
                      </a:r>
                    </a:p>
                  </a:txBody>
                  <a:tcPr marL="9525" marR="9525" marT="9525" marB="0" anchor="ctr">
                    <a:solidFill>
                      <a:schemeClr val="accent4">
                        <a:lumMod val="40000"/>
                        <a:lumOff val="60000"/>
                      </a:schemeClr>
                    </a:solidFill>
                  </a:tcPr>
                </a:tc>
                <a:tc>
                  <a:txBody>
                    <a:bodyPr/>
                    <a:lstStyle/>
                    <a:p>
                      <a:pPr algn="ctr" rtl="0" fontAlgn="b"/>
                      <a:r>
                        <a:rPr lang="en-ZA" sz="2400" b="0" i="0" u="none" strike="noStrike" dirty="0">
                          <a:solidFill>
                            <a:srgbClr val="000000"/>
                          </a:solidFill>
                          <a:effectLst/>
                          <a:latin typeface="Arial Narrow" panose="020B0606020202030204" pitchFamily="34" charset="0"/>
                        </a:rPr>
                        <a:t>11</a:t>
                      </a:r>
                    </a:p>
                  </a:txBody>
                  <a:tcPr marL="9525" marR="9525" marT="9525" marB="0" anchor="ctr">
                    <a:solidFill>
                      <a:schemeClr val="accent4">
                        <a:lumMod val="40000"/>
                        <a:lumOff val="60000"/>
                      </a:schemeClr>
                    </a:solidFill>
                  </a:tcPr>
                </a:tc>
                <a:extLst>
                  <a:ext uri="{0D108BD9-81ED-4DB2-BD59-A6C34878D82A}">
                    <a16:rowId xmlns:a16="http://schemas.microsoft.com/office/drawing/2014/main" val="10004"/>
                  </a:ext>
                </a:extLst>
              </a:tr>
              <a:tr h="436245">
                <a:tc>
                  <a:txBody>
                    <a:bodyPr/>
                    <a:lstStyle/>
                    <a:p>
                      <a:pPr algn="l" fontAlgn="ctr"/>
                      <a:r>
                        <a:rPr lang="en-US" sz="2000" b="1" u="none" strike="noStrike" dirty="0">
                          <a:effectLst/>
                          <a:latin typeface="Arial Narrow" pitchFamily="34" charset="0"/>
                          <a:ea typeface="Tahoma" panose="020B0604030504040204" pitchFamily="34" charset="0"/>
                          <a:cs typeface="Tahoma" panose="020B0604030504040204" pitchFamily="34" charset="0"/>
                        </a:rPr>
                        <a:t>KZN</a:t>
                      </a:r>
                      <a:endParaRPr lang="en-US" sz="2000" b="1" i="0" u="none" strike="noStrike" dirty="0">
                        <a:solidFill>
                          <a:srgbClr val="000000"/>
                        </a:solidFill>
                        <a:effectLst/>
                        <a:latin typeface="Arial Narrow" pitchFamily="34" charset="0"/>
                        <a:ea typeface="Tahoma" panose="020B0604030504040204" pitchFamily="34" charset="0"/>
                        <a:cs typeface="Tahoma" panose="020B0604030504040204" pitchFamily="34" charset="0"/>
                      </a:endParaRPr>
                    </a:p>
                  </a:txBody>
                  <a:tcPr marL="9525" marR="9525" marT="9525" marB="0" anchor="ctr">
                    <a:solidFill>
                      <a:schemeClr val="accent6">
                        <a:lumMod val="20000"/>
                        <a:lumOff val="80000"/>
                      </a:schemeClr>
                    </a:solidFill>
                  </a:tcPr>
                </a:tc>
                <a:tc>
                  <a:txBody>
                    <a:bodyPr/>
                    <a:lstStyle/>
                    <a:p>
                      <a:pPr algn="ctr" rtl="0" fontAlgn="b"/>
                      <a:r>
                        <a:rPr lang="en-ZA" sz="2800" b="1" i="0" u="none" strike="noStrike" dirty="0">
                          <a:solidFill>
                            <a:srgbClr val="000000"/>
                          </a:solidFill>
                          <a:effectLst/>
                          <a:latin typeface="Arial Narrow" panose="020B0606020202030204" pitchFamily="34" charset="0"/>
                        </a:rPr>
                        <a:t>12</a:t>
                      </a:r>
                    </a:p>
                  </a:txBody>
                  <a:tcPr marL="9525" marR="9525" marT="9525" marB="0" anchor="b">
                    <a:solidFill>
                      <a:schemeClr val="accent6">
                        <a:lumMod val="20000"/>
                        <a:lumOff val="80000"/>
                      </a:schemeClr>
                    </a:solidFill>
                  </a:tcPr>
                </a:tc>
                <a:tc>
                  <a:txBody>
                    <a:bodyPr/>
                    <a:lstStyle/>
                    <a:p>
                      <a:pPr algn="ctr" rtl="0" fontAlgn="b"/>
                      <a:r>
                        <a:rPr lang="en-ZA" sz="2400" b="0" i="0" u="none" strike="noStrike" dirty="0">
                          <a:solidFill>
                            <a:srgbClr val="000000"/>
                          </a:solidFill>
                          <a:effectLst/>
                          <a:latin typeface="Arial Narrow" panose="020B0606020202030204" pitchFamily="34" charset="0"/>
                        </a:rPr>
                        <a:t>0</a:t>
                      </a:r>
                    </a:p>
                  </a:txBody>
                  <a:tcPr marL="9525" marR="9525" marT="9525" marB="0" anchor="ctr">
                    <a:solidFill>
                      <a:schemeClr val="accent4">
                        <a:lumMod val="40000"/>
                        <a:lumOff val="60000"/>
                      </a:schemeClr>
                    </a:solidFill>
                  </a:tcPr>
                </a:tc>
                <a:tc>
                  <a:txBody>
                    <a:bodyPr/>
                    <a:lstStyle/>
                    <a:p>
                      <a:pPr algn="ctr" rtl="0" fontAlgn="b"/>
                      <a:r>
                        <a:rPr lang="en-ZA" sz="2400" b="0" i="0" u="none" strike="noStrike" dirty="0">
                          <a:solidFill>
                            <a:srgbClr val="000000"/>
                          </a:solidFill>
                          <a:effectLst/>
                          <a:latin typeface="Arial Narrow" panose="020B0606020202030204" pitchFamily="34" charset="0"/>
                        </a:rPr>
                        <a:t>0</a:t>
                      </a:r>
                    </a:p>
                  </a:txBody>
                  <a:tcPr marL="9525" marR="9525" marT="9525" marB="0" anchor="ctr">
                    <a:solidFill>
                      <a:schemeClr val="accent4">
                        <a:lumMod val="40000"/>
                        <a:lumOff val="60000"/>
                      </a:schemeClr>
                    </a:solidFill>
                  </a:tcPr>
                </a:tc>
                <a:tc>
                  <a:txBody>
                    <a:bodyPr/>
                    <a:lstStyle/>
                    <a:p>
                      <a:pPr algn="ctr" rtl="0" fontAlgn="b"/>
                      <a:r>
                        <a:rPr lang="en-ZA" sz="2400" b="0" i="0" u="none" strike="noStrike" dirty="0">
                          <a:solidFill>
                            <a:srgbClr val="000000"/>
                          </a:solidFill>
                          <a:effectLst/>
                          <a:latin typeface="Arial Narrow" panose="020B0606020202030204" pitchFamily="34" charset="0"/>
                        </a:rPr>
                        <a:t>0</a:t>
                      </a:r>
                    </a:p>
                  </a:txBody>
                  <a:tcPr marL="9525" marR="9525" marT="9525" marB="0" anchor="ctr">
                    <a:solidFill>
                      <a:schemeClr val="accent4">
                        <a:lumMod val="40000"/>
                        <a:lumOff val="60000"/>
                      </a:schemeClr>
                    </a:solidFill>
                  </a:tcPr>
                </a:tc>
                <a:tc>
                  <a:txBody>
                    <a:bodyPr/>
                    <a:lstStyle/>
                    <a:p>
                      <a:pPr algn="ctr" rtl="0" fontAlgn="b"/>
                      <a:r>
                        <a:rPr lang="en-ZA" sz="2400" b="0" i="0" u="none" strike="noStrike" dirty="0">
                          <a:solidFill>
                            <a:srgbClr val="000000"/>
                          </a:solidFill>
                          <a:effectLst/>
                          <a:latin typeface="Arial Narrow" panose="020B0606020202030204" pitchFamily="34" charset="0"/>
                        </a:rPr>
                        <a:t>7</a:t>
                      </a:r>
                    </a:p>
                  </a:txBody>
                  <a:tcPr marL="9525" marR="9525" marT="9525" marB="0" anchor="ctr">
                    <a:solidFill>
                      <a:schemeClr val="accent4">
                        <a:lumMod val="40000"/>
                        <a:lumOff val="60000"/>
                      </a:schemeClr>
                    </a:solidFill>
                  </a:tcPr>
                </a:tc>
                <a:tc>
                  <a:txBody>
                    <a:bodyPr/>
                    <a:lstStyle/>
                    <a:p>
                      <a:pPr algn="ctr" rtl="0" fontAlgn="b"/>
                      <a:r>
                        <a:rPr lang="en-ZA" sz="2400" b="0" i="0" u="none" strike="noStrike" dirty="0">
                          <a:solidFill>
                            <a:srgbClr val="000000"/>
                          </a:solidFill>
                          <a:effectLst/>
                          <a:latin typeface="Arial Narrow" panose="020B0606020202030204" pitchFamily="34" charset="0"/>
                        </a:rPr>
                        <a:t>5</a:t>
                      </a:r>
                    </a:p>
                  </a:txBody>
                  <a:tcPr marL="9525" marR="9525" marT="9525" marB="0" anchor="ctr">
                    <a:solidFill>
                      <a:schemeClr val="accent4">
                        <a:lumMod val="40000"/>
                        <a:lumOff val="60000"/>
                      </a:schemeClr>
                    </a:solidFill>
                  </a:tcPr>
                </a:tc>
                <a:extLst>
                  <a:ext uri="{0D108BD9-81ED-4DB2-BD59-A6C34878D82A}">
                    <a16:rowId xmlns:a16="http://schemas.microsoft.com/office/drawing/2014/main" val="10005"/>
                  </a:ext>
                </a:extLst>
              </a:tr>
              <a:tr h="436245">
                <a:tc>
                  <a:txBody>
                    <a:bodyPr/>
                    <a:lstStyle/>
                    <a:p>
                      <a:pPr algn="l" fontAlgn="ctr"/>
                      <a:r>
                        <a:rPr lang="en-US" sz="2000" b="1" u="none" strike="noStrike" dirty="0">
                          <a:effectLst/>
                          <a:latin typeface="Arial Narrow" pitchFamily="34" charset="0"/>
                          <a:ea typeface="Tahoma" panose="020B0604030504040204" pitchFamily="34" charset="0"/>
                          <a:cs typeface="Tahoma" panose="020B0604030504040204" pitchFamily="34" charset="0"/>
                        </a:rPr>
                        <a:t>LP</a:t>
                      </a:r>
                      <a:endParaRPr lang="en-US" sz="2000" b="1" i="0" u="none" strike="noStrike" dirty="0">
                        <a:solidFill>
                          <a:srgbClr val="000000"/>
                        </a:solidFill>
                        <a:effectLst/>
                        <a:latin typeface="Arial Narrow" pitchFamily="34" charset="0"/>
                        <a:ea typeface="Tahoma" panose="020B0604030504040204" pitchFamily="34" charset="0"/>
                        <a:cs typeface="Tahoma" panose="020B0604030504040204" pitchFamily="34" charset="0"/>
                      </a:endParaRPr>
                    </a:p>
                  </a:txBody>
                  <a:tcPr marL="9525" marR="9525" marT="9525" marB="0" anchor="ctr">
                    <a:solidFill>
                      <a:schemeClr val="accent6">
                        <a:lumMod val="20000"/>
                        <a:lumOff val="80000"/>
                      </a:schemeClr>
                    </a:solidFill>
                  </a:tcPr>
                </a:tc>
                <a:tc>
                  <a:txBody>
                    <a:bodyPr/>
                    <a:lstStyle/>
                    <a:p>
                      <a:pPr algn="ctr" rtl="0" fontAlgn="b"/>
                      <a:r>
                        <a:rPr lang="en-ZA" sz="2800" b="1" i="0" u="none" strike="noStrike" dirty="0">
                          <a:solidFill>
                            <a:srgbClr val="000000"/>
                          </a:solidFill>
                          <a:effectLst/>
                          <a:latin typeface="Arial Narrow" panose="020B0606020202030204" pitchFamily="34" charset="0"/>
                        </a:rPr>
                        <a:t>10</a:t>
                      </a:r>
                    </a:p>
                  </a:txBody>
                  <a:tcPr marL="9525" marR="9525" marT="9525" marB="0" anchor="b">
                    <a:solidFill>
                      <a:schemeClr val="accent6">
                        <a:lumMod val="20000"/>
                        <a:lumOff val="80000"/>
                      </a:schemeClr>
                    </a:solidFill>
                  </a:tcPr>
                </a:tc>
                <a:tc>
                  <a:txBody>
                    <a:bodyPr/>
                    <a:lstStyle/>
                    <a:p>
                      <a:pPr algn="ctr" rtl="0" fontAlgn="b"/>
                      <a:r>
                        <a:rPr lang="en-ZA" sz="2400" b="0" i="0" u="none" strike="noStrike" dirty="0">
                          <a:solidFill>
                            <a:srgbClr val="000000"/>
                          </a:solidFill>
                          <a:effectLst/>
                          <a:latin typeface="Arial Narrow" panose="020B0606020202030204" pitchFamily="34" charset="0"/>
                        </a:rPr>
                        <a:t>0</a:t>
                      </a:r>
                    </a:p>
                  </a:txBody>
                  <a:tcPr marL="9525" marR="9525" marT="9525" marB="0" anchor="ctr">
                    <a:solidFill>
                      <a:schemeClr val="accent4">
                        <a:lumMod val="40000"/>
                        <a:lumOff val="60000"/>
                      </a:schemeClr>
                    </a:solidFill>
                  </a:tcPr>
                </a:tc>
                <a:tc>
                  <a:txBody>
                    <a:bodyPr/>
                    <a:lstStyle/>
                    <a:p>
                      <a:pPr algn="ctr" rtl="0" fontAlgn="b"/>
                      <a:r>
                        <a:rPr lang="en-ZA" sz="2400" b="0" i="0" u="none" strike="noStrike" dirty="0">
                          <a:solidFill>
                            <a:srgbClr val="000000"/>
                          </a:solidFill>
                          <a:effectLst/>
                          <a:latin typeface="Arial Narrow" panose="020B0606020202030204" pitchFamily="34" charset="0"/>
                        </a:rPr>
                        <a:t>2</a:t>
                      </a:r>
                    </a:p>
                  </a:txBody>
                  <a:tcPr marL="9525" marR="9525" marT="9525" marB="0" anchor="ctr">
                    <a:solidFill>
                      <a:schemeClr val="accent4">
                        <a:lumMod val="40000"/>
                        <a:lumOff val="60000"/>
                      </a:schemeClr>
                    </a:solidFill>
                  </a:tcPr>
                </a:tc>
                <a:tc>
                  <a:txBody>
                    <a:bodyPr/>
                    <a:lstStyle/>
                    <a:p>
                      <a:pPr algn="ctr" rtl="0" fontAlgn="b"/>
                      <a:r>
                        <a:rPr lang="en-ZA" sz="2400" b="0" i="0" u="none" strike="noStrike" dirty="0">
                          <a:solidFill>
                            <a:srgbClr val="000000"/>
                          </a:solidFill>
                          <a:effectLst/>
                          <a:latin typeface="Arial Narrow" panose="020B0606020202030204" pitchFamily="34" charset="0"/>
                        </a:rPr>
                        <a:t>4</a:t>
                      </a:r>
                    </a:p>
                  </a:txBody>
                  <a:tcPr marL="9525" marR="9525" marT="9525" marB="0" anchor="ctr">
                    <a:solidFill>
                      <a:schemeClr val="accent4">
                        <a:lumMod val="40000"/>
                        <a:lumOff val="60000"/>
                      </a:schemeClr>
                    </a:solidFill>
                  </a:tcPr>
                </a:tc>
                <a:tc>
                  <a:txBody>
                    <a:bodyPr/>
                    <a:lstStyle/>
                    <a:p>
                      <a:pPr algn="ctr" rtl="0" fontAlgn="b"/>
                      <a:r>
                        <a:rPr lang="en-ZA" sz="2400" b="0" i="0" u="none" strike="noStrike" dirty="0">
                          <a:solidFill>
                            <a:srgbClr val="000000"/>
                          </a:solidFill>
                          <a:effectLst/>
                          <a:latin typeface="Arial Narrow" panose="020B0606020202030204" pitchFamily="34" charset="0"/>
                        </a:rPr>
                        <a:t>4</a:t>
                      </a:r>
                    </a:p>
                  </a:txBody>
                  <a:tcPr marL="9525" marR="9525" marT="9525" marB="0" anchor="ctr">
                    <a:solidFill>
                      <a:schemeClr val="accent4">
                        <a:lumMod val="40000"/>
                        <a:lumOff val="60000"/>
                      </a:schemeClr>
                    </a:solidFill>
                  </a:tcPr>
                </a:tc>
                <a:tc>
                  <a:txBody>
                    <a:bodyPr/>
                    <a:lstStyle/>
                    <a:p>
                      <a:pPr algn="ctr" rtl="0" fontAlgn="b"/>
                      <a:r>
                        <a:rPr lang="en-ZA" sz="2400" b="0" i="0" u="none" strike="noStrike" dirty="0">
                          <a:solidFill>
                            <a:srgbClr val="000000"/>
                          </a:solidFill>
                          <a:effectLst/>
                          <a:latin typeface="Arial Narrow" panose="020B0606020202030204" pitchFamily="34" charset="0"/>
                        </a:rPr>
                        <a:t>0</a:t>
                      </a:r>
                    </a:p>
                  </a:txBody>
                  <a:tcPr marL="9525" marR="9525" marT="9525" marB="0" anchor="ctr">
                    <a:solidFill>
                      <a:schemeClr val="accent4">
                        <a:lumMod val="40000"/>
                        <a:lumOff val="60000"/>
                      </a:schemeClr>
                    </a:solidFill>
                  </a:tcPr>
                </a:tc>
                <a:extLst>
                  <a:ext uri="{0D108BD9-81ED-4DB2-BD59-A6C34878D82A}">
                    <a16:rowId xmlns:a16="http://schemas.microsoft.com/office/drawing/2014/main" val="10006"/>
                  </a:ext>
                </a:extLst>
              </a:tr>
              <a:tr h="436245">
                <a:tc>
                  <a:txBody>
                    <a:bodyPr/>
                    <a:lstStyle/>
                    <a:p>
                      <a:pPr algn="l" fontAlgn="ctr"/>
                      <a:r>
                        <a:rPr lang="en-US" sz="2000" b="1" u="none" strike="noStrike" dirty="0">
                          <a:effectLst/>
                          <a:latin typeface="Arial Narrow" pitchFamily="34" charset="0"/>
                          <a:ea typeface="Tahoma" panose="020B0604030504040204" pitchFamily="34" charset="0"/>
                          <a:cs typeface="Tahoma" panose="020B0604030504040204" pitchFamily="34" charset="0"/>
                        </a:rPr>
                        <a:t>MP</a:t>
                      </a:r>
                      <a:endParaRPr lang="en-US" sz="2000" b="1" i="0" u="none" strike="noStrike" dirty="0">
                        <a:solidFill>
                          <a:srgbClr val="000000"/>
                        </a:solidFill>
                        <a:effectLst/>
                        <a:latin typeface="Arial Narrow" pitchFamily="34" charset="0"/>
                        <a:ea typeface="Tahoma" panose="020B0604030504040204" pitchFamily="34" charset="0"/>
                        <a:cs typeface="Tahoma" panose="020B0604030504040204" pitchFamily="34" charset="0"/>
                      </a:endParaRPr>
                    </a:p>
                  </a:txBody>
                  <a:tcPr marL="9525" marR="9525" marT="9525" marB="0" anchor="ctr">
                    <a:solidFill>
                      <a:schemeClr val="accent6">
                        <a:lumMod val="20000"/>
                        <a:lumOff val="80000"/>
                      </a:schemeClr>
                    </a:solidFill>
                  </a:tcPr>
                </a:tc>
                <a:tc>
                  <a:txBody>
                    <a:bodyPr/>
                    <a:lstStyle/>
                    <a:p>
                      <a:pPr algn="ctr" rtl="0" fontAlgn="b"/>
                      <a:r>
                        <a:rPr lang="en-ZA" sz="2800" b="1" i="0" u="none" strike="noStrike" dirty="0">
                          <a:solidFill>
                            <a:srgbClr val="000000"/>
                          </a:solidFill>
                          <a:effectLst/>
                          <a:latin typeface="Arial Narrow" panose="020B0606020202030204" pitchFamily="34" charset="0"/>
                        </a:rPr>
                        <a:t>4</a:t>
                      </a:r>
                    </a:p>
                  </a:txBody>
                  <a:tcPr marL="9525" marR="9525" marT="9525" marB="0" anchor="b">
                    <a:solidFill>
                      <a:schemeClr val="accent6">
                        <a:lumMod val="20000"/>
                        <a:lumOff val="80000"/>
                      </a:schemeClr>
                    </a:solidFill>
                  </a:tcPr>
                </a:tc>
                <a:tc>
                  <a:txBody>
                    <a:bodyPr/>
                    <a:lstStyle/>
                    <a:p>
                      <a:pPr algn="ctr" rtl="0" fontAlgn="b"/>
                      <a:r>
                        <a:rPr lang="en-ZA" sz="2400" b="0" i="0" u="none" strike="noStrike" dirty="0">
                          <a:solidFill>
                            <a:srgbClr val="000000"/>
                          </a:solidFill>
                          <a:effectLst/>
                          <a:latin typeface="Arial Narrow" panose="020B0606020202030204" pitchFamily="34" charset="0"/>
                        </a:rPr>
                        <a:t>0</a:t>
                      </a:r>
                    </a:p>
                  </a:txBody>
                  <a:tcPr marL="9525" marR="9525" marT="9525" marB="0" anchor="ctr">
                    <a:solidFill>
                      <a:schemeClr val="accent4">
                        <a:lumMod val="40000"/>
                        <a:lumOff val="60000"/>
                      </a:schemeClr>
                    </a:solidFill>
                  </a:tcPr>
                </a:tc>
                <a:tc>
                  <a:txBody>
                    <a:bodyPr/>
                    <a:lstStyle/>
                    <a:p>
                      <a:pPr algn="ctr" rtl="0" fontAlgn="b"/>
                      <a:r>
                        <a:rPr lang="en-ZA" sz="2400" b="0" i="0" u="none" strike="noStrike" dirty="0">
                          <a:solidFill>
                            <a:srgbClr val="000000"/>
                          </a:solidFill>
                          <a:effectLst/>
                          <a:latin typeface="Arial Narrow" panose="020B0606020202030204" pitchFamily="34" charset="0"/>
                        </a:rPr>
                        <a:t>0</a:t>
                      </a:r>
                    </a:p>
                  </a:txBody>
                  <a:tcPr marL="9525" marR="9525" marT="9525" marB="0" anchor="ctr">
                    <a:solidFill>
                      <a:schemeClr val="accent4">
                        <a:lumMod val="40000"/>
                        <a:lumOff val="60000"/>
                      </a:schemeClr>
                    </a:solidFill>
                  </a:tcPr>
                </a:tc>
                <a:tc>
                  <a:txBody>
                    <a:bodyPr/>
                    <a:lstStyle/>
                    <a:p>
                      <a:pPr algn="ctr" rtl="0" fontAlgn="b"/>
                      <a:r>
                        <a:rPr lang="en-ZA" sz="2400" b="0" i="0" u="none" strike="noStrike" dirty="0">
                          <a:solidFill>
                            <a:srgbClr val="000000"/>
                          </a:solidFill>
                          <a:effectLst/>
                          <a:latin typeface="Arial Narrow" panose="020B0606020202030204" pitchFamily="34" charset="0"/>
                        </a:rPr>
                        <a:t>0</a:t>
                      </a:r>
                    </a:p>
                  </a:txBody>
                  <a:tcPr marL="9525" marR="9525" marT="9525" marB="0" anchor="ctr">
                    <a:solidFill>
                      <a:schemeClr val="accent4">
                        <a:lumMod val="40000"/>
                        <a:lumOff val="60000"/>
                      </a:schemeClr>
                    </a:solidFill>
                  </a:tcPr>
                </a:tc>
                <a:tc>
                  <a:txBody>
                    <a:bodyPr/>
                    <a:lstStyle/>
                    <a:p>
                      <a:pPr algn="ctr" rtl="0" fontAlgn="b"/>
                      <a:r>
                        <a:rPr lang="en-ZA" sz="2400" b="0" i="0" u="none" strike="noStrike" dirty="0">
                          <a:solidFill>
                            <a:srgbClr val="000000"/>
                          </a:solidFill>
                          <a:effectLst/>
                          <a:latin typeface="Arial Narrow" panose="020B0606020202030204" pitchFamily="34" charset="0"/>
                        </a:rPr>
                        <a:t>4</a:t>
                      </a:r>
                    </a:p>
                  </a:txBody>
                  <a:tcPr marL="9525" marR="9525" marT="9525" marB="0" anchor="ctr">
                    <a:solidFill>
                      <a:schemeClr val="accent4">
                        <a:lumMod val="40000"/>
                        <a:lumOff val="60000"/>
                      </a:schemeClr>
                    </a:solidFill>
                  </a:tcPr>
                </a:tc>
                <a:tc>
                  <a:txBody>
                    <a:bodyPr/>
                    <a:lstStyle/>
                    <a:p>
                      <a:pPr algn="ctr" rtl="0" fontAlgn="b"/>
                      <a:r>
                        <a:rPr lang="en-ZA" sz="2400" b="0" i="0" u="none" strike="noStrike" dirty="0">
                          <a:solidFill>
                            <a:srgbClr val="000000"/>
                          </a:solidFill>
                          <a:effectLst/>
                          <a:latin typeface="Arial Narrow" panose="020B0606020202030204" pitchFamily="34" charset="0"/>
                        </a:rPr>
                        <a:t>0</a:t>
                      </a:r>
                    </a:p>
                  </a:txBody>
                  <a:tcPr marL="9525" marR="9525" marT="9525" marB="0" anchor="ctr">
                    <a:solidFill>
                      <a:schemeClr val="accent4">
                        <a:lumMod val="40000"/>
                        <a:lumOff val="60000"/>
                      </a:schemeClr>
                    </a:solidFill>
                  </a:tcPr>
                </a:tc>
                <a:extLst>
                  <a:ext uri="{0D108BD9-81ED-4DB2-BD59-A6C34878D82A}">
                    <a16:rowId xmlns:a16="http://schemas.microsoft.com/office/drawing/2014/main" val="10007"/>
                  </a:ext>
                </a:extLst>
              </a:tr>
              <a:tr h="436245">
                <a:tc>
                  <a:txBody>
                    <a:bodyPr/>
                    <a:lstStyle/>
                    <a:p>
                      <a:pPr algn="l" fontAlgn="ctr"/>
                      <a:r>
                        <a:rPr lang="en-US" sz="2000" b="1" u="none" strike="noStrike" dirty="0">
                          <a:effectLst/>
                          <a:latin typeface="Arial Narrow" pitchFamily="34" charset="0"/>
                          <a:ea typeface="Tahoma" panose="020B0604030504040204" pitchFamily="34" charset="0"/>
                          <a:cs typeface="Tahoma" panose="020B0604030504040204" pitchFamily="34" charset="0"/>
                        </a:rPr>
                        <a:t>NW</a:t>
                      </a:r>
                      <a:endParaRPr lang="en-US" sz="2000" b="1" i="0" u="none" strike="noStrike" dirty="0">
                        <a:solidFill>
                          <a:srgbClr val="000000"/>
                        </a:solidFill>
                        <a:effectLst/>
                        <a:latin typeface="Arial Narrow" pitchFamily="34" charset="0"/>
                        <a:ea typeface="Tahoma" panose="020B0604030504040204" pitchFamily="34" charset="0"/>
                        <a:cs typeface="Tahoma" panose="020B0604030504040204" pitchFamily="34" charset="0"/>
                      </a:endParaRPr>
                    </a:p>
                  </a:txBody>
                  <a:tcPr marL="9525" marR="9525" marT="9525" marB="0" anchor="ctr">
                    <a:solidFill>
                      <a:schemeClr val="accent6">
                        <a:lumMod val="20000"/>
                        <a:lumOff val="80000"/>
                      </a:schemeClr>
                    </a:solidFill>
                  </a:tcPr>
                </a:tc>
                <a:tc>
                  <a:txBody>
                    <a:bodyPr/>
                    <a:lstStyle/>
                    <a:p>
                      <a:pPr algn="ctr" rtl="0" fontAlgn="b"/>
                      <a:r>
                        <a:rPr lang="en-ZA" sz="2800" b="1" i="0" u="none" strike="noStrike" dirty="0">
                          <a:solidFill>
                            <a:srgbClr val="000000"/>
                          </a:solidFill>
                          <a:effectLst/>
                          <a:latin typeface="Arial Narrow" panose="020B0606020202030204" pitchFamily="34" charset="0"/>
                        </a:rPr>
                        <a:t>4</a:t>
                      </a:r>
                    </a:p>
                  </a:txBody>
                  <a:tcPr marL="9525" marR="9525" marT="9525" marB="0" anchor="b">
                    <a:solidFill>
                      <a:schemeClr val="accent6">
                        <a:lumMod val="20000"/>
                        <a:lumOff val="80000"/>
                      </a:schemeClr>
                    </a:solidFill>
                  </a:tcPr>
                </a:tc>
                <a:tc>
                  <a:txBody>
                    <a:bodyPr/>
                    <a:lstStyle/>
                    <a:p>
                      <a:pPr algn="ctr" rtl="0" fontAlgn="b"/>
                      <a:r>
                        <a:rPr lang="en-ZA" sz="2400" b="0" i="0" u="none" strike="noStrike" dirty="0">
                          <a:solidFill>
                            <a:srgbClr val="000000"/>
                          </a:solidFill>
                          <a:effectLst/>
                          <a:latin typeface="Arial Narrow" panose="020B0606020202030204" pitchFamily="34" charset="0"/>
                        </a:rPr>
                        <a:t>0</a:t>
                      </a:r>
                    </a:p>
                  </a:txBody>
                  <a:tcPr marL="9525" marR="9525" marT="9525" marB="0" anchor="ctr">
                    <a:solidFill>
                      <a:schemeClr val="accent4">
                        <a:lumMod val="40000"/>
                        <a:lumOff val="60000"/>
                      </a:schemeClr>
                    </a:solidFill>
                  </a:tcPr>
                </a:tc>
                <a:tc>
                  <a:txBody>
                    <a:bodyPr/>
                    <a:lstStyle/>
                    <a:p>
                      <a:pPr algn="ctr" rtl="0" fontAlgn="b"/>
                      <a:r>
                        <a:rPr lang="en-ZA" sz="2400" b="0" i="0" u="none" strike="noStrike" dirty="0">
                          <a:solidFill>
                            <a:srgbClr val="000000"/>
                          </a:solidFill>
                          <a:effectLst/>
                          <a:latin typeface="Arial Narrow" panose="020B0606020202030204" pitchFamily="34" charset="0"/>
                        </a:rPr>
                        <a:t>0</a:t>
                      </a:r>
                    </a:p>
                  </a:txBody>
                  <a:tcPr marL="9525" marR="9525" marT="9525" marB="0" anchor="ctr">
                    <a:solidFill>
                      <a:schemeClr val="accent4">
                        <a:lumMod val="40000"/>
                        <a:lumOff val="60000"/>
                      </a:schemeClr>
                    </a:solidFill>
                  </a:tcPr>
                </a:tc>
                <a:tc>
                  <a:txBody>
                    <a:bodyPr/>
                    <a:lstStyle/>
                    <a:p>
                      <a:pPr algn="ctr" rtl="0" fontAlgn="b"/>
                      <a:r>
                        <a:rPr lang="en-ZA" sz="2400" b="0" i="0" u="none" strike="noStrike" dirty="0">
                          <a:solidFill>
                            <a:srgbClr val="000000"/>
                          </a:solidFill>
                          <a:effectLst/>
                          <a:latin typeface="Arial Narrow" panose="020B0606020202030204" pitchFamily="34" charset="0"/>
                        </a:rPr>
                        <a:t>1</a:t>
                      </a:r>
                    </a:p>
                  </a:txBody>
                  <a:tcPr marL="9525" marR="9525" marT="9525" marB="0" anchor="ctr">
                    <a:solidFill>
                      <a:schemeClr val="accent4">
                        <a:lumMod val="40000"/>
                        <a:lumOff val="60000"/>
                      </a:schemeClr>
                    </a:solidFill>
                  </a:tcPr>
                </a:tc>
                <a:tc>
                  <a:txBody>
                    <a:bodyPr/>
                    <a:lstStyle/>
                    <a:p>
                      <a:pPr algn="ctr" rtl="0" fontAlgn="b"/>
                      <a:r>
                        <a:rPr lang="en-ZA" sz="2400" b="0" i="0" u="none" strike="noStrike" dirty="0">
                          <a:solidFill>
                            <a:srgbClr val="000000"/>
                          </a:solidFill>
                          <a:effectLst/>
                          <a:latin typeface="Arial Narrow" panose="020B0606020202030204" pitchFamily="34" charset="0"/>
                        </a:rPr>
                        <a:t>2</a:t>
                      </a:r>
                    </a:p>
                  </a:txBody>
                  <a:tcPr marL="9525" marR="9525" marT="9525" marB="0" anchor="ctr">
                    <a:solidFill>
                      <a:schemeClr val="accent4">
                        <a:lumMod val="40000"/>
                        <a:lumOff val="60000"/>
                      </a:schemeClr>
                    </a:solidFill>
                  </a:tcPr>
                </a:tc>
                <a:tc>
                  <a:txBody>
                    <a:bodyPr/>
                    <a:lstStyle/>
                    <a:p>
                      <a:pPr algn="ctr" rtl="0" fontAlgn="b"/>
                      <a:r>
                        <a:rPr lang="en-ZA" sz="2400" b="0" i="0" u="none" strike="noStrike" dirty="0">
                          <a:solidFill>
                            <a:srgbClr val="000000"/>
                          </a:solidFill>
                          <a:effectLst/>
                          <a:latin typeface="Arial Narrow" panose="020B0606020202030204" pitchFamily="34" charset="0"/>
                        </a:rPr>
                        <a:t>1</a:t>
                      </a:r>
                    </a:p>
                  </a:txBody>
                  <a:tcPr marL="9525" marR="9525" marT="9525" marB="0" anchor="ctr">
                    <a:solidFill>
                      <a:schemeClr val="accent4">
                        <a:lumMod val="40000"/>
                        <a:lumOff val="60000"/>
                      </a:schemeClr>
                    </a:solidFill>
                  </a:tcPr>
                </a:tc>
                <a:extLst>
                  <a:ext uri="{0D108BD9-81ED-4DB2-BD59-A6C34878D82A}">
                    <a16:rowId xmlns:a16="http://schemas.microsoft.com/office/drawing/2014/main" val="10008"/>
                  </a:ext>
                </a:extLst>
              </a:tr>
              <a:tr h="436245">
                <a:tc>
                  <a:txBody>
                    <a:bodyPr/>
                    <a:lstStyle/>
                    <a:p>
                      <a:pPr algn="l" fontAlgn="ctr"/>
                      <a:r>
                        <a:rPr lang="en-US" sz="2000" b="1" u="none" strike="noStrike" dirty="0">
                          <a:effectLst/>
                          <a:latin typeface="Arial Narrow" pitchFamily="34" charset="0"/>
                          <a:ea typeface="Tahoma" panose="020B0604030504040204" pitchFamily="34" charset="0"/>
                          <a:cs typeface="Tahoma" panose="020B0604030504040204" pitchFamily="34" charset="0"/>
                        </a:rPr>
                        <a:t>NC</a:t>
                      </a:r>
                      <a:endParaRPr lang="en-US" sz="2000" b="1" i="0" u="none" strike="noStrike" dirty="0">
                        <a:solidFill>
                          <a:srgbClr val="000000"/>
                        </a:solidFill>
                        <a:effectLst/>
                        <a:latin typeface="Arial Narrow" pitchFamily="34" charset="0"/>
                        <a:ea typeface="Tahoma" panose="020B0604030504040204" pitchFamily="34" charset="0"/>
                        <a:cs typeface="Tahoma" panose="020B0604030504040204" pitchFamily="34" charset="0"/>
                      </a:endParaRPr>
                    </a:p>
                  </a:txBody>
                  <a:tcPr marL="9525" marR="9525" marT="9525" marB="0" anchor="ctr">
                    <a:solidFill>
                      <a:schemeClr val="accent6">
                        <a:lumMod val="20000"/>
                        <a:lumOff val="80000"/>
                      </a:schemeClr>
                    </a:solidFill>
                  </a:tcPr>
                </a:tc>
                <a:tc>
                  <a:txBody>
                    <a:bodyPr/>
                    <a:lstStyle/>
                    <a:p>
                      <a:pPr algn="ctr" rtl="0" fontAlgn="b"/>
                      <a:r>
                        <a:rPr lang="en-ZA" sz="2800" b="1" i="0" u="none" strike="noStrike" dirty="0">
                          <a:solidFill>
                            <a:srgbClr val="000000"/>
                          </a:solidFill>
                          <a:effectLst/>
                          <a:latin typeface="Arial Narrow" panose="020B0606020202030204" pitchFamily="34" charset="0"/>
                        </a:rPr>
                        <a:t>5</a:t>
                      </a:r>
                    </a:p>
                  </a:txBody>
                  <a:tcPr marL="9525" marR="9525" marT="9525" marB="0" anchor="b">
                    <a:solidFill>
                      <a:schemeClr val="accent6">
                        <a:lumMod val="20000"/>
                        <a:lumOff val="80000"/>
                      </a:schemeClr>
                    </a:solidFill>
                  </a:tcPr>
                </a:tc>
                <a:tc>
                  <a:txBody>
                    <a:bodyPr/>
                    <a:lstStyle/>
                    <a:p>
                      <a:pPr algn="ctr" rtl="0" fontAlgn="b"/>
                      <a:r>
                        <a:rPr lang="en-ZA" sz="2400" b="0" i="0" u="none" strike="noStrike" dirty="0">
                          <a:solidFill>
                            <a:srgbClr val="000000"/>
                          </a:solidFill>
                          <a:effectLst/>
                          <a:latin typeface="Arial Narrow" panose="020B0606020202030204" pitchFamily="34" charset="0"/>
                        </a:rPr>
                        <a:t>0</a:t>
                      </a:r>
                    </a:p>
                  </a:txBody>
                  <a:tcPr marL="9525" marR="9525" marT="9525" marB="0" anchor="ctr">
                    <a:solidFill>
                      <a:schemeClr val="accent4">
                        <a:lumMod val="40000"/>
                        <a:lumOff val="60000"/>
                      </a:schemeClr>
                    </a:solidFill>
                  </a:tcPr>
                </a:tc>
                <a:tc>
                  <a:txBody>
                    <a:bodyPr/>
                    <a:lstStyle/>
                    <a:p>
                      <a:pPr algn="ctr" rtl="0" fontAlgn="b"/>
                      <a:r>
                        <a:rPr lang="en-ZA" sz="2400" b="0" i="0" u="none" strike="noStrike" dirty="0">
                          <a:solidFill>
                            <a:srgbClr val="000000"/>
                          </a:solidFill>
                          <a:effectLst/>
                          <a:latin typeface="Arial Narrow" panose="020B0606020202030204" pitchFamily="34" charset="0"/>
                        </a:rPr>
                        <a:t>0</a:t>
                      </a:r>
                    </a:p>
                  </a:txBody>
                  <a:tcPr marL="9525" marR="9525" marT="9525" marB="0" anchor="ctr">
                    <a:solidFill>
                      <a:schemeClr val="accent4">
                        <a:lumMod val="40000"/>
                        <a:lumOff val="60000"/>
                      </a:schemeClr>
                    </a:solidFill>
                  </a:tcPr>
                </a:tc>
                <a:tc>
                  <a:txBody>
                    <a:bodyPr/>
                    <a:lstStyle/>
                    <a:p>
                      <a:pPr algn="ctr" rtl="0" fontAlgn="b"/>
                      <a:r>
                        <a:rPr lang="en-ZA" sz="2400" b="0" i="0" u="none" strike="noStrike" dirty="0">
                          <a:solidFill>
                            <a:srgbClr val="000000"/>
                          </a:solidFill>
                          <a:effectLst/>
                          <a:latin typeface="Arial Narrow" panose="020B0606020202030204" pitchFamily="34" charset="0"/>
                        </a:rPr>
                        <a:t>3</a:t>
                      </a:r>
                    </a:p>
                  </a:txBody>
                  <a:tcPr marL="9525" marR="9525" marT="9525" marB="0" anchor="ctr">
                    <a:solidFill>
                      <a:schemeClr val="accent4">
                        <a:lumMod val="40000"/>
                        <a:lumOff val="60000"/>
                      </a:schemeClr>
                    </a:solidFill>
                  </a:tcPr>
                </a:tc>
                <a:tc>
                  <a:txBody>
                    <a:bodyPr/>
                    <a:lstStyle/>
                    <a:p>
                      <a:pPr algn="ctr" rtl="0" fontAlgn="b"/>
                      <a:r>
                        <a:rPr lang="en-ZA" sz="2400" b="0" i="0" u="none" strike="noStrike" dirty="0">
                          <a:solidFill>
                            <a:srgbClr val="000000"/>
                          </a:solidFill>
                          <a:effectLst/>
                          <a:latin typeface="Arial Narrow" panose="020B0606020202030204" pitchFamily="34" charset="0"/>
                        </a:rPr>
                        <a:t>2</a:t>
                      </a:r>
                    </a:p>
                  </a:txBody>
                  <a:tcPr marL="9525" marR="9525" marT="9525" marB="0" anchor="ctr">
                    <a:solidFill>
                      <a:schemeClr val="accent4">
                        <a:lumMod val="40000"/>
                        <a:lumOff val="60000"/>
                      </a:schemeClr>
                    </a:solidFill>
                  </a:tcPr>
                </a:tc>
                <a:tc>
                  <a:txBody>
                    <a:bodyPr/>
                    <a:lstStyle/>
                    <a:p>
                      <a:pPr algn="ctr" rtl="0" fontAlgn="b"/>
                      <a:r>
                        <a:rPr lang="en-ZA" sz="2400" b="0" i="0" u="none" strike="noStrike" dirty="0">
                          <a:solidFill>
                            <a:srgbClr val="000000"/>
                          </a:solidFill>
                          <a:effectLst/>
                          <a:latin typeface="Arial Narrow" panose="020B0606020202030204" pitchFamily="34" charset="0"/>
                        </a:rPr>
                        <a:t>0</a:t>
                      </a:r>
                    </a:p>
                  </a:txBody>
                  <a:tcPr marL="9525" marR="9525" marT="9525" marB="0" anchor="ctr">
                    <a:solidFill>
                      <a:schemeClr val="accent4">
                        <a:lumMod val="40000"/>
                        <a:lumOff val="60000"/>
                      </a:schemeClr>
                    </a:solidFill>
                  </a:tcPr>
                </a:tc>
                <a:extLst>
                  <a:ext uri="{0D108BD9-81ED-4DB2-BD59-A6C34878D82A}">
                    <a16:rowId xmlns:a16="http://schemas.microsoft.com/office/drawing/2014/main" val="10009"/>
                  </a:ext>
                </a:extLst>
              </a:tr>
              <a:tr h="436245">
                <a:tc>
                  <a:txBody>
                    <a:bodyPr/>
                    <a:lstStyle/>
                    <a:p>
                      <a:pPr algn="l" fontAlgn="ctr"/>
                      <a:r>
                        <a:rPr lang="en-US" sz="2000" b="1" u="none" strike="noStrike" dirty="0">
                          <a:effectLst/>
                          <a:latin typeface="Arial Narrow" pitchFamily="34" charset="0"/>
                          <a:ea typeface="Tahoma" panose="020B0604030504040204" pitchFamily="34" charset="0"/>
                          <a:cs typeface="Tahoma" panose="020B0604030504040204" pitchFamily="34" charset="0"/>
                        </a:rPr>
                        <a:t>WC</a:t>
                      </a:r>
                      <a:endParaRPr lang="en-US" sz="2000" b="1" i="0" u="none" strike="noStrike" dirty="0">
                        <a:solidFill>
                          <a:srgbClr val="000000"/>
                        </a:solidFill>
                        <a:effectLst/>
                        <a:latin typeface="Arial Narrow" pitchFamily="34" charset="0"/>
                        <a:ea typeface="Tahoma" panose="020B0604030504040204" pitchFamily="34" charset="0"/>
                        <a:cs typeface="Tahoma" panose="020B0604030504040204" pitchFamily="34" charset="0"/>
                      </a:endParaRPr>
                    </a:p>
                  </a:txBody>
                  <a:tcPr marL="9525" marR="9525" marT="9525" marB="0" anchor="ctr">
                    <a:solidFill>
                      <a:schemeClr val="accent6">
                        <a:lumMod val="20000"/>
                        <a:lumOff val="80000"/>
                      </a:schemeClr>
                    </a:solidFill>
                  </a:tcPr>
                </a:tc>
                <a:tc>
                  <a:txBody>
                    <a:bodyPr/>
                    <a:lstStyle/>
                    <a:p>
                      <a:pPr algn="ctr" rtl="0" fontAlgn="b"/>
                      <a:r>
                        <a:rPr lang="en-ZA" sz="2800" b="1" i="0" u="none" strike="noStrike" dirty="0">
                          <a:solidFill>
                            <a:srgbClr val="000000"/>
                          </a:solidFill>
                          <a:effectLst/>
                          <a:latin typeface="Arial Narrow" panose="020B0606020202030204" pitchFamily="34" charset="0"/>
                        </a:rPr>
                        <a:t>8</a:t>
                      </a:r>
                    </a:p>
                  </a:txBody>
                  <a:tcPr marL="9525" marR="9525" marT="9525" marB="0" anchor="b">
                    <a:solidFill>
                      <a:schemeClr val="accent6">
                        <a:lumMod val="20000"/>
                        <a:lumOff val="80000"/>
                      </a:schemeClr>
                    </a:solidFill>
                  </a:tcPr>
                </a:tc>
                <a:tc>
                  <a:txBody>
                    <a:bodyPr/>
                    <a:lstStyle/>
                    <a:p>
                      <a:pPr algn="ctr" rtl="0" fontAlgn="b"/>
                      <a:r>
                        <a:rPr lang="en-ZA" sz="2400" b="0" i="0" u="none" strike="noStrike" dirty="0">
                          <a:solidFill>
                            <a:srgbClr val="000000"/>
                          </a:solidFill>
                          <a:effectLst/>
                          <a:latin typeface="Arial Narrow" panose="020B0606020202030204" pitchFamily="34" charset="0"/>
                        </a:rPr>
                        <a:t>0</a:t>
                      </a:r>
                    </a:p>
                  </a:txBody>
                  <a:tcPr marL="9525" marR="9525" marT="9525" marB="0" anchor="ctr">
                    <a:solidFill>
                      <a:schemeClr val="accent4">
                        <a:lumMod val="40000"/>
                        <a:lumOff val="60000"/>
                      </a:schemeClr>
                    </a:solidFill>
                  </a:tcPr>
                </a:tc>
                <a:tc>
                  <a:txBody>
                    <a:bodyPr/>
                    <a:lstStyle/>
                    <a:p>
                      <a:pPr algn="ctr" rtl="0" fontAlgn="b"/>
                      <a:r>
                        <a:rPr lang="en-ZA" sz="2400" b="0" i="0" u="none" strike="noStrike" dirty="0">
                          <a:solidFill>
                            <a:srgbClr val="000000"/>
                          </a:solidFill>
                          <a:effectLst/>
                          <a:latin typeface="Arial Narrow" panose="020B0606020202030204" pitchFamily="34" charset="0"/>
                        </a:rPr>
                        <a:t>0</a:t>
                      </a:r>
                    </a:p>
                  </a:txBody>
                  <a:tcPr marL="9525" marR="9525" marT="9525" marB="0" anchor="ctr">
                    <a:solidFill>
                      <a:schemeClr val="accent4">
                        <a:lumMod val="40000"/>
                        <a:lumOff val="60000"/>
                      </a:schemeClr>
                    </a:solidFill>
                  </a:tcPr>
                </a:tc>
                <a:tc>
                  <a:txBody>
                    <a:bodyPr/>
                    <a:lstStyle/>
                    <a:p>
                      <a:pPr algn="ctr" rtl="0" fontAlgn="b"/>
                      <a:r>
                        <a:rPr lang="en-ZA" sz="2400" b="0" i="0" u="none" strike="noStrike" dirty="0">
                          <a:solidFill>
                            <a:srgbClr val="000000"/>
                          </a:solidFill>
                          <a:effectLst/>
                          <a:latin typeface="Arial Narrow" panose="020B0606020202030204" pitchFamily="34" charset="0"/>
                        </a:rPr>
                        <a:t>0</a:t>
                      </a:r>
                    </a:p>
                  </a:txBody>
                  <a:tcPr marL="9525" marR="9525" marT="9525" marB="0" anchor="ctr">
                    <a:solidFill>
                      <a:schemeClr val="accent4">
                        <a:lumMod val="40000"/>
                        <a:lumOff val="60000"/>
                      </a:schemeClr>
                    </a:solidFill>
                  </a:tcPr>
                </a:tc>
                <a:tc>
                  <a:txBody>
                    <a:bodyPr/>
                    <a:lstStyle/>
                    <a:p>
                      <a:pPr algn="ctr" rtl="0" fontAlgn="b"/>
                      <a:r>
                        <a:rPr lang="en-ZA" sz="2400" b="0" i="0" u="none" strike="noStrike" dirty="0">
                          <a:solidFill>
                            <a:srgbClr val="000000"/>
                          </a:solidFill>
                          <a:effectLst/>
                          <a:latin typeface="Arial Narrow" panose="020B0606020202030204" pitchFamily="34" charset="0"/>
                        </a:rPr>
                        <a:t>4</a:t>
                      </a:r>
                    </a:p>
                  </a:txBody>
                  <a:tcPr marL="9525" marR="9525" marT="9525" marB="0" anchor="ctr">
                    <a:solidFill>
                      <a:schemeClr val="accent4">
                        <a:lumMod val="40000"/>
                        <a:lumOff val="60000"/>
                      </a:schemeClr>
                    </a:solidFill>
                  </a:tcPr>
                </a:tc>
                <a:tc>
                  <a:txBody>
                    <a:bodyPr/>
                    <a:lstStyle/>
                    <a:p>
                      <a:pPr algn="ctr" rtl="0" fontAlgn="b"/>
                      <a:r>
                        <a:rPr lang="en-ZA" sz="2400" b="0" i="0" u="none" strike="noStrike" dirty="0">
                          <a:solidFill>
                            <a:srgbClr val="000000"/>
                          </a:solidFill>
                          <a:effectLst/>
                          <a:latin typeface="Arial Narrow" panose="020B0606020202030204" pitchFamily="34" charset="0"/>
                        </a:rPr>
                        <a:t>4</a:t>
                      </a:r>
                    </a:p>
                  </a:txBody>
                  <a:tcPr marL="9525" marR="9525" marT="9525" marB="0" anchor="ctr">
                    <a:solidFill>
                      <a:schemeClr val="accent4">
                        <a:lumMod val="40000"/>
                        <a:lumOff val="60000"/>
                      </a:schemeClr>
                    </a:solidFill>
                  </a:tcPr>
                </a:tc>
                <a:extLst>
                  <a:ext uri="{0D108BD9-81ED-4DB2-BD59-A6C34878D82A}">
                    <a16:rowId xmlns:a16="http://schemas.microsoft.com/office/drawing/2014/main" val="10010"/>
                  </a:ext>
                </a:extLst>
              </a:tr>
              <a:tr h="558166">
                <a:tc>
                  <a:txBody>
                    <a:bodyPr/>
                    <a:lstStyle/>
                    <a:p>
                      <a:pPr algn="l" fontAlgn="ctr"/>
                      <a:r>
                        <a:rPr lang="en-US" sz="2000" b="1" u="none" strike="noStrike" dirty="0">
                          <a:effectLst/>
                          <a:latin typeface="Arial Narrow" pitchFamily="34" charset="0"/>
                          <a:ea typeface="Tahoma" panose="020B0604030504040204" pitchFamily="34" charset="0"/>
                          <a:cs typeface="Tahoma" panose="020B0604030504040204" pitchFamily="34" charset="0"/>
                        </a:rPr>
                        <a:t>Total</a:t>
                      </a:r>
                      <a:endParaRPr lang="en-US" sz="2000" b="1" i="0" u="none" strike="noStrike" dirty="0">
                        <a:solidFill>
                          <a:srgbClr val="000000"/>
                        </a:solidFill>
                        <a:effectLst/>
                        <a:latin typeface="Arial Narrow" pitchFamily="34" charset="0"/>
                        <a:ea typeface="Tahoma" panose="020B0604030504040204" pitchFamily="34" charset="0"/>
                        <a:cs typeface="Tahoma" panose="020B0604030504040204" pitchFamily="34" charset="0"/>
                      </a:endParaRPr>
                    </a:p>
                  </a:txBody>
                  <a:tcPr marL="9525" marR="9525" marT="9525" marB="0" anchor="ctr">
                    <a:solidFill>
                      <a:srgbClr val="FFC000"/>
                    </a:solidFill>
                  </a:tcPr>
                </a:tc>
                <a:tc>
                  <a:txBody>
                    <a:bodyPr/>
                    <a:lstStyle/>
                    <a:p>
                      <a:pPr algn="ctr" rtl="0" fontAlgn="b"/>
                      <a:r>
                        <a:rPr lang="en-ZA" sz="2800" b="1" i="0" u="none" strike="noStrike" dirty="0">
                          <a:solidFill>
                            <a:srgbClr val="000000"/>
                          </a:solidFill>
                          <a:effectLst/>
                          <a:latin typeface="Arial Narrow" panose="020B0606020202030204" pitchFamily="34" charset="0"/>
                        </a:rPr>
                        <a:t>75</a:t>
                      </a:r>
                    </a:p>
                  </a:txBody>
                  <a:tcPr marL="9525" marR="9525" marT="9525" marB="0" anchor="b">
                    <a:solidFill>
                      <a:srgbClr val="FFC000"/>
                    </a:solidFill>
                  </a:tcPr>
                </a:tc>
                <a:tc>
                  <a:txBody>
                    <a:bodyPr/>
                    <a:lstStyle/>
                    <a:p>
                      <a:pPr algn="ctr" rtl="0" fontAlgn="b"/>
                      <a:r>
                        <a:rPr lang="en-ZA" sz="2400" b="1" i="0" u="none" strike="noStrike" dirty="0">
                          <a:solidFill>
                            <a:srgbClr val="000000"/>
                          </a:solidFill>
                          <a:effectLst/>
                          <a:latin typeface="Arial Narrow" panose="020B0606020202030204" pitchFamily="34" charset="0"/>
                        </a:rPr>
                        <a:t>0</a:t>
                      </a:r>
                    </a:p>
                  </a:txBody>
                  <a:tcPr marL="9525" marR="9525" marT="9525" marB="0" anchor="ctr">
                    <a:solidFill>
                      <a:srgbClr val="FFC000"/>
                    </a:solidFill>
                  </a:tcPr>
                </a:tc>
                <a:tc>
                  <a:txBody>
                    <a:bodyPr/>
                    <a:lstStyle/>
                    <a:p>
                      <a:pPr algn="ctr" rtl="0" fontAlgn="b"/>
                      <a:r>
                        <a:rPr lang="en-ZA" sz="2400" b="1" i="0" u="none" strike="noStrike" dirty="0">
                          <a:solidFill>
                            <a:srgbClr val="000000"/>
                          </a:solidFill>
                          <a:effectLst/>
                          <a:latin typeface="Arial Narrow" panose="020B0606020202030204" pitchFamily="34" charset="0"/>
                        </a:rPr>
                        <a:t>2</a:t>
                      </a:r>
                    </a:p>
                  </a:txBody>
                  <a:tcPr marL="9525" marR="9525" marT="9525" marB="0" anchor="ctr">
                    <a:solidFill>
                      <a:srgbClr val="FFC000"/>
                    </a:solidFill>
                  </a:tcPr>
                </a:tc>
                <a:tc>
                  <a:txBody>
                    <a:bodyPr/>
                    <a:lstStyle/>
                    <a:p>
                      <a:pPr algn="ctr" rtl="0" fontAlgn="b"/>
                      <a:r>
                        <a:rPr lang="en-ZA" sz="2400" b="1" i="0" u="none" strike="noStrike" dirty="0">
                          <a:solidFill>
                            <a:srgbClr val="000000"/>
                          </a:solidFill>
                          <a:effectLst/>
                          <a:latin typeface="Arial Narrow" panose="020B0606020202030204" pitchFamily="34" charset="0"/>
                        </a:rPr>
                        <a:t>17</a:t>
                      </a:r>
                    </a:p>
                  </a:txBody>
                  <a:tcPr marL="9525" marR="9525" marT="9525" marB="0" anchor="ctr">
                    <a:solidFill>
                      <a:srgbClr val="FFC000"/>
                    </a:solidFill>
                  </a:tcPr>
                </a:tc>
                <a:tc>
                  <a:txBody>
                    <a:bodyPr/>
                    <a:lstStyle/>
                    <a:p>
                      <a:pPr algn="ctr" rtl="0" fontAlgn="b"/>
                      <a:r>
                        <a:rPr lang="en-ZA" sz="2400" b="1" i="0" u="none" strike="noStrike" dirty="0">
                          <a:solidFill>
                            <a:srgbClr val="000000"/>
                          </a:solidFill>
                          <a:effectLst/>
                          <a:latin typeface="Arial Narrow" panose="020B0606020202030204" pitchFamily="34" charset="0"/>
                        </a:rPr>
                        <a:t>30</a:t>
                      </a:r>
                    </a:p>
                  </a:txBody>
                  <a:tcPr marL="9525" marR="9525" marT="9525" marB="0" anchor="ctr">
                    <a:solidFill>
                      <a:srgbClr val="FFC000"/>
                    </a:solidFill>
                  </a:tcPr>
                </a:tc>
                <a:tc>
                  <a:txBody>
                    <a:bodyPr/>
                    <a:lstStyle/>
                    <a:p>
                      <a:pPr algn="ctr" rtl="0" fontAlgn="b"/>
                      <a:r>
                        <a:rPr lang="en-ZA" sz="2400" b="1" i="0" u="none" strike="noStrike" dirty="0">
                          <a:solidFill>
                            <a:srgbClr val="000000"/>
                          </a:solidFill>
                          <a:effectLst/>
                          <a:latin typeface="Arial Narrow" panose="020B0606020202030204" pitchFamily="34" charset="0"/>
                        </a:rPr>
                        <a:t>26</a:t>
                      </a:r>
                    </a:p>
                  </a:txBody>
                  <a:tcPr marL="9525" marR="9525" marT="9525" marB="0" anchor="ctr">
                    <a:solidFill>
                      <a:srgbClr val="FFC000"/>
                    </a:solidFill>
                  </a:tcPr>
                </a:tc>
                <a:extLst>
                  <a:ext uri="{0D108BD9-81ED-4DB2-BD59-A6C34878D82A}">
                    <a16:rowId xmlns:a16="http://schemas.microsoft.com/office/drawing/2014/main" val="10011"/>
                  </a:ext>
                </a:extLst>
              </a:tr>
            </a:tbl>
          </a:graphicData>
        </a:graphic>
      </p:graphicFrame>
      <p:sp>
        <p:nvSpPr>
          <p:cNvPr id="2" name="Slide Number Placeholder 1"/>
          <p:cNvSpPr>
            <a:spLocks noGrp="1"/>
          </p:cNvSpPr>
          <p:nvPr>
            <p:ph type="sldNum" sz="quarter" idx="4"/>
          </p:nvPr>
        </p:nvSpPr>
        <p:spPr/>
        <p:txBody>
          <a:bodyPr/>
          <a:lstStyle/>
          <a:p>
            <a:pPr>
              <a:defRPr/>
            </a:pPr>
            <a:fld id="{9281EBB6-D164-4A7A-83B0-06A5CFC35E17}" type="slidenum">
              <a:rPr lang="en-ZA" altLang="en-US" smtClean="0"/>
              <a:pPr>
                <a:defRPr/>
              </a:pPr>
              <a:t>98</a:t>
            </a:fld>
            <a:endParaRPr lang="en-ZA" altLang="en-US"/>
          </a:p>
        </p:txBody>
      </p:sp>
    </p:spTree>
    <p:extLst>
      <p:ext uri="{BB962C8B-B14F-4D97-AF65-F5344CB8AC3E}">
        <p14:creationId xmlns:p14="http://schemas.microsoft.com/office/powerpoint/2010/main" val="220274855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188639" y="116632"/>
            <a:ext cx="8847855" cy="589360"/>
          </a:xfrm>
        </p:spPr>
        <p:txBody>
          <a:bodyPr rtlCol="0">
            <a:noAutofit/>
          </a:bodyPr>
          <a:lstStyle/>
          <a:p>
            <a:pPr eaLnBrk="1" fontAlgn="auto" hangingPunct="1">
              <a:spcAft>
                <a:spcPts val="0"/>
              </a:spcAft>
              <a:defRPr/>
            </a:pPr>
            <a:r>
              <a:rPr lang="en-US" altLang="en-US" sz="4400" b="1" dirty="0">
                <a:solidFill>
                  <a:schemeClr val="accent2">
                    <a:lumMod val="50000"/>
                  </a:schemeClr>
                </a:solidFill>
                <a:latin typeface="Arial Narrow" pitchFamily="34" charset="0"/>
                <a:ea typeface="Tahoma" panose="020B0604030504040204" pitchFamily="34" charset="0"/>
                <a:cs typeface="Tahoma" panose="020B0604030504040204" pitchFamily="34" charset="0"/>
              </a:rPr>
              <a:t>TOP TEN DISTRICTS</a:t>
            </a:r>
            <a:endParaRPr lang="en-ZA" altLang="en-US" sz="4400" b="1" dirty="0">
              <a:solidFill>
                <a:schemeClr val="accent2">
                  <a:lumMod val="50000"/>
                </a:schemeClr>
              </a:solidFill>
              <a:latin typeface="Arial Narrow" pitchFamily="34" charset="0"/>
              <a:ea typeface="Tahoma" panose="020B0604030504040204" pitchFamily="34" charset="0"/>
              <a:cs typeface="Tahoma" panose="020B060403050404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559666434"/>
              </p:ext>
            </p:extLst>
          </p:nvPr>
        </p:nvGraphicFramePr>
        <p:xfrm>
          <a:off x="188641" y="705990"/>
          <a:ext cx="8847854" cy="5531319"/>
        </p:xfrm>
        <a:graphic>
          <a:graphicData uri="http://schemas.openxmlformats.org/drawingml/2006/table">
            <a:tbl>
              <a:tblPr>
                <a:tableStyleId>{08FB837D-C827-4EFA-A057-4D05807E0F7C}</a:tableStyleId>
              </a:tblPr>
              <a:tblGrid>
                <a:gridCol w="1955842">
                  <a:extLst>
                    <a:ext uri="{9D8B030D-6E8A-4147-A177-3AD203B41FA5}">
                      <a16:colId xmlns:a16="http://schemas.microsoft.com/office/drawing/2014/main" val="20000"/>
                    </a:ext>
                  </a:extLst>
                </a:gridCol>
                <a:gridCol w="3539143">
                  <a:extLst>
                    <a:ext uri="{9D8B030D-6E8A-4147-A177-3AD203B41FA5}">
                      <a16:colId xmlns:a16="http://schemas.microsoft.com/office/drawing/2014/main" val="20001"/>
                    </a:ext>
                  </a:extLst>
                </a:gridCol>
                <a:gridCol w="1117623">
                  <a:extLst>
                    <a:ext uri="{9D8B030D-6E8A-4147-A177-3AD203B41FA5}">
                      <a16:colId xmlns:a16="http://schemas.microsoft.com/office/drawing/2014/main" val="20002"/>
                    </a:ext>
                  </a:extLst>
                </a:gridCol>
                <a:gridCol w="1117623">
                  <a:extLst>
                    <a:ext uri="{9D8B030D-6E8A-4147-A177-3AD203B41FA5}">
                      <a16:colId xmlns:a16="http://schemas.microsoft.com/office/drawing/2014/main" val="20003"/>
                    </a:ext>
                  </a:extLst>
                </a:gridCol>
                <a:gridCol w="1117623">
                  <a:extLst>
                    <a:ext uri="{9D8B030D-6E8A-4147-A177-3AD203B41FA5}">
                      <a16:colId xmlns:a16="http://schemas.microsoft.com/office/drawing/2014/main" val="20004"/>
                    </a:ext>
                  </a:extLst>
                </a:gridCol>
              </a:tblGrid>
              <a:tr h="1824518">
                <a:tc>
                  <a:txBody>
                    <a:bodyPr/>
                    <a:lstStyle/>
                    <a:p>
                      <a:pPr algn="l" fontAlgn="b"/>
                      <a:r>
                        <a:rPr lang="en-ZA" sz="2000" b="1" u="none" strike="noStrike" dirty="0">
                          <a:effectLst/>
                          <a:latin typeface="Arial Narrow" panose="020B0606020202030204" pitchFamily="34" charset="0"/>
                        </a:rPr>
                        <a:t>Province Name</a:t>
                      </a:r>
                      <a:endParaRPr lang="en-ZA" sz="2000" b="1" i="0" u="none" strike="noStrike" dirty="0">
                        <a:solidFill>
                          <a:srgbClr val="000000"/>
                        </a:solidFill>
                        <a:effectLst/>
                        <a:latin typeface="Arial Narrow" panose="020B0606020202030204" pitchFamily="34" charset="0"/>
                      </a:endParaRPr>
                    </a:p>
                  </a:txBody>
                  <a:tcPr marL="7144" marR="7144" marT="7144" marB="0" vert="vert270" anchor="ctr"/>
                </a:tc>
                <a:tc>
                  <a:txBody>
                    <a:bodyPr/>
                    <a:lstStyle/>
                    <a:p>
                      <a:pPr algn="l" fontAlgn="b"/>
                      <a:r>
                        <a:rPr lang="en-ZA" sz="2000" b="1" u="none" strike="noStrike" dirty="0">
                          <a:effectLst/>
                          <a:latin typeface="Arial Narrow" panose="020B0606020202030204" pitchFamily="34" charset="0"/>
                        </a:rPr>
                        <a:t>District Name</a:t>
                      </a:r>
                      <a:endParaRPr lang="en-ZA" sz="2000" b="1" i="0" u="none" strike="noStrike" dirty="0">
                        <a:solidFill>
                          <a:srgbClr val="000000"/>
                        </a:solidFill>
                        <a:effectLst/>
                        <a:latin typeface="Arial Narrow" panose="020B0606020202030204" pitchFamily="34" charset="0"/>
                      </a:endParaRPr>
                    </a:p>
                  </a:txBody>
                  <a:tcPr marL="7144" marR="7144" marT="7144" marB="0" vert="vert270" anchor="ctr"/>
                </a:tc>
                <a:tc>
                  <a:txBody>
                    <a:bodyPr/>
                    <a:lstStyle/>
                    <a:p>
                      <a:pPr algn="l" fontAlgn="b"/>
                      <a:r>
                        <a:rPr lang="en-ZA" sz="2000" b="1" u="none" strike="noStrike" dirty="0">
                          <a:effectLst/>
                          <a:latin typeface="Arial Narrow" panose="020B0606020202030204" pitchFamily="34" charset="0"/>
                        </a:rPr>
                        <a:t>Total Wrote</a:t>
                      </a:r>
                      <a:endParaRPr lang="en-ZA" sz="2000" b="1" i="0" u="none" strike="noStrike" dirty="0">
                        <a:solidFill>
                          <a:srgbClr val="000000"/>
                        </a:solidFill>
                        <a:effectLst/>
                        <a:latin typeface="Arial Narrow" panose="020B0606020202030204" pitchFamily="34" charset="0"/>
                      </a:endParaRPr>
                    </a:p>
                  </a:txBody>
                  <a:tcPr marL="7144" marR="7144" marT="7144" marB="0" vert="vert270" anchor="ctr"/>
                </a:tc>
                <a:tc>
                  <a:txBody>
                    <a:bodyPr/>
                    <a:lstStyle/>
                    <a:p>
                      <a:pPr algn="l" fontAlgn="b"/>
                      <a:r>
                        <a:rPr lang="en-ZA" sz="2000" b="1" u="none" strike="noStrike" dirty="0">
                          <a:effectLst/>
                          <a:latin typeface="Arial Narrow" panose="020B0606020202030204" pitchFamily="34" charset="0"/>
                        </a:rPr>
                        <a:t>Total Achieved</a:t>
                      </a:r>
                      <a:endParaRPr lang="en-ZA" sz="2000" b="1" i="0" u="none" strike="noStrike" dirty="0">
                        <a:solidFill>
                          <a:srgbClr val="000000"/>
                        </a:solidFill>
                        <a:effectLst/>
                        <a:latin typeface="Arial Narrow" panose="020B0606020202030204" pitchFamily="34" charset="0"/>
                      </a:endParaRPr>
                    </a:p>
                  </a:txBody>
                  <a:tcPr marL="7144" marR="7144" marT="7144" marB="0" vert="vert270" anchor="ctr"/>
                </a:tc>
                <a:tc>
                  <a:txBody>
                    <a:bodyPr/>
                    <a:lstStyle/>
                    <a:p>
                      <a:pPr algn="l" fontAlgn="b"/>
                      <a:r>
                        <a:rPr lang="en-ZA" sz="2000" b="1" u="none" strike="noStrike" dirty="0">
                          <a:effectLst/>
                          <a:latin typeface="Arial Narrow" panose="020B0606020202030204" pitchFamily="34" charset="0"/>
                        </a:rPr>
                        <a:t>% Achieved</a:t>
                      </a:r>
                      <a:endParaRPr lang="en-ZA" sz="2000" b="1" i="0" u="none" strike="noStrike" dirty="0">
                        <a:solidFill>
                          <a:srgbClr val="000000"/>
                        </a:solidFill>
                        <a:effectLst/>
                        <a:latin typeface="Arial Narrow" panose="020B0606020202030204" pitchFamily="34" charset="0"/>
                      </a:endParaRPr>
                    </a:p>
                  </a:txBody>
                  <a:tcPr marL="7144" marR="7144" marT="7144" marB="0" vert="vert270" anchor="ctr"/>
                </a:tc>
                <a:extLst>
                  <a:ext uri="{0D108BD9-81ED-4DB2-BD59-A6C34878D82A}">
                    <a16:rowId xmlns:a16="http://schemas.microsoft.com/office/drawing/2014/main" val="10000"/>
                  </a:ext>
                </a:extLst>
              </a:tr>
              <a:tr h="362777">
                <a:tc>
                  <a:txBody>
                    <a:bodyPr/>
                    <a:lstStyle/>
                    <a:p>
                      <a:pPr algn="l" fontAlgn="b"/>
                      <a:r>
                        <a:rPr lang="en-ZA" sz="2000" b="1" i="0" u="none" strike="noStrike" dirty="0">
                          <a:solidFill>
                            <a:srgbClr val="000000"/>
                          </a:solidFill>
                          <a:effectLst/>
                          <a:latin typeface="Arial Narrow" panose="020B0606020202030204" pitchFamily="34" charset="0"/>
                        </a:rPr>
                        <a:t>GAUTENG</a:t>
                      </a:r>
                    </a:p>
                  </a:txBody>
                  <a:tcPr marL="9525" marR="9525" marT="9525" marB="0" anchor="b"/>
                </a:tc>
                <a:tc>
                  <a:txBody>
                    <a:bodyPr/>
                    <a:lstStyle/>
                    <a:p>
                      <a:pPr algn="l" fontAlgn="b"/>
                      <a:r>
                        <a:rPr lang="en-ZA" sz="2000" b="1" i="0" u="none" strike="noStrike" dirty="0" smtClean="0">
                          <a:solidFill>
                            <a:srgbClr val="000000"/>
                          </a:solidFill>
                          <a:effectLst/>
                          <a:latin typeface="Arial Narrow" panose="020B0606020202030204" pitchFamily="34" charset="0"/>
                        </a:rPr>
                        <a:t>TSHWANE SOUTH</a:t>
                      </a:r>
                      <a:endParaRPr lang="en-ZA" sz="2000" b="1" i="0" u="none" strike="noStrike" dirty="0">
                        <a:solidFill>
                          <a:srgbClr val="000000"/>
                        </a:solidFill>
                        <a:effectLst/>
                        <a:latin typeface="Arial Narrow" panose="020B0606020202030204" pitchFamily="34" charset="0"/>
                      </a:endParaRPr>
                    </a:p>
                  </a:txBody>
                  <a:tcPr marL="9525" marR="9525" marT="9525" marB="0" anchor="b"/>
                </a:tc>
                <a:tc>
                  <a:txBody>
                    <a:bodyPr/>
                    <a:lstStyle/>
                    <a:p>
                      <a:pPr algn="ctr" fontAlgn="b"/>
                      <a:r>
                        <a:rPr lang="en-ZA" sz="2000" b="0" i="0" u="none" strike="noStrike" dirty="0">
                          <a:solidFill>
                            <a:srgbClr val="000000"/>
                          </a:solidFill>
                          <a:effectLst/>
                          <a:latin typeface="Arial Narrow" panose="020B0606020202030204" pitchFamily="34" charset="0"/>
                        </a:rPr>
                        <a:t>10 993</a:t>
                      </a:r>
                    </a:p>
                  </a:txBody>
                  <a:tcPr marL="9525" marR="9525" marT="9525" marB="0" anchor="b"/>
                </a:tc>
                <a:tc>
                  <a:txBody>
                    <a:bodyPr/>
                    <a:lstStyle/>
                    <a:p>
                      <a:pPr algn="ctr" fontAlgn="b"/>
                      <a:r>
                        <a:rPr lang="en-ZA" sz="2000" b="0" i="0" u="none" strike="noStrike" dirty="0">
                          <a:solidFill>
                            <a:srgbClr val="000000"/>
                          </a:solidFill>
                          <a:effectLst/>
                          <a:latin typeface="Arial Narrow" panose="020B0606020202030204" pitchFamily="34" charset="0"/>
                        </a:rPr>
                        <a:t>9 848</a:t>
                      </a:r>
                    </a:p>
                  </a:txBody>
                  <a:tcPr marL="9525" marR="9525" marT="9525" marB="0" anchor="b"/>
                </a:tc>
                <a:tc>
                  <a:txBody>
                    <a:bodyPr/>
                    <a:lstStyle/>
                    <a:p>
                      <a:pPr algn="ctr" fontAlgn="b"/>
                      <a:r>
                        <a:rPr lang="en-ZA" sz="2000" b="0" i="0" u="none" strike="noStrike" dirty="0">
                          <a:solidFill>
                            <a:srgbClr val="000000"/>
                          </a:solidFill>
                          <a:effectLst/>
                          <a:latin typeface="Arial Narrow" panose="020B0606020202030204" pitchFamily="34" charset="0"/>
                        </a:rPr>
                        <a:t>89.6</a:t>
                      </a:r>
                    </a:p>
                  </a:txBody>
                  <a:tcPr marL="9525" marR="9525" marT="9525" marB="0" anchor="b"/>
                </a:tc>
                <a:extLst>
                  <a:ext uri="{0D108BD9-81ED-4DB2-BD59-A6C34878D82A}">
                    <a16:rowId xmlns:a16="http://schemas.microsoft.com/office/drawing/2014/main" val="10001"/>
                  </a:ext>
                </a:extLst>
              </a:tr>
              <a:tr h="362777">
                <a:tc>
                  <a:txBody>
                    <a:bodyPr/>
                    <a:lstStyle/>
                    <a:p>
                      <a:pPr algn="l" fontAlgn="b"/>
                      <a:r>
                        <a:rPr lang="en-ZA" sz="2000" b="1" i="0" u="none" strike="noStrike" dirty="0">
                          <a:solidFill>
                            <a:srgbClr val="000000"/>
                          </a:solidFill>
                          <a:effectLst/>
                          <a:latin typeface="Arial Narrow" panose="020B0606020202030204" pitchFamily="34" charset="0"/>
                        </a:rPr>
                        <a:t>GAUTENG</a:t>
                      </a:r>
                    </a:p>
                  </a:txBody>
                  <a:tcPr marL="9525" marR="9525" marT="9525" marB="0" anchor="b"/>
                </a:tc>
                <a:tc>
                  <a:txBody>
                    <a:bodyPr/>
                    <a:lstStyle/>
                    <a:p>
                      <a:pPr algn="l" fontAlgn="b"/>
                      <a:r>
                        <a:rPr lang="en-ZA" sz="2000" b="1" i="0" u="none" strike="noStrike" dirty="0" smtClean="0">
                          <a:solidFill>
                            <a:srgbClr val="000000"/>
                          </a:solidFill>
                          <a:effectLst/>
                          <a:latin typeface="Arial Narrow" panose="020B0606020202030204" pitchFamily="34" charset="0"/>
                        </a:rPr>
                        <a:t>JOHANNESBURG WEST</a:t>
                      </a:r>
                      <a:endParaRPr lang="en-ZA" sz="2000" b="1" i="0" u="none" strike="noStrike" dirty="0">
                        <a:solidFill>
                          <a:srgbClr val="000000"/>
                        </a:solidFill>
                        <a:effectLst/>
                        <a:latin typeface="Arial Narrow" panose="020B0606020202030204" pitchFamily="34" charset="0"/>
                      </a:endParaRPr>
                    </a:p>
                  </a:txBody>
                  <a:tcPr marL="9525" marR="9525" marT="9525" marB="0" anchor="b"/>
                </a:tc>
                <a:tc>
                  <a:txBody>
                    <a:bodyPr/>
                    <a:lstStyle/>
                    <a:p>
                      <a:pPr algn="ctr" fontAlgn="b"/>
                      <a:r>
                        <a:rPr lang="en-ZA" sz="2000" b="0" i="0" u="none" strike="noStrike" dirty="0">
                          <a:solidFill>
                            <a:srgbClr val="000000"/>
                          </a:solidFill>
                          <a:effectLst/>
                          <a:latin typeface="Arial Narrow" panose="020B0606020202030204" pitchFamily="34" charset="0"/>
                        </a:rPr>
                        <a:t>5 615</a:t>
                      </a:r>
                    </a:p>
                  </a:txBody>
                  <a:tcPr marL="9525" marR="9525" marT="9525" marB="0" anchor="b"/>
                </a:tc>
                <a:tc>
                  <a:txBody>
                    <a:bodyPr/>
                    <a:lstStyle/>
                    <a:p>
                      <a:pPr algn="ctr" fontAlgn="b"/>
                      <a:r>
                        <a:rPr lang="en-ZA" sz="2000" b="0" i="0" u="none" strike="noStrike" dirty="0">
                          <a:solidFill>
                            <a:srgbClr val="000000"/>
                          </a:solidFill>
                          <a:effectLst/>
                          <a:latin typeface="Arial Narrow" panose="020B0606020202030204" pitchFamily="34" charset="0"/>
                        </a:rPr>
                        <a:t>4 946</a:t>
                      </a:r>
                    </a:p>
                  </a:txBody>
                  <a:tcPr marL="9525" marR="9525" marT="9525" marB="0" anchor="b"/>
                </a:tc>
                <a:tc>
                  <a:txBody>
                    <a:bodyPr/>
                    <a:lstStyle/>
                    <a:p>
                      <a:pPr algn="ctr" fontAlgn="b"/>
                      <a:r>
                        <a:rPr lang="en-ZA" sz="2000" b="0" i="0" u="none" strike="noStrike" dirty="0">
                          <a:solidFill>
                            <a:srgbClr val="000000"/>
                          </a:solidFill>
                          <a:effectLst/>
                          <a:latin typeface="Arial Narrow" panose="020B0606020202030204" pitchFamily="34" charset="0"/>
                        </a:rPr>
                        <a:t>88.1</a:t>
                      </a:r>
                    </a:p>
                  </a:txBody>
                  <a:tcPr marL="9525" marR="9525" marT="9525" marB="0" anchor="b"/>
                </a:tc>
                <a:extLst>
                  <a:ext uri="{0D108BD9-81ED-4DB2-BD59-A6C34878D82A}">
                    <a16:rowId xmlns:a16="http://schemas.microsoft.com/office/drawing/2014/main" val="10002"/>
                  </a:ext>
                </a:extLst>
              </a:tr>
              <a:tr h="441808">
                <a:tc>
                  <a:txBody>
                    <a:bodyPr/>
                    <a:lstStyle/>
                    <a:p>
                      <a:pPr algn="l" fontAlgn="b"/>
                      <a:r>
                        <a:rPr lang="en-ZA" sz="2000" b="1" i="0" u="none" strike="noStrike" dirty="0">
                          <a:solidFill>
                            <a:srgbClr val="000000"/>
                          </a:solidFill>
                          <a:effectLst/>
                          <a:latin typeface="Arial Narrow" panose="020B0606020202030204" pitchFamily="34" charset="0"/>
                        </a:rPr>
                        <a:t>GAUTENG</a:t>
                      </a:r>
                    </a:p>
                  </a:txBody>
                  <a:tcPr marL="9525" marR="9525" marT="9525" marB="0" anchor="b"/>
                </a:tc>
                <a:tc>
                  <a:txBody>
                    <a:bodyPr/>
                    <a:lstStyle/>
                    <a:p>
                      <a:pPr algn="l" fontAlgn="b"/>
                      <a:r>
                        <a:rPr lang="en-ZA" sz="2000" b="1" i="0" u="none" strike="noStrike" dirty="0" smtClean="0">
                          <a:solidFill>
                            <a:srgbClr val="000000"/>
                          </a:solidFill>
                          <a:effectLst/>
                          <a:latin typeface="Arial Narrow" panose="020B0606020202030204" pitchFamily="34" charset="0"/>
                        </a:rPr>
                        <a:t>GAUTENG NORTH</a:t>
                      </a:r>
                      <a:endParaRPr lang="en-ZA" sz="2000" b="1" i="0" u="none" strike="noStrike" dirty="0">
                        <a:solidFill>
                          <a:srgbClr val="000000"/>
                        </a:solidFill>
                        <a:effectLst/>
                        <a:latin typeface="Arial Narrow" panose="020B0606020202030204" pitchFamily="34" charset="0"/>
                      </a:endParaRPr>
                    </a:p>
                  </a:txBody>
                  <a:tcPr marL="9525" marR="9525" marT="9525" marB="0" anchor="b"/>
                </a:tc>
                <a:tc>
                  <a:txBody>
                    <a:bodyPr/>
                    <a:lstStyle/>
                    <a:p>
                      <a:pPr algn="ctr" fontAlgn="b"/>
                      <a:r>
                        <a:rPr lang="en-ZA" sz="2000" b="0" i="0" u="none" strike="noStrike" dirty="0">
                          <a:solidFill>
                            <a:srgbClr val="000000"/>
                          </a:solidFill>
                          <a:effectLst/>
                          <a:latin typeface="Arial Narrow" panose="020B0606020202030204" pitchFamily="34" charset="0"/>
                        </a:rPr>
                        <a:t>1 837</a:t>
                      </a:r>
                    </a:p>
                  </a:txBody>
                  <a:tcPr marL="9525" marR="9525" marT="9525" marB="0" anchor="b"/>
                </a:tc>
                <a:tc>
                  <a:txBody>
                    <a:bodyPr/>
                    <a:lstStyle/>
                    <a:p>
                      <a:pPr algn="ctr" fontAlgn="b"/>
                      <a:r>
                        <a:rPr lang="en-ZA" sz="2000" b="0" i="0" u="none" strike="noStrike" dirty="0">
                          <a:solidFill>
                            <a:srgbClr val="000000"/>
                          </a:solidFill>
                          <a:effectLst/>
                          <a:latin typeface="Arial Narrow" panose="020B0606020202030204" pitchFamily="34" charset="0"/>
                        </a:rPr>
                        <a:t>1 598</a:t>
                      </a:r>
                    </a:p>
                  </a:txBody>
                  <a:tcPr marL="9525" marR="9525" marT="9525" marB="0" anchor="b"/>
                </a:tc>
                <a:tc>
                  <a:txBody>
                    <a:bodyPr/>
                    <a:lstStyle/>
                    <a:p>
                      <a:pPr algn="ctr" fontAlgn="b"/>
                      <a:r>
                        <a:rPr lang="en-ZA" sz="2000" b="0" i="0" u="none" strike="noStrike" dirty="0">
                          <a:solidFill>
                            <a:srgbClr val="000000"/>
                          </a:solidFill>
                          <a:effectLst/>
                          <a:latin typeface="Arial Narrow" panose="020B0606020202030204" pitchFamily="34" charset="0"/>
                        </a:rPr>
                        <a:t>87.0</a:t>
                      </a:r>
                    </a:p>
                  </a:txBody>
                  <a:tcPr marL="9525" marR="9525" marT="9525" marB="0" anchor="b"/>
                </a:tc>
                <a:extLst>
                  <a:ext uri="{0D108BD9-81ED-4DB2-BD59-A6C34878D82A}">
                    <a16:rowId xmlns:a16="http://schemas.microsoft.com/office/drawing/2014/main" val="10003"/>
                  </a:ext>
                </a:extLst>
              </a:tr>
              <a:tr h="362777">
                <a:tc>
                  <a:txBody>
                    <a:bodyPr/>
                    <a:lstStyle/>
                    <a:p>
                      <a:pPr algn="l" fontAlgn="b"/>
                      <a:r>
                        <a:rPr lang="en-ZA" sz="2000" b="1" i="0" u="none" strike="noStrike" dirty="0">
                          <a:solidFill>
                            <a:srgbClr val="000000"/>
                          </a:solidFill>
                          <a:effectLst/>
                          <a:latin typeface="Arial Narrow" panose="020B0606020202030204" pitchFamily="34" charset="0"/>
                        </a:rPr>
                        <a:t>GAUTENG</a:t>
                      </a:r>
                    </a:p>
                  </a:txBody>
                  <a:tcPr marL="9525" marR="9525" marT="9525" marB="0" anchor="b"/>
                </a:tc>
                <a:tc>
                  <a:txBody>
                    <a:bodyPr/>
                    <a:lstStyle/>
                    <a:p>
                      <a:pPr algn="l" fontAlgn="b"/>
                      <a:r>
                        <a:rPr lang="en-ZA" sz="2000" b="1" i="0" u="none" strike="noStrike" dirty="0" smtClean="0">
                          <a:solidFill>
                            <a:srgbClr val="000000"/>
                          </a:solidFill>
                          <a:effectLst/>
                          <a:latin typeface="Arial Narrow" panose="020B0606020202030204" pitchFamily="34" charset="0"/>
                        </a:rPr>
                        <a:t>JOHANNESBURG NORTH</a:t>
                      </a:r>
                      <a:endParaRPr lang="en-ZA" sz="2000" b="1" i="0" u="none" strike="noStrike" dirty="0">
                        <a:solidFill>
                          <a:srgbClr val="000000"/>
                        </a:solidFill>
                        <a:effectLst/>
                        <a:latin typeface="Arial Narrow" panose="020B0606020202030204" pitchFamily="34" charset="0"/>
                      </a:endParaRPr>
                    </a:p>
                  </a:txBody>
                  <a:tcPr marL="9525" marR="9525" marT="9525" marB="0" anchor="b"/>
                </a:tc>
                <a:tc>
                  <a:txBody>
                    <a:bodyPr/>
                    <a:lstStyle/>
                    <a:p>
                      <a:pPr algn="ctr" fontAlgn="b"/>
                      <a:r>
                        <a:rPr lang="en-ZA" sz="2000" b="0" i="0" u="none" strike="noStrike" dirty="0">
                          <a:solidFill>
                            <a:srgbClr val="000000"/>
                          </a:solidFill>
                          <a:effectLst/>
                          <a:latin typeface="Arial Narrow" panose="020B0606020202030204" pitchFamily="34" charset="0"/>
                        </a:rPr>
                        <a:t>7 445</a:t>
                      </a:r>
                    </a:p>
                  </a:txBody>
                  <a:tcPr marL="9525" marR="9525" marT="9525" marB="0" anchor="b"/>
                </a:tc>
                <a:tc>
                  <a:txBody>
                    <a:bodyPr/>
                    <a:lstStyle/>
                    <a:p>
                      <a:pPr algn="ctr" fontAlgn="b"/>
                      <a:r>
                        <a:rPr lang="en-ZA" sz="2000" b="0" i="0" u="none" strike="noStrike" dirty="0">
                          <a:solidFill>
                            <a:srgbClr val="000000"/>
                          </a:solidFill>
                          <a:effectLst/>
                          <a:latin typeface="Arial Narrow" panose="020B0606020202030204" pitchFamily="34" charset="0"/>
                        </a:rPr>
                        <a:t>6 473</a:t>
                      </a:r>
                    </a:p>
                  </a:txBody>
                  <a:tcPr marL="9525" marR="9525" marT="9525" marB="0" anchor="b"/>
                </a:tc>
                <a:tc>
                  <a:txBody>
                    <a:bodyPr/>
                    <a:lstStyle/>
                    <a:p>
                      <a:pPr algn="ctr" fontAlgn="b"/>
                      <a:r>
                        <a:rPr lang="en-ZA" sz="2000" b="0" i="0" u="none" strike="noStrike" dirty="0">
                          <a:solidFill>
                            <a:srgbClr val="000000"/>
                          </a:solidFill>
                          <a:effectLst/>
                          <a:latin typeface="Arial Narrow" panose="020B0606020202030204" pitchFamily="34" charset="0"/>
                        </a:rPr>
                        <a:t>86.9</a:t>
                      </a:r>
                    </a:p>
                  </a:txBody>
                  <a:tcPr marL="9525" marR="9525" marT="9525" marB="0" anchor="b"/>
                </a:tc>
                <a:extLst>
                  <a:ext uri="{0D108BD9-81ED-4DB2-BD59-A6C34878D82A}">
                    <a16:rowId xmlns:a16="http://schemas.microsoft.com/office/drawing/2014/main" val="10004"/>
                  </a:ext>
                </a:extLst>
              </a:tr>
              <a:tr h="362777">
                <a:tc>
                  <a:txBody>
                    <a:bodyPr/>
                    <a:lstStyle/>
                    <a:p>
                      <a:pPr algn="l" fontAlgn="b"/>
                      <a:r>
                        <a:rPr lang="en-ZA" sz="2000" b="1" i="0" u="none" strike="noStrike" dirty="0">
                          <a:solidFill>
                            <a:srgbClr val="000000"/>
                          </a:solidFill>
                          <a:effectLst/>
                          <a:latin typeface="Arial Narrow" panose="020B0606020202030204" pitchFamily="34" charset="0"/>
                        </a:rPr>
                        <a:t>GAUTENG</a:t>
                      </a:r>
                    </a:p>
                  </a:txBody>
                  <a:tcPr marL="9525" marR="9525" marT="9525" marB="0" anchor="b"/>
                </a:tc>
                <a:tc>
                  <a:txBody>
                    <a:bodyPr/>
                    <a:lstStyle/>
                    <a:p>
                      <a:pPr algn="l" fontAlgn="b"/>
                      <a:r>
                        <a:rPr lang="en-ZA" sz="2000" b="1" i="0" u="none" strike="noStrike" dirty="0" smtClean="0">
                          <a:solidFill>
                            <a:srgbClr val="000000"/>
                          </a:solidFill>
                          <a:effectLst/>
                          <a:latin typeface="Arial Narrow" panose="020B0606020202030204" pitchFamily="34" charset="0"/>
                        </a:rPr>
                        <a:t>SEDIBENG EAST</a:t>
                      </a:r>
                      <a:endParaRPr lang="en-ZA" sz="2000" b="1" i="0" u="none" strike="noStrike" dirty="0">
                        <a:solidFill>
                          <a:srgbClr val="000000"/>
                        </a:solidFill>
                        <a:effectLst/>
                        <a:latin typeface="Arial Narrow" panose="020B0606020202030204" pitchFamily="34" charset="0"/>
                      </a:endParaRPr>
                    </a:p>
                  </a:txBody>
                  <a:tcPr marL="9525" marR="9525" marT="9525" marB="0" anchor="b"/>
                </a:tc>
                <a:tc>
                  <a:txBody>
                    <a:bodyPr/>
                    <a:lstStyle/>
                    <a:p>
                      <a:pPr algn="ctr" fontAlgn="b"/>
                      <a:r>
                        <a:rPr lang="en-ZA" sz="2000" b="0" i="0" u="none" strike="noStrike" dirty="0">
                          <a:solidFill>
                            <a:srgbClr val="000000"/>
                          </a:solidFill>
                          <a:effectLst/>
                          <a:latin typeface="Arial Narrow" panose="020B0606020202030204" pitchFamily="34" charset="0"/>
                        </a:rPr>
                        <a:t>2 943</a:t>
                      </a:r>
                    </a:p>
                  </a:txBody>
                  <a:tcPr marL="9525" marR="9525" marT="9525" marB="0" anchor="b"/>
                </a:tc>
                <a:tc>
                  <a:txBody>
                    <a:bodyPr/>
                    <a:lstStyle/>
                    <a:p>
                      <a:pPr algn="ctr" fontAlgn="b"/>
                      <a:r>
                        <a:rPr lang="en-ZA" sz="2000" b="0" i="0" u="none" strike="noStrike" dirty="0">
                          <a:solidFill>
                            <a:srgbClr val="000000"/>
                          </a:solidFill>
                          <a:effectLst/>
                          <a:latin typeface="Arial Narrow" panose="020B0606020202030204" pitchFamily="34" charset="0"/>
                        </a:rPr>
                        <a:t>2 555</a:t>
                      </a:r>
                    </a:p>
                  </a:txBody>
                  <a:tcPr marL="9525" marR="9525" marT="9525" marB="0" anchor="b"/>
                </a:tc>
                <a:tc>
                  <a:txBody>
                    <a:bodyPr/>
                    <a:lstStyle/>
                    <a:p>
                      <a:pPr algn="ctr" fontAlgn="b"/>
                      <a:r>
                        <a:rPr lang="en-ZA" sz="2000" b="0" i="0" u="none" strike="noStrike" dirty="0">
                          <a:solidFill>
                            <a:srgbClr val="000000"/>
                          </a:solidFill>
                          <a:effectLst/>
                          <a:latin typeface="Arial Narrow" panose="020B0606020202030204" pitchFamily="34" charset="0"/>
                        </a:rPr>
                        <a:t>86.8</a:t>
                      </a:r>
                    </a:p>
                  </a:txBody>
                  <a:tcPr marL="9525" marR="9525" marT="9525" marB="0" anchor="b"/>
                </a:tc>
                <a:extLst>
                  <a:ext uri="{0D108BD9-81ED-4DB2-BD59-A6C34878D82A}">
                    <a16:rowId xmlns:a16="http://schemas.microsoft.com/office/drawing/2014/main" val="10005"/>
                  </a:ext>
                </a:extLst>
              </a:tr>
              <a:tr h="362777">
                <a:tc>
                  <a:txBody>
                    <a:bodyPr/>
                    <a:lstStyle/>
                    <a:p>
                      <a:pPr algn="l" fontAlgn="b"/>
                      <a:r>
                        <a:rPr lang="en-ZA" sz="2000" b="1" i="0" u="none" strike="noStrike" dirty="0">
                          <a:solidFill>
                            <a:srgbClr val="000000"/>
                          </a:solidFill>
                          <a:effectLst/>
                          <a:latin typeface="Arial Narrow" panose="020B0606020202030204" pitchFamily="34" charset="0"/>
                        </a:rPr>
                        <a:t>FREE STATE</a:t>
                      </a:r>
                    </a:p>
                  </a:txBody>
                  <a:tcPr marL="9525" marR="9525" marT="9525" marB="0" anchor="b"/>
                </a:tc>
                <a:tc>
                  <a:txBody>
                    <a:bodyPr/>
                    <a:lstStyle/>
                    <a:p>
                      <a:pPr algn="l" fontAlgn="b"/>
                      <a:r>
                        <a:rPr lang="en-ZA" sz="2000" b="1" i="0" u="none" strike="noStrike" dirty="0" smtClean="0">
                          <a:solidFill>
                            <a:srgbClr val="000000"/>
                          </a:solidFill>
                          <a:effectLst/>
                          <a:latin typeface="Arial Narrow" panose="020B0606020202030204" pitchFamily="34" charset="0"/>
                        </a:rPr>
                        <a:t>FEZILE DABI</a:t>
                      </a:r>
                      <a:endParaRPr lang="en-ZA" sz="2000" b="1" i="0" u="none" strike="noStrike" dirty="0">
                        <a:solidFill>
                          <a:srgbClr val="000000"/>
                        </a:solidFill>
                        <a:effectLst/>
                        <a:latin typeface="Arial Narrow" panose="020B0606020202030204" pitchFamily="34" charset="0"/>
                      </a:endParaRPr>
                    </a:p>
                  </a:txBody>
                  <a:tcPr marL="9525" marR="9525" marT="9525" marB="0" anchor="b"/>
                </a:tc>
                <a:tc>
                  <a:txBody>
                    <a:bodyPr/>
                    <a:lstStyle/>
                    <a:p>
                      <a:pPr algn="ctr" fontAlgn="b"/>
                      <a:r>
                        <a:rPr lang="en-ZA" sz="2000" b="0" i="0" u="none" strike="noStrike" dirty="0">
                          <a:solidFill>
                            <a:srgbClr val="000000"/>
                          </a:solidFill>
                          <a:effectLst/>
                          <a:latin typeface="Arial Narrow" panose="020B0606020202030204" pitchFamily="34" charset="0"/>
                        </a:rPr>
                        <a:t>4 638</a:t>
                      </a:r>
                    </a:p>
                  </a:txBody>
                  <a:tcPr marL="9525" marR="9525" marT="9525" marB="0" anchor="b"/>
                </a:tc>
                <a:tc>
                  <a:txBody>
                    <a:bodyPr/>
                    <a:lstStyle/>
                    <a:p>
                      <a:pPr algn="ctr" fontAlgn="b"/>
                      <a:r>
                        <a:rPr lang="en-ZA" sz="2000" b="0" i="0" u="none" strike="noStrike" dirty="0">
                          <a:solidFill>
                            <a:srgbClr val="000000"/>
                          </a:solidFill>
                          <a:effectLst/>
                          <a:latin typeface="Arial Narrow" panose="020B0606020202030204" pitchFamily="34" charset="0"/>
                        </a:rPr>
                        <a:t>4 012</a:t>
                      </a:r>
                    </a:p>
                  </a:txBody>
                  <a:tcPr marL="9525" marR="9525" marT="9525" marB="0" anchor="b"/>
                </a:tc>
                <a:tc>
                  <a:txBody>
                    <a:bodyPr/>
                    <a:lstStyle/>
                    <a:p>
                      <a:pPr algn="ctr" fontAlgn="b"/>
                      <a:r>
                        <a:rPr lang="en-ZA" sz="2000" b="0" i="0" u="none" strike="noStrike" dirty="0">
                          <a:solidFill>
                            <a:srgbClr val="000000"/>
                          </a:solidFill>
                          <a:effectLst/>
                          <a:latin typeface="Arial Narrow" panose="020B0606020202030204" pitchFamily="34" charset="0"/>
                        </a:rPr>
                        <a:t>86.5</a:t>
                      </a:r>
                    </a:p>
                  </a:txBody>
                  <a:tcPr marL="9525" marR="9525" marT="9525" marB="0" anchor="b"/>
                </a:tc>
                <a:extLst>
                  <a:ext uri="{0D108BD9-81ED-4DB2-BD59-A6C34878D82A}">
                    <a16:rowId xmlns:a16="http://schemas.microsoft.com/office/drawing/2014/main" val="10006"/>
                  </a:ext>
                </a:extLst>
              </a:tr>
              <a:tr h="362777">
                <a:tc>
                  <a:txBody>
                    <a:bodyPr/>
                    <a:lstStyle/>
                    <a:p>
                      <a:pPr algn="l" fontAlgn="b"/>
                      <a:r>
                        <a:rPr lang="en-ZA" sz="2000" b="1" i="0" u="none" strike="noStrike" dirty="0">
                          <a:solidFill>
                            <a:srgbClr val="000000"/>
                          </a:solidFill>
                          <a:effectLst/>
                          <a:latin typeface="Arial Narrow" panose="020B0606020202030204" pitchFamily="34" charset="0"/>
                        </a:rPr>
                        <a:t>FREE STATE</a:t>
                      </a:r>
                    </a:p>
                  </a:txBody>
                  <a:tcPr marL="9525" marR="9525" marT="9525" marB="0" anchor="b"/>
                </a:tc>
                <a:tc>
                  <a:txBody>
                    <a:bodyPr/>
                    <a:lstStyle/>
                    <a:p>
                      <a:pPr algn="l" fontAlgn="b"/>
                      <a:r>
                        <a:rPr lang="en-ZA" sz="2000" b="1" i="0" u="none" strike="noStrike" dirty="0" smtClean="0">
                          <a:solidFill>
                            <a:srgbClr val="000000"/>
                          </a:solidFill>
                          <a:effectLst/>
                          <a:latin typeface="Arial Narrow" panose="020B0606020202030204" pitchFamily="34" charset="0"/>
                        </a:rPr>
                        <a:t>THABO MOFUTSANYANA</a:t>
                      </a:r>
                      <a:endParaRPr lang="en-ZA" sz="2000" b="1" i="0" u="none" strike="noStrike" dirty="0">
                        <a:solidFill>
                          <a:srgbClr val="000000"/>
                        </a:solidFill>
                        <a:effectLst/>
                        <a:latin typeface="Arial Narrow" panose="020B0606020202030204" pitchFamily="34" charset="0"/>
                      </a:endParaRPr>
                    </a:p>
                  </a:txBody>
                  <a:tcPr marL="9525" marR="9525" marT="9525" marB="0" anchor="b"/>
                </a:tc>
                <a:tc>
                  <a:txBody>
                    <a:bodyPr/>
                    <a:lstStyle/>
                    <a:p>
                      <a:pPr algn="ctr" fontAlgn="b"/>
                      <a:r>
                        <a:rPr lang="en-ZA" sz="2000" b="0" i="0" u="none" strike="noStrike" dirty="0">
                          <a:solidFill>
                            <a:srgbClr val="000000"/>
                          </a:solidFill>
                          <a:effectLst/>
                          <a:latin typeface="Arial Narrow" panose="020B0606020202030204" pitchFamily="34" charset="0"/>
                        </a:rPr>
                        <a:t>7 657</a:t>
                      </a:r>
                    </a:p>
                  </a:txBody>
                  <a:tcPr marL="9525" marR="9525" marT="9525" marB="0" anchor="b"/>
                </a:tc>
                <a:tc>
                  <a:txBody>
                    <a:bodyPr/>
                    <a:lstStyle/>
                    <a:p>
                      <a:pPr algn="ctr" fontAlgn="b"/>
                      <a:r>
                        <a:rPr lang="en-ZA" sz="2000" b="0" i="0" u="none" strike="noStrike" dirty="0">
                          <a:solidFill>
                            <a:srgbClr val="000000"/>
                          </a:solidFill>
                          <a:effectLst/>
                          <a:latin typeface="Arial Narrow" panose="020B0606020202030204" pitchFamily="34" charset="0"/>
                        </a:rPr>
                        <a:t>6 572</a:t>
                      </a:r>
                    </a:p>
                  </a:txBody>
                  <a:tcPr marL="9525" marR="9525" marT="9525" marB="0" anchor="b"/>
                </a:tc>
                <a:tc>
                  <a:txBody>
                    <a:bodyPr/>
                    <a:lstStyle/>
                    <a:p>
                      <a:pPr algn="ctr" fontAlgn="b"/>
                      <a:r>
                        <a:rPr lang="en-ZA" sz="2000" b="0" i="0" u="none" strike="noStrike" dirty="0">
                          <a:solidFill>
                            <a:srgbClr val="000000"/>
                          </a:solidFill>
                          <a:effectLst/>
                          <a:latin typeface="Arial Narrow" panose="020B0606020202030204" pitchFamily="34" charset="0"/>
                        </a:rPr>
                        <a:t>85.8</a:t>
                      </a:r>
                    </a:p>
                  </a:txBody>
                  <a:tcPr marL="9525" marR="9525" marT="9525" marB="0" anchor="b"/>
                </a:tc>
                <a:extLst>
                  <a:ext uri="{0D108BD9-81ED-4DB2-BD59-A6C34878D82A}">
                    <a16:rowId xmlns:a16="http://schemas.microsoft.com/office/drawing/2014/main" val="10007"/>
                  </a:ext>
                </a:extLst>
              </a:tr>
              <a:tr h="362777">
                <a:tc>
                  <a:txBody>
                    <a:bodyPr/>
                    <a:lstStyle/>
                    <a:p>
                      <a:pPr algn="l" fontAlgn="b"/>
                      <a:r>
                        <a:rPr lang="en-ZA" sz="2000" b="1" i="0" u="none" strike="noStrike" dirty="0">
                          <a:solidFill>
                            <a:srgbClr val="000000"/>
                          </a:solidFill>
                          <a:effectLst/>
                          <a:latin typeface="Arial Narrow" panose="020B0606020202030204" pitchFamily="34" charset="0"/>
                        </a:rPr>
                        <a:t>GAUTENG</a:t>
                      </a:r>
                    </a:p>
                  </a:txBody>
                  <a:tcPr marL="9525" marR="9525" marT="9525" marB="0" anchor="b"/>
                </a:tc>
                <a:tc>
                  <a:txBody>
                    <a:bodyPr/>
                    <a:lstStyle/>
                    <a:p>
                      <a:pPr algn="l" fontAlgn="b"/>
                      <a:r>
                        <a:rPr lang="en-ZA" sz="2000" b="1" i="0" u="none" strike="noStrike" dirty="0" smtClean="0">
                          <a:solidFill>
                            <a:srgbClr val="000000"/>
                          </a:solidFill>
                          <a:effectLst/>
                          <a:latin typeface="Arial Narrow" panose="020B0606020202030204" pitchFamily="34" charset="0"/>
                        </a:rPr>
                        <a:t>EKURHULENI SOUTH</a:t>
                      </a:r>
                      <a:endParaRPr lang="en-ZA" sz="2000" b="1" i="0" u="none" strike="noStrike" dirty="0">
                        <a:solidFill>
                          <a:srgbClr val="000000"/>
                        </a:solidFill>
                        <a:effectLst/>
                        <a:latin typeface="Arial Narrow" panose="020B0606020202030204" pitchFamily="34" charset="0"/>
                      </a:endParaRPr>
                    </a:p>
                  </a:txBody>
                  <a:tcPr marL="9525" marR="9525" marT="9525" marB="0" anchor="b"/>
                </a:tc>
                <a:tc>
                  <a:txBody>
                    <a:bodyPr/>
                    <a:lstStyle/>
                    <a:p>
                      <a:pPr algn="ctr" fontAlgn="b"/>
                      <a:r>
                        <a:rPr lang="en-ZA" sz="2000" b="0" i="0" u="none" strike="noStrike" dirty="0">
                          <a:solidFill>
                            <a:srgbClr val="000000"/>
                          </a:solidFill>
                          <a:effectLst/>
                          <a:latin typeface="Arial Narrow" panose="020B0606020202030204" pitchFamily="34" charset="0"/>
                        </a:rPr>
                        <a:t>11 731</a:t>
                      </a:r>
                    </a:p>
                  </a:txBody>
                  <a:tcPr marL="9525" marR="9525" marT="9525" marB="0" anchor="b"/>
                </a:tc>
                <a:tc>
                  <a:txBody>
                    <a:bodyPr/>
                    <a:lstStyle/>
                    <a:p>
                      <a:pPr algn="ctr" fontAlgn="b"/>
                      <a:r>
                        <a:rPr lang="en-ZA" sz="2000" b="0" i="0" u="none" strike="noStrike" dirty="0">
                          <a:solidFill>
                            <a:srgbClr val="000000"/>
                          </a:solidFill>
                          <a:effectLst/>
                          <a:latin typeface="Arial Narrow" panose="020B0606020202030204" pitchFamily="34" charset="0"/>
                        </a:rPr>
                        <a:t>10 022</a:t>
                      </a:r>
                    </a:p>
                  </a:txBody>
                  <a:tcPr marL="9525" marR="9525" marT="9525" marB="0" anchor="b"/>
                </a:tc>
                <a:tc>
                  <a:txBody>
                    <a:bodyPr/>
                    <a:lstStyle/>
                    <a:p>
                      <a:pPr algn="ctr" fontAlgn="b"/>
                      <a:r>
                        <a:rPr lang="en-ZA" sz="2000" b="0" i="0" u="none" strike="noStrike" dirty="0">
                          <a:solidFill>
                            <a:srgbClr val="000000"/>
                          </a:solidFill>
                          <a:effectLst/>
                          <a:latin typeface="Arial Narrow" panose="020B0606020202030204" pitchFamily="34" charset="0"/>
                        </a:rPr>
                        <a:t>85.4</a:t>
                      </a:r>
                    </a:p>
                  </a:txBody>
                  <a:tcPr marL="9525" marR="9525" marT="9525" marB="0" anchor="b"/>
                </a:tc>
                <a:extLst>
                  <a:ext uri="{0D108BD9-81ED-4DB2-BD59-A6C34878D82A}">
                    <a16:rowId xmlns:a16="http://schemas.microsoft.com/office/drawing/2014/main" val="10008"/>
                  </a:ext>
                </a:extLst>
              </a:tr>
              <a:tr h="362777">
                <a:tc>
                  <a:txBody>
                    <a:bodyPr/>
                    <a:lstStyle/>
                    <a:p>
                      <a:pPr algn="l" fontAlgn="b"/>
                      <a:r>
                        <a:rPr lang="en-ZA" sz="2000" b="1" i="0" u="none" strike="noStrike" dirty="0">
                          <a:solidFill>
                            <a:srgbClr val="000000"/>
                          </a:solidFill>
                          <a:effectLst/>
                          <a:latin typeface="Arial Narrow" panose="020B0606020202030204" pitchFamily="34" charset="0"/>
                        </a:rPr>
                        <a:t>WESTERN CAPE</a:t>
                      </a:r>
                    </a:p>
                  </a:txBody>
                  <a:tcPr marL="9525" marR="9525" marT="9525" marB="0" anchor="b"/>
                </a:tc>
                <a:tc>
                  <a:txBody>
                    <a:bodyPr/>
                    <a:lstStyle/>
                    <a:p>
                      <a:pPr algn="l" fontAlgn="b"/>
                      <a:r>
                        <a:rPr lang="en-ZA" sz="2000" b="1" i="0" u="none" strike="noStrike" dirty="0" smtClean="0">
                          <a:solidFill>
                            <a:srgbClr val="000000"/>
                          </a:solidFill>
                          <a:effectLst/>
                          <a:latin typeface="Arial Narrow" panose="020B0606020202030204" pitchFamily="34" charset="0"/>
                        </a:rPr>
                        <a:t>METRO NORTH</a:t>
                      </a:r>
                      <a:endParaRPr lang="en-ZA" sz="2000" b="1" i="0" u="none" strike="noStrike" dirty="0">
                        <a:solidFill>
                          <a:srgbClr val="000000"/>
                        </a:solidFill>
                        <a:effectLst/>
                        <a:latin typeface="Arial Narrow" panose="020B0606020202030204" pitchFamily="34" charset="0"/>
                      </a:endParaRPr>
                    </a:p>
                  </a:txBody>
                  <a:tcPr marL="9525" marR="9525" marT="9525" marB="0" anchor="b"/>
                </a:tc>
                <a:tc>
                  <a:txBody>
                    <a:bodyPr/>
                    <a:lstStyle/>
                    <a:p>
                      <a:pPr algn="ctr" fontAlgn="b"/>
                      <a:r>
                        <a:rPr lang="en-ZA" sz="2000" b="0" i="0" u="none" strike="noStrike" dirty="0">
                          <a:solidFill>
                            <a:srgbClr val="000000"/>
                          </a:solidFill>
                          <a:effectLst/>
                          <a:latin typeface="Arial Narrow" panose="020B0606020202030204" pitchFamily="34" charset="0"/>
                        </a:rPr>
                        <a:t>7 885</a:t>
                      </a:r>
                    </a:p>
                  </a:txBody>
                  <a:tcPr marL="9525" marR="9525" marT="9525" marB="0" anchor="b"/>
                </a:tc>
                <a:tc>
                  <a:txBody>
                    <a:bodyPr/>
                    <a:lstStyle/>
                    <a:p>
                      <a:pPr algn="ctr" fontAlgn="b"/>
                      <a:r>
                        <a:rPr lang="en-ZA" sz="2000" b="0" i="0" u="none" strike="noStrike" dirty="0">
                          <a:solidFill>
                            <a:srgbClr val="000000"/>
                          </a:solidFill>
                          <a:effectLst/>
                          <a:latin typeface="Arial Narrow" panose="020B0606020202030204" pitchFamily="34" charset="0"/>
                        </a:rPr>
                        <a:t>6 736</a:t>
                      </a:r>
                    </a:p>
                  </a:txBody>
                  <a:tcPr marL="9525" marR="9525" marT="9525" marB="0" anchor="b"/>
                </a:tc>
                <a:tc>
                  <a:txBody>
                    <a:bodyPr/>
                    <a:lstStyle/>
                    <a:p>
                      <a:pPr algn="ctr" fontAlgn="b"/>
                      <a:r>
                        <a:rPr lang="en-ZA" sz="2000" b="0" i="0" u="none" strike="noStrike" dirty="0">
                          <a:solidFill>
                            <a:srgbClr val="000000"/>
                          </a:solidFill>
                          <a:effectLst/>
                          <a:latin typeface="Arial Narrow" panose="020B0606020202030204" pitchFamily="34" charset="0"/>
                        </a:rPr>
                        <a:t>85.4</a:t>
                      </a:r>
                    </a:p>
                  </a:txBody>
                  <a:tcPr marL="9525" marR="9525" marT="9525" marB="0" anchor="b"/>
                </a:tc>
                <a:extLst>
                  <a:ext uri="{0D108BD9-81ED-4DB2-BD59-A6C34878D82A}">
                    <a16:rowId xmlns:a16="http://schemas.microsoft.com/office/drawing/2014/main" val="10009"/>
                  </a:ext>
                </a:extLst>
              </a:tr>
              <a:tr h="362777">
                <a:tc>
                  <a:txBody>
                    <a:bodyPr/>
                    <a:lstStyle/>
                    <a:p>
                      <a:pPr algn="l" fontAlgn="b"/>
                      <a:r>
                        <a:rPr lang="en-ZA" sz="2000" b="1" i="0" u="none" strike="noStrike" dirty="0">
                          <a:solidFill>
                            <a:srgbClr val="000000"/>
                          </a:solidFill>
                          <a:effectLst/>
                          <a:latin typeface="Arial Narrow" panose="020B0606020202030204" pitchFamily="34" charset="0"/>
                        </a:rPr>
                        <a:t>FREE STATE</a:t>
                      </a:r>
                    </a:p>
                  </a:txBody>
                  <a:tcPr marL="9525" marR="9525" marT="9525" marB="0" anchor="b"/>
                </a:tc>
                <a:tc>
                  <a:txBody>
                    <a:bodyPr/>
                    <a:lstStyle/>
                    <a:p>
                      <a:pPr algn="l" fontAlgn="b"/>
                      <a:r>
                        <a:rPr lang="en-ZA" sz="2000" b="1" i="0" u="none" strike="noStrike" dirty="0" smtClean="0">
                          <a:solidFill>
                            <a:srgbClr val="000000"/>
                          </a:solidFill>
                          <a:effectLst/>
                          <a:latin typeface="Arial Narrow" panose="020B0606020202030204" pitchFamily="34" charset="0"/>
                        </a:rPr>
                        <a:t>MOTHEO</a:t>
                      </a:r>
                      <a:endParaRPr lang="en-ZA" sz="2000" b="1" i="0" u="none" strike="noStrike" dirty="0">
                        <a:solidFill>
                          <a:srgbClr val="000000"/>
                        </a:solidFill>
                        <a:effectLst/>
                        <a:latin typeface="Arial Narrow" panose="020B0606020202030204" pitchFamily="34" charset="0"/>
                      </a:endParaRPr>
                    </a:p>
                  </a:txBody>
                  <a:tcPr marL="9525" marR="9525" marT="9525" marB="0" anchor="b"/>
                </a:tc>
                <a:tc>
                  <a:txBody>
                    <a:bodyPr/>
                    <a:lstStyle/>
                    <a:p>
                      <a:pPr algn="ctr" fontAlgn="b"/>
                      <a:r>
                        <a:rPr lang="en-ZA" sz="2000" b="0" i="0" u="none" strike="noStrike" dirty="0">
                          <a:solidFill>
                            <a:srgbClr val="000000"/>
                          </a:solidFill>
                          <a:effectLst/>
                          <a:latin typeface="Arial Narrow" panose="020B0606020202030204" pitchFamily="34" charset="0"/>
                        </a:rPr>
                        <a:t>8 593</a:t>
                      </a:r>
                    </a:p>
                  </a:txBody>
                  <a:tcPr marL="9525" marR="9525" marT="9525" marB="0" anchor="b"/>
                </a:tc>
                <a:tc>
                  <a:txBody>
                    <a:bodyPr/>
                    <a:lstStyle/>
                    <a:p>
                      <a:pPr algn="ctr" fontAlgn="b"/>
                      <a:r>
                        <a:rPr lang="en-ZA" sz="2000" b="0" i="0" u="none" strike="noStrike" dirty="0">
                          <a:solidFill>
                            <a:srgbClr val="000000"/>
                          </a:solidFill>
                          <a:effectLst/>
                          <a:latin typeface="Arial Narrow" panose="020B0606020202030204" pitchFamily="34" charset="0"/>
                        </a:rPr>
                        <a:t>7 324</a:t>
                      </a:r>
                    </a:p>
                  </a:txBody>
                  <a:tcPr marL="9525" marR="9525" marT="9525" marB="0" anchor="b"/>
                </a:tc>
                <a:tc>
                  <a:txBody>
                    <a:bodyPr/>
                    <a:lstStyle/>
                    <a:p>
                      <a:pPr algn="ctr" fontAlgn="b"/>
                      <a:r>
                        <a:rPr lang="en-ZA" sz="2000" b="0" i="0" u="none" strike="noStrike" dirty="0">
                          <a:solidFill>
                            <a:srgbClr val="000000"/>
                          </a:solidFill>
                          <a:effectLst/>
                          <a:latin typeface="Arial Narrow" panose="020B0606020202030204" pitchFamily="34" charset="0"/>
                        </a:rPr>
                        <a:t>85.2</a:t>
                      </a:r>
                    </a:p>
                  </a:txBody>
                  <a:tcPr marL="9525" marR="9525" marT="9525" marB="0" anchor="b"/>
                </a:tc>
                <a:extLst>
                  <a:ext uri="{0D108BD9-81ED-4DB2-BD59-A6C34878D82A}">
                    <a16:rowId xmlns:a16="http://schemas.microsoft.com/office/drawing/2014/main" val="10010"/>
                  </a:ext>
                </a:extLst>
              </a:tr>
            </a:tbl>
          </a:graphicData>
        </a:graphic>
      </p:graphicFrame>
      <p:sp>
        <p:nvSpPr>
          <p:cNvPr id="5" name="TextBox 4"/>
          <p:cNvSpPr txBox="1"/>
          <p:nvPr/>
        </p:nvSpPr>
        <p:spPr>
          <a:xfrm>
            <a:off x="5724128" y="0"/>
            <a:ext cx="4032448" cy="253916"/>
          </a:xfrm>
          <a:prstGeom prst="rect">
            <a:avLst/>
          </a:prstGeom>
          <a:noFill/>
        </p:spPr>
        <p:txBody>
          <a:bodyPr wrap="square" rtlCol="0">
            <a:spAutoFit/>
          </a:bodyPr>
          <a:lstStyle/>
          <a:p>
            <a:pPr algn="ctr"/>
            <a:r>
              <a:rPr lang="en-US" sz="1050" dirty="0"/>
              <a:t>69</a:t>
            </a:r>
            <a:endParaRPr lang="en-ZA" sz="1050" dirty="0"/>
          </a:p>
        </p:txBody>
      </p:sp>
      <p:sp>
        <p:nvSpPr>
          <p:cNvPr id="2" name="Slide Number Placeholder 1"/>
          <p:cNvSpPr>
            <a:spLocks noGrp="1"/>
          </p:cNvSpPr>
          <p:nvPr>
            <p:ph type="sldNum" sz="quarter" idx="4"/>
          </p:nvPr>
        </p:nvSpPr>
        <p:spPr/>
        <p:txBody>
          <a:bodyPr/>
          <a:lstStyle/>
          <a:p>
            <a:pPr>
              <a:defRPr/>
            </a:pPr>
            <a:fld id="{9281EBB6-D164-4A7A-83B0-06A5CFC35E17}" type="slidenum">
              <a:rPr lang="en-ZA" altLang="en-US" smtClean="0"/>
              <a:pPr>
                <a:defRPr/>
              </a:pPr>
              <a:t>99</a:t>
            </a:fld>
            <a:endParaRPr lang="en-ZA" altLang="en-US"/>
          </a:p>
        </p:txBody>
      </p:sp>
    </p:spTree>
    <p:extLst>
      <p:ext uri="{BB962C8B-B14F-4D97-AF65-F5344CB8AC3E}">
        <p14:creationId xmlns:p14="http://schemas.microsoft.com/office/powerpoint/2010/main" val="877843601"/>
      </p:ext>
    </p:extLst>
  </p:cSld>
  <p:clrMapOvr>
    <a:masterClrMapping/>
  </p:clrMapOvr>
  <p:timing>
    <p:tnLst>
      <p:par>
        <p:cTn id="1" dur="indefinite" restart="never" nodeType="tmRoot"/>
      </p:par>
    </p:tnLst>
  </p:timing>
</p:sld>
</file>

<file path=ppt/theme/theme1.xml><?xml version="1.0" encoding="utf-8"?>
<a:theme xmlns:a="http://schemas.openxmlformats.org/drawingml/2006/main" name="New DBE Presentation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New DBE Presentation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New DBE Presentation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New DBE Presentation template</Template>
  <TotalTime>1336</TotalTime>
  <Words>11303</Words>
  <Application>Microsoft Office PowerPoint</Application>
  <PresentationFormat>On-screen Show (4:3)</PresentationFormat>
  <Paragraphs>5824</Paragraphs>
  <Slides>142</Slides>
  <Notes>19</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142</vt:i4>
      </vt:variant>
    </vt:vector>
  </HeadingPairs>
  <TitlesOfParts>
    <vt:vector size="157" baseType="lpstr">
      <vt:lpstr>Arial</vt:lpstr>
      <vt:lpstr>Arial Black</vt:lpstr>
      <vt:lpstr>Arial Narrow</vt:lpstr>
      <vt:lpstr>Calibri</vt:lpstr>
      <vt:lpstr>Chelsea Market</vt:lpstr>
      <vt:lpstr>Fredoka One</vt:lpstr>
      <vt:lpstr>Helvetica</vt:lpstr>
      <vt:lpstr>Helvetica Neue</vt:lpstr>
      <vt:lpstr>KoHo</vt:lpstr>
      <vt:lpstr>Shonar Bangla</vt:lpstr>
      <vt:lpstr>Tahoma</vt:lpstr>
      <vt:lpstr>Times New Roman</vt:lpstr>
      <vt:lpstr>New DBE Presentation template</vt:lpstr>
      <vt:lpstr>1_New DBE Presentation template</vt:lpstr>
      <vt:lpstr>2_New DBE Presentation template</vt:lpstr>
      <vt:lpstr>                </vt:lpstr>
      <vt:lpstr>PRESENTATION OUTLINE </vt:lpstr>
      <vt:lpstr>PowerPoint Presentation</vt:lpstr>
      <vt:lpstr>INTRODUCTION</vt:lpstr>
      <vt:lpstr>PowerPoint Presentation</vt:lpstr>
      <vt:lpstr>BASIC EDUCATION SECTOR</vt:lpstr>
      <vt:lpstr>NUMBER OF LEARNERS, EDUCATORS AND SCHOOLS IN THE ORDINARY SCHOOL SECTOR BY PROVINCE, IN 2020</vt:lpstr>
      <vt:lpstr>EDUCATION STATISTICS AT A GLANCE, 2020</vt:lpstr>
      <vt:lpstr>IMPACT OF COVID-19 ON THE SECTOR </vt:lpstr>
      <vt:lpstr>IMPACT OF COVID-19</vt:lpstr>
      <vt:lpstr>MAIN RESEARCH QUESTIONS </vt:lpstr>
      <vt:lpstr>PowerPoint Presentation</vt:lpstr>
      <vt:lpstr>PowerPoint Presentation</vt:lpstr>
      <vt:lpstr>PowerPoint Presentation</vt:lpstr>
      <vt:lpstr>PowerPoint Presentation</vt:lpstr>
      <vt:lpstr>SCHOOL ATTENDANCE </vt:lpstr>
      <vt:lpstr> 2020 SCENARIO</vt:lpstr>
      <vt:lpstr>PowerPoint Presentation</vt:lpstr>
      <vt:lpstr>Attendance: overall </vt:lpstr>
      <vt:lpstr>Attendance: by household per capita quintile/decile  </vt:lpstr>
      <vt:lpstr>PowerPoint Presentation</vt:lpstr>
      <vt:lpstr>PowerPoint Presentation</vt:lpstr>
      <vt:lpstr>PowerPoint Presentation</vt:lpstr>
      <vt:lpstr>SUMMARY AND RECOMMENDATIONS </vt:lpstr>
      <vt:lpstr>PowerPoint Presentation</vt:lpstr>
      <vt:lpstr>PowerPoint Presentation</vt:lpstr>
      <vt:lpstr>THE 2020 ACADEMIC YEAR </vt:lpstr>
      <vt:lpstr>2020 Unique Educational Context</vt:lpstr>
      <vt:lpstr> Profile of the Class of 2020</vt:lpstr>
      <vt:lpstr> Profile of the Class of 2020</vt:lpstr>
      <vt:lpstr>PowerPoint Presentation</vt:lpstr>
      <vt:lpstr>High Enrolment Subject Pass Rates  2017 Grade 10 vs 2018 Grade 10 (DDD Term 4 data)</vt:lpstr>
      <vt:lpstr>High Enrolment Subject Pass Rates  2017 Grade 10 vs 2018 Grade 10 (DDD Term 4 data)</vt:lpstr>
      <vt:lpstr>Home Language Subject Pass Rates  2018 Grade 11 vs 2019 Grade 11 (DDD Term 4 data)</vt:lpstr>
      <vt:lpstr>Home Language Subject Pass Rates  2018 Grade 11 vs 2019 Grade 11 (DDD Term 4 data)</vt:lpstr>
      <vt:lpstr>High Enrolment Subject Pass Rates  2018 Grade 11 vs 2019 Grade 11 (DDD Term 4 data)</vt:lpstr>
      <vt:lpstr>High Enrolment Subject Pass Rates  2018 Grade 11 vs 2019 Grade 11 (DDD Term 4 data)</vt:lpstr>
      <vt:lpstr> SUMMARY OF COMPARISONS </vt:lpstr>
      <vt:lpstr>PowerPoint Presentation</vt:lpstr>
      <vt:lpstr>2020 Learner Support Strategies</vt:lpstr>
      <vt:lpstr>Overview of DBE Support</vt:lpstr>
      <vt:lpstr>PED Support and Interventions</vt:lpstr>
      <vt:lpstr>PowerPoint Presentation</vt:lpstr>
      <vt:lpstr>SUMMARY</vt:lpstr>
      <vt:lpstr>PowerPoint Presentation</vt:lpstr>
      <vt:lpstr>COMBINED EXAMINATION </vt:lpstr>
      <vt:lpstr>COMBINED NOVEMBER 2020 EXAMINATION</vt:lpstr>
      <vt:lpstr>PowerPoint Presentation</vt:lpstr>
      <vt:lpstr>SCOPE AND SIZE OF THE EXAMINATION </vt:lpstr>
      <vt:lpstr>PowerPoint Presentation</vt:lpstr>
      <vt:lpstr>NSC Full Time Enrolments: 2016 - 2020</vt:lpstr>
      <vt:lpstr>PowerPoint Presentation</vt:lpstr>
      <vt:lpstr> NSC FULL TIME COHORT 2019-2020 </vt:lpstr>
      <vt:lpstr>NSC Part-Time Enrolment 2014 – 2020</vt:lpstr>
      <vt:lpstr>CANDIDATES ENROLLED/WROTE (PART TIME): 2017 - 2020</vt:lpstr>
      <vt:lpstr>Enrolment in terms of Gender</vt:lpstr>
      <vt:lpstr>NSC Subject Enrolment 2016 – 2020</vt:lpstr>
      <vt:lpstr>ABSENTEEISM IN GATEWAY SUBJECTS</vt:lpstr>
      <vt:lpstr>NSC 2019 / 2020 Progressed Learners</vt:lpstr>
      <vt:lpstr>SPECIAL NEEDS EDUCATION </vt:lpstr>
      <vt:lpstr>Correctional Services – Full Time</vt:lpstr>
      <vt:lpstr>SOCIAL GRANT ENROLMENTS</vt:lpstr>
      <vt:lpstr>PowerPoint Presentation</vt:lpstr>
      <vt:lpstr>STANDARDISATION OF NSC RESULTS: 2008-2020</vt:lpstr>
      <vt:lpstr>HISTORICAL TRENDS</vt:lpstr>
      <vt:lpstr>THE NUMBER OF CANDIDATES PASSING MATRIC SINCE 1970</vt:lpstr>
      <vt:lpstr>NSC PERFORMANCE 2014 - 2020 </vt:lpstr>
      <vt:lpstr>OVERALL NATIONAL RESULTS 2020 </vt:lpstr>
      <vt:lpstr>PERFORMANCE OF THE CLASS OF 2020</vt:lpstr>
      <vt:lpstr>PowerPoint Presentation</vt:lpstr>
      <vt:lpstr>NSC PASSES  BY  QUALIFICATION TYPE</vt:lpstr>
      <vt:lpstr>NSC PASSES BY TYPE OF QUALIFICATION, 2020</vt:lpstr>
      <vt:lpstr>NSC PASSES BY QUALIFICATION &amp; FEE STATUS 2020</vt:lpstr>
      <vt:lpstr>NSC PASSES BY QUALIFICATION &amp; FEE STATUS 2020-RANKED</vt:lpstr>
      <vt:lpstr>BACHELOR PASS TREND (PERCENTAGE): 2013 - 2020</vt:lpstr>
      <vt:lpstr>BACHELOR PASS TREND (NUMBERS): 2013 - 2020</vt:lpstr>
      <vt:lpstr>BACHELOR PASS (NUMBERS) PER PROVINCE 2020 </vt:lpstr>
      <vt:lpstr>BACHELOR PASS (PERCENTAGES) PER PROVINCE 2020 </vt:lpstr>
      <vt:lpstr>BACHELOR ACHIEVEMENTS: 2019 AND 2020</vt:lpstr>
      <vt:lpstr>TYPE OF PASSES PER QUINTILE </vt:lpstr>
      <vt:lpstr>PROGRESSED LEARNERS</vt:lpstr>
      <vt:lpstr>PERFORMANCE OF THE CLASS OF  2020  (PROGRESSED LEARNERS EXCLUDED)</vt:lpstr>
      <vt:lpstr>PROGRESSED LEARNERS EXCLUDED </vt:lpstr>
      <vt:lpstr>PERFORMANCE OF PROGRESSED CANDIDATES ONLY 2019 </vt:lpstr>
      <vt:lpstr>PERFORMANCE OF PROGRESSED CANDIDATES ONLY 2020 </vt:lpstr>
      <vt:lpstr>ACHIEVEMENT TYPES OF PROGRESSED LEARNERS</vt:lpstr>
      <vt:lpstr>% ACHIEVED PROGRESSED ONLY </vt:lpstr>
      <vt:lpstr>SCHOOL PERFORMANCE  BY QUINTILES </vt:lpstr>
      <vt:lpstr>SCHOOL PERFORMANCE BY QUINTILE - 2019</vt:lpstr>
      <vt:lpstr>SCHOOL PERFORMANCE BY QUINTILE - 2020</vt:lpstr>
      <vt:lpstr>SUBJECT  PERFORMANCE</vt:lpstr>
      <vt:lpstr>CANDIDATES’ PERFORMANCE IN SELECTED  SUBJECTS, 2016 – 2020 (AT 30% LEVEL)</vt:lpstr>
      <vt:lpstr>CANDIDATES’ PERFORMANCE IN SELECTED  SUBJECTS, 2016 – 2020 (AT 40% LEVEL)</vt:lpstr>
      <vt:lpstr>CANDIDATES’ PERFORMANCE IN  HOME LANGUAGES @ 40% LEVEL</vt:lpstr>
      <vt:lpstr>FIRST ADDITIONAL LANGUAGE @ 30% LEVEL (2017 – 2020)</vt:lpstr>
      <vt:lpstr>DISTRICT  PERFORMANCE </vt:lpstr>
      <vt:lpstr>DISTRICT PERFORMANCE BY ACHIEVEMENT INTERVAL AND PROVINCE: 2019</vt:lpstr>
      <vt:lpstr>DISTRICT PERFORMANCE BY ACHIEVEMENT  INTERVAL AND PROVINCE: 2020</vt:lpstr>
      <vt:lpstr>TOP TEN DISTRICTS</vt:lpstr>
      <vt:lpstr>BOTTOM TEN DISTRICTS</vt:lpstr>
      <vt:lpstr>TOP 10 DISTRICTS BY FEE STATUS</vt:lpstr>
      <vt:lpstr>BOTTOM 10 DISTRICT BY FEE STATUS</vt:lpstr>
      <vt:lpstr>SPECIAL NEEDS EDUCATION </vt:lpstr>
      <vt:lpstr>SNE LEARNERS BY QUALIFICATION TYPE</vt:lpstr>
      <vt:lpstr>PERFORMANCE  OF  PART-TIME CANDIDATES  </vt:lpstr>
      <vt:lpstr>PERFORMANCE IN SELECTED SUBJECTS (PT): 2019 - 2020</vt:lpstr>
      <vt:lpstr>DISTINCTIONS  </vt:lpstr>
      <vt:lpstr>DISTINCTIONS PER PROVINCE 2019 - 2020</vt:lpstr>
      <vt:lpstr>NUMBER AND PERCENTAGE OF DISTINCTIONS IN THE 12 KEY SUBJECTS: 2019 AND 2020</vt:lpstr>
      <vt:lpstr>PROGRESSED CANDIDATES DISTINCTIONS</vt:lpstr>
      <vt:lpstr>SOCIAL GRANTS  </vt:lpstr>
      <vt:lpstr>SOCIAL GRANT WROTE &amp; ACHIEVED</vt:lpstr>
      <vt:lpstr>PowerPoint Presentation</vt:lpstr>
      <vt:lpstr>SOCIAL GRANT PERFORMANCE BY GENDER</vt:lpstr>
      <vt:lpstr>PowerPoint Presentation</vt:lpstr>
      <vt:lpstr>PowerPoint Presentation</vt:lpstr>
      <vt:lpstr>CORRECTIONAL SERVICES  </vt:lpstr>
      <vt:lpstr>CORRECTIONAL SERVICES FULL TIME</vt:lpstr>
      <vt:lpstr>CORRECTIONAL SERVICES – PART TIME</vt:lpstr>
      <vt:lpstr>PowerPoint Presentation</vt:lpstr>
      <vt:lpstr> NSC FULL TIME COHORT 2019-2020 </vt:lpstr>
      <vt:lpstr>ABSENTEEISM IN GATEWAY SUBJECTS</vt:lpstr>
      <vt:lpstr>STANDARDISATION OF NSC RESULTS: 2008-2020</vt:lpstr>
      <vt:lpstr>THE NUMBER OF CANDIDATES PASSING MATRIC SINCE 1970</vt:lpstr>
      <vt:lpstr>BACHELOR PASS TREND (NUMBERS): 2013 - 2020</vt:lpstr>
      <vt:lpstr>BACHELOR PASS (NUMBERS) PER PROVINCE 2020 </vt:lpstr>
      <vt:lpstr>TYPE OF PASSES PER QUINTILE </vt:lpstr>
      <vt:lpstr>PROGRESSED LEARNERS EXCLUDED </vt:lpstr>
      <vt:lpstr>CANDIDATES’ PERFORMANCE IN SELECTED  SUBJECTS, 2016 – 2020 (AT 40% LEVEL)</vt:lpstr>
      <vt:lpstr>CANDIDATES’ PERFORMANCE IN  HOME LANGUAGES @ 40% LEVEL</vt:lpstr>
      <vt:lpstr>DISTINCTIONS PER PROVINCE 2019 - 2020</vt:lpstr>
      <vt:lpstr>NUMBER AND PERCENTAGE OF DISTINCTIONS IN THE 12 KEY SUBJECTS: 2019 AND 2020</vt:lpstr>
      <vt:lpstr>PROGRESSED CANDIDATES DISTINCTIONS</vt:lpstr>
      <vt:lpstr>SUMMARY OF ACHIEVEMENTS  OF THE  CLASS OF 2020  </vt:lpstr>
      <vt:lpstr>SUMMARY </vt:lpstr>
      <vt:lpstr>SUMMARY </vt:lpstr>
      <vt:lpstr>SUMMARY </vt:lpstr>
      <vt:lpstr>SUMMARY </vt:lpstr>
      <vt:lpstr>SUMMARY </vt:lpstr>
      <vt:lpstr>SUMMARY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Enter Title here</dc:title>
  <dc:creator>Moja Boitumelo</dc:creator>
  <cp:lastModifiedBy>Visagie, Hilton</cp:lastModifiedBy>
  <cp:revision>1051</cp:revision>
  <cp:lastPrinted>2021-02-21T13:14:10Z</cp:lastPrinted>
  <dcterms:created xsi:type="dcterms:W3CDTF">2016-04-18T12:36:04Z</dcterms:created>
  <dcterms:modified xsi:type="dcterms:W3CDTF">2021-02-22T09:27:01Z</dcterms:modified>
</cp:coreProperties>
</file>